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5" r:id="rId2"/>
    <p:sldId id="256" r:id="rId3"/>
    <p:sldId id="317"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316"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318" r:id="rId36"/>
    <p:sldId id="319"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 id="300" r:id="rId51"/>
    <p:sldId id="301" r:id="rId52"/>
    <p:sldId id="302" r:id="rId53"/>
    <p:sldId id="303" r:id="rId54"/>
    <p:sldId id="304" r:id="rId55"/>
    <p:sldId id="305" r:id="rId56"/>
    <p:sldId id="306" r:id="rId57"/>
    <p:sldId id="307" r:id="rId58"/>
    <p:sldId id="308" r:id="rId59"/>
    <p:sldId id="309" r:id="rId60"/>
    <p:sldId id="310" r:id="rId61"/>
    <p:sldId id="311" r:id="rId62"/>
    <p:sldId id="312" r:id="rId63"/>
    <p:sldId id="313" r:id="rId64"/>
    <p:sldId id="314" r:id="rId6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5221" autoAdjust="0"/>
    <p:restoredTop sz="97670" autoAdjust="0"/>
  </p:normalViewPr>
  <p:slideViewPr>
    <p:cSldViewPr>
      <p:cViewPr>
        <p:scale>
          <a:sx n="80" d="100"/>
          <a:sy n="80" d="100"/>
        </p:scale>
        <p:origin x="-2002" y="-20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EE7640-199E-4224-A8C6-7D7AD10B64BC}" type="datetimeFigureOut">
              <a:rPr lang="en-US" smtClean="0"/>
              <a:pPr/>
              <a:t>06-Jul-22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5FB2F3-8194-42A4-96ED-79CD0F63B96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EE7640-199E-4224-A8C6-7D7AD10B64BC}" type="datetimeFigureOut">
              <a:rPr lang="en-US" smtClean="0"/>
              <a:pPr/>
              <a:t>06-Jul-22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5FB2F3-8194-42A4-96ED-79CD0F63B96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EE7640-199E-4224-A8C6-7D7AD10B64BC}" type="datetimeFigureOut">
              <a:rPr lang="en-US" smtClean="0"/>
              <a:pPr/>
              <a:t>06-Jul-22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5FB2F3-8194-42A4-96ED-79CD0F63B96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EE7640-199E-4224-A8C6-7D7AD10B64BC}" type="datetimeFigureOut">
              <a:rPr lang="en-US" smtClean="0"/>
              <a:pPr/>
              <a:t>06-Jul-22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5FB2F3-8194-42A4-96ED-79CD0F63B96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EE7640-199E-4224-A8C6-7D7AD10B64BC}" type="datetimeFigureOut">
              <a:rPr lang="en-US" smtClean="0"/>
              <a:pPr/>
              <a:t>06-Jul-22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5FB2F3-8194-42A4-96ED-79CD0F63B96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EE7640-199E-4224-A8C6-7D7AD10B64BC}" type="datetimeFigureOut">
              <a:rPr lang="en-US" smtClean="0"/>
              <a:pPr/>
              <a:t>06-Jul-22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5FB2F3-8194-42A4-96ED-79CD0F63B96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EE7640-199E-4224-A8C6-7D7AD10B64BC}" type="datetimeFigureOut">
              <a:rPr lang="en-US" smtClean="0"/>
              <a:pPr/>
              <a:t>06-Jul-22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5FB2F3-8194-42A4-96ED-79CD0F63B96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EE7640-199E-4224-A8C6-7D7AD10B64BC}" type="datetimeFigureOut">
              <a:rPr lang="en-US" smtClean="0"/>
              <a:pPr/>
              <a:t>06-Jul-22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5FB2F3-8194-42A4-96ED-79CD0F63B96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E7640-199E-4224-A8C6-7D7AD10B64BC}" type="datetimeFigureOut">
              <a:rPr lang="en-US" smtClean="0"/>
              <a:pPr/>
              <a:t>06-Jul-22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5FB2F3-8194-42A4-96ED-79CD0F63B96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EE7640-199E-4224-A8C6-7D7AD10B64BC}" type="datetimeFigureOut">
              <a:rPr lang="en-US" smtClean="0"/>
              <a:pPr/>
              <a:t>06-Jul-22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5FB2F3-8194-42A4-96ED-79CD0F63B96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EE7640-199E-4224-A8C6-7D7AD10B64BC}" type="datetimeFigureOut">
              <a:rPr lang="en-US" smtClean="0"/>
              <a:pPr/>
              <a:t>06-Jul-22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5FB2F3-8194-42A4-96ED-79CD0F63B96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E7640-199E-4224-A8C6-7D7AD10B64BC}" type="datetimeFigureOut">
              <a:rPr lang="en-US" smtClean="0"/>
              <a:pPr/>
              <a:t>06-Jul-22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5FB2F3-8194-42A4-96ED-79CD0F63B96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1470025"/>
          </a:xfrm>
        </p:spPr>
        <p:txBody>
          <a:bodyPr/>
          <a:lstStyle/>
          <a:p>
            <a:r>
              <a:rPr lang="en-US" dirty="0" smtClean="0"/>
              <a:t>UNIT I</a:t>
            </a:r>
            <a:endParaRPr lang="en-US" dirty="0"/>
          </a:p>
        </p:txBody>
      </p:sp>
      <p:sp>
        <p:nvSpPr>
          <p:cNvPr id="3" name="Subtitle 2"/>
          <p:cNvSpPr>
            <a:spLocks noGrp="1"/>
          </p:cNvSpPr>
          <p:nvPr>
            <p:ph type="subTitle" idx="1"/>
          </p:nvPr>
        </p:nvSpPr>
        <p:spPr>
          <a:xfrm>
            <a:off x="228600" y="1524000"/>
            <a:ext cx="8686800" cy="5029200"/>
          </a:xfrm>
        </p:spPr>
        <p:txBody>
          <a:bodyPr/>
          <a:lstStyle/>
          <a:p>
            <a:pPr algn="just"/>
            <a:r>
              <a:rPr lang="en-US" b="1" dirty="0" smtClean="0"/>
              <a:t>HACKING Essential Terminology: </a:t>
            </a:r>
            <a:r>
              <a:rPr lang="en-US" dirty="0" smtClean="0"/>
              <a:t>Information Security, Cyber Security, Threat, Vulnerability, Exploit. Hackers Motives and Objectives, Penetration Testing and Hacker classes.</a:t>
            </a:r>
          </a:p>
          <a:p>
            <a:pPr algn="just"/>
            <a:endParaRPr lang="en-US" dirty="0" smtClean="0"/>
          </a:p>
          <a:p>
            <a:pPr algn="just"/>
            <a:r>
              <a:rPr lang="en-US" b="1" dirty="0" smtClean="0"/>
              <a:t>Hacking Phases: </a:t>
            </a:r>
            <a:r>
              <a:rPr lang="en-US" dirty="0" err="1" smtClean="0"/>
              <a:t>Footprinting</a:t>
            </a:r>
            <a:r>
              <a:rPr lang="en-US" dirty="0" smtClean="0"/>
              <a:t> Methodology , Network Scanning and Enumeration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2000" b="1" dirty="0">
                <a:latin typeface="Times New Roman" pitchFamily="18" charset="0"/>
                <a:cs typeface="Times New Roman" pitchFamily="18" charset="0"/>
              </a:rPr>
              <a:t>Botnet: </a:t>
            </a:r>
            <a:r>
              <a:rPr lang="en-US" sz="2000" dirty="0">
                <a:latin typeface="Times New Roman" pitchFamily="18" charset="0"/>
                <a:cs typeface="Times New Roman" pitchFamily="18" charset="0"/>
              </a:rPr>
              <a:t>A botnet is a huge network of the compromised systems used by an </a:t>
            </a:r>
            <a:endParaRPr lang="en-US"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intruder to perform </a:t>
            </a:r>
            <a:r>
              <a:rPr lang="en-US" sz="2000" dirty="0">
                <a:latin typeface="Times New Roman" pitchFamily="18" charset="0"/>
                <a:cs typeface="Times New Roman" pitchFamily="18" charset="0"/>
              </a:rPr>
              <a:t>various network attacks</a:t>
            </a:r>
            <a:r>
              <a:rPr lang="en-US" sz="2000" dirty="0" smtClean="0">
                <a:latin typeface="Times New Roman" pitchFamily="18" charset="0"/>
                <a:cs typeface="Times New Roman" pitchFamily="18" charset="0"/>
              </a:rPr>
              <a:t>.</a:t>
            </a:r>
          </a:p>
          <a:p>
            <a:pPr>
              <a:buNone/>
            </a:pPr>
            <a:endParaRPr lang="en-US" sz="2000" dirty="0" smtClean="0">
              <a:latin typeface="Times New Roman" pitchFamily="18" charset="0"/>
              <a:cs typeface="Times New Roman" pitchFamily="18" charset="0"/>
            </a:endParaRPr>
          </a:p>
          <a:p>
            <a:pPr>
              <a:buNone/>
            </a:pPr>
            <a:r>
              <a:rPr lang="en-US" sz="2000" b="1" dirty="0">
                <a:latin typeface="Times New Roman" pitchFamily="18" charset="0"/>
                <a:cs typeface="Times New Roman" pitchFamily="18" charset="0"/>
              </a:rPr>
              <a:t>Insider Attack: </a:t>
            </a:r>
            <a:r>
              <a:rPr lang="en-US" sz="2000" dirty="0">
                <a:latin typeface="Times New Roman" pitchFamily="18" charset="0"/>
                <a:cs typeface="Times New Roman" pitchFamily="18" charset="0"/>
              </a:rPr>
              <a:t>It is an attack performed on a corporate network or on a single</a:t>
            </a:r>
          </a:p>
          <a:p>
            <a:pPr>
              <a:buNone/>
            </a:pPr>
            <a:r>
              <a:rPr lang="en-US" sz="2000" dirty="0">
                <a:latin typeface="Times New Roman" pitchFamily="18" charset="0"/>
                <a:cs typeface="Times New Roman" pitchFamily="18" charset="0"/>
              </a:rPr>
              <a:t>computer by an entrusted person (insider) who has authorized access to the </a:t>
            </a:r>
            <a:endParaRPr lang="en-US"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network.</a:t>
            </a:r>
          </a:p>
          <a:p>
            <a:pPr>
              <a:buNone/>
            </a:pP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latin typeface="Times New Roman" pitchFamily="18" charset="0"/>
                <a:cs typeface="Times New Roman" pitchFamily="18" charset="0"/>
              </a:rPr>
              <a:t>Information Security Threat Categories</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en-US" sz="2000" b="1" dirty="0"/>
              <a:t>Network Threats:</a:t>
            </a:r>
          </a:p>
          <a:p>
            <a:r>
              <a:rPr lang="en-US" sz="2000" dirty="0"/>
              <a:t>Information gathering</a:t>
            </a:r>
          </a:p>
          <a:p>
            <a:r>
              <a:rPr lang="en-US" sz="2000" dirty="0"/>
              <a:t>Sniffing and eavesdropping</a:t>
            </a:r>
          </a:p>
          <a:p>
            <a:r>
              <a:rPr lang="en-US" sz="2000" dirty="0"/>
              <a:t>Spoofing</a:t>
            </a:r>
          </a:p>
          <a:p>
            <a:r>
              <a:rPr lang="en-US" sz="2000" dirty="0"/>
              <a:t>Session hijacking and Man-in-the-Middle attack</a:t>
            </a:r>
          </a:p>
          <a:p>
            <a:r>
              <a:rPr lang="en-US" sz="2000" dirty="0"/>
              <a:t>DNS and ARP Poisoning</a:t>
            </a:r>
          </a:p>
          <a:p>
            <a:r>
              <a:rPr lang="en-US" sz="2000" dirty="0"/>
              <a:t>Password-based attacks</a:t>
            </a:r>
          </a:p>
          <a:p>
            <a:r>
              <a:rPr lang="en-US" sz="2000" dirty="0"/>
              <a:t>Denial-of-Service attack</a:t>
            </a:r>
          </a:p>
          <a:p>
            <a:r>
              <a:rPr lang="en-US" sz="2000" dirty="0"/>
              <a:t>Compromised-key attack</a:t>
            </a:r>
          </a:p>
          <a:p>
            <a:r>
              <a:rPr lang="en-US" sz="2000" dirty="0"/>
              <a:t>Firewall and IDS attacks</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2000" b="1" dirty="0"/>
              <a:t>Host Threats:</a:t>
            </a:r>
          </a:p>
          <a:p>
            <a:r>
              <a:rPr lang="en-US" sz="2000" dirty="0"/>
              <a:t>Malware attacks</a:t>
            </a:r>
          </a:p>
          <a:p>
            <a:r>
              <a:rPr lang="en-US" sz="2000" dirty="0" smtClean="0"/>
              <a:t>Foot printing</a:t>
            </a:r>
            <a:endParaRPr lang="en-US" sz="2000" dirty="0"/>
          </a:p>
          <a:p>
            <a:r>
              <a:rPr lang="en-US" sz="2000" dirty="0"/>
              <a:t>Password attacks</a:t>
            </a:r>
          </a:p>
          <a:p>
            <a:r>
              <a:rPr lang="en-US" sz="2000" dirty="0"/>
              <a:t>Denial-of-Service attacks</a:t>
            </a:r>
          </a:p>
          <a:p>
            <a:r>
              <a:rPr lang="en-US" sz="2000" dirty="0"/>
              <a:t>Arbitrary code execution</a:t>
            </a:r>
          </a:p>
          <a:p>
            <a:r>
              <a:rPr lang="en-US" sz="2000" dirty="0"/>
              <a:t>Unauthorized access</a:t>
            </a:r>
          </a:p>
          <a:p>
            <a:r>
              <a:rPr lang="en-US" sz="2000" dirty="0"/>
              <a:t>Privilege escalation</a:t>
            </a:r>
          </a:p>
          <a:p>
            <a:r>
              <a:rPr lang="en-US" sz="2000" dirty="0"/>
              <a:t>Backdoor attacks</a:t>
            </a:r>
          </a:p>
          <a:p>
            <a:r>
              <a:rPr lang="en-US" sz="2000" dirty="0"/>
              <a:t>Physical security threats</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2000" b="1" dirty="0"/>
              <a:t>Application Threats:</a:t>
            </a:r>
          </a:p>
          <a:p>
            <a:r>
              <a:rPr lang="en-US" sz="2000" dirty="0"/>
              <a:t>Improper data/Input validation</a:t>
            </a:r>
          </a:p>
          <a:p>
            <a:r>
              <a:rPr lang="en-US" sz="2000" dirty="0"/>
              <a:t>Authentication and Authorization attacks</a:t>
            </a:r>
          </a:p>
          <a:p>
            <a:r>
              <a:rPr lang="en-US" sz="2000" dirty="0"/>
              <a:t>Security </a:t>
            </a:r>
            <a:r>
              <a:rPr lang="en-US" sz="2000" dirty="0" err="1"/>
              <a:t>misconfiguration</a:t>
            </a:r>
            <a:endParaRPr lang="en-US" sz="2000" dirty="0"/>
          </a:p>
          <a:p>
            <a:r>
              <a:rPr lang="en-US" sz="2000" dirty="0"/>
              <a:t>Information disclosure</a:t>
            </a:r>
          </a:p>
          <a:p>
            <a:r>
              <a:rPr lang="en-US" sz="2000" dirty="0"/>
              <a:t>Broken session management</a:t>
            </a:r>
          </a:p>
          <a:p>
            <a:r>
              <a:rPr lang="en-US" sz="2000" dirty="0"/>
              <a:t>Buffer overflow attacks</a:t>
            </a:r>
          </a:p>
          <a:p>
            <a:r>
              <a:rPr lang="en-US" sz="2000" dirty="0"/>
              <a:t>Cryptography attacks</a:t>
            </a:r>
          </a:p>
          <a:p>
            <a:r>
              <a:rPr lang="en-US" sz="2000" dirty="0"/>
              <a:t>SQL injection</a:t>
            </a:r>
          </a:p>
          <a:p>
            <a:r>
              <a:rPr lang="en-US" sz="2000" dirty="0"/>
              <a:t>Improper error handling and exception management</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itchFamily="18" charset="0"/>
                <a:cs typeface="Times New Roman" pitchFamily="18" charset="0"/>
              </a:rPr>
              <a:t>Types of Attacks on a System</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382000" cy="4525963"/>
          </a:xfrm>
        </p:spPr>
        <p:txBody>
          <a:bodyPr>
            <a:normAutofit/>
          </a:bodyPr>
          <a:lstStyle/>
          <a:p>
            <a:pPr algn="just">
              <a:buNone/>
            </a:pPr>
            <a:r>
              <a:rPr lang="en-US" sz="2000" b="1" dirty="0">
                <a:latin typeface="Times New Roman" pitchFamily="18" charset="0"/>
                <a:cs typeface="Times New Roman" pitchFamily="18" charset="0"/>
              </a:rPr>
              <a:t>Operating System Attacks:</a:t>
            </a:r>
          </a:p>
          <a:p>
            <a:pPr algn="just"/>
            <a:r>
              <a:rPr lang="en-US" sz="2000" dirty="0">
                <a:latin typeface="Times New Roman" pitchFamily="18" charset="0"/>
                <a:cs typeface="Times New Roman" pitchFamily="18" charset="0"/>
              </a:rPr>
              <a:t>Attackers search for vulnerabilities in an operating system's design, installation </a:t>
            </a:r>
            <a:r>
              <a:rPr lang="en-US" sz="2000" dirty="0" smtClean="0">
                <a:latin typeface="Times New Roman" pitchFamily="18" charset="0"/>
                <a:cs typeface="Times New Roman" pitchFamily="18" charset="0"/>
              </a:rPr>
              <a:t>or configuration </a:t>
            </a:r>
            <a:r>
              <a:rPr lang="en-US" sz="2000" dirty="0">
                <a:latin typeface="Times New Roman" pitchFamily="18" charset="0"/>
                <a:cs typeface="Times New Roman" pitchFamily="18" charset="0"/>
              </a:rPr>
              <a:t>and exploit them to gain access to a system.</a:t>
            </a:r>
          </a:p>
          <a:p>
            <a:pPr algn="just"/>
            <a:r>
              <a:rPr lang="en-US" sz="2000" dirty="0">
                <a:latin typeface="Times New Roman" pitchFamily="18" charset="0"/>
                <a:cs typeface="Times New Roman" pitchFamily="18" charset="0"/>
              </a:rPr>
              <a:t>OS Vulnerabilities: Buffer overflow vulnerabilities, bugs in operating system</a:t>
            </a:r>
            <a:r>
              <a:rPr lang="en-US" sz="2000" dirty="0" smtClean="0">
                <a:latin typeface="Times New Roman" pitchFamily="18" charset="0"/>
                <a:cs typeface="Times New Roman" pitchFamily="18" charset="0"/>
              </a:rPr>
              <a:t>, unpatched </a:t>
            </a:r>
            <a:r>
              <a:rPr lang="en-US" sz="2000" dirty="0">
                <a:latin typeface="Times New Roman" pitchFamily="18" charset="0"/>
                <a:cs typeface="Times New Roman" pitchFamily="18" charset="0"/>
              </a:rPr>
              <a:t>operating system, etc</a:t>
            </a:r>
            <a:r>
              <a:rPr lang="en-US" sz="2000" dirty="0" smtClean="0">
                <a:latin typeface="Times New Roman" pitchFamily="18" charset="0"/>
                <a:cs typeface="Times New Roman" pitchFamily="18" charset="0"/>
              </a:rPr>
              <a:t>.</a:t>
            </a:r>
          </a:p>
          <a:p>
            <a:pPr algn="just">
              <a:buNone/>
            </a:pPr>
            <a:r>
              <a:rPr lang="en-US" sz="2000" b="1" dirty="0">
                <a:latin typeface="Times New Roman" pitchFamily="18" charset="0"/>
                <a:cs typeface="Times New Roman" pitchFamily="18" charset="0"/>
              </a:rPr>
              <a:t>Misconfiguration: </a:t>
            </a:r>
            <a:r>
              <a:rPr lang="en-US" sz="2000" dirty="0">
                <a:latin typeface="Times New Roman" pitchFamily="18" charset="0"/>
                <a:cs typeface="Times New Roman" pitchFamily="18" charset="0"/>
              </a:rPr>
              <a:t>Attacks Misconfiguration vulnerabilities affect web </a:t>
            </a:r>
            <a:r>
              <a:rPr lang="en-US" sz="2000" dirty="0" smtClean="0">
                <a:latin typeface="Times New Roman" pitchFamily="18" charset="0"/>
                <a:cs typeface="Times New Roman" pitchFamily="18" charset="0"/>
              </a:rPr>
              <a:t> servers, </a:t>
            </a:r>
          </a:p>
          <a:p>
            <a:pPr algn="just">
              <a:buNone/>
            </a:pPr>
            <a:r>
              <a:rPr lang="en-US" sz="2000" dirty="0" smtClean="0">
                <a:latin typeface="Times New Roman" pitchFamily="18" charset="0"/>
                <a:cs typeface="Times New Roman" pitchFamily="18" charset="0"/>
              </a:rPr>
              <a:t>application platforms, databases, networks, or frameworks that may  result </a:t>
            </a:r>
            <a:r>
              <a:rPr lang="en-US" sz="2000" dirty="0">
                <a:latin typeface="Times New Roman" pitchFamily="18" charset="0"/>
                <a:cs typeface="Times New Roman" pitchFamily="18" charset="0"/>
              </a:rPr>
              <a:t>in </a:t>
            </a:r>
            <a:endParaRPr lang="en-US" sz="2000" dirty="0" smtClean="0">
              <a:latin typeface="Times New Roman" pitchFamily="18" charset="0"/>
              <a:cs typeface="Times New Roman" pitchFamily="18" charset="0"/>
            </a:endParaRPr>
          </a:p>
          <a:p>
            <a:pPr algn="just">
              <a:buNone/>
            </a:pPr>
            <a:r>
              <a:rPr lang="en-US" sz="2000" dirty="0" smtClean="0">
                <a:latin typeface="Times New Roman" pitchFamily="18" charset="0"/>
                <a:cs typeface="Times New Roman" pitchFamily="18" charset="0"/>
              </a:rPr>
              <a:t>illegal access </a:t>
            </a:r>
            <a:r>
              <a:rPr lang="en-US" sz="2000" dirty="0">
                <a:latin typeface="Times New Roman" pitchFamily="18" charset="0"/>
                <a:cs typeface="Times New Roman" pitchFamily="18" charset="0"/>
              </a:rPr>
              <a:t>or possible owning of the system</a:t>
            </a:r>
            <a:r>
              <a:rPr lang="en-US" sz="2000" dirty="0" smtClean="0">
                <a:latin typeface="Times New Roman" pitchFamily="18" charset="0"/>
                <a:cs typeface="Times New Roman" pitchFamily="18" charset="0"/>
              </a:rPr>
              <a:t>.</a:t>
            </a:r>
          </a:p>
          <a:p>
            <a:pPr>
              <a:buNone/>
            </a:pPr>
            <a:r>
              <a:rPr lang="en-US" sz="2000" b="1" dirty="0">
                <a:latin typeface="Times New Roman" pitchFamily="18" charset="0"/>
                <a:cs typeface="Times New Roman" pitchFamily="18" charset="0"/>
              </a:rPr>
              <a:t>Application-Level Attacks:</a:t>
            </a:r>
          </a:p>
          <a:p>
            <a:r>
              <a:rPr lang="en-US" sz="2000" dirty="0">
                <a:latin typeface="Times New Roman" pitchFamily="18" charset="0"/>
                <a:cs typeface="Times New Roman" pitchFamily="18" charset="0"/>
              </a:rPr>
              <a:t>Attackers exploit the vulnerabilities in applications running on organizations'</a:t>
            </a:r>
          </a:p>
          <a:p>
            <a:pPr>
              <a:buNone/>
            </a:pPr>
            <a:r>
              <a:rPr lang="en-US" sz="2000" dirty="0" smtClean="0">
                <a:latin typeface="Times New Roman" pitchFamily="18" charset="0"/>
                <a:cs typeface="Times New Roman" pitchFamily="18" charset="0"/>
              </a:rPr>
              <a:t>      information </a:t>
            </a:r>
            <a:r>
              <a:rPr lang="en-US" sz="2000" dirty="0">
                <a:latin typeface="Times New Roman" pitchFamily="18" charset="0"/>
                <a:cs typeface="Times New Roman" pitchFamily="18" charset="0"/>
              </a:rPr>
              <a:t>system to gain unauthorized access and steal or manipulate data</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2000" dirty="0" smtClean="0">
                <a:latin typeface="Times New Roman" pitchFamily="18" charset="0"/>
                <a:cs typeface="Times New Roman" pitchFamily="18" charset="0"/>
              </a:rPr>
              <a:t>Application Level Attacks: Buffer overflow, cross-site scripting, SQL injection, man-in- the-middle, session hijacking, denial-of-service, etc.</a:t>
            </a:r>
          </a:p>
          <a:p>
            <a:pPr algn="just"/>
            <a:endParaRPr lang="en-US" sz="2000" dirty="0" smtClean="0">
              <a:latin typeface="Times New Roman" pitchFamily="18" charset="0"/>
              <a:cs typeface="Times New Roman" pitchFamily="18" charset="0"/>
            </a:endParaRPr>
          </a:p>
          <a:p>
            <a:pPr algn="just">
              <a:buNone/>
            </a:pPr>
            <a:r>
              <a:rPr lang="en-US" sz="2000" b="1" dirty="0">
                <a:latin typeface="Times New Roman" pitchFamily="18" charset="0"/>
                <a:cs typeface="Times New Roman" pitchFamily="18" charset="0"/>
              </a:rPr>
              <a:t>Shrink-Wrap Code Attacks: </a:t>
            </a:r>
            <a:r>
              <a:rPr lang="en-US" sz="2000" dirty="0">
                <a:latin typeface="Times New Roman" pitchFamily="18" charset="0"/>
                <a:cs typeface="Times New Roman" pitchFamily="18" charset="0"/>
              </a:rPr>
              <a:t>Attackers exploit default configuration and </a:t>
            </a:r>
            <a:endParaRPr lang="en-US" sz="2000" dirty="0" smtClean="0">
              <a:latin typeface="Times New Roman" pitchFamily="18" charset="0"/>
              <a:cs typeface="Times New Roman" pitchFamily="18" charset="0"/>
            </a:endParaRPr>
          </a:p>
          <a:p>
            <a:pPr algn="just">
              <a:buNone/>
            </a:pPr>
            <a:r>
              <a:rPr lang="en-US" sz="2000" dirty="0" smtClean="0">
                <a:latin typeface="Times New Roman" pitchFamily="18" charset="0"/>
                <a:cs typeface="Times New Roman" pitchFamily="18" charset="0"/>
              </a:rPr>
              <a:t>settings </a:t>
            </a:r>
            <a:r>
              <a:rPr lang="en-US" sz="2000" dirty="0">
                <a:latin typeface="Times New Roman" pitchFamily="18" charset="0"/>
                <a:cs typeface="Times New Roman" pitchFamily="18" charset="0"/>
              </a:rPr>
              <a:t>of </a:t>
            </a:r>
            <a:r>
              <a:rPr lang="en-US" sz="2000" dirty="0" smtClean="0">
                <a:latin typeface="Times New Roman" pitchFamily="18" charset="0"/>
                <a:cs typeface="Times New Roman" pitchFamily="18" charset="0"/>
              </a:rPr>
              <a:t>the off-the-shelf </a:t>
            </a:r>
            <a:r>
              <a:rPr lang="en-US" sz="2000" dirty="0">
                <a:latin typeface="Times New Roman" pitchFamily="18" charset="0"/>
                <a:cs typeface="Times New Roman" pitchFamily="18" charset="0"/>
              </a:rPr>
              <a:t>libraries and code.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n-US" sz="2000" b="1" dirty="0">
                <a:latin typeface="Times New Roman" pitchFamily="18" charset="0"/>
                <a:cs typeface="Times New Roman" pitchFamily="18" charset="0"/>
              </a:rPr>
              <a:t>Cyber security</a:t>
            </a:r>
            <a:r>
              <a:rPr lang="en-US" sz="2000" dirty="0">
                <a:latin typeface="Times New Roman" pitchFamily="18" charset="0"/>
                <a:cs typeface="Times New Roman" pitchFamily="18" charset="0"/>
              </a:rPr>
              <a:t> is the practice of defending computers, servers, mobile devices, electronic systems, </a:t>
            </a:r>
            <a:r>
              <a:rPr lang="en-US" sz="2000" dirty="0" smtClean="0">
                <a:latin typeface="Times New Roman" pitchFamily="18" charset="0"/>
                <a:cs typeface="Times New Roman" pitchFamily="18" charset="0"/>
              </a:rPr>
              <a:t>networks </a:t>
            </a:r>
            <a:r>
              <a:rPr lang="en-US" sz="2000" dirty="0">
                <a:latin typeface="Times New Roman" pitchFamily="18" charset="0"/>
                <a:cs typeface="Times New Roman" pitchFamily="18" charset="0"/>
              </a:rPr>
              <a:t>and data from malicious attacks. It's also known as information technology </a:t>
            </a:r>
            <a:r>
              <a:rPr lang="en-US" sz="2000" b="1" dirty="0">
                <a:latin typeface="Times New Roman" pitchFamily="18" charset="0"/>
                <a:cs typeface="Times New Roman" pitchFamily="18" charset="0"/>
              </a:rPr>
              <a:t>security</a:t>
            </a:r>
            <a:r>
              <a:rPr lang="en-US" sz="2000" dirty="0">
                <a:latin typeface="Times New Roman" pitchFamily="18" charset="0"/>
                <a:cs typeface="Times New Roman" pitchFamily="18" charset="0"/>
              </a:rPr>
              <a:t> or electronic information </a:t>
            </a:r>
            <a:r>
              <a:rPr lang="en-US" sz="2000" b="1" dirty="0">
                <a:latin typeface="Times New Roman" pitchFamily="18" charset="0"/>
                <a:cs typeface="Times New Roman" pitchFamily="18" charset="0"/>
              </a:rPr>
              <a:t>security</a:t>
            </a:r>
            <a:r>
              <a:rPr lang="en-US" sz="2000" dirty="0" smtClean="0">
                <a:latin typeface="Times New Roman" pitchFamily="18" charset="0"/>
                <a:cs typeface="Times New Roman" pitchFamily="18" charset="0"/>
              </a:rPr>
              <a:t>.</a:t>
            </a:r>
          </a:p>
          <a:p>
            <a:pPr algn="just"/>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Information security and cyber security may be used substitutable but are two different things. Cyber security is a practice used to provide security from online attacks, while information security is a specific discipline that falls under cyber security. Information security is focusing on network and App code.</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Strictly speaking, cyber security is the broader practice of defending IT assets from attack, and information security is a specific discipline under the cyber security umbrella</a:t>
            </a:r>
          </a:p>
          <a:p>
            <a:pPr algn="just"/>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p:txBody>
      </p:sp>
      <p:sp>
        <p:nvSpPr>
          <p:cNvPr id="4" name="Title 1"/>
          <p:cNvSpPr>
            <a:spLocks noGrp="1"/>
          </p:cNvSpPr>
          <p:nvPr>
            <p:ph type="title"/>
          </p:nvPr>
        </p:nvSpPr>
        <p:spPr>
          <a:xfrm>
            <a:off x="457200" y="274638"/>
            <a:ext cx="8229600" cy="1143000"/>
          </a:xfrm>
        </p:spPr>
        <p:txBody>
          <a:bodyPr>
            <a:normAutofit/>
          </a:bodyPr>
          <a:lstStyle/>
          <a:p>
            <a:r>
              <a:rPr lang="en-US" sz="3600" b="1" dirty="0" smtClean="0">
                <a:latin typeface="Times New Roman" pitchFamily="18" charset="0"/>
                <a:cs typeface="Times New Roman" pitchFamily="18" charset="0"/>
              </a:rPr>
              <a:t>Cyber security</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00200"/>
            <a:ext cx="8686800" cy="4525963"/>
          </a:xfrm>
        </p:spPr>
        <p:txBody>
          <a:bodyPr>
            <a:normAutofit/>
          </a:bodyPr>
          <a:lstStyle/>
          <a:p>
            <a:pPr algn="just"/>
            <a:r>
              <a:rPr lang="en-US" sz="2000" dirty="0" smtClean="0">
                <a:latin typeface="Times New Roman" pitchFamily="18" charset="0"/>
                <a:cs typeface="Times New Roman" pitchFamily="18" charset="0"/>
              </a:rPr>
              <a:t>A </a:t>
            </a:r>
            <a:r>
              <a:rPr lang="en-US" sz="2000" b="1" dirty="0" smtClean="0">
                <a:latin typeface="Times New Roman" pitchFamily="18" charset="0"/>
                <a:cs typeface="Times New Roman" pitchFamily="18" charset="0"/>
              </a:rPr>
              <a:t>vulnerability</a:t>
            </a:r>
            <a:r>
              <a:rPr lang="en-US" sz="2000" dirty="0" smtClean="0">
                <a:latin typeface="Times New Roman" pitchFamily="18" charset="0"/>
                <a:cs typeface="Times New Roman" pitchFamily="18" charset="0"/>
              </a:rPr>
              <a:t> is a weakness in design, implementation, operation or internal control. Most of the vulnerabilities that have been discovered are documented in the Common Vulnerabilities and Exposures (CVE) database. </a:t>
            </a:r>
          </a:p>
          <a:p>
            <a:pPr algn="just"/>
            <a:endParaRPr lang="en-US" sz="2000" dirty="0" smtClean="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An exploitable vulnerability is one for which at least one working attack or "exploit" exists. Vulnerabilities are often hunted or exploited with the aid of automated tools or manually using customized scripts.</a:t>
            </a:r>
          </a:p>
          <a:p>
            <a:endParaRPr lang="en-US" sz="2000" dirty="0">
              <a:latin typeface="Times New Roman" pitchFamily="18" charset="0"/>
              <a:cs typeface="Times New Roman" pitchFamily="18" charset="0"/>
            </a:endParaRPr>
          </a:p>
        </p:txBody>
      </p:sp>
      <p:sp>
        <p:nvSpPr>
          <p:cNvPr id="5" name="Title 4"/>
          <p:cNvSpPr>
            <a:spLocks noGrp="1"/>
          </p:cNvSpPr>
          <p:nvPr>
            <p:ph type="title"/>
          </p:nvPr>
        </p:nvSpPr>
        <p:spPr/>
        <p:txBody>
          <a:bodyPr/>
          <a:lstStyle/>
          <a:p>
            <a:r>
              <a:rPr lang="en-US" b="1" dirty="0" smtClean="0">
                <a:latin typeface="Times New Roman" pitchFamily="18" charset="0"/>
                <a:cs typeface="Times New Roman" pitchFamily="18" charset="0"/>
              </a:rPr>
              <a:t>Vulnerability</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Threat</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buNone/>
            </a:pPr>
            <a:r>
              <a:rPr lang="en-US" sz="2000" dirty="0" smtClean="0">
                <a:latin typeface="Times New Roman" pitchFamily="18" charset="0"/>
                <a:cs typeface="Times New Roman" pitchFamily="18" charset="0"/>
              </a:rPr>
              <a:t>The definition of a threat is a statement of an intent to harm or punish, or a </a:t>
            </a:r>
          </a:p>
          <a:p>
            <a:pPr algn="just">
              <a:buNone/>
            </a:pPr>
            <a:r>
              <a:rPr lang="en-US" sz="2000" dirty="0" smtClean="0">
                <a:latin typeface="Times New Roman" pitchFamily="18" charset="0"/>
                <a:cs typeface="Times New Roman" pitchFamily="18" charset="0"/>
              </a:rPr>
              <a:t>something that presents an imminent danger or harm.</a:t>
            </a:r>
          </a:p>
          <a:p>
            <a:pPr algn="just">
              <a:buNone/>
            </a:pPr>
            <a:endParaRPr lang="en-US" sz="2000" dirty="0" smtClean="0">
              <a:latin typeface="Times New Roman" pitchFamily="18" charset="0"/>
              <a:cs typeface="Times New Roman" pitchFamily="18" charset="0"/>
            </a:endParaRPr>
          </a:p>
          <a:p>
            <a:pPr algn="just">
              <a:buNone/>
            </a:pPr>
            <a:r>
              <a:rPr lang="en-US" sz="2000" b="1" dirty="0">
                <a:latin typeface="Times New Roman" pitchFamily="18" charset="0"/>
                <a:cs typeface="Times New Roman" pitchFamily="18" charset="0"/>
              </a:rPr>
              <a:t>Threats</a:t>
            </a:r>
            <a:r>
              <a:rPr lang="en-US" sz="2000" dirty="0">
                <a:latin typeface="Times New Roman" pitchFamily="18" charset="0"/>
                <a:cs typeface="Times New Roman" pitchFamily="18" charset="0"/>
              </a:rPr>
              <a:t> can be classified according to their </a:t>
            </a:r>
            <a:r>
              <a:rPr lang="en-US" sz="2000" dirty="0" smtClean="0">
                <a:latin typeface="Times New Roman" pitchFamily="18" charset="0"/>
                <a:cs typeface="Times New Roman" pitchFamily="18" charset="0"/>
              </a:rPr>
              <a:t>type,</a:t>
            </a:r>
            <a:r>
              <a:rPr lang="en-US" sz="2000" dirty="0">
                <a:latin typeface="Times New Roman" pitchFamily="18" charset="0"/>
                <a:cs typeface="Times New Roman" pitchFamily="18" charset="0"/>
              </a:rPr>
              <a:t> and </a:t>
            </a:r>
            <a:r>
              <a:rPr lang="en-US" sz="2000" dirty="0" smtClean="0">
                <a:latin typeface="Times New Roman" pitchFamily="18" charset="0"/>
                <a:cs typeface="Times New Roman" pitchFamily="18" charset="0"/>
              </a:rPr>
              <a:t>origin</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just">
              <a:buNone/>
            </a:pPr>
            <a:endParaRPr lang="en-US" sz="2000" b="1" dirty="0" smtClean="0">
              <a:latin typeface="Times New Roman" pitchFamily="18" charset="0"/>
              <a:cs typeface="Times New Roman" pitchFamily="18" charset="0"/>
            </a:endParaRPr>
          </a:p>
          <a:p>
            <a:pPr algn="just">
              <a:buNone/>
            </a:pPr>
            <a:r>
              <a:rPr lang="en-US" sz="2000" b="1" dirty="0" smtClean="0">
                <a:latin typeface="Times New Roman" pitchFamily="18" charset="0"/>
                <a:cs typeface="Times New Roman" pitchFamily="18" charset="0"/>
              </a:rPr>
              <a:t>Types</a:t>
            </a:r>
            <a:r>
              <a:rPr lang="en-US" sz="2000" dirty="0">
                <a:latin typeface="Times New Roman" pitchFamily="18" charset="0"/>
                <a:cs typeface="Times New Roman" pitchFamily="18" charset="0"/>
              </a:rPr>
              <a:t> of </a:t>
            </a:r>
            <a:r>
              <a:rPr lang="en-US" sz="2000" b="1" dirty="0">
                <a:latin typeface="Times New Roman" pitchFamily="18" charset="0"/>
                <a:cs typeface="Times New Roman" pitchFamily="18" charset="0"/>
              </a:rPr>
              <a:t>threats</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just">
              <a:buNone/>
            </a:pPr>
            <a:endParaRPr lang="en-US" sz="2000" dirty="0" smtClean="0">
              <a:latin typeface="Times New Roman" pitchFamily="18" charset="0"/>
              <a:cs typeface="Times New Roman" pitchFamily="18" charset="0"/>
            </a:endParaRPr>
          </a:p>
          <a:p>
            <a:pPr algn="just">
              <a:buNone/>
            </a:pPr>
            <a:r>
              <a:rPr lang="en-US" sz="2000" dirty="0" smtClean="0">
                <a:latin typeface="Times New Roman" pitchFamily="18" charset="0"/>
                <a:cs typeface="Times New Roman" pitchFamily="18" charset="0"/>
              </a:rPr>
              <a:t>Physical </a:t>
            </a:r>
            <a:r>
              <a:rPr lang="en-US" sz="2000" dirty="0">
                <a:latin typeface="Times New Roman" pitchFamily="18" charset="0"/>
                <a:cs typeface="Times New Roman" pitchFamily="18" charset="0"/>
              </a:rPr>
              <a:t>damage: fire, water, pollution. </a:t>
            </a:r>
            <a:endParaRPr lang="en-US" sz="2000" dirty="0" smtClean="0">
              <a:latin typeface="Times New Roman" pitchFamily="18" charset="0"/>
              <a:cs typeface="Times New Roman" pitchFamily="18" charset="0"/>
            </a:endParaRPr>
          </a:p>
          <a:p>
            <a:pPr algn="just">
              <a:buNone/>
            </a:pPr>
            <a:endParaRPr lang="en-US" sz="2000" dirty="0" smtClean="0">
              <a:latin typeface="Times New Roman" pitchFamily="18" charset="0"/>
              <a:cs typeface="Times New Roman" pitchFamily="18" charset="0"/>
            </a:endParaRPr>
          </a:p>
          <a:p>
            <a:pPr algn="just">
              <a:buNone/>
            </a:pPr>
            <a:r>
              <a:rPr lang="en-US" sz="2000" dirty="0" smtClean="0">
                <a:latin typeface="Times New Roman" pitchFamily="18" charset="0"/>
                <a:cs typeface="Times New Roman" pitchFamily="18" charset="0"/>
              </a:rPr>
              <a:t>Natural </a:t>
            </a:r>
            <a:r>
              <a:rPr lang="en-US" sz="2000" dirty="0">
                <a:latin typeface="Times New Roman" pitchFamily="18" charset="0"/>
                <a:cs typeface="Times New Roman" pitchFamily="18" charset="0"/>
              </a:rPr>
              <a:t>events: climatic, seismic, </a:t>
            </a:r>
            <a:r>
              <a:rPr lang="en-US" sz="2000" dirty="0" smtClean="0">
                <a:latin typeface="Times New Roman" pitchFamily="18" charset="0"/>
                <a:cs typeface="Times New Roman" pitchFamily="18" charset="0"/>
              </a:rPr>
              <a:t>volcanic</a:t>
            </a:r>
          </a:p>
          <a:p>
            <a:pPr algn="just">
              <a:buNone/>
            </a:pPr>
            <a:endParaRPr lang="en-US" sz="2000" dirty="0" smtClean="0">
              <a:latin typeface="Times New Roman" pitchFamily="18" charset="0"/>
              <a:cs typeface="Times New Roman" pitchFamily="18" charset="0"/>
            </a:endParaRPr>
          </a:p>
          <a:p>
            <a:pPr algn="just">
              <a:buNone/>
            </a:pP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Exploit</a:t>
            </a:r>
            <a:endParaRPr lang="en-US" sz="3600" dirty="0"/>
          </a:p>
        </p:txBody>
      </p:sp>
      <p:sp>
        <p:nvSpPr>
          <p:cNvPr id="3" name="Content Placeholder 2"/>
          <p:cNvSpPr>
            <a:spLocks noGrp="1"/>
          </p:cNvSpPr>
          <p:nvPr>
            <p:ph idx="1"/>
          </p:nvPr>
        </p:nvSpPr>
        <p:spPr>
          <a:xfrm>
            <a:off x="457200" y="1600200"/>
            <a:ext cx="8382000" cy="4525963"/>
          </a:xfrm>
        </p:spPr>
        <p:txBody>
          <a:bodyPr>
            <a:normAutofit/>
          </a:bodyPr>
          <a:lstStyle/>
          <a:p>
            <a:pPr algn="just">
              <a:buNone/>
            </a:pPr>
            <a:r>
              <a:rPr lang="en-US" sz="2000" b="1" dirty="0" smtClean="0">
                <a:latin typeface="Times New Roman" pitchFamily="18" charset="0"/>
                <a:cs typeface="Times New Roman" pitchFamily="18" charset="0"/>
              </a:rPr>
              <a:t>Exploit:</a:t>
            </a:r>
            <a:r>
              <a:rPr lang="en-US" sz="2000" dirty="0" smtClean="0">
                <a:latin typeface="Times New Roman" pitchFamily="18" charset="0"/>
                <a:cs typeface="Times New Roman" pitchFamily="18" charset="0"/>
              </a:rPr>
              <a:t> Exploit is defined as to use someone or something to achieve one's </a:t>
            </a:r>
          </a:p>
          <a:p>
            <a:pPr algn="just">
              <a:buNone/>
            </a:pPr>
            <a:r>
              <a:rPr lang="en-US" sz="2000" dirty="0" smtClean="0">
                <a:latin typeface="Times New Roman" pitchFamily="18" charset="0"/>
                <a:cs typeface="Times New Roman" pitchFamily="18" charset="0"/>
              </a:rPr>
              <a:t>own purposes.</a:t>
            </a:r>
          </a:p>
          <a:p>
            <a:pPr>
              <a:buNone/>
            </a:pPr>
            <a:r>
              <a:rPr lang="en-US" sz="2000" dirty="0" smtClean="0"/>
              <a:t>There </a:t>
            </a:r>
            <a:r>
              <a:rPr lang="en-US" sz="2000" dirty="0"/>
              <a:t>are several methods of classifying exploits. The most common is by </a:t>
            </a:r>
            <a:r>
              <a:rPr lang="en-US" sz="2000" dirty="0" smtClean="0"/>
              <a:t>how </a:t>
            </a:r>
          </a:p>
          <a:p>
            <a:pPr>
              <a:buNone/>
            </a:pPr>
            <a:r>
              <a:rPr lang="en-US" sz="2000" dirty="0" smtClean="0"/>
              <a:t>the exploit communicates to the vulnerable software.</a:t>
            </a:r>
          </a:p>
          <a:p>
            <a:r>
              <a:rPr lang="en-US" sz="2000" dirty="0" smtClean="0"/>
              <a:t>A</a:t>
            </a:r>
            <a:r>
              <a:rPr lang="en-US" sz="2000" dirty="0"/>
              <a:t> </a:t>
            </a:r>
            <a:r>
              <a:rPr lang="en-US" sz="2000" i="1" dirty="0"/>
              <a:t>remote </a:t>
            </a:r>
            <a:r>
              <a:rPr lang="en-US" sz="2000" i="1" dirty="0" smtClean="0"/>
              <a:t>exploit</a:t>
            </a:r>
            <a:r>
              <a:rPr lang="en-US" sz="2000" dirty="0"/>
              <a:t> works over a network and exploits the security vulnerability without any prior access to the vulnerable system.</a:t>
            </a:r>
          </a:p>
          <a:p>
            <a:r>
              <a:rPr lang="en-US" sz="2000" dirty="0"/>
              <a:t>A </a:t>
            </a:r>
            <a:r>
              <a:rPr lang="en-US" sz="2000" i="1" dirty="0"/>
              <a:t>local </a:t>
            </a:r>
            <a:r>
              <a:rPr lang="en-US" sz="2000" i="1" dirty="0" smtClean="0"/>
              <a:t>exploit</a:t>
            </a:r>
            <a:r>
              <a:rPr lang="en-US" sz="2000" dirty="0"/>
              <a:t> requires prior access to the vulnerable system and usually increases the privileges of the person running the exploit past those granted by the system administrator.</a:t>
            </a: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HACKING </a:t>
            </a:r>
          </a:p>
        </p:txBody>
      </p:sp>
      <p:sp>
        <p:nvSpPr>
          <p:cNvPr id="3" name="Subtitle 2"/>
          <p:cNvSpPr>
            <a:spLocks noGrp="1"/>
          </p:cNvSpPr>
          <p:nvPr>
            <p:ph type="subTitle" idx="1"/>
          </p:nvPr>
        </p:nvSpPr>
        <p:spPr/>
        <p:txBody>
          <a:bodyPr/>
          <a:lstStyle/>
          <a:p>
            <a:r>
              <a:rPr lang="en-US" dirty="0" smtClean="0"/>
              <a:t>Essential Terminology</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200" b="1" dirty="0"/>
              <a:t>Hacking Concepts, Types, and Phases</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304800" y="1143000"/>
            <a:ext cx="8686800" cy="5486400"/>
          </a:xfrm>
        </p:spPr>
        <p:txBody>
          <a:bodyPr>
            <a:noAutofit/>
          </a:bodyPr>
          <a:lstStyle/>
          <a:p>
            <a:pPr algn="just"/>
            <a:r>
              <a:rPr lang="en-US" sz="2000" b="1" dirty="0">
                <a:latin typeface="Times New Roman" pitchFamily="18" charset="0"/>
                <a:cs typeface="Times New Roman" pitchFamily="18" charset="0"/>
              </a:rPr>
              <a:t>What is Hacking?</a:t>
            </a:r>
          </a:p>
          <a:p>
            <a:pPr algn="just"/>
            <a:r>
              <a:rPr lang="en-US" sz="2000" dirty="0">
                <a:latin typeface="Times New Roman" pitchFamily="18" charset="0"/>
                <a:cs typeface="Times New Roman" pitchFamily="18" charset="0"/>
              </a:rPr>
              <a:t>Hacking refers to exploiting system vulnerabilities and compromising security controls </a:t>
            </a:r>
            <a:r>
              <a:rPr lang="en-US" sz="2000" dirty="0" smtClean="0">
                <a:latin typeface="Times New Roman" pitchFamily="18" charset="0"/>
                <a:cs typeface="Times New Roman" pitchFamily="18" charset="0"/>
              </a:rPr>
              <a:t>to gain </a:t>
            </a:r>
            <a:r>
              <a:rPr lang="en-US" sz="2000" dirty="0">
                <a:latin typeface="Times New Roman" pitchFamily="18" charset="0"/>
                <a:cs typeface="Times New Roman" pitchFamily="18" charset="0"/>
              </a:rPr>
              <a:t>unauthorized or inappropriate access to the system resources.</a:t>
            </a:r>
          </a:p>
          <a:p>
            <a:pPr algn="just"/>
            <a:r>
              <a:rPr lang="en-US" sz="2000" dirty="0">
                <a:latin typeface="Times New Roman" pitchFamily="18" charset="0"/>
                <a:cs typeface="Times New Roman" pitchFamily="18" charset="0"/>
              </a:rPr>
              <a:t>It involves modifying system or application features to achieve a goal outside of </a:t>
            </a:r>
            <a:r>
              <a:rPr lang="en-US" sz="2000" dirty="0" smtClean="0">
                <a:latin typeface="Times New Roman" pitchFamily="18" charset="0"/>
                <a:cs typeface="Times New Roman" pitchFamily="18" charset="0"/>
              </a:rPr>
              <a:t>the creator's </a:t>
            </a:r>
            <a:r>
              <a:rPr lang="en-US" sz="2000" dirty="0">
                <a:latin typeface="Times New Roman" pitchFamily="18" charset="0"/>
                <a:cs typeface="Times New Roman" pitchFamily="18" charset="0"/>
              </a:rPr>
              <a:t>original purpose.</a:t>
            </a:r>
          </a:p>
          <a:p>
            <a:pPr algn="just"/>
            <a:r>
              <a:rPr lang="en-US" sz="2000" dirty="0">
                <a:latin typeface="Times New Roman" pitchFamily="18" charset="0"/>
                <a:cs typeface="Times New Roman" pitchFamily="18" charset="0"/>
              </a:rPr>
              <a:t>Hacking can be used to steal, pilfer, and redistribute intellectual property leading </a:t>
            </a:r>
            <a:r>
              <a:rPr lang="en-US" sz="2000" dirty="0" smtClean="0">
                <a:latin typeface="Times New Roman" pitchFamily="18" charset="0"/>
                <a:cs typeface="Times New Roman" pitchFamily="18" charset="0"/>
              </a:rPr>
              <a:t>to business </a:t>
            </a:r>
            <a:r>
              <a:rPr lang="en-US" sz="2000" dirty="0">
                <a:latin typeface="Times New Roman" pitchFamily="18" charset="0"/>
                <a:cs typeface="Times New Roman" pitchFamily="18" charset="0"/>
              </a:rPr>
              <a:t>loss.</a:t>
            </a:r>
          </a:p>
          <a:p>
            <a:pPr algn="just"/>
            <a:r>
              <a:rPr lang="en-US" sz="2000" b="1" dirty="0">
                <a:latin typeface="Times New Roman" pitchFamily="18" charset="0"/>
                <a:cs typeface="Times New Roman" pitchFamily="18" charset="0"/>
              </a:rPr>
              <a:t>Who is a Hacking?</a:t>
            </a:r>
          </a:p>
          <a:p>
            <a:pPr algn="just"/>
            <a:r>
              <a:rPr lang="en-US" sz="2000" dirty="0">
                <a:latin typeface="Times New Roman" pitchFamily="18" charset="0"/>
                <a:cs typeface="Times New Roman" pitchFamily="18" charset="0"/>
              </a:rPr>
              <a:t>Intelligent individuals with excellent computer skills, with the ability to create and </a:t>
            </a:r>
            <a:r>
              <a:rPr lang="en-US" sz="2000" dirty="0" smtClean="0">
                <a:latin typeface="Times New Roman" pitchFamily="18" charset="0"/>
                <a:cs typeface="Times New Roman" pitchFamily="18" charset="0"/>
              </a:rPr>
              <a:t>explore into </a:t>
            </a:r>
            <a:r>
              <a:rPr lang="en-US" sz="2000" dirty="0">
                <a:latin typeface="Times New Roman" pitchFamily="18" charset="0"/>
                <a:cs typeface="Times New Roman" pitchFamily="18" charset="0"/>
              </a:rPr>
              <a:t>the computer's software and hardware.</a:t>
            </a:r>
          </a:p>
          <a:p>
            <a:pPr algn="just"/>
            <a:r>
              <a:rPr lang="en-US" sz="2000" dirty="0">
                <a:latin typeface="Times New Roman" pitchFamily="18" charset="0"/>
                <a:cs typeface="Times New Roman" pitchFamily="18" charset="0"/>
              </a:rPr>
              <a:t>For some hackers, hacking is a hobby to see how many computers or networks </a:t>
            </a:r>
            <a:r>
              <a:rPr lang="en-US" sz="2000" dirty="0" smtClean="0">
                <a:latin typeface="Times New Roman" pitchFamily="18" charset="0"/>
                <a:cs typeface="Times New Roman" pitchFamily="18" charset="0"/>
              </a:rPr>
              <a:t>they can </a:t>
            </a:r>
            <a:r>
              <a:rPr lang="en-US" sz="2000" dirty="0">
                <a:latin typeface="Times New Roman" pitchFamily="18" charset="0"/>
                <a:cs typeface="Times New Roman" pitchFamily="18" charset="0"/>
              </a:rPr>
              <a:t>compromise.</a:t>
            </a:r>
          </a:p>
          <a:p>
            <a:pPr algn="just"/>
            <a:r>
              <a:rPr lang="en-US" sz="2000" dirty="0">
                <a:latin typeface="Times New Roman" pitchFamily="18" charset="0"/>
                <a:cs typeface="Times New Roman" pitchFamily="18" charset="0"/>
              </a:rPr>
              <a:t>Their intention can either be to gain knowledge or to poke around to do illegal things</a:t>
            </a:r>
            <a:r>
              <a:rPr lang="en-US" sz="2000" dirty="0" smtClean="0">
                <a:latin typeface="Times New Roman" pitchFamily="18" charset="0"/>
                <a:cs typeface="Times New Roman" pitchFamily="18" charset="0"/>
              </a:rPr>
              <a:t>. Some </a:t>
            </a:r>
            <a:r>
              <a:rPr lang="en-US" sz="2000" dirty="0">
                <a:latin typeface="Times New Roman" pitchFamily="18" charset="0"/>
                <a:cs typeface="Times New Roman" pitchFamily="18" charset="0"/>
              </a:rPr>
              <a:t>do hacking with malicious intent behind their escapades, like stealing </a:t>
            </a:r>
            <a:r>
              <a:rPr lang="en-US" sz="2000" dirty="0" smtClean="0">
                <a:latin typeface="Times New Roman" pitchFamily="18" charset="0"/>
                <a:cs typeface="Times New Roman" pitchFamily="18" charset="0"/>
              </a:rPr>
              <a:t>business data</a:t>
            </a:r>
            <a:r>
              <a:rPr lang="en-US" sz="2000" dirty="0">
                <a:latin typeface="Times New Roman" pitchFamily="18" charset="0"/>
                <a:cs typeface="Times New Roman" pitchFamily="18" charset="0"/>
              </a:rPr>
              <a:t>, credit card information, social security numbers, email passwords, etc</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524000"/>
            <a:ext cx="8229600" cy="4525963"/>
          </a:xfrm>
        </p:spPr>
        <p:txBody>
          <a:bodyPr>
            <a:noAutofit/>
          </a:bodyPr>
          <a:lstStyle/>
          <a:p>
            <a:pPr>
              <a:buNone/>
            </a:pPr>
            <a:r>
              <a:rPr lang="en-US" sz="2400" b="1" dirty="0" smtClean="0">
                <a:latin typeface="Times New Roman" pitchFamily="18" charset="0"/>
                <a:cs typeface="Times New Roman" pitchFamily="18" charset="0"/>
              </a:rPr>
              <a:t>Hacker Classes</a:t>
            </a:r>
          </a:p>
          <a:p>
            <a:r>
              <a:rPr lang="en-US" sz="2000" b="1" dirty="0" smtClean="0">
                <a:latin typeface="Times New Roman" pitchFamily="18" charset="0"/>
                <a:cs typeface="Times New Roman" pitchFamily="18" charset="0"/>
              </a:rPr>
              <a:t>Black Hats: </a:t>
            </a:r>
            <a:r>
              <a:rPr lang="en-US" sz="2000" dirty="0" smtClean="0">
                <a:latin typeface="Times New Roman" pitchFamily="18" charset="0"/>
                <a:cs typeface="Times New Roman" pitchFamily="18" charset="0"/>
              </a:rPr>
              <a:t>Individuals with extraordinary computing skills, resorting to malicious or destructive activities and are also known as crackers.</a:t>
            </a:r>
          </a:p>
          <a:p>
            <a:endParaRPr lang="en-US" sz="2000"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White Hats: </a:t>
            </a:r>
            <a:r>
              <a:rPr lang="en-US" sz="2000" dirty="0" smtClean="0">
                <a:latin typeface="Times New Roman" pitchFamily="18" charset="0"/>
                <a:cs typeface="Times New Roman" pitchFamily="18" charset="0"/>
              </a:rPr>
              <a:t>Individuals professing hacker skills and using them for defensive purposes and are also known as security analysts.</a:t>
            </a:r>
          </a:p>
          <a:p>
            <a:endParaRPr lang="en-US" sz="2000"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Gray Hats: </a:t>
            </a:r>
            <a:r>
              <a:rPr lang="en-US" sz="2000" dirty="0" smtClean="0">
                <a:latin typeface="Times New Roman" pitchFamily="18" charset="0"/>
                <a:cs typeface="Times New Roman" pitchFamily="18" charset="0"/>
              </a:rPr>
              <a:t>Individuals who work both offensively and defensively at various times.</a:t>
            </a:r>
          </a:p>
          <a:p>
            <a:endParaRPr lang="en-US" sz="2000"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Suicide Hackers: </a:t>
            </a:r>
            <a:r>
              <a:rPr lang="en-US" sz="2000" dirty="0" smtClean="0">
                <a:latin typeface="Times New Roman" pitchFamily="18" charset="0"/>
                <a:cs typeface="Times New Roman" pitchFamily="18" charset="0"/>
              </a:rPr>
              <a:t>Individuals who aim to bring down critical infrastructure for a "cause“ and are not worried about facing jail terms or any other kind of punishment.</a:t>
            </a: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000" b="1" dirty="0" smtClean="0">
                <a:latin typeface="Times New Roman" pitchFamily="18" charset="0"/>
                <a:cs typeface="Times New Roman" pitchFamily="18" charset="0"/>
              </a:rPr>
              <a:t>Script Kiddies: </a:t>
            </a:r>
            <a:r>
              <a:rPr lang="en-US" sz="2000" dirty="0" smtClean="0">
                <a:latin typeface="Times New Roman" pitchFamily="18" charset="0"/>
                <a:cs typeface="Times New Roman" pitchFamily="18" charset="0"/>
              </a:rPr>
              <a:t>An unskilled hacker who compromises system by running scripts, tools, and software developed by real hackers.</a:t>
            </a:r>
          </a:p>
          <a:p>
            <a:endParaRPr lang="en-US" sz="2000"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Cyber Terrorists: </a:t>
            </a:r>
            <a:r>
              <a:rPr lang="en-US" sz="2000" dirty="0" smtClean="0">
                <a:latin typeface="Times New Roman" pitchFamily="18" charset="0"/>
                <a:cs typeface="Times New Roman" pitchFamily="18" charset="0"/>
              </a:rPr>
              <a:t>Individuals with wide range of skills, motivated by religious or political beliefs to create fear by large-scale disruption of computer networks.</a:t>
            </a:r>
          </a:p>
          <a:p>
            <a:endParaRPr lang="en-US" sz="2000"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State Sponsored Hackers: </a:t>
            </a:r>
            <a:r>
              <a:rPr lang="en-US" sz="2000" dirty="0" smtClean="0">
                <a:latin typeface="Times New Roman" pitchFamily="18" charset="0"/>
                <a:cs typeface="Times New Roman" pitchFamily="18" charset="0"/>
              </a:rPr>
              <a:t>Individuals employed by the government to penetrate and gain top-secret information and to damage information systems of other governments.</a:t>
            </a:r>
          </a:p>
          <a:p>
            <a:endParaRPr lang="en-US" sz="2000" dirty="0" smtClean="0">
              <a:latin typeface="Times New Roman" pitchFamily="18" charset="0"/>
              <a:cs typeface="Times New Roman" pitchFamily="18" charset="0"/>
            </a:endParaRPr>
          </a:p>
          <a:p>
            <a:r>
              <a:rPr lang="en-US" sz="2000" b="1" dirty="0" err="1">
                <a:latin typeface="Times New Roman" pitchFamily="18" charset="0"/>
                <a:cs typeface="Times New Roman" pitchFamily="18" charset="0"/>
              </a:rPr>
              <a:t>Hacktivist</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Individuals who promote a political agenda by hacking, especially </a:t>
            </a:r>
            <a:r>
              <a:rPr lang="en-US" sz="2000" dirty="0" smtClean="0">
                <a:latin typeface="Times New Roman" pitchFamily="18" charset="0"/>
                <a:cs typeface="Times New Roman" pitchFamily="18" charset="0"/>
              </a:rPr>
              <a:t>by defacing </a:t>
            </a:r>
            <a:r>
              <a:rPr lang="en-US" sz="2000" dirty="0">
                <a:latin typeface="Times New Roman" pitchFamily="18" charset="0"/>
                <a:cs typeface="Times New Roman" pitchFamily="18" charset="0"/>
              </a:rPr>
              <a:t>or disabling websites</a:t>
            </a:r>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Hacking </a:t>
            </a:r>
            <a:r>
              <a:rPr lang="en-US" sz="3600" b="1" dirty="0" smtClean="0"/>
              <a:t>Phases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000" b="1" dirty="0" smtClean="0"/>
              <a:t>Reconnaissance</a:t>
            </a:r>
          </a:p>
          <a:p>
            <a:r>
              <a:rPr lang="en-US" sz="2000" b="1" dirty="0" smtClean="0"/>
              <a:t>Scanning</a:t>
            </a:r>
          </a:p>
          <a:p>
            <a:r>
              <a:rPr lang="en-US" sz="2000" b="1" dirty="0"/>
              <a:t>Gaining </a:t>
            </a:r>
            <a:r>
              <a:rPr lang="en-US" sz="2000" b="1" dirty="0" smtClean="0"/>
              <a:t>Access</a:t>
            </a:r>
          </a:p>
          <a:p>
            <a:r>
              <a:rPr lang="en-US" sz="2000" b="1" dirty="0"/>
              <a:t>Maintaining </a:t>
            </a:r>
            <a:r>
              <a:rPr lang="en-US" sz="2000" b="1" dirty="0" smtClean="0"/>
              <a:t>Access</a:t>
            </a:r>
          </a:p>
          <a:p>
            <a:r>
              <a:rPr lang="en-US" sz="2000" b="1" dirty="0"/>
              <a:t>Clearing </a:t>
            </a:r>
            <a:r>
              <a:rPr lang="en-US" sz="2000" b="1" dirty="0" smtClean="0"/>
              <a:t>Tracks</a:t>
            </a: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itchFamily="18" charset="0"/>
                <a:cs typeface="Times New Roman" pitchFamily="18" charset="0"/>
              </a:rPr>
              <a:t>Hacking Phases: Reconnaissance</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62500" lnSpcReduction="20000"/>
          </a:bodyPr>
          <a:lstStyle/>
          <a:p>
            <a:r>
              <a:rPr lang="en-US" dirty="0">
                <a:latin typeface="Times New Roman" pitchFamily="18" charset="0"/>
                <a:cs typeface="Times New Roman" pitchFamily="18" charset="0"/>
              </a:rPr>
              <a:t>Reconnaissance refers to the preparatory phase where an attacker seeks to </a:t>
            </a:r>
            <a:r>
              <a:rPr lang="en-US" dirty="0" smtClean="0">
                <a:latin typeface="Times New Roman" pitchFamily="18" charset="0"/>
                <a:cs typeface="Times New Roman" pitchFamily="18" charset="0"/>
              </a:rPr>
              <a:t>gather information </a:t>
            </a:r>
            <a:r>
              <a:rPr lang="en-US" dirty="0">
                <a:latin typeface="Times New Roman" pitchFamily="18" charset="0"/>
                <a:cs typeface="Times New Roman" pitchFamily="18" charset="0"/>
              </a:rPr>
              <a:t>about a target prior to launching an attack.</a:t>
            </a:r>
          </a:p>
          <a:p>
            <a:r>
              <a:rPr lang="en-US" dirty="0" smtClean="0">
                <a:latin typeface="Times New Roman" pitchFamily="18" charset="0"/>
                <a:cs typeface="Times New Roman" pitchFamily="18" charset="0"/>
              </a:rPr>
              <a:t>Reconnaissance </a:t>
            </a:r>
            <a:r>
              <a:rPr lang="en-US" dirty="0">
                <a:latin typeface="Times New Roman" pitchFamily="18" charset="0"/>
                <a:cs typeface="Times New Roman" pitchFamily="18" charset="0"/>
              </a:rPr>
              <a:t>target range may include the target organization's clients, employees</a:t>
            </a:r>
            <a:r>
              <a:rPr lang="en-US" dirty="0" smtClean="0">
                <a:latin typeface="Times New Roman" pitchFamily="18" charset="0"/>
                <a:cs typeface="Times New Roman" pitchFamily="18" charset="0"/>
              </a:rPr>
              <a:t>, operations</a:t>
            </a:r>
            <a:r>
              <a:rPr lang="en-US" dirty="0">
                <a:latin typeface="Times New Roman" pitchFamily="18" charset="0"/>
                <a:cs typeface="Times New Roman" pitchFamily="18" charset="0"/>
              </a:rPr>
              <a:t>, network, and systems</a:t>
            </a:r>
            <a:r>
              <a:rPr lang="en-US" dirty="0" smtClean="0">
                <a:latin typeface="Times New Roman" pitchFamily="18" charset="0"/>
                <a:cs typeface="Times New Roman" pitchFamily="18" charset="0"/>
              </a:rPr>
              <a:t>. </a:t>
            </a:r>
          </a:p>
          <a:p>
            <a:endParaRPr lang="en-US" dirty="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Reconnaissance </a:t>
            </a:r>
            <a:r>
              <a:rPr lang="en-US" dirty="0">
                <a:latin typeface="Times New Roman" pitchFamily="18" charset="0"/>
                <a:cs typeface="Times New Roman" pitchFamily="18" charset="0"/>
              </a:rPr>
              <a:t>Types</a:t>
            </a:r>
            <a:r>
              <a:rPr lang="en-US" dirty="0" smtClean="0">
                <a:latin typeface="Times New Roman" pitchFamily="18" charset="0"/>
                <a:cs typeface="Times New Roman" pitchFamily="18" charset="0"/>
              </a:rPr>
              <a:t>:</a:t>
            </a:r>
          </a:p>
          <a:p>
            <a:pPr>
              <a:buNone/>
            </a:pPr>
            <a:r>
              <a:rPr lang="en-US" b="1" dirty="0" smtClean="0">
                <a:latin typeface="Times New Roman" pitchFamily="18" charset="0"/>
                <a:cs typeface="Times New Roman" pitchFamily="18" charset="0"/>
              </a:rPr>
              <a:t>Passive </a:t>
            </a:r>
            <a:r>
              <a:rPr lang="en-US" b="1" dirty="0">
                <a:latin typeface="Times New Roman" pitchFamily="18" charset="0"/>
                <a:cs typeface="Times New Roman" pitchFamily="18" charset="0"/>
              </a:rPr>
              <a:t>Reconnaissance:</a:t>
            </a:r>
          </a:p>
          <a:p>
            <a:r>
              <a:rPr lang="en-US" dirty="0">
                <a:latin typeface="Times New Roman" pitchFamily="18" charset="0"/>
                <a:cs typeface="Times New Roman" pitchFamily="18" charset="0"/>
              </a:rPr>
              <a:t>Passive Reconnaissance involves acquiring information without directly</a:t>
            </a:r>
          </a:p>
          <a:p>
            <a:pPr>
              <a:buNone/>
            </a:pPr>
            <a:r>
              <a:rPr lang="en-US" dirty="0" smtClean="0">
                <a:latin typeface="Times New Roman" pitchFamily="18" charset="0"/>
                <a:cs typeface="Times New Roman" pitchFamily="18" charset="0"/>
              </a:rPr>
              <a:t>      interacting </a:t>
            </a:r>
            <a:r>
              <a:rPr lang="en-US" dirty="0">
                <a:latin typeface="Times New Roman" pitchFamily="18" charset="0"/>
                <a:cs typeface="Times New Roman" pitchFamily="18" charset="0"/>
              </a:rPr>
              <a:t>with the target.</a:t>
            </a:r>
          </a:p>
          <a:p>
            <a:r>
              <a:rPr lang="en-US" dirty="0">
                <a:latin typeface="Times New Roman" pitchFamily="18" charset="0"/>
                <a:cs typeface="Times New Roman" pitchFamily="18" charset="0"/>
              </a:rPr>
              <a:t>For example, searching public records or news releases.</a:t>
            </a:r>
          </a:p>
          <a:p>
            <a:pPr>
              <a:buNone/>
            </a:pPr>
            <a:r>
              <a:rPr lang="en-US" b="1" dirty="0">
                <a:latin typeface="Times New Roman" pitchFamily="18" charset="0"/>
                <a:cs typeface="Times New Roman" pitchFamily="18" charset="0"/>
              </a:rPr>
              <a:t>Active Reconnaissance:</a:t>
            </a:r>
          </a:p>
          <a:p>
            <a:r>
              <a:rPr lang="en-US" dirty="0">
                <a:latin typeface="Times New Roman" pitchFamily="18" charset="0"/>
                <a:cs typeface="Times New Roman" pitchFamily="18" charset="0"/>
              </a:rPr>
              <a:t>Active Reconnaissance involves interacting with the target directly by any</a:t>
            </a:r>
          </a:p>
          <a:p>
            <a:pPr>
              <a:buNone/>
            </a:pPr>
            <a:r>
              <a:rPr lang="en-US" dirty="0" smtClean="0">
                <a:latin typeface="Times New Roman" pitchFamily="18" charset="0"/>
                <a:cs typeface="Times New Roman" pitchFamily="18" charset="0"/>
              </a:rPr>
              <a:t>      means</a:t>
            </a:r>
            <a:r>
              <a:rPr lang="en-US" dirty="0">
                <a:latin typeface="Times New Roman" pitchFamily="18" charset="0"/>
                <a:cs typeface="Times New Roman" pitchFamily="18" charset="0"/>
              </a:rPr>
              <a:t>.</a:t>
            </a:r>
          </a:p>
          <a:p>
            <a:r>
              <a:rPr lang="en-US" dirty="0">
                <a:latin typeface="Times New Roman" pitchFamily="18" charset="0"/>
                <a:cs typeface="Times New Roman" pitchFamily="18" charset="0"/>
              </a:rPr>
              <a:t>For example, telephone calls to the help desk or technical department.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itchFamily="18" charset="0"/>
                <a:cs typeface="Times New Roman" pitchFamily="18" charset="0"/>
              </a:rPr>
              <a:t>Hacking Phases: Scanning</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000" b="1" dirty="0">
                <a:latin typeface="Times New Roman" pitchFamily="18" charset="0"/>
                <a:cs typeface="Times New Roman" pitchFamily="18" charset="0"/>
              </a:rPr>
              <a:t>Pre-Attacks Phase</a:t>
            </a:r>
            <a:r>
              <a:rPr lang="en-US" sz="2000" dirty="0">
                <a:latin typeface="Times New Roman" pitchFamily="18" charset="0"/>
                <a:cs typeface="Times New Roman" pitchFamily="18" charset="0"/>
              </a:rPr>
              <a:t>: Scanning refers to the pre-attack phase when the attacker </a:t>
            </a:r>
            <a:r>
              <a:rPr lang="en-US" sz="2000" dirty="0" smtClean="0">
                <a:latin typeface="Times New Roman" pitchFamily="18" charset="0"/>
                <a:cs typeface="Times New Roman" pitchFamily="18" charset="0"/>
              </a:rPr>
              <a:t>scans</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network for specific information on the basis of information gathered </a:t>
            </a:r>
            <a:r>
              <a:rPr lang="en-US" sz="2000" dirty="0" smtClean="0">
                <a:latin typeface="Times New Roman" pitchFamily="18" charset="0"/>
                <a:cs typeface="Times New Roman" pitchFamily="18" charset="0"/>
              </a:rPr>
              <a:t>during reconnaissance.</a:t>
            </a:r>
          </a:p>
          <a:p>
            <a:endParaRPr lang="en-US" sz="2000" dirty="0">
              <a:latin typeface="Times New Roman" pitchFamily="18" charset="0"/>
              <a:cs typeface="Times New Roman" pitchFamily="18" charset="0"/>
            </a:endParaRPr>
          </a:p>
          <a:p>
            <a:r>
              <a:rPr lang="en-US" sz="2000" b="1" dirty="0">
                <a:latin typeface="Times New Roman" pitchFamily="18" charset="0"/>
                <a:cs typeface="Times New Roman" pitchFamily="18" charset="0"/>
              </a:rPr>
              <a:t>Port Scanner: </a:t>
            </a:r>
            <a:r>
              <a:rPr lang="en-US" sz="2000" dirty="0">
                <a:latin typeface="Times New Roman" pitchFamily="18" charset="0"/>
                <a:cs typeface="Times New Roman" pitchFamily="18" charset="0"/>
              </a:rPr>
              <a:t>Scanning can include use of dialers, port scanners, network mappers</a:t>
            </a:r>
            <a:r>
              <a:rPr lang="en-US" sz="2000" dirty="0" smtClean="0">
                <a:latin typeface="Times New Roman" pitchFamily="18" charset="0"/>
                <a:cs typeface="Times New Roman" pitchFamily="18" charset="0"/>
              </a:rPr>
              <a:t>, ping </a:t>
            </a:r>
            <a:r>
              <a:rPr lang="en-US" sz="2000" dirty="0">
                <a:latin typeface="Times New Roman" pitchFamily="18" charset="0"/>
                <a:cs typeface="Times New Roman" pitchFamily="18" charset="0"/>
              </a:rPr>
              <a:t>tools, vulnerability scanners, etc</a:t>
            </a:r>
            <a:r>
              <a:rPr lang="en-US" sz="2000" dirty="0" smtClean="0">
                <a:latin typeface="Times New Roman" pitchFamily="18" charset="0"/>
                <a:cs typeface="Times New Roman" pitchFamily="18" charset="0"/>
              </a:rPr>
              <a:t>.</a:t>
            </a:r>
          </a:p>
          <a:p>
            <a:endParaRPr lang="en-US" sz="2000" dirty="0">
              <a:latin typeface="Times New Roman" pitchFamily="18" charset="0"/>
              <a:cs typeface="Times New Roman" pitchFamily="18" charset="0"/>
            </a:endParaRPr>
          </a:p>
          <a:p>
            <a:r>
              <a:rPr lang="en-US" sz="2000" b="1" dirty="0">
                <a:latin typeface="Times New Roman" pitchFamily="18" charset="0"/>
                <a:cs typeface="Times New Roman" pitchFamily="18" charset="0"/>
              </a:rPr>
              <a:t>Extract Information: </a:t>
            </a:r>
            <a:r>
              <a:rPr lang="en-US" sz="2000" dirty="0">
                <a:latin typeface="Times New Roman" pitchFamily="18" charset="0"/>
                <a:cs typeface="Times New Roman" pitchFamily="18" charset="0"/>
              </a:rPr>
              <a:t>Attackers extract information such as live machines, port, </a:t>
            </a:r>
            <a:r>
              <a:rPr lang="en-US" sz="2000" dirty="0" smtClean="0">
                <a:latin typeface="Times New Roman" pitchFamily="18" charset="0"/>
                <a:cs typeface="Times New Roman" pitchFamily="18" charset="0"/>
              </a:rPr>
              <a:t>port status</a:t>
            </a:r>
            <a:r>
              <a:rPr lang="en-US" sz="2000" dirty="0">
                <a:latin typeface="Times New Roman" pitchFamily="18" charset="0"/>
                <a:cs typeface="Times New Roman" pitchFamily="18" charset="0"/>
              </a:rPr>
              <a:t>, OS details, device type, system uptime, etc. to launch attack.</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itchFamily="18" charset="0"/>
                <a:cs typeface="Times New Roman" pitchFamily="18" charset="0"/>
              </a:rPr>
              <a:t>Hacking Phases: Gaining Access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000" dirty="0">
                <a:latin typeface="Times New Roman" pitchFamily="18" charset="0"/>
                <a:cs typeface="Times New Roman" pitchFamily="18" charset="0"/>
              </a:rPr>
              <a:t>Gaining access refers to the point where the attacker obtains access to the </a:t>
            </a:r>
            <a:r>
              <a:rPr lang="en-US" sz="2000" dirty="0" smtClean="0">
                <a:latin typeface="Times New Roman" pitchFamily="18" charset="0"/>
                <a:cs typeface="Times New Roman" pitchFamily="18" charset="0"/>
              </a:rPr>
              <a:t>operating system </a:t>
            </a:r>
            <a:r>
              <a:rPr lang="en-US" sz="2000" dirty="0">
                <a:latin typeface="Times New Roman" pitchFamily="18" charset="0"/>
                <a:cs typeface="Times New Roman" pitchFamily="18" charset="0"/>
              </a:rPr>
              <a:t>or applications on the computer or network</a:t>
            </a:r>
            <a:r>
              <a:rPr lang="en-US" sz="2000" dirty="0" smtClean="0">
                <a:latin typeface="Times New Roman" pitchFamily="18" charset="0"/>
                <a:cs typeface="Times New Roman" pitchFamily="18" charset="0"/>
              </a:rPr>
              <a:t>.</a:t>
            </a:r>
          </a:p>
          <a:p>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The attacker can gain access at operating system level, application level, or </a:t>
            </a:r>
            <a:r>
              <a:rPr lang="en-US" sz="2000" dirty="0" smtClean="0">
                <a:latin typeface="Times New Roman" pitchFamily="18" charset="0"/>
                <a:cs typeface="Times New Roman" pitchFamily="18" charset="0"/>
              </a:rPr>
              <a:t>network level.</a:t>
            </a:r>
          </a:p>
          <a:p>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The attacker can escalate privileges to obtain complete control of the system. In </a:t>
            </a: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process, intermediate systems that are connected to it are also compromised</a:t>
            </a:r>
            <a:r>
              <a:rPr lang="en-US" sz="2000" dirty="0" smtClean="0">
                <a:latin typeface="Times New Roman" pitchFamily="18" charset="0"/>
                <a:cs typeface="Times New Roman" pitchFamily="18" charset="0"/>
              </a:rPr>
              <a:t>.</a:t>
            </a:r>
          </a:p>
          <a:p>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Example include password cracking, buffer overflows, denial of service, </a:t>
            </a:r>
            <a:r>
              <a:rPr lang="en-US" sz="2000" dirty="0" smtClean="0">
                <a:latin typeface="Times New Roman" pitchFamily="18" charset="0"/>
                <a:cs typeface="Times New Roman" pitchFamily="18" charset="0"/>
              </a:rPr>
              <a:t>session hijacking</a:t>
            </a:r>
            <a:r>
              <a:rPr lang="en-US" sz="2000" dirty="0">
                <a:latin typeface="Times New Roman" pitchFamily="18" charset="0"/>
                <a:cs typeface="Times New Roman" pitchFamily="18" charset="0"/>
              </a:rPr>
              <a:t>, etc.</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itchFamily="18" charset="0"/>
                <a:cs typeface="Times New Roman" pitchFamily="18" charset="0"/>
              </a:rPr>
              <a:t>Hacking Phases: Maintaining Access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000" dirty="0">
                <a:latin typeface="Times New Roman" pitchFamily="18" charset="0"/>
                <a:cs typeface="Times New Roman" pitchFamily="18" charset="0"/>
              </a:rPr>
              <a:t>Maintaining access refers to the phase when the attacker tries to retain his or </a:t>
            </a:r>
            <a:r>
              <a:rPr lang="en-US" sz="2000" dirty="0" smtClean="0">
                <a:latin typeface="Times New Roman" pitchFamily="18" charset="0"/>
                <a:cs typeface="Times New Roman" pitchFamily="18" charset="0"/>
              </a:rPr>
              <a:t>her ownership </a:t>
            </a:r>
            <a:r>
              <a:rPr lang="en-US" sz="2000" dirty="0">
                <a:latin typeface="Times New Roman" pitchFamily="18" charset="0"/>
                <a:cs typeface="Times New Roman" pitchFamily="18" charset="0"/>
              </a:rPr>
              <a:t>of the system</a:t>
            </a:r>
            <a:r>
              <a:rPr lang="en-US" sz="2000" dirty="0" smtClean="0">
                <a:latin typeface="Times New Roman" pitchFamily="18" charset="0"/>
                <a:cs typeface="Times New Roman" pitchFamily="18" charset="0"/>
              </a:rPr>
              <a:t>.</a:t>
            </a:r>
          </a:p>
          <a:p>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Attackers may prevent the system from being owned by other attackers by </a:t>
            </a:r>
            <a:r>
              <a:rPr lang="en-US" sz="2000" dirty="0" smtClean="0">
                <a:latin typeface="Times New Roman" pitchFamily="18" charset="0"/>
                <a:cs typeface="Times New Roman" pitchFamily="18" charset="0"/>
              </a:rPr>
              <a:t>securing their </a:t>
            </a:r>
            <a:r>
              <a:rPr lang="en-US" sz="2000" dirty="0">
                <a:latin typeface="Times New Roman" pitchFamily="18" charset="0"/>
                <a:cs typeface="Times New Roman" pitchFamily="18" charset="0"/>
              </a:rPr>
              <a:t>exclusive access with Backdoors, </a:t>
            </a:r>
            <a:r>
              <a:rPr lang="en-US" sz="2000" dirty="0" err="1">
                <a:latin typeface="Times New Roman" pitchFamily="18" charset="0"/>
                <a:cs typeface="Times New Roman" pitchFamily="18" charset="0"/>
              </a:rPr>
              <a:t>RootKits</a:t>
            </a:r>
            <a:r>
              <a:rPr lang="en-US" sz="2000" dirty="0">
                <a:latin typeface="Times New Roman" pitchFamily="18" charset="0"/>
                <a:cs typeface="Times New Roman" pitchFamily="18" charset="0"/>
              </a:rPr>
              <a:t>, or Trojans</a:t>
            </a:r>
            <a:r>
              <a:rPr lang="en-US" sz="2000" dirty="0" smtClean="0">
                <a:latin typeface="Times New Roman" pitchFamily="18" charset="0"/>
                <a:cs typeface="Times New Roman" pitchFamily="18" charset="0"/>
              </a:rPr>
              <a:t>.</a:t>
            </a:r>
          </a:p>
          <a:p>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Attackers can upload, download, or manipulate data, applications, and configurations </a:t>
            </a:r>
            <a:r>
              <a:rPr lang="en-US" sz="2000" dirty="0" smtClean="0">
                <a:latin typeface="Times New Roman" pitchFamily="18" charset="0"/>
                <a:cs typeface="Times New Roman" pitchFamily="18" charset="0"/>
              </a:rPr>
              <a:t>on the </a:t>
            </a:r>
            <a:r>
              <a:rPr lang="en-US" sz="2000" dirty="0">
                <a:latin typeface="Times New Roman" pitchFamily="18" charset="0"/>
                <a:cs typeface="Times New Roman" pitchFamily="18" charset="0"/>
              </a:rPr>
              <a:t>owned system</a:t>
            </a:r>
            <a:r>
              <a:rPr lang="en-US" sz="2000" dirty="0" smtClean="0">
                <a:latin typeface="Times New Roman" pitchFamily="18" charset="0"/>
                <a:cs typeface="Times New Roman" pitchFamily="18" charset="0"/>
              </a:rPr>
              <a:t>.</a:t>
            </a:r>
          </a:p>
          <a:p>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Attackers use the compromised system to launch further attacks.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itchFamily="18" charset="0"/>
                <a:cs typeface="Times New Roman" pitchFamily="18" charset="0"/>
              </a:rPr>
              <a:t>Hacking Phases: Clearing Tracks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000" dirty="0">
                <a:latin typeface="Times New Roman" pitchFamily="18" charset="0"/>
                <a:cs typeface="Times New Roman" pitchFamily="18" charset="0"/>
              </a:rPr>
              <a:t>Covering tracks refers to the activities carried out by an attacker to hide malicious acts</a:t>
            </a:r>
            <a:r>
              <a:rPr lang="en-US" sz="2000" dirty="0" smtClean="0">
                <a:latin typeface="Times New Roman" pitchFamily="18" charset="0"/>
                <a:cs typeface="Times New Roman" pitchFamily="18" charset="0"/>
              </a:rPr>
              <a:t>.</a:t>
            </a:r>
          </a:p>
          <a:p>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The attacker's intentions include: Continuing access to the victim's system, </a:t>
            </a:r>
            <a:r>
              <a:rPr lang="en-US" sz="2000" dirty="0" smtClean="0">
                <a:latin typeface="Times New Roman" pitchFamily="18" charset="0"/>
                <a:cs typeface="Times New Roman" pitchFamily="18" charset="0"/>
              </a:rPr>
              <a:t>remaining unnoticed </a:t>
            </a:r>
            <a:r>
              <a:rPr lang="en-US" sz="2000" dirty="0">
                <a:latin typeface="Times New Roman" pitchFamily="18" charset="0"/>
                <a:cs typeface="Times New Roman" pitchFamily="18" charset="0"/>
              </a:rPr>
              <a:t>and uncaught, deleting evidence that might lead to his prosecution</a:t>
            </a:r>
            <a:r>
              <a:rPr lang="en-US" sz="2000" dirty="0" smtClean="0">
                <a:latin typeface="Times New Roman" pitchFamily="18" charset="0"/>
                <a:cs typeface="Times New Roman" pitchFamily="18" charset="0"/>
              </a:rPr>
              <a:t>.</a:t>
            </a:r>
          </a:p>
          <a:p>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The attacker overwrites the server, system, and application logs to avoid suspicion</a:t>
            </a:r>
            <a:r>
              <a:rPr lang="en-US" sz="2000" dirty="0" smtClean="0">
                <a:latin typeface="Times New Roman" pitchFamily="18" charset="0"/>
                <a:cs typeface="Times New Roman" pitchFamily="18" charset="0"/>
              </a:rPr>
              <a:t>.</a:t>
            </a:r>
          </a:p>
          <a:p>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Attackers always cover tracks to hide their identity.</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Penetration testing</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2000" dirty="0" smtClean="0">
                <a:latin typeface="Times New Roman" pitchFamily="18" charset="0"/>
                <a:cs typeface="Times New Roman" pitchFamily="18" charset="0"/>
              </a:rPr>
              <a:t>Penetration testing, also called pen testing or ethical hacking, is the practice of testing a computer system, network or web application to find security vulnerabilities that an attacker could exploit. Penetration testing can be automated with software applications or performed manually.</a:t>
            </a:r>
          </a:p>
          <a:p>
            <a:pPr algn="just">
              <a:buNone/>
            </a:pPr>
            <a:r>
              <a:rPr lang="en-US" sz="2000" b="1" dirty="0">
                <a:latin typeface="Times New Roman" pitchFamily="18" charset="0"/>
                <a:cs typeface="Times New Roman" pitchFamily="18" charset="0"/>
              </a:rPr>
              <a:t>Types of Penetration </a:t>
            </a:r>
            <a:r>
              <a:rPr lang="en-US" sz="2000" b="1" dirty="0" smtClean="0">
                <a:latin typeface="Times New Roman" pitchFamily="18" charset="0"/>
                <a:cs typeface="Times New Roman" pitchFamily="18" charset="0"/>
              </a:rPr>
              <a:t>Testing</a:t>
            </a:r>
          </a:p>
          <a:p>
            <a:r>
              <a:rPr lang="en-US" sz="2000" b="1" dirty="0">
                <a:latin typeface="Times New Roman" pitchFamily="18" charset="0"/>
                <a:cs typeface="Times New Roman" pitchFamily="18" charset="0"/>
              </a:rPr>
              <a:t>Black-box: No prior knowledge of the infrastructure to be tested:</a:t>
            </a:r>
          </a:p>
          <a:p>
            <a:r>
              <a:rPr lang="en-US" sz="2000" dirty="0">
                <a:latin typeface="Times New Roman" pitchFamily="18" charset="0"/>
                <a:cs typeface="Times New Roman" pitchFamily="18" charset="0"/>
              </a:rPr>
              <a:t>Blind </a:t>
            </a:r>
            <a:r>
              <a:rPr lang="en-US" sz="2000" dirty="0" smtClean="0">
                <a:latin typeface="Times New Roman" pitchFamily="18" charset="0"/>
                <a:cs typeface="Times New Roman" pitchFamily="18" charset="0"/>
              </a:rPr>
              <a:t>Testing</a:t>
            </a:r>
            <a:endParaRPr lang="en-US" altLang="ja-JP"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Double Blind </a:t>
            </a:r>
            <a:r>
              <a:rPr lang="en-US" sz="2000" dirty="0" smtClean="0">
                <a:latin typeface="Times New Roman" pitchFamily="18" charset="0"/>
                <a:cs typeface="Times New Roman" pitchFamily="18" charset="0"/>
              </a:rPr>
              <a:t>Testing</a:t>
            </a:r>
            <a:endParaRPr lang="en-US" altLang="ja-JP" sz="2000" dirty="0">
              <a:latin typeface="Times New Roman" pitchFamily="18" charset="0"/>
              <a:cs typeface="Times New Roman" pitchFamily="18" charset="0"/>
            </a:endParaRPr>
          </a:p>
          <a:p>
            <a:r>
              <a:rPr lang="en-US" sz="2000" b="1" dirty="0">
                <a:latin typeface="Times New Roman" pitchFamily="18" charset="0"/>
                <a:cs typeface="Times New Roman" pitchFamily="18" charset="0"/>
              </a:rPr>
              <a:t>White-box: </a:t>
            </a:r>
            <a:r>
              <a:rPr lang="en-US" sz="2000" dirty="0">
                <a:latin typeface="Times New Roman" pitchFamily="18" charset="0"/>
                <a:cs typeface="Times New Roman" pitchFamily="18" charset="0"/>
              </a:rPr>
              <a:t>Complete knowledge of the infrastructure that needs to be tested.</a:t>
            </a:r>
          </a:p>
          <a:p>
            <a:r>
              <a:rPr lang="en-US" sz="2000" b="1" dirty="0">
                <a:latin typeface="Times New Roman" pitchFamily="18" charset="0"/>
                <a:cs typeface="Times New Roman" pitchFamily="18" charset="0"/>
              </a:rPr>
              <a:t>Grey-box: </a:t>
            </a:r>
            <a:r>
              <a:rPr lang="en-US" sz="2000" dirty="0">
                <a:latin typeface="Times New Roman" pitchFamily="18" charset="0"/>
                <a:cs typeface="Times New Roman" pitchFamily="18" charset="0"/>
              </a:rPr>
              <a:t>Limited knowledge of the infrastructure that needs to be tested.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Information Security</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000" dirty="0" smtClean="0">
                <a:latin typeface="Times New Roman" pitchFamily="18" charset="0"/>
                <a:cs typeface="Times New Roman" pitchFamily="18" charset="0"/>
              </a:rPr>
              <a:t>Information security, sometimes abbreviated to </a:t>
            </a:r>
            <a:r>
              <a:rPr lang="en-US" sz="2000" dirty="0" err="1" smtClean="0">
                <a:latin typeface="Times New Roman" pitchFamily="18" charset="0"/>
                <a:cs typeface="Times New Roman" pitchFamily="18" charset="0"/>
              </a:rPr>
              <a:t>infosec</a:t>
            </a:r>
            <a:r>
              <a:rPr lang="en-US" sz="2000" dirty="0" smtClean="0">
                <a:latin typeface="Times New Roman" pitchFamily="18" charset="0"/>
                <a:cs typeface="Times New Roman" pitchFamily="18" charset="0"/>
              </a:rPr>
              <a:t>, is a set of practices intended to keep data secure from unauthorized access or alterations, or both.</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When it's being stored and when it's being transmitted from one machine or physical location to another. You might sometimes see it referred to as data security.</a:t>
            </a:r>
          </a:p>
          <a:p>
            <a:endParaRPr lang="en-US"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Definition:</a:t>
            </a:r>
          </a:p>
          <a:p>
            <a:r>
              <a:rPr lang="en-US" sz="2000" dirty="0" smtClean="0">
                <a:latin typeface="Times New Roman" pitchFamily="18" charset="0"/>
                <a:cs typeface="Times New Roman" pitchFamily="18" charset="0"/>
              </a:rPr>
              <a:t>Information security refers to the processes and methodologies which are designed and implemented to protect print, electronic, or any other form of confidential, private and sensitive information or data from unauthorized access, use, misuse, disclosure, destruction, modification, or disruption.</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itchFamily="18" charset="0"/>
                <a:cs typeface="Times New Roman" pitchFamily="18" charset="0"/>
              </a:rPr>
              <a:t>Phases of Penetration Testing</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buNone/>
            </a:pPr>
            <a:r>
              <a:rPr lang="en-US" sz="2000" b="1" dirty="0"/>
              <a:t>Pre-Attack Phase:</a:t>
            </a:r>
          </a:p>
          <a:p>
            <a:r>
              <a:rPr lang="en-US" sz="2000" dirty="0"/>
              <a:t>Planning and preparation</a:t>
            </a:r>
          </a:p>
          <a:p>
            <a:r>
              <a:rPr lang="en-US" sz="2000" dirty="0"/>
              <a:t>Methodology designing =&gt; </a:t>
            </a:r>
            <a:r>
              <a:rPr lang="en-US" sz="2000" dirty="0" err="1" smtClean="0"/>
              <a:t>RoE</a:t>
            </a:r>
            <a:r>
              <a:rPr lang="en-US" sz="2000" dirty="0" smtClean="0"/>
              <a:t> </a:t>
            </a:r>
            <a:r>
              <a:rPr lang="en-US" sz="2000" dirty="0"/>
              <a:t>(Rule of Engagement)/</a:t>
            </a:r>
            <a:r>
              <a:rPr lang="en-US" sz="2000" dirty="0" err="1"/>
              <a:t>RoB</a:t>
            </a:r>
            <a:r>
              <a:rPr lang="en-US" sz="2000" dirty="0"/>
              <a:t> (Rule </a:t>
            </a:r>
            <a:r>
              <a:rPr lang="en-US" sz="2000" dirty="0" smtClean="0"/>
              <a:t>of Behavior</a:t>
            </a:r>
            <a:r>
              <a:rPr lang="en-US" sz="2000" dirty="0"/>
              <a:t>)</a:t>
            </a:r>
          </a:p>
          <a:p>
            <a:r>
              <a:rPr lang="en-US" sz="2000" dirty="0"/>
              <a:t>Network information gathering</a:t>
            </a:r>
          </a:p>
          <a:p>
            <a:pPr>
              <a:buNone/>
            </a:pPr>
            <a:r>
              <a:rPr lang="en-US" sz="2000" b="1" dirty="0"/>
              <a:t>Attack Phase:</a:t>
            </a:r>
          </a:p>
          <a:p>
            <a:r>
              <a:rPr lang="en-US" sz="2000" dirty="0"/>
              <a:t>Penetrating perimeter</a:t>
            </a:r>
          </a:p>
          <a:p>
            <a:r>
              <a:rPr lang="en-US" sz="2000" dirty="0"/>
              <a:t>Acquiring target</a:t>
            </a:r>
          </a:p>
          <a:p>
            <a:r>
              <a:rPr lang="en-US" sz="2000" dirty="0"/>
              <a:t>Escalating privileges</a:t>
            </a:r>
          </a:p>
          <a:p>
            <a:r>
              <a:rPr lang="en-US" sz="2000" dirty="0"/>
              <a:t>Execution, implantation, retracting</a:t>
            </a:r>
          </a:p>
          <a:p>
            <a:pPr>
              <a:buNone/>
            </a:pPr>
            <a:r>
              <a:rPr lang="en-US" sz="2000" b="1" dirty="0"/>
              <a:t>Post-Attack Phase:</a:t>
            </a:r>
          </a:p>
          <a:p>
            <a:r>
              <a:rPr lang="en-US" sz="2000" dirty="0"/>
              <a:t>Reporting</a:t>
            </a:r>
          </a:p>
          <a:p>
            <a:r>
              <a:rPr lang="en-US" sz="2000" dirty="0"/>
              <a:t>Clean-up</a:t>
            </a:r>
          </a:p>
          <a:p>
            <a:r>
              <a:rPr lang="en-US" sz="2000" dirty="0"/>
              <a:t>Artifact destruction</a:t>
            </a:r>
            <a:endParaRPr lang="en-US" sz="2000"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514600"/>
            <a:ext cx="8229600" cy="1143000"/>
          </a:xfrm>
        </p:spPr>
        <p:txBody>
          <a:bodyPr>
            <a:normAutofit/>
          </a:bodyPr>
          <a:lstStyle/>
          <a:p>
            <a:r>
              <a:rPr lang="en-US" sz="3600" dirty="0" smtClean="0">
                <a:latin typeface="Times New Roman" pitchFamily="18" charset="0"/>
                <a:cs typeface="Times New Roman" pitchFamily="18" charset="0"/>
              </a:rPr>
              <a:t>Hacking Phases</a:t>
            </a:r>
            <a:endParaRPr lang="en-US" sz="3600"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Footprinting</a:t>
            </a:r>
            <a:r>
              <a:rPr lang="en-US" b="1" dirty="0"/>
              <a:t> </a:t>
            </a:r>
            <a:r>
              <a:rPr lang="en-US" b="1" dirty="0" smtClean="0"/>
              <a:t>Methodology</a:t>
            </a:r>
            <a:endParaRPr lang="en-US" dirty="0"/>
          </a:p>
        </p:txBody>
      </p:sp>
      <p:sp>
        <p:nvSpPr>
          <p:cNvPr id="3" name="Content Placeholder 2"/>
          <p:cNvSpPr>
            <a:spLocks noGrp="1"/>
          </p:cNvSpPr>
          <p:nvPr>
            <p:ph idx="1"/>
          </p:nvPr>
        </p:nvSpPr>
        <p:spPr/>
        <p:txBody>
          <a:bodyPr>
            <a:normAutofit/>
          </a:bodyPr>
          <a:lstStyle/>
          <a:p>
            <a:pPr algn="just"/>
            <a:r>
              <a:rPr lang="en-US" sz="2000" dirty="0" err="1" smtClean="0"/>
              <a:t>Footprinting</a:t>
            </a:r>
            <a:r>
              <a:rPr lang="en-US" sz="2000" dirty="0" smtClean="0"/>
              <a:t> is the process of collecting as much information as possible about a target network, for identifying various ways to intrude into an organization's network system.</a:t>
            </a:r>
            <a:endParaRPr lang="en-US" sz="2000" b="1" dirty="0" smtClean="0">
              <a:latin typeface="Times New Roman" pitchFamily="18" charset="0"/>
              <a:cs typeface="Times New Roman" pitchFamily="18" charset="0"/>
            </a:endParaRPr>
          </a:p>
          <a:p>
            <a:pPr algn="just"/>
            <a:r>
              <a:rPr lang="en-US" sz="2000" dirty="0" err="1" smtClean="0"/>
              <a:t>Footprinting</a:t>
            </a:r>
            <a:r>
              <a:rPr lang="en-US" sz="2000" dirty="0" smtClean="0"/>
              <a:t> is the first step of any attack on information systems; attacker gathers publicly available sensitive information, using which he/she performs social engineering, system and network attacks, etc. that leads to huge financial loss and loss of business reputation.</a:t>
            </a:r>
          </a:p>
          <a:p>
            <a:r>
              <a:rPr lang="en-US" sz="2000" b="1" dirty="0" smtClean="0"/>
              <a:t>Know Security Posture: </a:t>
            </a:r>
            <a:r>
              <a:rPr lang="en-US" sz="2000" dirty="0" err="1" smtClean="0"/>
              <a:t>Footprinting</a:t>
            </a:r>
            <a:r>
              <a:rPr lang="en-US" sz="2000" dirty="0" smtClean="0"/>
              <a:t> allows attackers to know the external security posture of the target organization.</a:t>
            </a:r>
          </a:p>
          <a:p>
            <a:r>
              <a:rPr lang="en-US" sz="2000" b="1" dirty="0" smtClean="0"/>
              <a:t>Reduce Focus Area</a:t>
            </a:r>
            <a:r>
              <a:rPr lang="en-US" sz="2000" dirty="0" smtClean="0"/>
              <a:t>: It reduces attacker's focus area to specific range of IP address, networks, domain names, remote access, etc.</a:t>
            </a:r>
            <a:endParaRPr lang="en-US" sz="2000" dirty="0">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2000" b="1" dirty="0" smtClean="0">
                <a:latin typeface="Times New Roman" pitchFamily="18" charset="0"/>
                <a:cs typeface="Times New Roman" pitchFamily="18" charset="0"/>
              </a:rPr>
              <a:t>Identify Vulnerabilities</a:t>
            </a:r>
            <a:r>
              <a:rPr lang="en-US" sz="2000" dirty="0" smtClean="0">
                <a:latin typeface="Times New Roman" pitchFamily="18" charset="0"/>
                <a:cs typeface="Times New Roman" pitchFamily="18" charset="0"/>
              </a:rPr>
              <a:t>: It allows attacker to identify vulnerabilities in the target systems in order to select appropriate exploits.</a:t>
            </a:r>
          </a:p>
          <a:p>
            <a:pPr algn="just"/>
            <a:endParaRPr lang="en-US" sz="2000" dirty="0" smtClean="0">
              <a:latin typeface="Times New Roman" pitchFamily="18" charset="0"/>
              <a:cs typeface="Times New Roman" pitchFamily="18" charset="0"/>
            </a:endParaRPr>
          </a:p>
          <a:p>
            <a:pPr algn="just"/>
            <a:r>
              <a:rPr lang="en-US" sz="2000" b="1" dirty="0" smtClean="0">
                <a:latin typeface="Times New Roman" pitchFamily="18" charset="0"/>
                <a:cs typeface="Times New Roman" pitchFamily="18" charset="0"/>
              </a:rPr>
              <a:t>Draw Network Map: </a:t>
            </a:r>
            <a:r>
              <a:rPr lang="en-US" sz="2000" dirty="0" smtClean="0">
                <a:latin typeface="Times New Roman" pitchFamily="18" charset="0"/>
                <a:cs typeface="Times New Roman" pitchFamily="18" charset="0"/>
              </a:rPr>
              <a:t>It allows attackers to draw a map or outline the target organization's network infrastructure to know about the actual environment that they are going to break.</a:t>
            </a:r>
            <a:endParaRPr lang="en-US" sz="2000" dirty="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err="1" smtClean="0">
                <a:latin typeface="Times New Roman" pitchFamily="18" charset="0"/>
                <a:cs typeface="Times New Roman" pitchFamily="18" charset="0"/>
              </a:rPr>
              <a:t>Footprinting</a:t>
            </a:r>
            <a:r>
              <a:rPr lang="en-US" sz="3600" b="1" dirty="0" smtClean="0">
                <a:latin typeface="Times New Roman" pitchFamily="18" charset="0"/>
                <a:cs typeface="Times New Roman" pitchFamily="18" charset="0"/>
              </a:rPr>
              <a:t> Methodology</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000" b="1" dirty="0" err="1" smtClean="0">
                <a:latin typeface="Times New Roman" pitchFamily="18" charset="0"/>
                <a:cs typeface="Times New Roman" pitchFamily="18" charset="0"/>
              </a:rPr>
              <a:t>Footprinting</a:t>
            </a:r>
            <a:r>
              <a:rPr lang="en-US" sz="2000" b="1" dirty="0" smtClean="0">
                <a:latin typeface="Times New Roman" pitchFamily="18" charset="0"/>
                <a:cs typeface="Times New Roman" pitchFamily="18" charset="0"/>
              </a:rPr>
              <a:t> through Search Engines</a:t>
            </a:r>
          </a:p>
          <a:p>
            <a:r>
              <a:rPr lang="en-US" sz="2000" b="1" dirty="0" err="1" smtClean="0"/>
              <a:t>Footprinting</a:t>
            </a:r>
            <a:r>
              <a:rPr lang="en-US" sz="2000" b="1" dirty="0" smtClean="0"/>
              <a:t> Using Advanced Google Hacking Techniques</a:t>
            </a:r>
          </a:p>
          <a:p>
            <a:r>
              <a:rPr lang="en-US" sz="2000" b="1" dirty="0" err="1" smtClean="0"/>
              <a:t>Footprinting</a:t>
            </a:r>
            <a:r>
              <a:rPr lang="en-US" sz="2000" b="1" dirty="0" smtClean="0"/>
              <a:t> through Social Networking Sites</a:t>
            </a:r>
          </a:p>
          <a:p>
            <a:r>
              <a:rPr lang="en-US" sz="2000" b="1" dirty="0" smtClean="0"/>
              <a:t>Website </a:t>
            </a:r>
            <a:r>
              <a:rPr lang="en-US" sz="2000" b="1" dirty="0" err="1" smtClean="0"/>
              <a:t>Footprinting</a:t>
            </a:r>
            <a:endParaRPr lang="en-US" sz="2000" b="1" dirty="0" smtClean="0"/>
          </a:p>
          <a:p>
            <a:r>
              <a:rPr lang="en-US" sz="2000" b="1" dirty="0" smtClean="0"/>
              <a:t>Email </a:t>
            </a:r>
            <a:r>
              <a:rPr lang="en-US" sz="2000" b="1" dirty="0" err="1" smtClean="0"/>
              <a:t>Footprinting</a:t>
            </a:r>
            <a:endParaRPr lang="en-US" sz="2000" b="1" dirty="0" smtClean="0"/>
          </a:p>
          <a:p>
            <a:r>
              <a:rPr lang="en-US" sz="2000" b="1" dirty="0" smtClean="0"/>
              <a:t>Competitive Intelligence</a:t>
            </a:r>
          </a:p>
          <a:p>
            <a:r>
              <a:rPr lang="en-US" sz="2000" b="1" dirty="0" smtClean="0"/>
              <a:t>WHOIS </a:t>
            </a:r>
            <a:r>
              <a:rPr lang="en-US" sz="2000" b="1" dirty="0" err="1" smtClean="0"/>
              <a:t>Footprinting</a:t>
            </a:r>
            <a:endParaRPr lang="en-US" sz="2000" b="1" dirty="0" smtClean="0"/>
          </a:p>
          <a:p>
            <a:r>
              <a:rPr lang="en-US" sz="2000" b="1" dirty="0" smtClean="0"/>
              <a:t>DNS </a:t>
            </a:r>
            <a:r>
              <a:rPr lang="en-US" sz="2000" b="1" dirty="0" err="1" smtClean="0"/>
              <a:t>Footprinting</a:t>
            </a:r>
            <a:endParaRPr lang="en-US" sz="2000" b="1" dirty="0" smtClean="0"/>
          </a:p>
          <a:p>
            <a:r>
              <a:rPr lang="en-US" sz="2000" b="1" dirty="0" smtClean="0"/>
              <a:t>Network </a:t>
            </a:r>
            <a:r>
              <a:rPr lang="en-US" sz="2000" b="1" dirty="0" err="1" smtClean="0"/>
              <a:t>Footprinting</a:t>
            </a:r>
            <a:endParaRPr lang="en-US" sz="2000" b="1" dirty="0" smtClean="0"/>
          </a:p>
          <a:p>
            <a:r>
              <a:rPr lang="en-US" sz="2000" b="1" dirty="0" err="1" smtClean="0"/>
              <a:t>Footprinting</a:t>
            </a:r>
            <a:r>
              <a:rPr lang="en-US" sz="2000" b="1" dirty="0" smtClean="0"/>
              <a:t> through Social Engineering</a:t>
            </a:r>
            <a:endParaRPr lang="en-US" sz="2000" dirty="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err="1" smtClean="0">
                <a:latin typeface="Times New Roman" pitchFamily="18" charset="0"/>
                <a:cs typeface="Times New Roman" pitchFamily="18" charset="0"/>
              </a:rPr>
              <a:t>Footprinting</a:t>
            </a:r>
            <a:r>
              <a:rPr lang="en-US" sz="3600" b="1" dirty="0" smtClean="0">
                <a:latin typeface="Times New Roman" pitchFamily="18" charset="0"/>
                <a:cs typeface="Times New Roman" pitchFamily="18" charset="0"/>
              </a:rPr>
              <a:t> through Search Engines</a:t>
            </a:r>
            <a:endParaRPr lang="en-US" sz="3600" dirty="0"/>
          </a:p>
        </p:txBody>
      </p:sp>
      <p:sp>
        <p:nvSpPr>
          <p:cNvPr id="3" name="Content Placeholder 2"/>
          <p:cNvSpPr>
            <a:spLocks noGrp="1"/>
          </p:cNvSpPr>
          <p:nvPr>
            <p:ph idx="1"/>
          </p:nvPr>
        </p:nvSpPr>
        <p:spPr>
          <a:xfrm>
            <a:off x="457200" y="1600200"/>
            <a:ext cx="8229600" cy="4876800"/>
          </a:xfrm>
        </p:spPr>
        <p:txBody>
          <a:bodyPr>
            <a:noAutofit/>
          </a:bodyPr>
          <a:lstStyle/>
          <a:p>
            <a:r>
              <a:rPr lang="en-US" sz="2000" dirty="0" smtClean="0">
                <a:latin typeface="Times New Roman" pitchFamily="18" charset="0"/>
                <a:cs typeface="Times New Roman" pitchFamily="18" charset="0"/>
              </a:rPr>
              <a:t>Attackers use search engines to extract information about a target such as technology platforms, employee details, login pages, intranet portals, etc. which helps in performing social engineering and other types of advanced system attacks.</a:t>
            </a:r>
          </a:p>
          <a:p>
            <a:r>
              <a:rPr lang="en-US" sz="2000" dirty="0" smtClean="0">
                <a:latin typeface="Times New Roman" pitchFamily="18" charset="0"/>
                <a:cs typeface="Times New Roman" pitchFamily="18" charset="0"/>
              </a:rPr>
              <a:t>Search engine caches and internet archives may also provide sensitive information that has been removed from the World Wide Web (WWW).</a:t>
            </a:r>
          </a:p>
          <a:p>
            <a:r>
              <a:rPr lang="en-US" sz="2000" b="1" dirty="0" smtClean="0">
                <a:latin typeface="Times New Roman" pitchFamily="18" charset="0"/>
                <a:cs typeface="Times New Roman" pitchFamily="18" charset="0"/>
              </a:rPr>
              <a:t>Finding Company's Public and Restricted Websites</a:t>
            </a:r>
          </a:p>
          <a:p>
            <a:r>
              <a:rPr lang="en-US" sz="2000" b="1" dirty="0" smtClean="0">
                <a:latin typeface="Times New Roman" pitchFamily="18" charset="0"/>
                <a:cs typeface="Times New Roman" pitchFamily="18" charset="0"/>
              </a:rPr>
              <a:t>Determining the Operating System</a:t>
            </a:r>
          </a:p>
          <a:p>
            <a:r>
              <a:rPr lang="en-US" sz="2000" b="1" dirty="0" smtClean="0">
                <a:latin typeface="Times New Roman" pitchFamily="18" charset="0"/>
                <a:cs typeface="Times New Roman" pitchFamily="18" charset="0"/>
              </a:rPr>
              <a:t>Collect Location Information</a:t>
            </a:r>
          </a:p>
          <a:p>
            <a:r>
              <a:rPr lang="en-US" sz="2000" b="1" dirty="0" smtClean="0">
                <a:latin typeface="Times New Roman" pitchFamily="18" charset="0"/>
                <a:cs typeface="Times New Roman" pitchFamily="18" charset="0"/>
              </a:rPr>
              <a:t>People Search: Social Networking Sites/People Search Services</a:t>
            </a:r>
          </a:p>
          <a:p>
            <a:r>
              <a:rPr lang="en-US" sz="2000" b="1" dirty="0" smtClean="0">
                <a:latin typeface="Times New Roman" pitchFamily="18" charset="0"/>
                <a:cs typeface="Times New Roman" pitchFamily="18" charset="0"/>
              </a:rPr>
              <a:t>Gather Information from Financial Services</a:t>
            </a:r>
          </a:p>
          <a:p>
            <a:r>
              <a:rPr lang="en-US" sz="2000" b="1" dirty="0" err="1" smtClean="0">
                <a:latin typeface="Times New Roman" pitchFamily="18" charset="0"/>
                <a:cs typeface="Times New Roman" pitchFamily="18" charset="0"/>
              </a:rPr>
              <a:t>Footprinting</a:t>
            </a:r>
            <a:r>
              <a:rPr lang="en-US" sz="2000" b="1" dirty="0" smtClean="0">
                <a:latin typeface="Times New Roman" pitchFamily="18" charset="0"/>
                <a:cs typeface="Times New Roman" pitchFamily="18" charset="0"/>
              </a:rPr>
              <a:t> through Job Sites</a:t>
            </a:r>
          </a:p>
          <a:p>
            <a:r>
              <a:rPr lang="en-US" sz="2000" b="1" dirty="0" err="1" smtClean="0">
                <a:latin typeface="Times New Roman" pitchFamily="18" charset="0"/>
                <a:cs typeface="Times New Roman" pitchFamily="18" charset="0"/>
              </a:rPr>
              <a:t>Monitorming</a:t>
            </a:r>
            <a:r>
              <a:rPr lang="en-US" sz="2000" b="1" dirty="0" smtClean="0">
                <a:latin typeface="Times New Roman" pitchFamily="18" charset="0"/>
                <a:cs typeface="Times New Roman" pitchFamily="18" charset="0"/>
              </a:rPr>
              <a:t> Target Using Alerts </a:t>
            </a:r>
          </a:p>
          <a:p>
            <a:r>
              <a:rPr lang="en-US" sz="2000" b="1" dirty="0" smtClean="0">
                <a:latin typeface="Times New Roman" pitchFamily="18" charset="0"/>
                <a:cs typeface="Times New Roman" pitchFamily="18" charset="0"/>
              </a:rPr>
              <a:t>Information Gathering Using Groups, Forums, and Blogs</a:t>
            </a:r>
            <a:endParaRPr lang="en-US" sz="2000" dirty="0">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err="1" smtClean="0">
                <a:latin typeface="Times New Roman" pitchFamily="18" charset="0"/>
                <a:cs typeface="Times New Roman" pitchFamily="18" charset="0"/>
              </a:rPr>
              <a:t>Footprinting</a:t>
            </a:r>
            <a:r>
              <a:rPr lang="en-US" sz="3600" b="1" dirty="0" smtClean="0">
                <a:latin typeface="Times New Roman" pitchFamily="18" charset="0"/>
                <a:cs typeface="Times New Roman" pitchFamily="18" charset="0"/>
              </a:rPr>
              <a:t> Using Advanced Google</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Hacking Techniques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000" b="1" dirty="0" smtClean="0">
                <a:latin typeface="Times New Roman" pitchFamily="18" charset="0"/>
                <a:cs typeface="Times New Roman" pitchFamily="18" charset="0"/>
              </a:rPr>
              <a:t>Footprint Using Advanced Google Hacking Techniques</a:t>
            </a:r>
          </a:p>
          <a:p>
            <a:endParaRPr lang="en-US"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Google Advance Search Operators</a:t>
            </a:r>
          </a:p>
          <a:p>
            <a:endParaRPr lang="en-US"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Google Hacking Databases</a:t>
            </a:r>
          </a:p>
          <a:p>
            <a:endParaRPr lang="en-US"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Information Gathering Using Google Advanced Search</a:t>
            </a:r>
          </a:p>
          <a:p>
            <a:endParaRPr lang="en-US" sz="2000" dirty="0">
              <a:latin typeface="Times New Roman" pitchFamily="18" charset="0"/>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Scanning Networks</a:t>
            </a:r>
            <a:endParaRPr lang="en-US" dirty="0"/>
          </a:p>
        </p:txBody>
      </p:sp>
      <p:sp>
        <p:nvSpPr>
          <p:cNvPr id="3" name="Content Placeholder 2"/>
          <p:cNvSpPr>
            <a:spLocks noGrp="1"/>
          </p:cNvSpPr>
          <p:nvPr>
            <p:ph idx="1"/>
          </p:nvPr>
        </p:nvSpPr>
        <p:spPr/>
        <p:txBody>
          <a:bodyPr>
            <a:normAutofit/>
          </a:bodyPr>
          <a:lstStyle/>
          <a:p>
            <a:r>
              <a:rPr lang="en-US" sz="2000" dirty="0" smtClean="0">
                <a:latin typeface="Times New Roman" pitchFamily="18" charset="0"/>
                <a:cs typeface="Times New Roman" pitchFamily="18" charset="0"/>
              </a:rPr>
              <a:t>Network scanning refers to a set of procedures for identifying hosts, ports, and services in a network.</a:t>
            </a:r>
          </a:p>
          <a:p>
            <a:r>
              <a:rPr lang="en-US" sz="2000" dirty="0" smtClean="0">
                <a:latin typeface="Times New Roman" pitchFamily="18" charset="0"/>
                <a:cs typeface="Times New Roman" pitchFamily="18" charset="0"/>
              </a:rPr>
              <a:t>Network scanning is one of the components of intelligence gathering an attacker uses to create a profile of the target organization.</a:t>
            </a:r>
          </a:p>
          <a:p>
            <a:pPr>
              <a:buNone/>
            </a:pPr>
            <a:r>
              <a:rPr lang="en-US" sz="2000" b="1" dirty="0" smtClean="0">
                <a:latin typeface="Times New Roman" pitchFamily="18" charset="0"/>
                <a:cs typeface="Times New Roman" pitchFamily="18" charset="0"/>
              </a:rPr>
              <a:t>Objectives of Network Scanning:</a:t>
            </a:r>
          </a:p>
          <a:p>
            <a:r>
              <a:rPr lang="en-US" sz="2000" dirty="0" smtClean="0">
                <a:latin typeface="Times New Roman" pitchFamily="18" charset="0"/>
                <a:cs typeface="Times New Roman" pitchFamily="18" charset="0"/>
              </a:rPr>
              <a:t>To discover live hosts, IP address, and open ports of live hosts</a:t>
            </a:r>
          </a:p>
          <a:p>
            <a:r>
              <a:rPr lang="en-US" sz="2000" dirty="0" smtClean="0">
                <a:latin typeface="Times New Roman" pitchFamily="18" charset="0"/>
                <a:cs typeface="Times New Roman" pitchFamily="18" charset="0"/>
              </a:rPr>
              <a:t>To discover operating systems and system architecture</a:t>
            </a:r>
          </a:p>
          <a:p>
            <a:r>
              <a:rPr lang="en-US" sz="2000" dirty="0" smtClean="0">
                <a:latin typeface="Times New Roman" pitchFamily="18" charset="0"/>
                <a:cs typeface="Times New Roman" pitchFamily="18" charset="0"/>
              </a:rPr>
              <a:t>To discover services running on hosts</a:t>
            </a:r>
          </a:p>
          <a:p>
            <a:r>
              <a:rPr lang="en-US" sz="2000" dirty="0" smtClean="0">
                <a:latin typeface="Times New Roman" pitchFamily="18" charset="0"/>
                <a:cs typeface="Times New Roman" pitchFamily="18" charset="0"/>
              </a:rPr>
              <a:t>To discover vulnerabilities in live hosts</a:t>
            </a:r>
            <a:endParaRPr lang="en-US" sz="2000" dirty="0">
              <a:latin typeface="Times New Roman" pitchFamily="18" charset="0"/>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TCP Communication Flags</a:t>
            </a:r>
            <a:endParaRPr lang="en-US" sz="3600" dirty="0"/>
          </a:p>
        </p:txBody>
      </p:sp>
      <p:sp>
        <p:nvSpPr>
          <p:cNvPr id="3" name="Content Placeholder 2"/>
          <p:cNvSpPr>
            <a:spLocks noGrp="1"/>
          </p:cNvSpPr>
          <p:nvPr>
            <p:ph idx="1"/>
          </p:nvPr>
        </p:nvSpPr>
        <p:spPr/>
        <p:txBody>
          <a:bodyPr>
            <a:normAutofit lnSpcReduction="10000"/>
          </a:bodyPr>
          <a:lstStyle/>
          <a:p>
            <a:r>
              <a:rPr lang="en-US" sz="2000" b="1" dirty="0" smtClean="0">
                <a:latin typeface="Times New Roman" pitchFamily="18" charset="0"/>
                <a:cs typeface="Times New Roman" pitchFamily="18" charset="0"/>
              </a:rPr>
              <a:t>URG (Urgent): </a:t>
            </a:r>
            <a:r>
              <a:rPr lang="en-US" sz="2000" dirty="0" smtClean="0">
                <a:latin typeface="Times New Roman" pitchFamily="18" charset="0"/>
                <a:cs typeface="Times New Roman" pitchFamily="18" charset="0"/>
              </a:rPr>
              <a:t>Data contained in the packet should be processed immediately</a:t>
            </a:r>
          </a:p>
          <a:p>
            <a:r>
              <a:rPr lang="en-US" sz="2000" b="1" dirty="0" smtClean="0">
                <a:latin typeface="Times New Roman" pitchFamily="18" charset="0"/>
                <a:cs typeface="Times New Roman" pitchFamily="18" charset="0"/>
              </a:rPr>
              <a:t>FIN (Finish): </a:t>
            </a:r>
            <a:r>
              <a:rPr lang="en-US" sz="2000" dirty="0" smtClean="0">
                <a:latin typeface="Times New Roman" pitchFamily="18" charset="0"/>
                <a:cs typeface="Times New Roman" pitchFamily="18" charset="0"/>
              </a:rPr>
              <a:t>There will be no more transmissions</a:t>
            </a:r>
          </a:p>
          <a:p>
            <a:r>
              <a:rPr lang="en-US" sz="2000" b="1" dirty="0" smtClean="0">
                <a:latin typeface="Times New Roman" pitchFamily="18" charset="0"/>
                <a:cs typeface="Times New Roman" pitchFamily="18" charset="0"/>
              </a:rPr>
              <a:t>RST (Reset): </a:t>
            </a:r>
            <a:r>
              <a:rPr lang="en-US" sz="2000" dirty="0" smtClean="0">
                <a:latin typeface="Times New Roman" pitchFamily="18" charset="0"/>
                <a:cs typeface="Times New Roman" pitchFamily="18" charset="0"/>
              </a:rPr>
              <a:t>Resets a connection</a:t>
            </a:r>
          </a:p>
          <a:p>
            <a:r>
              <a:rPr lang="en-US" sz="2000" b="1" dirty="0" smtClean="0">
                <a:latin typeface="Times New Roman" pitchFamily="18" charset="0"/>
                <a:cs typeface="Times New Roman" pitchFamily="18" charset="0"/>
              </a:rPr>
              <a:t>PSH (Push): </a:t>
            </a:r>
            <a:r>
              <a:rPr lang="en-US" sz="2000" dirty="0" smtClean="0">
                <a:latin typeface="Times New Roman" pitchFamily="18" charset="0"/>
                <a:cs typeface="Times New Roman" pitchFamily="18" charset="0"/>
              </a:rPr>
              <a:t>Send all buffered data immediately</a:t>
            </a:r>
          </a:p>
          <a:p>
            <a:r>
              <a:rPr lang="en-US" sz="2000" b="1" dirty="0" smtClean="0">
                <a:latin typeface="Times New Roman" pitchFamily="18" charset="0"/>
                <a:cs typeface="Times New Roman" pitchFamily="18" charset="0"/>
              </a:rPr>
              <a:t>ACK (Acknowledgement): </a:t>
            </a:r>
            <a:r>
              <a:rPr lang="en-US" sz="2000" dirty="0" smtClean="0">
                <a:latin typeface="Times New Roman" pitchFamily="18" charset="0"/>
                <a:cs typeface="Times New Roman" pitchFamily="18" charset="0"/>
              </a:rPr>
              <a:t>Acknowledges the receipt of a packet</a:t>
            </a:r>
          </a:p>
          <a:p>
            <a:r>
              <a:rPr lang="en-US" sz="2000" b="1" dirty="0" smtClean="0">
                <a:latin typeface="Times New Roman" pitchFamily="18" charset="0"/>
                <a:cs typeface="Times New Roman" pitchFamily="18" charset="0"/>
              </a:rPr>
              <a:t>SYN (Synchronize): </a:t>
            </a:r>
            <a:r>
              <a:rPr lang="en-US" sz="2000" dirty="0" smtClean="0">
                <a:latin typeface="Times New Roman" pitchFamily="18" charset="0"/>
                <a:cs typeface="Times New Roman" pitchFamily="18" charset="0"/>
              </a:rPr>
              <a:t>Initiates a connection between hosts</a:t>
            </a:r>
          </a:p>
          <a:p>
            <a:pPr>
              <a:buNone/>
            </a:pPr>
            <a:endParaRPr lang="en-US" sz="2000" dirty="0" smtClean="0">
              <a:latin typeface="Times New Roman" pitchFamily="18" charset="0"/>
              <a:cs typeface="Times New Roman" pitchFamily="18" charset="0"/>
            </a:endParaRPr>
          </a:p>
          <a:p>
            <a:pPr>
              <a:buNone/>
            </a:pPr>
            <a:r>
              <a:rPr lang="en-US" sz="2000" b="1" dirty="0" smtClean="0">
                <a:latin typeface="Times New Roman" pitchFamily="18" charset="0"/>
                <a:cs typeface="Times New Roman" pitchFamily="18" charset="0"/>
              </a:rPr>
              <a:t>Creating Custom Packet Using TCP Flags</a:t>
            </a:r>
          </a:p>
          <a:p>
            <a:r>
              <a:rPr lang="en-US" sz="2000" dirty="0" err="1" smtClean="0">
                <a:latin typeface="Times New Roman" pitchFamily="18" charset="0"/>
                <a:cs typeface="Times New Roman" pitchFamily="18" charset="0"/>
              </a:rPr>
              <a:t>Colasoft</a:t>
            </a:r>
            <a:r>
              <a:rPr lang="en-US" sz="2000" dirty="0" smtClean="0">
                <a:latin typeface="Times New Roman" pitchFamily="18" charset="0"/>
                <a:cs typeface="Times New Roman" pitchFamily="18" charset="0"/>
              </a:rPr>
              <a:t> Packet Builder enables creating custom network packet to audit networks for various attacks.</a:t>
            </a:r>
          </a:p>
          <a:p>
            <a:r>
              <a:rPr lang="en-US" sz="2000" dirty="0" smtClean="0">
                <a:latin typeface="Times New Roman" pitchFamily="18" charset="0"/>
                <a:cs typeface="Times New Roman" pitchFamily="18" charset="0"/>
              </a:rPr>
              <a:t>Attackers can also use it to create fragmented packets to bypass firewalls and IDS systems in a network.</a:t>
            </a:r>
            <a:endParaRPr lang="en-US" sz="2000" dirty="0">
              <a:latin typeface="Times New Roman" pitchFamily="18" charset="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atin typeface="Times New Roman" pitchFamily="18" charset="0"/>
                <a:cs typeface="Times New Roman" pitchFamily="18" charset="0"/>
              </a:rPr>
              <a:t>CEH Scanning Methodology - Check for</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Live Systems    </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1"/>
            <a:ext cx="8229600" cy="4724399"/>
          </a:xfrm>
        </p:spPr>
        <p:txBody>
          <a:bodyPr>
            <a:normAutofit lnSpcReduction="10000"/>
          </a:bodyPr>
          <a:lstStyle/>
          <a:p>
            <a:r>
              <a:rPr lang="en-US" sz="2000" b="1" dirty="0" smtClean="0">
                <a:latin typeface="Times New Roman" pitchFamily="18" charset="0"/>
                <a:cs typeface="Times New Roman" pitchFamily="18" charset="0"/>
              </a:rPr>
              <a:t>Checking for Live Systems - ICMP Scanning</a:t>
            </a:r>
          </a:p>
          <a:p>
            <a:r>
              <a:rPr lang="en-US" sz="2000" dirty="0" smtClean="0"/>
              <a:t>Ping scan involves sending ICMP ECHO requests to a host. If the host is live, it will return an ICMP ECHO reply.</a:t>
            </a:r>
          </a:p>
          <a:p>
            <a:r>
              <a:rPr lang="en-US" sz="2000" dirty="0" smtClean="0"/>
              <a:t>This scan is useful for locating active devices or determining if ICMP is passing through a firewall.</a:t>
            </a:r>
          </a:p>
          <a:p>
            <a:endParaRPr lang="en-US" sz="2000" dirty="0" smtClean="0">
              <a:latin typeface="Times New Roman" pitchFamily="18" charset="0"/>
              <a:cs typeface="Times New Roman" pitchFamily="18" charset="0"/>
            </a:endParaRPr>
          </a:p>
          <a:p>
            <a:r>
              <a:rPr lang="en-US" sz="2000" b="1" dirty="0" smtClean="0"/>
              <a:t>Ping Sweep</a:t>
            </a:r>
          </a:p>
          <a:p>
            <a:r>
              <a:rPr lang="en-US" sz="2000" dirty="0" smtClean="0"/>
              <a:t>Ping sweep is used to determine the live hosts from a range of IP addresses by sending ICMP ECHO requests to multiple hosts. If a host is live, it will return an ICMP ECHO reply.</a:t>
            </a:r>
          </a:p>
          <a:p>
            <a:r>
              <a:rPr lang="en-US" sz="2000" dirty="0" smtClean="0"/>
              <a:t>Attackers calculate subnet masks using Subnet Mask Calculators to identify the number of hosts present in the subnet.</a:t>
            </a:r>
          </a:p>
          <a:p>
            <a:r>
              <a:rPr lang="en-US" sz="2000" dirty="0" smtClean="0"/>
              <a:t>Attackers then use ping sweep to create an inventory of live systems in the subnet.</a:t>
            </a:r>
          </a:p>
          <a:p>
            <a:r>
              <a:rPr lang="en-US" sz="2000" dirty="0" smtClean="0">
                <a:latin typeface="Times New Roman" pitchFamily="18" charset="0"/>
                <a:cs typeface="Times New Roman" pitchFamily="18" charset="0"/>
              </a:rPr>
              <a:t>Note: CEH- Certified Ethical Hacker		</a:t>
            </a:r>
          </a:p>
          <a:p>
            <a:endParaRPr lang="en-US" sz="20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Elements of Information </a:t>
            </a:r>
            <a:r>
              <a:rPr lang="en-US" sz="3600" dirty="0">
                <a:latin typeface="Times New Roman" pitchFamily="18" charset="0"/>
                <a:cs typeface="Times New Roman" pitchFamily="18" charset="0"/>
              </a:rPr>
              <a:t>Security</a:t>
            </a:r>
          </a:p>
        </p:txBody>
      </p:sp>
      <p:sp>
        <p:nvSpPr>
          <p:cNvPr id="3" name="Content Placeholder 2"/>
          <p:cNvSpPr>
            <a:spLocks noGrp="1"/>
          </p:cNvSpPr>
          <p:nvPr>
            <p:ph idx="1"/>
          </p:nvPr>
        </p:nvSpPr>
        <p:spPr>
          <a:xfrm>
            <a:off x="457200" y="1371600"/>
            <a:ext cx="8229600" cy="4953000"/>
          </a:xfrm>
        </p:spPr>
        <p:txBody>
          <a:bodyPr>
            <a:normAutofit fontScale="92500" lnSpcReduction="10000"/>
          </a:bodyPr>
          <a:lstStyle/>
          <a:p>
            <a:pPr algn="just"/>
            <a:r>
              <a:rPr lang="en-US" sz="2000" dirty="0">
                <a:latin typeface="Times New Roman" pitchFamily="18" charset="0"/>
                <a:cs typeface="Times New Roman" pitchFamily="18" charset="0"/>
              </a:rPr>
              <a:t>Information security is a state of well-being of information and infrastructure in which </a:t>
            </a:r>
            <a:r>
              <a:rPr lang="en-US" sz="2000" dirty="0" smtClean="0">
                <a:latin typeface="Times New Roman" pitchFamily="18" charset="0"/>
                <a:cs typeface="Times New Roman" pitchFamily="18" charset="0"/>
              </a:rPr>
              <a:t>the possibility </a:t>
            </a:r>
            <a:r>
              <a:rPr lang="en-US" sz="2000" dirty="0">
                <a:latin typeface="Times New Roman" pitchFamily="18" charset="0"/>
                <a:cs typeface="Times New Roman" pitchFamily="18" charset="0"/>
              </a:rPr>
              <a:t>of theft, tampering, and disruption of information and services is kept low </a:t>
            </a:r>
            <a:r>
              <a:rPr lang="en-US" sz="2000" dirty="0" smtClean="0">
                <a:latin typeface="Times New Roman" pitchFamily="18" charset="0"/>
                <a:cs typeface="Times New Roman" pitchFamily="18" charset="0"/>
              </a:rPr>
              <a:t>or tolerable.</a:t>
            </a:r>
          </a:p>
          <a:p>
            <a:pPr algn="just"/>
            <a:endParaRPr lang="en-US" sz="2000" dirty="0">
              <a:latin typeface="Times New Roman" pitchFamily="18" charset="0"/>
              <a:cs typeface="Times New Roman" pitchFamily="18" charset="0"/>
            </a:endParaRPr>
          </a:p>
          <a:p>
            <a:pPr algn="just"/>
            <a:r>
              <a:rPr lang="en-US" sz="2000" b="1" dirty="0">
                <a:latin typeface="Times New Roman" pitchFamily="18" charset="0"/>
                <a:cs typeface="Times New Roman" pitchFamily="18" charset="0"/>
              </a:rPr>
              <a:t>Confidentiality: </a:t>
            </a:r>
            <a:r>
              <a:rPr lang="en-US" sz="2000" dirty="0">
                <a:latin typeface="Times New Roman" pitchFamily="18" charset="0"/>
                <a:cs typeface="Times New Roman" pitchFamily="18" charset="0"/>
              </a:rPr>
              <a:t>Assurance that the information is accessible only to those </a:t>
            </a:r>
            <a:r>
              <a:rPr lang="en-US" sz="2000" dirty="0" smtClean="0">
                <a:latin typeface="Times New Roman" pitchFamily="18" charset="0"/>
                <a:cs typeface="Times New Roman" pitchFamily="18" charset="0"/>
              </a:rPr>
              <a:t>authorized to </a:t>
            </a:r>
            <a:r>
              <a:rPr lang="en-US" sz="2000" dirty="0">
                <a:latin typeface="Times New Roman" pitchFamily="18" charset="0"/>
                <a:cs typeface="Times New Roman" pitchFamily="18" charset="0"/>
              </a:rPr>
              <a:t>have </a:t>
            </a:r>
            <a:r>
              <a:rPr lang="en-US" sz="2000" dirty="0" smtClean="0">
                <a:latin typeface="Times New Roman" pitchFamily="18" charset="0"/>
                <a:cs typeface="Times New Roman" pitchFamily="18" charset="0"/>
              </a:rPr>
              <a:t>access. To ensure confidentiality one needs to use all the techniques designed for security like strong password, encryption, authentication and defense against penetration attacks.</a:t>
            </a:r>
          </a:p>
          <a:p>
            <a:pPr algn="just"/>
            <a:endParaRPr lang="en-US" sz="2000" dirty="0" smtClean="0">
              <a:latin typeface="Times New Roman" pitchFamily="18" charset="0"/>
              <a:cs typeface="Times New Roman" pitchFamily="18" charset="0"/>
            </a:endParaRPr>
          </a:p>
          <a:p>
            <a:r>
              <a:rPr lang="en-US" sz="2000" b="1" dirty="0">
                <a:latin typeface="Times New Roman" pitchFamily="18" charset="0"/>
                <a:cs typeface="Times New Roman" pitchFamily="18" charset="0"/>
              </a:rPr>
              <a:t>Integrity: </a:t>
            </a:r>
            <a:r>
              <a:rPr lang="en-US" sz="2000" dirty="0">
                <a:latin typeface="Times New Roman" pitchFamily="18" charset="0"/>
                <a:cs typeface="Times New Roman" pitchFamily="18" charset="0"/>
              </a:rPr>
              <a:t>The trustworthiness of data or resources in terms of preventing improper </a:t>
            </a:r>
            <a:r>
              <a:rPr lang="en-US" sz="2000" dirty="0" smtClean="0">
                <a:latin typeface="Times New Roman" pitchFamily="18" charset="0"/>
                <a:cs typeface="Times New Roman" pitchFamily="18" charset="0"/>
              </a:rPr>
              <a:t>and unauthorized changes.</a:t>
            </a:r>
          </a:p>
          <a:p>
            <a:endParaRPr lang="en-US" sz="2000" dirty="0" smtClean="0">
              <a:latin typeface="Times New Roman" pitchFamily="18" charset="0"/>
              <a:cs typeface="Times New Roman" pitchFamily="18" charset="0"/>
            </a:endParaRPr>
          </a:p>
          <a:p>
            <a:r>
              <a:rPr lang="en-US" sz="2000" b="1" dirty="0">
                <a:latin typeface="Times New Roman" pitchFamily="18" charset="0"/>
                <a:cs typeface="Times New Roman" pitchFamily="18" charset="0"/>
              </a:rPr>
              <a:t>Availability: </a:t>
            </a:r>
            <a:r>
              <a:rPr lang="en-US" sz="2000" dirty="0">
                <a:latin typeface="Times New Roman" pitchFamily="18" charset="0"/>
                <a:cs typeface="Times New Roman" pitchFamily="18" charset="0"/>
              </a:rPr>
              <a:t>Assurance that the systems responsible for delivering, storing, </a:t>
            </a:r>
            <a:r>
              <a:rPr lang="en-US" sz="2000" dirty="0" smtClean="0">
                <a:latin typeface="Times New Roman" pitchFamily="18" charset="0"/>
                <a:cs typeface="Times New Roman" pitchFamily="18" charset="0"/>
              </a:rPr>
              <a:t>and processing </a:t>
            </a:r>
            <a:r>
              <a:rPr lang="en-US" sz="2000" dirty="0">
                <a:latin typeface="Times New Roman" pitchFamily="18" charset="0"/>
                <a:cs typeface="Times New Roman" pitchFamily="18" charset="0"/>
              </a:rPr>
              <a:t>information are accessible when required by the authorized </a:t>
            </a:r>
            <a:r>
              <a:rPr lang="en-US" sz="2000" dirty="0" smtClean="0">
                <a:latin typeface="Times New Roman" pitchFamily="18" charset="0"/>
                <a:cs typeface="Times New Roman" pitchFamily="18" charset="0"/>
              </a:rPr>
              <a:t>users. Availability in information security means matching network and computing resources to compute data access and implement a better policy for disaster recovery purposes.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sz="2000" b="1" dirty="0" smtClean="0">
                <a:latin typeface="Times New Roman" pitchFamily="18" charset="0"/>
                <a:cs typeface="Times New Roman" pitchFamily="18" charset="0"/>
              </a:rPr>
              <a:t>   Type        Name</a:t>
            </a:r>
            <a:endParaRPr lang="ja-JP" altLang="en-US" sz="2000" b="1"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0          Echo Reply</a:t>
            </a:r>
            <a:endParaRPr lang="ja-JP" altLang="en-US" sz="200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3          Destination Unreachable</a:t>
            </a:r>
          </a:p>
          <a:p>
            <a:r>
              <a:rPr lang="en-US" altLang="zh-TW" sz="2000" dirty="0" smtClean="0">
                <a:latin typeface="Times New Roman" pitchFamily="18" charset="0"/>
                <a:cs typeface="Times New Roman" pitchFamily="18" charset="0"/>
              </a:rPr>
              <a:t>8          Echo</a:t>
            </a:r>
            <a:endParaRPr lang="zh-TW" alt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11       Time </a:t>
            </a:r>
            <a:r>
              <a:rPr lang="en-US" sz="2000" dirty="0" err="1" smtClean="0">
                <a:latin typeface="Times New Roman" pitchFamily="18" charset="0"/>
                <a:cs typeface="Times New Roman" pitchFamily="18" charset="0"/>
              </a:rPr>
              <a:t>Exeeded</a:t>
            </a:r>
            <a:r>
              <a:rPr lang="en-US" sz="2000" dirty="0" smtClean="0">
                <a:latin typeface="Times New Roman" pitchFamily="18" charset="0"/>
                <a:cs typeface="Times New Roman" pitchFamily="18" charset="0"/>
              </a:rPr>
              <a:t> for a Datagram</a:t>
            </a:r>
          </a:p>
          <a:p>
            <a:endParaRPr lang="en-US" sz="2000" dirty="0" smtClean="0">
              <a:latin typeface="Times New Roman" pitchFamily="18" charset="0"/>
              <a:cs typeface="Times New Roman" pitchFamily="18" charset="0"/>
            </a:endParaRPr>
          </a:p>
          <a:p>
            <a:pPr>
              <a:buNone/>
            </a:pPr>
            <a:r>
              <a:rPr lang="en-US" sz="2000" b="1" dirty="0" smtClean="0"/>
              <a:t>Ping Sweep Tools</a:t>
            </a:r>
          </a:p>
          <a:p>
            <a:r>
              <a:rPr lang="en-US" sz="2000" dirty="0" smtClean="0"/>
              <a:t>Angry IP Scanner pings each IP address to check if it's alive, then optionally resolves its hostname, determines the MAC address, scans ports, etc.</a:t>
            </a:r>
          </a:p>
          <a:p>
            <a:r>
              <a:rPr lang="en-US" sz="2000" dirty="0" err="1" smtClean="0"/>
              <a:t>SolarWinds</a:t>
            </a:r>
            <a:r>
              <a:rPr lang="en-US" sz="2000" dirty="0" smtClean="0"/>
              <a:t> Engineer Toolset's Ping Sweep enables scanning a range of IP addresses to identify which IP addresses are in use and which ones are currently free. It also performs reverse DNS lookup.</a:t>
            </a:r>
            <a:endParaRPr lang="en-US" sz="2000" dirty="0">
              <a:latin typeface="Times New Roman" pitchFamily="18" charset="0"/>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atin typeface="Times New Roman" pitchFamily="18" charset="0"/>
                <a:cs typeface="Times New Roman" pitchFamily="18" charset="0"/>
              </a:rPr>
              <a:t>CEH Scanning Methodology - Check for</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Open Ports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5029200"/>
          </a:xfrm>
        </p:spPr>
        <p:txBody>
          <a:bodyPr>
            <a:normAutofit/>
          </a:bodyPr>
          <a:lstStyle/>
          <a:p>
            <a:pPr algn="just">
              <a:buNone/>
            </a:pPr>
            <a:r>
              <a:rPr lang="en-US" sz="2000" b="1" dirty="0" smtClean="0"/>
              <a:t>SSDP Scanning</a:t>
            </a:r>
          </a:p>
          <a:p>
            <a:pPr algn="just"/>
            <a:r>
              <a:rPr lang="en-US" sz="2000" dirty="0" smtClean="0"/>
              <a:t>The Simple Service Discovery Protocol (SSDP) is a network protocol that works in conjunction with UPnP to detect plug and play devices available in a network.</a:t>
            </a:r>
          </a:p>
          <a:p>
            <a:pPr algn="just"/>
            <a:r>
              <a:rPr lang="en-US" sz="2000" dirty="0" smtClean="0"/>
              <a:t>Vulnerabilities in UPnP may allow attackers to launch Buffer overflow or </a:t>
            </a:r>
            <a:r>
              <a:rPr lang="en-US" sz="2000" dirty="0" err="1" smtClean="0"/>
              <a:t>DoS</a:t>
            </a:r>
            <a:r>
              <a:rPr lang="en-US" sz="2000" dirty="0" smtClean="0"/>
              <a:t> attacks.</a:t>
            </a:r>
          </a:p>
          <a:p>
            <a:pPr algn="just"/>
            <a:r>
              <a:rPr lang="en-US" sz="2000" dirty="0" smtClean="0"/>
              <a:t>Attacker may use UPnP SSDP M-SEARCH information discovery tool to check if the machine is vulnerable to UPnP exploits or not.</a:t>
            </a:r>
          </a:p>
          <a:p>
            <a:pPr algn="just"/>
            <a:r>
              <a:rPr lang="en-US" sz="2000" b="1" dirty="0" smtClean="0"/>
              <a:t>Scanning Tool: </a:t>
            </a:r>
            <a:r>
              <a:rPr lang="en-US" sz="2000" b="1" dirty="0" err="1" smtClean="0"/>
              <a:t>Nmap</a:t>
            </a:r>
            <a:endParaRPr lang="en-US" sz="2000" b="1" dirty="0" smtClean="0"/>
          </a:p>
          <a:p>
            <a:pPr algn="just"/>
            <a:r>
              <a:rPr lang="en-US" sz="2000" dirty="0" smtClean="0"/>
              <a:t>Network administrators can use </a:t>
            </a:r>
            <a:r>
              <a:rPr lang="en-US" sz="2000" dirty="0" err="1" smtClean="0"/>
              <a:t>Nmap</a:t>
            </a:r>
            <a:r>
              <a:rPr lang="en-US" sz="2000" dirty="0" smtClean="0"/>
              <a:t> for network inventory, managing service upgrade schedules, and monitoring host or service uptime.</a:t>
            </a:r>
          </a:p>
          <a:p>
            <a:pPr algn="just"/>
            <a:r>
              <a:rPr lang="en-US" sz="2000" dirty="0" smtClean="0"/>
              <a:t>Attacker uses </a:t>
            </a:r>
            <a:r>
              <a:rPr lang="en-US" sz="2000" dirty="0" err="1" smtClean="0"/>
              <a:t>Nmap</a:t>
            </a:r>
            <a:r>
              <a:rPr lang="en-US" sz="2000" dirty="0" smtClean="0"/>
              <a:t> to extract information such as live hosts on the network, services type of packet filters/firewalls, operating systems and</a:t>
            </a:r>
          </a:p>
          <a:p>
            <a:pPr algn="just"/>
            <a:r>
              <a:rPr lang="en-US" sz="2000" dirty="0" smtClean="0"/>
              <a:t>OS versions.</a:t>
            </a:r>
          </a:p>
          <a:p>
            <a:pPr algn="just"/>
            <a:endParaRPr lang="en-US" sz="2000" dirty="0">
              <a:latin typeface="Times New Roman" pitchFamily="18" charset="0"/>
              <a:cs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atin typeface="Times New Roman" pitchFamily="18" charset="0"/>
                <a:cs typeface="Times New Roman" pitchFamily="18" charset="0"/>
              </a:rPr>
              <a:t>CEH Scanning Methodology - Scanning</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Beyond IDS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000" dirty="0" smtClean="0">
                <a:latin typeface="Times New Roman" pitchFamily="18" charset="0"/>
                <a:cs typeface="Times New Roman" pitchFamily="18" charset="0"/>
              </a:rPr>
              <a:t>Use </a:t>
            </a:r>
            <a:r>
              <a:rPr lang="en-US" sz="2000" dirty="0" err="1" smtClean="0">
                <a:latin typeface="Times New Roman" pitchFamily="18" charset="0"/>
                <a:cs typeface="Times New Roman" pitchFamily="18" charset="0"/>
              </a:rPr>
              <a:t>fragemented</a:t>
            </a:r>
            <a:r>
              <a:rPr lang="en-US" sz="2000" dirty="0" smtClean="0">
                <a:latin typeface="Times New Roman" pitchFamily="18" charset="0"/>
                <a:cs typeface="Times New Roman" pitchFamily="18" charset="0"/>
              </a:rPr>
              <a:t> IP packets.</a:t>
            </a:r>
          </a:p>
          <a:p>
            <a:r>
              <a:rPr lang="en-US" sz="2000" dirty="0" smtClean="0">
                <a:latin typeface="Times New Roman" pitchFamily="18" charset="0"/>
                <a:cs typeface="Times New Roman" pitchFamily="18" charset="0"/>
              </a:rPr>
              <a:t>Spoof your IP address when launching attacks and sniff responses from server.</a:t>
            </a:r>
          </a:p>
          <a:p>
            <a:r>
              <a:rPr lang="en-US" sz="2000" dirty="0" smtClean="0">
                <a:latin typeface="Times New Roman" pitchFamily="18" charset="0"/>
                <a:cs typeface="Times New Roman" pitchFamily="18" charset="0"/>
              </a:rPr>
              <a:t>Use source routing (if possible).</a:t>
            </a:r>
          </a:p>
          <a:p>
            <a:r>
              <a:rPr lang="en-US" sz="2000" dirty="0" smtClean="0">
                <a:latin typeface="Times New Roman" pitchFamily="18" charset="0"/>
                <a:cs typeface="Times New Roman" pitchFamily="18" charset="0"/>
              </a:rPr>
              <a:t>Connect to proxy servers or compromised </a:t>
            </a:r>
            <a:r>
              <a:rPr lang="en-US" sz="2000" dirty="0" err="1" smtClean="0">
                <a:latin typeface="Times New Roman" pitchFamily="18" charset="0"/>
                <a:cs typeface="Times New Roman" pitchFamily="18" charset="0"/>
              </a:rPr>
              <a:t>trojaned</a:t>
            </a:r>
            <a:r>
              <a:rPr lang="en-US" sz="2000" dirty="0" smtClean="0">
                <a:latin typeface="Times New Roman" pitchFamily="18" charset="0"/>
                <a:cs typeface="Times New Roman" pitchFamily="18" charset="0"/>
              </a:rPr>
              <a:t> machine to launch attacks</a:t>
            </a:r>
            <a:endParaRPr lang="en-US" sz="2000" dirty="0">
              <a:latin typeface="Times New Roman" pitchFamily="18" charset="0"/>
              <a:cs typeface="Times New Roman"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atin typeface="Times New Roman" pitchFamily="18" charset="0"/>
                <a:cs typeface="Times New Roman" pitchFamily="18" charset="0"/>
              </a:rPr>
              <a:t>CEH Scanning Methodology - Banner</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Grabbing</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000" dirty="0" smtClean="0">
                <a:latin typeface="Times New Roman" pitchFamily="18" charset="0"/>
                <a:cs typeface="Times New Roman" pitchFamily="18" charset="0"/>
              </a:rPr>
              <a:t>Banner grabbing or OS fingerprinting is the method to determine the operating system running on a remote target system. There are two types of banner grabbing: active and passive.</a:t>
            </a:r>
          </a:p>
          <a:p>
            <a:r>
              <a:rPr lang="en-US" sz="2000" dirty="0" smtClean="0">
                <a:latin typeface="Times New Roman" pitchFamily="18" charset="0"/>
                <a:cs typeface="Times New Roman" pitchFamily="18" charset="0"/>
              </a:rPr>
              <a:t>Identifying the OS used on the target host allows an attacker to figure out the vulnerabilities the system posses and the exploits that might work on a system to further carry out additional attacks</a:t>
            </a:r>
            <a:endParaRPr lang="en-US" sz="2000" dirty="0">
              <a:latin typeface="Times New Roman" pitchFamily="18" charset="0"/>
              <a:cs typeface="Times New Roman"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Banner Grabbing Tools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r>
              <a:rPr lang="en-US" sz="2000" b="1" dirty="0" smtClean="0">
                <a:latin typeface="Times New Roman" pitchFamily="18" charset="0"/>
                <a:cs typeface="Times New Roman" pitchFamily="18" charset="0"/>
              </a:rPr>
              <a:t>ID Serve:</a:t>
            </a:r>
          </a:p>
          <a:p>
            <a:r>
              <a:rPr lang="en-US" sz="2000" dirty="0" smtClean="0">
                <a:latin typeface="Times New Roman" pitchFamily="18" charset="0"/>
                <a:cs typeface="Times New Roman" pitchFamily="18" charset="0"/>
              </a:rPr>
              <a:t>ID Serve: ID Serve is used to identify the make, model, and version of any web site's server software.</a:t>
            </a:r>
          </a:p>
          <a:p>
            <a:r>
              <a:rPr lang="en-US" sz="2000" dirty="0" smtClean="0">
                <a:latin typeface="Times New Roman" pitchFamily="18" charset="0"/>
                <a:cs typeface="Times New Roman" pitchFamily="18" charset="0"/>
              </a:rPr>
              <a:t>It is also used to identify non-HTTP (non-web) Internet servers such as FTP, SMTP, POP, NEWS, etc.</a:t>
            </a:r>
          </a:p>
          <a:p>
            <a:pPr>
              <a:buNone/>
            </a:pPr>
            <a:endParaRPr lang="en-US" sz="2000" b="1" dirty="0" smtClean="0">
              <a:latin typeface="Times New Roman" pitchFamily="18" charset="0"/>
              <a:cs typeface="Times New Roman" pitchFamily="18" charset="0"/>
            </a:endParaRPr>
          </a:p>
          <a:p>
            <a:pPr>
              <a:buNone/>
            </a:pPr>
            <a:r>
              <a:rPr lang="en-US" sz="2000" b="1" dirty="0" err="1" smtClean="0">
                <a:latin typeface="Times New Roman" pitchFamily="18" charset="0"/>
                <a:cs typeface="Times New Roman" pitchFamily="18" charset="0"/>
              </a:rPr>
              <a:t>Netcraft</a:t>
            </a:r>
            <a:r>
              <a:rPr lang="en-US" sz="2000" b="1" dirty="0" smtClean="0">
                <a:latin typeface="Times New Roman" pitchFamily="18" charset="0"/>
                <a:cs typeface="Times New Roman" pitchFamily="18" charset="0"/>
              </a:rPr>
              <a:t>:</a:t>
            </a:r>
          </a:p>
          <a:p>
            <a:r>
              <a:rPr lang="en-US" sz="2000" dirty="0" err="1" smtClean="0">
                <a:latin typeface="Times New Roman" pitchFamily="18" charset="0"/>
                <a:cs typeface="Times New Roman" pitchFamily="18" charset="0"/>
              </a:rPr>
              <a:t>Netcraft</a:t>
            </a:r>
            <a:r>
              <a:rPr lang="en-US" sz="2000" dirty="0" smtClean="0">
                <a:latin typeface="Times New Roman" pitchFamily="18" charset="0"/>
                <a:cs typeface="Times New Roman" pitchFamily="18" charset="0"/>
              </a:rPr>
              <a:t> reports a site's operating system, web server, and </a:t>
            </a:r>
            <a:r>
              <a:rPr lang="en-US" sz="2000" dirty="0" err="1" smtClean="0">
                <a:latin typeface="Times New Roman" pitchFamily="18" charset="0"/>
                <a:cs typeface="Times New Roman" pitchFamily="18" charset="0"/>
              </a:rPr>
              <a:t>netblock</a:t>
            </a:r>
            <a:r>
              <a:rPr lang="en-US" sz="2000" dirty="0" smtClean="0">
                <a:latin typeface="Times New Roman" pitchFamily="18" charset="0"/>
                <a:cs typeface="Times New Roman" pitchFamily="18" charset="0"/>
              </a:rPr>
              <a:t> owner together with, if available, a graphical view of the time since last reboot for each of the computers serving the site.</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sz="2000" b="1" dirty="0" err="1" smtClean="0">
                <a:latin typeface="Times New Roman" pitchFamily="18" charset="0"/>
                <a:cs typeface="Times New Roman" pitchFamily="18" charset="0"/>
              </a:rPr>
              <a:t>Netcat</a:t>
            </a:r>
            <a:r>
              <a:rPr lang="en-US" sz="2000" b="1"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This utility reads and writes data across network connections, using the TCP/IP protocol.</a:t>
            </a:r>
          </a:p>
          <a:p>
            <a:r>
              <a:rPr lang="nb-NO" sz="2000" dirty="0" smtClean="0">
                <a:latin typeface="Times New Roman" pitchFamily="18" charset="0"/>
                <a:cs typeface="Times New Roman" pitchFamily="18" charset="0"/>
              </a:rPr>
              <a:t># nc -vv www.juggyboy.com 80 - press[Enter]</a:t>
            </a:r>
          </a:p>
          <a:p>
            <a:r>
              <a:rPr lang="en-US" sz="2000" dirty="0" smtClean="0">
                <a:latin typeface="Times New Roman" pitchFamily="18" charset="0"/>
                <a:cs typeface="Times New Roman" pitchFamily="18" charset="0"/>
              </a:rPr>
              <a:t>GET / HTTP/1.0 - press[Enter]</a:t>
            </a:r>
          </a:p>
          <a:p>
            <a:endParaRPr lang="en-US" sz="2000" dirty="0" smtClean="0">
              <a:latin typeface="Times New Roman" pitchFamily="18" charset="0"/>
              <a:cs typeface="Times New Roman" pitchFamily="18" charset="0"/>
            </a:endParaRPr>
          </a:p>
          <a:p>
            <a:pPr>
              <a:buNone/>
            </a:pPr>
            <a:r>
              <a:rPr lang="en-US" sz="2000" b="1" dirty="0" smtClean="0">
                <a:latin typeface="Times New Roman" pitchFamily="18" charset="0"/>
                <a:cs typeface="Times New Roman" pitchFamily="18" charset="0"/>
              </a:rPr>
              <a:t>Telnet:</a:t>
            </a:r>
          </a:p>
          <a:p>
            <a:r>
              <a:rPr lang="en-US" sz="2000" dirty="0" smtClean="0">
                <a:latin typeface="Times New Roman" pitchFamily="18" charset="0"/>
                <a:cs typeface="Times New Roman" pitchFamily="18" charset="0"/>
              </a:rPr>
              <a:t>This technique probes HTTP servers to determine the Server field in the HTTP response header.</a:t>
            </a:r>
          </a:p>
          <a:p>
            <a:r>
              <a:rPr lang="en-US" sz="2000" dirty="0" smtClean="0">
                <a:latin typeface="Times New Roman" pitchFamily="18" charset="0"/>
                <a:cs typeface="Times New Roman" pitchFamily="18" charset="0"/>
              </a:rPr>
              <a:t># telnet www.juggyboy.com 80 - press[Enter]</a:t>
            </a:r>
          </a:p>
          <a:p>
            <a:r>
              <a:rPr lang="en-US" sz="2000" dirty="0" smtClean="0">
                <a:latin typeface="Times New Roman" pitchFamily="18" charset="0"/>
                <a:cs typeface="Times New Roman" pitchFamily="18" charset="0"/>
              </a:rPr>
              <a:t>GET / HTTP/1.0 - press[Enter]</a:t>
            </a:r>
          </a:p>
          <a:p>
            <a:endParaRPr lang="en-US" sz="20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atin typeface="Times New Roman" pitchFamily="18" charset="0"/>
                <a:cs typeface="Times New Roman" pitchFamily="18" charset="0"/>
              </a:rPr>
              <a:t>CEH Scanning Methodology - Scan for</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Vulnerability</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953000"/>
          </a:xfrm>
        </p:spPr>
        <p:txBody>
          <a:bodyPr>
            <a:normAutofit fontScale="92500"/>
          </a:bodyPr>
          <a:lstStyle/>
          <a:p>
            <a:pPr>
              <a:buNone/>
            </a:pPr>
            <a:r>
              <a:rPr lang="en-US" sz="2000" dirty="0" smtClean="0">
                <a:latin typeface="Times New Roman" pitchFamily="18" charset="0"/>
                <a:cs typeface="Times New Roman" pitchFamily="18" charset="0"/>
              </a:rPr>
              <a:t>Vulnerability scanning identifies vulnerabilities and weaknesses of a system </a:t>
            </a:r>
          </a:p>
          <a:p>
            <a:pPr>
              <a:buNone/>
            </a:pPr>
            <a:r>
              <a:rPr lang="en-US" sz="2000" dirty="0" smtClean="0">
                <a:latin typeface="Times New Roman" pitchFamily="18" charset="0"/>
                <a:cs typeface="Times New Roman" pitchFamily="18" charset="0"/>
              </a:rPr>
              <a:t>and network in order to determine how a system can be exploited.</a:t>
            </a:r>
          </a:p>
          <a:p>
            <a:r>
              <a:rPr lang="en-US" sz="2000" dirty="0" smtClean="0">
                <a:latin typeface="Times New Roman" pitchFamily="18" charset="0"/>
                <a:cs typeface="Times New Roman" pitchFamily="18" charset="0"/>
              </a:rPr>
              <a:t>Network vulnerabilities</a:t>
            </a:r>
          </a:p>
          <a:p>
            <a:r>
              <a:rPr lang="en-US" sz="2000" dirty="0" smtClean="0">
                <a:latin typeface="Times New Roman" pitchFamily="18" charset="0"/>
                <a:cs typeface="Times New Roman" pitchFamily="18" charset="0"/>
              </a:rPr>
              <a:t>Open ports and running services</a:t>
            </a:r>
          </a:p>
          <a:p>
            <a:r>
              <a:rPr lang="en-US" sz="2000" dirty="0" smtClean="0">
                <a:latin typeface="Times New Roman" pitchFamily="18" charset="0"/>
                <a:cs typeface="Times New Roman" pitchFamily="18" charset="0"/>
              </a:rPr>
              <a:t>Application and services vulnerabilities</a:t>
            </a:r>
          </a:p>
          <a:p>
            <a:r>
              <a:rPr lang="en-US" sz="2000" dirty="0" smtClean="0">
                <a:latin typeface="Times New Roman" pitchFamily="18" charset="0"/>
                <a:cs typeface="Times New Roman" pitchFamily="18" charset="0"/>
              </a:rPr>
              <a:t>Application and services configuration errors</a:t>
            </a:r>
          </a:p>
          <a:p>
            <a:r>
              <a:rPr lang="en-US" sz="2000" b="1" dirty="0" smtClean="0"/>
              <a:t>Vulnerability Scanning Tool: </a:t>
            </a:r>
            <a:r>
              <a:rPr lang="en-US" sz="2000" b="1" dirty="0" err="1" smtClean="0"/>
              <a:t>Nessus</a:t>
            </a:r>
            <a:endParaRPr lang="en-US" sz="2000" b="1" dirty="0" smtClean="0"/>
          </a:p>
          <a:p>
            <a:r>
              <a:rPr lang="en-US" sz="2000" dirty="0" err="1" smtClean="0"/>
              <a:t>Nessus</a:t>
            </a:r>
            <a:r>
              <a:rPr lang="en-US" sz="2000" dirty="0" smtClean="0"/>
              <a:t> is the vulnerability and configuration assessment product.</a:t>
            </a:r>
          </a:p>
          <a:p>
            <a:r>
              <a:rPr lang="en-US" sz="2000" b="1" dirty="0" smtClean="0"/>
              <a:t>Vulnerability Scanning Tool: GFI </a:t>
            </a:r>
            <a:r>
              <a:rPr lang="en-US" sz="2000" b="1" dirty="0" err="1" smtClean="0"/>
              <a:t>LanGuard</a:t>
            </a:r>
            <a:endParaRPr lang="en-US" sz="2000" b="1" dirty="0" smtClean="0"/>
          </a:p>
          <a:p>
            <a:r>
              <a:rPr lang="en-US" sz="2000" dirty="0" smtClean="0"/>
              <a:t>GFI </a:t>
            </a:r>
            <a:r>
              <a:rPr lang="en-US" sz="2000" dirty="0" err="1" smtClean="0"/>
              <a:t>LanGuard</a:t>
            </a:r>
            <a:r>
              <a:rPr lang="en-US" sz="2000" dirty="0" smtClean="0"/>
              <a:t> assists in asset inventory, change management, risk analysis, and</a:t>
            </a:r>
          </a:p>
          <a:p>
            <a:r>
              <a:rPr lang="en-US" sz="2000" dirty="0" smtClean="0"/>
              <a:t>proving compliance.</a:t>
            </a:r>
          </a:p>
          <a:p>
            <a:r>
              <a:rPr lang="en-US" sz="2000" b="1" dirty="0" smtClean="0"/>
              <a:t>Vulnerability Scanning Tool: </a:t>
            </a:r>
            <a:r>
              <a:rPr lang="en-US" sz="2000" b="1" dirty="0" err="1" smtClean="0"/>
              <a:t>Qualys</a:t>
            </a:r>
            <a:r>
              <a:rPr lang="en-US" sz="2000" b="1" dirty="0" smtClean="0"/>
              <a:t> </a:t>
            </a:r>
            <a:r>
              <a:rPr lang="en-US" sz="2000" b="1" dirty="0" err="1" smtClean="0"/>
              <a:t>FreeScan</a:t>
            </a:r>
            <a:endParaRPr lang="en-US" sz="2000" b="1" dirty="0" smtClean="0"/>
          </a:p>
          <a:p>
            <a:r>
              <a:rPr lang="en-US" sz="2000" dirty="0" smtClean="0"/>
              <a:t>Scans computers and apps on the Internet or in your network.</a:t>
            </a:r>
          </a:p>
          <a:p>
            <a:r>
              <a:rPr lang="en-US" sz="2000" dirty="0" smtClean="0"/>
              <a:t>Tests websites and apps for OWASP Top Risks and malware.</a:t>
            </a:r>
            <a:endParaRPr lang="en-US" sz="2000" dirty="0">
              <a:latin typeface="Times New Roman" pitchFamily="18" charset="0"/>
              <a:cs typeface="Times New Roman"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atin typeface="Times New Roman" pitchFamily="18" charset="0"/>
                <a:cs typeface="Times New Roman" pitchFamily="18" charset="0"/>
              </a:rPr>
              <a:t>CEH Scanning Methodology - Draw</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Network Diagrams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r>
              <a:rPr lang="en-US" sz="2000" b="1" dirty="0" smtClean="0">
                <a:latin typeface="Times New Roman" pitchFamily="18" charset="0"/>
                <a:cs typeface="Times New Roman" pitchFamily="18" charset="0"/>
              </a:rPr>
              <a:t>Draw Network Diagrams</a:t>
            </a:r>
          </a:p>
          <a:p>
            <a:r>
              <a:rPr lang="en-US" sz="2000" dirty="0" smtClean="0">
                <a:latin typeface="Times New Roman" pitchFamily="18" charset="0"/>
                <a:cs typeface="Times New Roman" pitchFamily="18" charset="0"/>
              </a:rPr>
              <a:t>Drawing target's network diagram gives valuable information about the network and its</a:t>
            </a:r>
          </a:p>
          <a:p>
            <a:r>
              <a:rPr lang="en-US" sz="2000" dirty="0" smtClean="0">
                <a:latin typeface="Times New Roman" pitchFamily="18" charset="0"/>
                <a:cs typeface="Times New Roman" pitchFamily="18" charset="0"/>
              </a:rPr>
              <a:t>architecture to an attacker.</a:t>
            </a:r>
          </a:p>
          <a:p>
            <a:r>
              <a:rPr lang="en-US" sz="2000" dirty="0" smtClean="0">
                <a:latin typeface="Times New Roman" pitchFamily="18" charset="0"/>
                <a:cs typeface="Times New Roman" pitchFamily="18" charset="0"/>
              </a:rPr>
              <a:t>Network diagram shows logical or physical path to a potential target.</a:t>
            </a:r>
          </a:p>
          <a:p>
            <a:pPr>
              <a:buNone/>
            </a:pPr>
            <a:endParaRPr lang="en-US" sz="2000" b="1" dirty="0" smtClean="0">
              <a:latin typeface="Times New Roman" pitchFamily="18" charset="0"/>
              <a:cs typeface="Times New Roman" pitchFamily="18" charset="0"/>
            </a:endParaRPr>
          </a:p>
          <a:p>
            <a:pPr>
              <a:buNone/>
            </a:pPr>
            <a:r>
              <a:rPr lang="en-US" sz="2000" b="1" dirty="0" smtClean="0">
                <a:latin typeface="Times New Roman" pitchFamily="18" charset="0"/>
                <a:cs typeface="Times New Roman" pitchFamily="18" charset="0"/>
              </a:rPr>
              <a:t>Network Discovery Tool</a:t>
            </a:r>
          </a:p>
          <a:p>
            <a:pPr>
              <a:buNone/>
            </a:pPr>
            <a:r>
              <a:rPr lang="en-US" sz="2000" b="1" dirty="0" smtClean="0">
                <a:latin typeface="Times New Roman" pitchFamily="18" charset="0"/>
                <a:cs typeface="Times New Roman" pitchFamily="18" charset="0"/>
              </a:rPr>
              <a:t>Network Topology </a:t>
            </a:r>
            <a:r>
              <a:rPr lang="en-US" sz="2000" b="1" dirty="0" err="1" smtClean="0">
                <a:latin typeface="Times New Roman" pitchFamily="18" charset="0"/>
                <a:cs typeface="Times New Roman" pitchFamily="18" charset="0"/>
              </a:rPr>
              <a:t>Mapper</a:t>
            </a:r>
            <a:r>
              <a:rPr lang="en-US" sz="2000" b="1"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Network Topology </a:t>
            </a:r>
            <a:r>
              <a:rPr lang="en-US" sz="2000" dirty="0" err="1" smtClean="0">
                <a:latin typeface="Times New Roman" pitchFamily="18" charset="0"/>
                <a:cs typeface="Times New Roman" pitchFamily="18" charset="0"/>
              </a:rPr>
              <a:t>Mapper</a:t>
            </a:r>
            <a:r>
              <a:rPr lang="en-US" sz="2000" dirty="0" smtClean="0">
                <a:latin typeface="Times New Roman" pitchFamily="18" charset="0"/>
                <a:cs typeface="Times New Roman" pitchFamily="18" charset="0"/>
              </a:rPr>
              <a:t> discovers a network and produces a comprehensive</a:t>
            </a:r>
          </a:p>
          <a:p>
            <a:r>
              <a:rPr lang="en-US" sz="2000" dirty="0" smtClean="0">
                <a:latin typeface="Times New Roman" pitchFamily="18" charset="0"/>
                <a:cs typeface="Times New Roman" pitchFamily="18" charset="0"/>
              </a:rPr>
              <a:t>network diagram.</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buNone/>
            </a:pPr>
            <a:r>
              <a:rPr lang="en-US" sz="2000" b="1" dirty="0" err="1" smtClean="0">
                <a:latin typeface="Times New Roman" pitchFamily="18" charset="0"/>
                <a:cs typeface="Times New Roman" pitchFamily="18" charset="0"/>
              </a:rPr>
              <a:t>OpManager</a:t>
            </a:r>
            <a:r>
              <a:rPr lang="en-US" sz="2000" b="1" dirty="0" smtClean="0">
                <a:latin typeface="Times New Roman" pitchFamily="18" charset="0"/>
                <a:cs typeface="Times New Roman" pitchFamily="18" charset="0"/>
              </a:rPr>
              <a:t>:</a:t>
            </a:r>
          </a:p>
          <a:p>
            <a:r>
              <a:rPr lang="en-US" sz="2000" dirty="0" err="1" smtClean="0">
                <a:latin typeface="Times New Roman" pitchFamily="18" charset="0"/>
                <a:cs typeface="Times New Roman" pitchFamily="18" charset="0"/>
              </a:rPr>
              <a:t>OpManager</a:t>
            </a:r>
            <a:r>
              <a:rPr lang="en-US" sz="2000" dirty="0" smtClean="0">
                <a:latin typeface="Times New Roman" pitchFamily="18" charset="0"/>
                <a:cs typeface="Times New Roman" pitchFamily="18" charset="0"/>
              </a:rPr>
              <a:t> is a network monitoring software that offers advanced fault and performance management functionality across critical IT resources such as routers,</a:t>
            </a:r>
          </a:p>
          <a:p>
            <a:r>
              <a:rPr lang="en-US" sz="2000" dirty="0" smtClean="0">
                <a:latin typeface="Times New Roman" pitchFamily="18" charset="0"/>
                <a:cs typeface="Times New Roman" pitchFamily="18" charset="0"/>
              </a:rPr>
              <a:t>WAN links, switches, firewalls, VoIP call paths, physical servers, etc.</a:t>
            </a:r>
          </a:p>
          <a:p>
            <a:pPr>
              <a:buNone/>
            </a:pPr>
            <a:endParaRPr lang="en-US" sz="2000" b="1" dirty="0" smtClean="0">
              <a:latin typeface="Times New Roman" pitchFamily="18" charset="0"/>
              <a:cs typeface="Times New Roman" pitchFamily="18" charset="0"/>
            </a:endParaRPr>
          </a:p>
          <a:p>
            <a:pPr>
              <a:buNone/>
            </a:pPr>
            <a:r>
              <a:rPr lang="en-US" sz="2000" b="1" dirty="0" err="1" smtClean="0">
                <a:latin typeface="Times New Roman" pitchFamily="18" charset="0"/>
                <a:cs typeface="Times New Roman" pitchFamily="18" charset="0"/>
              </a:rPr>
              <a:t>NetworkView</a:t>
            </a:r>
            <a:r>
              <a:rPr lang="en-US" sz="2000" b="1" dirty="0" smtClean="0">
                <a:latin typeface="Times New Roman" pitchFamily="18" charset="0"/>
                <a:cs typeface="Times New Roman" pitchFamily="18" charset="0"/>
              </a:rPr>
              <a:t>:</a:t>
            </a:r>
          </a:p>
          <a:p>
            <a:r>
              <a:rPr lang="en-US" sz="2000" dirty="0" err="1" smtClean="0">
                <a:latin typeface="Times New Roman" pitchFamily="18" charset="0"/>
                <a:cs typeface="Times New Roman" pitchFamily="18" charset="0"/>
              </a:rPr>
              <a:t>NetworkView</a:t>
            </a:r>
            <a:r>
              <a:rPr lang="en-US" sz="2000" dirty="0" smtClean="0">
                <a:latin typeface="Times New Roman" pitchFamily="18" charset="0"/>
                <a:cs typeface="Times New Roman" pitchFamily="18" charset="0"/>
              </a:rPr>
              <a:t> is a network discovery and management tool for Windows.</a:t>
            </a:r>
          </a:p>
          <a:p>
            <a:r>
              <a:rPr lang="en-US" sz="2000" dirty="0" smtClean="0">
                <a:latin typeface="Times New Roman" pitchFamily="18" charset="0"/>
                <a:cs typeface="Times New Roman" pitchFamily="18" charset="0"/>
              </a:rPr>
              <a:t>Discover TCP/IP nodes and routes using DNS, SNMP, ports, NetBIOS, and WMI.</a:t>
            </a:r>
          </a:p>
          <a:p>
            <a:endParaRPr lang="en-US" sz="20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atin typeface="Times New Roman" pitchFamily="18" charset="0"/>
                <a:cs typeface="Times New Roman" pitchFamily="18" charset="0"/>
              </a:rPr>
              <a:t>CEH Scanning Methodology - Prepare</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Proxies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2000" b="1" dirty="0" smtClean="0">
                <a:latin typeface="Times New Roman" pitchFamily="18" charset="0"/>
                <a:cs typeface="Times New Roman" pitchFamily="18" charset="0"/>
              </a:rPr>
              <a:t>Proxy Servers</a:t>
            </a:r>
          </a:p>
          <a:p>
            <a:pPr algn="just"/>
            <a:r>
              <a:rPr lang="en-US" sz="2000" dirty="0" smtClean="0">
                <a:latin typeface="Times New Roman" pitchFamily="18" charset="0"/>
                <a:cs typeface="Times New Roman" pitchFamily="18" charset="0"/>
              </a:rPr>
              <a:t>A proxy server is an application that can serve as an intermediary for connecting with other computers.</a:t>
            </a:r>
          </a:p>
          <a:p>
            <a:pPr algn="just"/>
            <a:r>
              <a:rPr lang="en-US" sz="2000" dirty="0" smtClean="0">
                <a:latin typeface="Times New Roman" pitchFamily="18" charset="0"/>
                <a:cs typeface="Times New Roman" pitchFamily="18" charset="0"/>
              </a:rPr>
              <a:t>To hide the source IP address so that they can hack without any legal corollary. </a:t>
            </a:r>
          </a:p>
          <a:p>
            <a:pPr algn="just"/>
            <a:r>
              <a:rPr lang="en-US" sz="2000" dirty="0" smtClean="0">
                <a:latin typeface="Times New Roman" pitchFamily="18" charset="0"/>
                <a:cs typeface="Times New Roman" pitchFamily="18" charset="0"/>
              </a:rPr>
              <a:t>To mask the actual source of the attack by impersonating a fake source address of the proxy.</a:t>
            </a:r>
          </a:p>
          <a:p>
            <a:pPr algn="just"/>
            <a:r>
              <a:rPr lang="en-US" sz="2000" dirty="0" smtClean="0">
                <a:latin typeface="Times New Roman" pitchFamily="18" charset="0"/>
                <a:cs typeface="Times New Roman" pitchFamily="18" charset="0"/>
              </a:rPr>
              <a:t>To remotely access intranets and other website resources that are normally off limits.</a:t>
            </a:r>
          </a:p>
          <a:p>
            <a:pPr algn="just"/>
            <a:r>
              <a:rPr lang="en-US" sz="2000" dirty="0" smtClean="0">
                <a:latin typeface="Times New Roman" pitchFamily="18" charset="0"/>
                <a:cs typeface="Times New Roman" pitchFamily="18" charset="0"/>
              </a:rPr>
              <a:t>To interrupt all the requests sent by a user and transmit them to a third destination, hence victims will only be able to identify the proxy server address.</a:t>
            </a:r>
          </a:p>
          <a:p>
            <a:pPr algn="just"/>
            <a:r>
              <a:rPr lang="en-US" sz="2000" dirty="0" smtClean="0">
                <a:latin typeface="Times New Roman" pitchFamily="18" charset="0"/>
                <a:cs typeface="Times New Roman" pitchFamily="18" charset="0"/>
              </a:rPr>
              <a:t>Attackers chain multiple proxy servers to avoid detection.</a:t>
            </a:r>
            <a:endParaRPr lang="en-US" sz="20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000" b="1" dirty="0" smtClean="0">
                <a:latin typeface="Times New Roman" pitchFamily="18" charset="0"/>
                <a:cs typeface="Times New Roman" pitchFamily="18" charset="0"/>
              </a:rPr>
              <a:t>Authenticity: </a:t>
            </a:r>
            <a:r>
              <a:rPr lang="en-US" sz="2000" dirty="0" smtClean="0">
                <a:latin typeface="Times New Roman" pitchFamily="18" charset="0"/>
                <a:cs typeface="Times New Roman" pitchFamily="18" charset="0"/>
              </a:rPr>
              <a:t>Authenticity refers to the characteristic of a communication, document or any data that ensures the quality of being genuine</a:t>
            </a:r>
          </a:p>
          <a:p>
            <a:endParaRPr lang="en-US" sz="2000" b="1" dirty="0" smtClean="0"/>
          </a:p>
          <a:p>
            <a:r>
              <a:rPr lang="en-US" sz="2000" b="1" dirty="0" smtClean="0">
                <a:latin typeface="Times New Roman" pitchFamily="18" charset="0"/>
                <a:cs typeface="Times New Roman" pitchFamily="18" charset="0"/>
              </a:rPr>
              <a:t>Non-Repudiation: </a:t>
            </a:r>
            <a:r>
              <a:rPr lang="en-US" sz="2000" dirty="0" smtClean="0">
                <a:latin typeface="Times New Roman" pitchFamily="18" charset="0"/>
                <a:cs typeface="Times New Roman" pitchFamily="18" charset="0"/>
              </a:rPr>
              <a:t>Guarantee that the sender of a message cannot later deny having sent </a:t>
            </a:r>
            <a:r>
              <a:rPr lang="en-US" sz="2000" dirty="0">
                <a:latin typeface="Times New Roman" pitchFamily="18" charset="0"/>
                <a:cs typeface="Times New Roman" pitchFamily="18" charset="0"/>
              </a:rPr>
              <a:t>the message and that the recipient cannot deny having received the </a:t>
            </a:r>
            <a:r>
              <a:rPr lang="en-US" sz="2000" dirty="0" smtClean="0">
                <a:latin typeface="Times New Roman" pitchFamily="18" charset="0"/>
                <a:cs typeface="Times New Roman" pitchFamily="18" charset="0"/>
              </a:rPr>
              <a:t>message.</a:t>
            </a: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Scanning Pen Testing</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buNone/>
            </a:pPr>
            <a:r>
              <a:rPr lang="en-US" sz="2000" dirty="0" smtClean="0">
                <a:latin typeface="Times New Roman" pitchFamily="18" charset="0"/>
                <a:cs typeface="Times New Roman" pitchFamily="18" charset="0"/>
              </a:rPr>
              <a:t>Pen testing a network for scanning vulnerabilities determines the network's </a:t>
            </a:r>
          </a:p>
          <a:p>
            <a:pPr algn="just">
              <a:buNone/>
            </a:pPr>
            <a:r>
              <a:rPr lang="en-US" sz="2000" dirty="0" smtClean="0">
                <a:latin typeface="Times New Roman" pitchFamily="18" charset="0"/>
                <a:cs typeface="Times New Roman" pitchFamily="18" charset="0"/>
              </a:rPr>
              <a:t>security posture by identifying live systems, discovering open ports,  </a:t>
            </a:r>
          </a:p>
          <a:p>
            <a:pPr algn="just">
              <a:buNone/>
            </a:pPr>
            <a:r>
              <a:rPr lang="en-US" sz="2000" dirty="0" smtClean="0">
                <a:latin typeface="Times New Roman" pitchFamily="18" charset="0"/>
                <a:cs typeface="Times New Roman" pitchFamily="18" charset="0"/>
              </a:rPr>
              <a:t>associating services and grabbing system banners to simulate a network  </a:t>
            </a:r>
          </a:p>
          <a:p>
            <a:pPr algn="just">
              <a:buNone/>
            </a:pPr>
            <a:r>
              <a:rPr lang="en-US" sz="2000" dirty="0" smtClean="0">
                <a:latin typeface="Times New Roman" pitchFamily="18" charset="0"/>
                <a:cs typeface="Times New Roman" pitchFamily="18" charset="0"/>
              </a:rPr>
              <a:t>hacking attempt.</a:t>
            </a:r>
          </a:p>
          <a:p>
            <a:pPr algn="just">
              <a:buNone/>
            </a:pPr>
            <a:r>
              <a:rPr lang="en-US" sz="2000" dirty="0" smtClean="0">
                <a:latin typeface="Times New Roman" pitchFamily="18" charset="0"/>
                <a:cs typeface="Times New Roman" pitchFamily="18" charset="0"/>
              </a:rPr>
              <a:t>The penetration testing report will help system administrators to:</a:t>
            </a:r>
          </a:p>
          <a:p>
            <a:pPr algn="just"/>
            <a:r>
              <a:rPr lang="en-US" sz="2000" dirty="0" smtClean="0">
                <a:latin typeface="Times New Roman" pitchFamily="18" charset="0"/>
                <a:cs typeface="Times New Roman" pitchFamily="18" charset="0"/>
              </a:rPr>
              <a:t>Close unused ports</a:t>
            </a:r>
          </a:p>
          <a:p>
            <a:pPr algn="just"/>
            <a:r>
              <a:rPr lang="en-US" sz="2000" dirty="0" smtClean="0">
                <a:latin typeface="Times New Roman" pitchFamily="18" charset="0"/>
                <a:cs typeface="Times New Roman" pitchFamily="18" charset="0"/>
              </a:rPr>
              <a:t> Disable unnecessary services </a:t>
            </a:r>
          </a:p>
          <a:p>
            <a:pPr algn="just"/>
            <a:r>
              <a:rPr lang="en-US" sz="2000" dirty="0" smtClean="0">
                <a:latin typeface="Times New Roman" pitchFamily="18" charset="0"/>
                <a:cs typeface="Times New Roman" pitchFamily="18" charset="0"/>
              </a:rPr>
              <a:t>Hide or customize banners</a:t>
            </a:r>
          </a:p>
          <a:p>
            <a:pPr algn="just"/>
            <a:r>
              <a:rPr lang="en-US" sz="2000" dirty="0" smtClean="0">
                <a:latin typeface="Times New Roman" pitchFamily="18" charset="0"/>
                <a:cs typeface="Times New Roman" pitchFamily="18" charset="0"/>
              </a:rPr>
              <a:t>Troubleshoot service configuration errors</a:t>
            </a:r>
          </a:p>
          <a:p>
            <a:pPr algn="just"/>
            <a:r>
              <a:rPr lang="en-US" sz="2000" dirty="0" smtClean="0">
                <a:latin typeface="Times New Roman" pitchFamily="18" charset="0"/>
                <a:cs typeface="Times New Roman" pitchFamily="18" charset="0"/>
              </a:rPr>
              <a:t>Calibrate firewall rules</a:t>
            </a:r>
            <a:endParaRPr lang="en-US" sz="2000" dirty="0">
              <a:latin typeface="Times New Roman" pitchFamily="18" charset="0"/>
              <a:cs typeface="Times New Roman" pitchFamily="18"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latin typeface="Times New Roman" pitchFamily="18" charset="0"/>
                <a:cs typeface="Times New Roman" pitchFamily="18" charset="0"/>
              </a:rPr>
              <a:t>Enumeration</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r>
              <a:rPr lang="en-US" sz="1800" dirty="0" smtClean="0">
                <a:latin typeface="Times New Roman" pitchFamily="18" charset="0"/>
                <a:cs typeface="Times New Roman" pitchFamily="18" charset="0"/>
              </a:rPr>
              <a:t>In the enumeration phase, attacker creates active connections to system and performs directed queries to gain more information about the target.</a:t>
            </a:r>
          </a:p>
          <a:p>
            <a:r>
              <a:rPr lang="en-US" sz="1800" dirty="0" smtClean="0">
                <a:latin typeface="Times New Roman" pitchFamily="18" charset="0"/>
                <a:cs typeface="Times New Roman" pitchFamily="18" charset="0"/>
              </a:rPr>
              <a:t>Attackers use extracted information to identify system attack points and perform password attacks to gain unauthorized access to information system resources. Enumeration techniques are conducted in an intranet environment.</a:t>
            </a:r>
          </a:p>
          <a:p>
            <a:r>
              <a:rPr lang="en-US" sz="1800" b="1" dirty="0" smtClean="0">
                <a:latin typeface="Times New Roman" pitchFamily="18" charset="0"/>
                <a:cs typeface="Times New Roman" pitchFamily="18" charset="0"/>
              </a:rPr>
              <a:t>Information Enumerated by Intruders:</a:t>
            </a:r>
          </a:p>
          <a:p>
            <a:r>
              <a:rPr lang="en-US" sz="1800" dirty="0" smtClean="0">
                <a:latin typeface="Times New Roman" pitchFamily="18" charset="0"/>
                <a:cs typeface="Times New Roman" pitchFamily="18" charset="0"/>
              </a:rPr>
              <a:t>Network resources </a:t>
            </a:r>
          </a:p>
          <a:p>
            <a:r>
              <a:rPr lang="en-US" sz="1800" dirty="0" smtClean="0">
                <a:latin typeface="Times New Roman" pitchFamily="18" charset="0"/>
                <a:cs typeface="Times New Roman" pitchFamily="18" charset="0"/>
              </a:rPr>
              <a:t>Network shares</a:t>
            </a:r>
          </a:p>
          <a:p>
            <a:r>
              <a:rPr lang="en-US" sz="1800" dirty="0" smtClean="0">
                <a:latin typeface="Times New Roman" pitchFamily="18" charset="0"/>
                <a:cs typeface="Times New Roman" pitchFamily="18" charset="0"/>
              </a:rPr>
              <a:t>Routing tables</a:t>
            </a:r>
          </a:p>
          <a:p>
            <a:r>
              <a:rPr lang="en-US" sz="1800" dirty="0" smtClean="0">
                <a:latin typeface="Times New Roman" pitchFamily="18" charset="0"/>
                <a:cs typeface="Times New Roman" pitchFamily="18" charset="0"/>
              </a:rPr>
              <a:t>Audit and service settings</a:t>
            </a:r>
          </a:p>
          <a:p>
            <a:r>
              <a:rPr lang="en-US" sz="1800" dirty="0" smtClean="0">
                <a:latin typeface="Times New Roman" pitchFamily="18" charset="0"/>
                <a:cs typeface="Times New Roman" pitchFamily="18" charset="0"/>
              </a:rPr>
              <a:t>SNMP and DNS details</a:t>
            </a:r>
          </a:p>
          <a:p>
            <a:r>
              <a:rPr lang="en-US" sz="1800" dirty="0" smtClean="0">
                <a:latin typeface="Times New Roman" pitchFamily="18" charset="0"/>
                <a:cs typeface="Times New Roman" pitchFamily="18" charset="0"/>
              </a:rPr>
              <a:t>Machine names</a:t>
            </a:r>
          </a:p>
          <a:p>
            <a:r>
              <a:rPr lang="en-US" sz="1800" dirty="0" smtClean="0">
                <a:latin typeface="Times New Roman" pitchFamily="18" charset="0"/>
                <a:cs typeface="Times New Roman" pitchFamily="18" charset="0"/>
              </a:rPr>
              <a:t>Users and groups</a:t>
            </a:r>
          </a:p>
          <a:p>
            <a:r>
              <a:rPr lang="en-US" sz="1800" dirty="0" smtClean="0">
                <a:latin typeface="Times New Roman" pitchFamily="18" charset="0"/>
                <a:cs typeface="Times New Roman" pitchFamily="18" charset="0"/>
              </a:rPr>
              <a:t>Applications and banners</a:t>
            </a:r>
            <a:endParaRPr lang="en-US" sz="1800" dirty="0">
              <a:latin typeface="Times New Roman" pitchFamily="18" charset="0"/>
              <a:cs typeface="Times New Roman" pitchFamily="18"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Techniques for Enumeration</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000" dirty="0" smtClean="0">
                <a:latin typeface="Times New Roman" pitchFamily="18" charset="0"/>
                <a:cs typeface="Times New Roman" pitchFamily="18" charset="0"/>
              </a:rPr>
              <a:t>Extract user names using email IDs</a:t>
            </a:r>
          </a:p>
          <a:p>
            <a:r>
              <a:rPr lang="en-US" sz="2000" dirty="0" smtClean="0">
                <a:latin typeface="Times New Roman" pitchFamily="18" charset="0"/>
                <a:cs typeface="Times New Roman" pitchFamily="18" charset="0"/>
              </a:rPr>
              <a:t>Extract information using the default passwords</a:t>
            </a:r>
          </a:p>
          <a:p>
            <a:r>
              <a:rPr lang="en-US" sz="2000" dirty="0" smtClean="0">
                <a:latin typeface="Times New Roman" pitchFamily="18" charset="0"/>
                <a:cs typeface="Times New Roman" pitchFamily="18" charset="0"/>
              </a:rPr>
              <a:t>Extract user names using SNMP</a:t>
            </a:r>
          </a:p>
          <a:p>
            <a:r>
              <a:rPr lang="en-US" sz="2000" dirty="0" smtClean="0">
                <a:latin typeface="Times New Roman" pitchFamily="18" charset="0"/>
                <a:cs typeface="Times New Roman" pitchFamily="18" charset="0"/>
              </a:rPr>
              <a:t>Brute force Active Directory</a:t>
            </a:r>
          </a:p>
          <a:p>
            <a:r>
              <a:rPr lang="en-US" sz="2000" dirty="0" smtClean="0">
                <a:latin typeface="Times New Roman" pitchFamily="18" charset="0"/>
                <a:cs typeface="Times New Roman" pitchFamily="18" charset="0"/>
              </a:rPr>
              <a:t>Extract user groups from Windows</a:t>
            </a:r>
          </a:p>
          <a:p>
            <a:r>
              <a:rPr lang="en-US" sz="2000" dirty="0" smtClean="0">
                <a:latin typeface="Times New Roman" pitchFamily="18" charset="0"/>
                <a:cs typeface="Times New Roman" pitchFamily="18" charset="0"/>
              </a:rPr>
              <a:t>Extract information using DNS Zone Transfer</a:t>
            </a:r>
            <a:endParaRPr lang="en-US" sz="2000" dirty="0">
              <a:latin typeface="Times New Roman" pitchFamily="18" charset="0"/>
              <a:cs typeface="Times New Roman" pitchFamily="18"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NetBIOS Enumeration</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000" dirty="0" smtClean="0">
                <a:latin typeface="Times New Roman" pitchFamily="18" charset="0"/>
                <a:cs typeface="Times New Roman" pitchFamily="18" charset="0"/>
              </a:rPr>
              <a:t>NetBIOS name is a unique 16 ASCII character string used to identify the network devices over TCP/IP, 15 characters are used for the device name and 16th character is reserved for the service or name record type.</a:t>
            </a:r>
          </a:p>
          <a:p>
            <a:pPr>
              <a:buNone/>
            </a:pPr>
            <a:endParaRPr lang="en-US" sz="2000" b="1" dirty="0" smtClean="0">
              <a:latin typeface="Times New Roman" pitchFamily="18" charset="0"/>
              <a:cs typeface="Times New Roman" pitchFamily="18" charset="0"/>
            </a:endParaRPr>
          </a:p>
          <a:p>
            <a:pPr>
              <a:buNone/>
            </a:pPr>
            <a:r>
              <a:rPr lang="en-US" sz="2000" b="1" dirty="0" smtClean="0">
                <a:latin typeface="Times New Roman" pitchFamily="18" charset="0"/>
                <a:cs typeface="Times New Roman" pitchFamily="18" charset="0"/>
              </a:rPr>
              <a:t>Attackers use the NetBIOS enumeration to obtain:</a:t>
            </a:r>
          </a:p>
          <a:p>
            <a:r>
              <a:rPr lang="en-US" sz="2000" dirty="0" smtClean="0">
                <a:latin typeface="Times New Roman" pitchFamily="18" charset="0"/>
                <a:cs typeface="Times New Roman" pitchFamily="18" charset="0"/>
              </a:rPr>
              <a:t>List of computers that belong to a domain</a:t>
            </a:r>
          </a:p>
          <a:p>
            <a:r>
              <a:rPr lang="en-US" sz="2000" dirty="0" smtClean="0">
                <a:latin typeface="Times New Roman" pitchFamily="18" charset="0"/>
                <a:cs typeface="Times New Roman" pitchFamily="18" charset="0"/>
              </a:rPr>
              <a:t>List of shares on the individual hosts in the network</a:t>
            </a:r>
          </a:p>
          <a:p>
            <a:r>
              <a:rPr lang="en-US" sz="2000" dirty="0" smtClean="0">
                <a:latin typeface="Times New Roman" pitchFamily="18" charset="0"/>
                <a:cs typeface="Times New Roman" pitchFamily="18" charset="0"/>
              </a:rPr>
              <a:t>Policies and passwords</a:t>
            </a:r>
            <a:endParaRPr lang="en-US" sz="2000" dirty="0">
              <a:latin typeface="Times New Roman" pitchFamily="18" charset="0"/>
              <a:cs typeface="Times New Roman" pitchFamily="18"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NetBIOS Enumeration Tools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en-US" sz="1800" b="1" dirty="0" err="1" smtClean="0">
                <a:latin typeface="Times New Roman" pitchFamily="18" charset="0"/>
                <a:cs typeface="Times New Roman" pitchFamily="18" charset="0"/>
              </a:rPr>
              <a:t>SuperScan</a:t>
            </a:r>
            <a:r>
              <a:rPr lang="en-US" sz="1800" b="1" dirty="0" smtClean="0">
                <a:latin typeface="Times New Roman" pitchFamily="18" charset="0"/>
                <a:cs typeface="Times New Roman" pitchFamily="18" charset="0"/>
              </a:rPr>
              <a:t>:</a:t>
            </a:r>
          </a:p>
          <a:p>
            <a:pPr algn="just"/>
            <a:r>
              <a:rPr lang="en-US" sz="1800" dirty="0" err="1" smtClean="0">
                <a:latin typeface="Times New Roman" pitchFamily="18" charset="0"/>
                <a:cs typeface="Times New Roman" pitchFamily="18" charset="0"/>
              </a:rPr>
              <a:t>SuperScan</a:t>
            </a:r>
            <a:r>
              <a:rPr lang="en-US" sz="1800" dirty="0" smtClean="0">
                <a:latin typeface="Times New Roman" pitchFamily="18" charset="0"/>
                <a:cs typeface="Times New Roman" pitchFamily="18" charset="0"/>
              </a:rPr>
              <a:t> is a connect-based TCP port scanner, </a:t>
            </a:r>
            <a:r>
              <a:rPr lang="en-US" sz="1800" dirty="0" err="1" smtClean="0">
                <a:latin typeface="Times New Roman" pitchFamily="18" charset="0"/>
                <a:cs typeface="Times New Roman" pitchFamily="18" charset="0"/>
              </a:rPr>
              <a:t>pinger</a:t>
            </a:r>
            <a:r>
              <a:rPr lang="en-US" sz="1800" dirty="0" smtClean="0">
                <a:latin typeface="Times New Roman" pitchFamily="18" charset="0"/>
                <a:cs typeface="Times New Roman" pitchFamily="18" charset="0"/>
              </a:rPr>
              <a:t>, and hostname resolver.</a:t>
            </a:r>
          </a:p>
          <a:p>
            <a:pPr algn="just"/>
            <a:r>
              <a:rPr lang="en-US" sz="1800" b="1" dirty="0" smtClean="0">
                <a:latin typeface="Times New Roman" pitchFamily="18" charset="0"/>
                <a:cs typeface="Times New Roman" pitchFamily="18" charset="0"/>
              </a:rPr>
              <a:t>Hyena:</a:t>
            </a:r>
          </a:p>
          <a:p>
            <a:pPr algn="just"/>
            <a:r>
              <a:rPr lang="en-US" sz="1800" dirty="0" smtClean="0">
                <a:latin typeface="Times New Roman" pitchFamily="18" charset="0"/>
                <a:cs typeface="Times New Roman" pitchFamily="18" charset="0"/>
              </a:rPr>
              <a:t>Hyena is a GUI product for managing and securing Microsoft operating systems. It</a:t>
            </a:r>
          </a:p>
          <a:p>
            <a:pPr algn="just"/>
            <a:r>
              <a:rPr lang="en-US" sz="1800" dirty="0" smtClean="0">
                <a:latin typeface="Times New Roman" pitchFamily="18" charset="0"/>
                <a:cs typeface="Times New Roman" pitchFamily="18" charset="0"/>
              </a:rPr>
              <a:t>shows shares and user logon names for Windows servers and domain controllers.</a:t>
            </a:r>
          </a:p>
          <a:p>
            <a:pPr algn="just"/>
            <a:r>
              <a:rPr lang="en-US" sz="1800" dirty="0" smtClean="0">
                <a:latin typeface="Times New Roman" pitchFamily="18" charset="0"/>
                <a:cs typeface="Times New Roman" pitchFamily="18" charset="0"/>
              </a:rPr>
              <a:t>It displays graphical representation of Microsoft Terminal Services, Microsoft</a:t>
            </a:r>
          </a:p>
          <a:p>
            <a:pPr algn="just"/>
            <a:r>
              <a:rPr lang="en-US" sz="1800" dirty="0" smtClean="0">
                <a:latin typeface="Times New Roman" pitchFamily="18" charset="0"/>
                <a:cs typeface="Times New Roman" pitchFamily="18" charset="0"/>
              </a:rPr>
              <a:t>Windows Network, Web Client Network, etc.</a:t>
            </a:r>
          </a:p>
          <a:p>
            <a:pPr algn="just"/>
            <a:r>
              <a:rPr lang="en-US" sz="1800" b="1" dirty="0" err="1" smtClean="0">
                <a:latin typeface="Times New Roman" pitchFamily="18" charset="0"/>
                <a:cs typeface="Times New Roman" pitchFamily="18" charset="0"/>
              </a:rPr>
              <a:t>Winfingerprint</a:t>
            </a:r>
            <a:r>
              <a:rPr lang="en-US" sz="1800" b="1" dirty="0" smtClean="0">
                <a:latin typeface="Times New Roman" pitchFamily="18" charset="0"/>
                <a:cs typeface="Times New Roman" pitchFamily="18" charset="0"/>
              </a:rPr>
              <a:t>:</a:t>
            </a:r>
          </a:p>
          <a:p>
            <a:pPr algn="just"/>
            <a:r>
              <a:rPr lang="en-US" sz="1800" dirty="0" err="1" smtClean="0">
                <a:latin typeface="Times New Roman" pitchFamily="18" charset="0"/>
                <a:cs typeface="Times New Roman" pitchFamily="18" charset="0"/>
              </a:rPr>
              <a:t>Winfingerprint</a:t>
            </a:r>
            <a:r>
              <a:rPr lang="en-US" sz="1800" dirty="0" smtClean="0">
                <a:latin typeface="Times New Roman" pitchFamily="18" charset="0"/>
                <a:cs typeface="Times New Roman" pitchFamily="18" charset="0"/>
              </a:rPr>
              <a:t> determines OS, enumerate users, groups, shares, SIDs, transports,</a:t>
            </a:r>
          </a:p>
          <a:p>
            <a:pPr algn="just"/>
            <a:r>
              <a:rPr lang="en-US" sz="1800" dirty="0" smtClean="0">
                <a:latin typeface="Times New Roman" pitchFamily="18" charset="0"/>
                <a:cs typeface="Times New Roman" pitchFamily="18" charset="0"/>
              </a:rPr>
              <a:t>sessions, services, service pack and </a:t>
            </a:r>
            <a:r>
              <a:rPr lang="en-US" sz="1800" dirty="0" err="1" smtClean="0">
                <a:latin typeface="Times New Roman" pitchFamily="18" charset="0"/>
                <a:cs typeface="Times New Roman" pitchFamily="18" charset="0"/>
              </a:rPr>
              <a:t>hotfix</a:t>
            </a:r>
            <a:r>
              <a:rPr lang="en-US" sz="1800" dirty="0" smtClean="0">
                <a:latin typeface="Times New Roman" pitchFamily="18" charset="0"/>
                <a:cs typeface="Times New Roman" pitchFamily="18" charset="0"/>
              </a:rPr>
              <a:t> level, date and time, disks, and open</a:t>
            </a:r>
          </a:p>
          <a:p>
            <a:pPr algn="just"/>
            <a:r>
              <a:rPr lang="en-US" sz="1800" dirty="0" smtClean="0">
                <a:latin typeface="Times New Roman" pitchFamily="18" charset="0"/>
                <a:cs typeface="Times New Roman" pitchFamily="18" charset="0"/>
              </a:rPr>
              <a:t>TCP and UDP ports.</a:t>
            </a:r>
          </a:p>
          <a:p>
            <a:pPr algn="just"/>
            <a:r>
              <a:rPr lang="en-US" sz="1800" b="1" dirty="0" smtClean="0">
                <a:latin typeface="Times New Roman" pitchFamily="18" charset="0"/>
                <a:cs typeface="Times New Roman" pitchFamily="18" charset="0"/>
              </a:rPr>
              <a:t>NetBIOS Enumerator</a:t>
            </a:r>
          </a:p>
          <a:p>
            <a:pPr algn="just"/>
            <a:r>
              <a:rPr lang="en-US" sz="1800" b="1" dirty="0" err="1" smtClean="0">
                <a:latin typeface="Times New Roman" pitchFamily="18" charset="0"/>
                <a:cs typeface="Times New Roman" pitchFamily="18" charset="0"/>
              </a:rPr>
              <a:t>Nsauditor</a:t>
            </a:r>
            <a:r>
              <a:rPr lang="en-US" sz="1800" b="1" dirty="0" smtClean="0">
                <a:latin typeface="Times New Roman" pitchFamily="18" charset="0"/>
                <a:cs typeface="Times New Roman" pitchFamily="18" charset="0"/>
              </a:rPr>
              <a:t> Network Security Auditor</a:t>
            </a:r>
            <a:endParaRPr lang="en-US" sz="1800" dirty="0">
              <a:latin typeface="Times New Roman" pitchFamily="18" charset="0"/>
              <a:cs typeface="Times New Roman" pitchFamily="18"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SNMP Enumeration</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5029200"/>
          </a:xfrm>
          <a:noFill/>
          <a:ln>
            <a:noFill/>
          </a:ln>
        </p:spPr>
        <p:style>
          <a:lnRef idx="2">
            <a:schemeClr val="accent2"/>
          </a:lnRef>
          <a:fillRef idx="1">
            <a:schemeClr val="lt1"/>
          </a:fillRef>
          <a:effectRef idx="0">
            <a:schemeClr val="accent2"/>
          </a:effectRef>
          <a:fontRef idx="minor">
            <a:schemeClr val="dk1"/>
          </a:fontRef>
        </p:style>
        <p:txBody>
          <a:bodyPr>
            <a:noAutofit/>
          </a:bodyPr>
          <a:lstStyle/>
          <a:p>
            <a:r>
              <a:rPr lang="en-US" sz="1800" dirty="0" smtClean="0">
                <a:latin typeface="Times New Roman" pitchFamily="18" charset="0"/>
                <a:cs typeface="Times New Roman" pitchFamily="18" charset="0"/>
              </a:rPr>
              <a:t>SNMP enumeration is a process of enumerating user accounts and devices on a target system using SNMP.</a:t>
            </a:r>
          </a:p>
          <a:p>
            <a:r>
              <a:rPr lang="en-US" sz="1800" dirty="0" smtClean="0">
                <a:latin typeface="Times New Roman" pitchFamily="18" charset="0"/>
                <a:cs typeface="Times New Roman" pitchFamily="18" charset="0"/>
              </a:rPr>
              <a:t>SNMP consists of a manager and an agent; agents are embedded on every network device, and the manager is installed on a separate computer.</a:t>
            </a:r>
          </a:p>
          <a:p>
            <a:pPr>
              <a:buNone/>
            </a:pPr>
            <a:r>
              <a:rPr lang="en-US" sz="1800" dirty="0" smtClean="0">
                <a:latin typeface="Times New Roman" pitchFamily="18" charset="0"/>
                <a:cs typeface="Times New Roman" pitchFamily="18" charset="0"/>
              </a:rPr>
              <a:t>SNMP holds two passwords to access and configure the SNMP agent from the </a:t>
            </a:r>
          </a:p>
          <a:p>
            <a:pPr>
              <a:buNone/>
            </a:pPr>
            <a:r>
              <a:rPr lang="en-US" sz="1800" dirty="0" smtClean="0">
                <a:latin typeface="Times New Roman" pitchFamily="18" charset="0"/>
                <a:cs typeface="Times New Roman" pitchFamily="18" charset="0"/>
              </a:rPr>
              <a:t>management station:</a:t>
            </a:r>
          </a:p>
          <a:p>
            <a:r>
              <a:rPr lang="en-US" sz="1800" b="1" dirty="0" smtClean="0">
                <a:latin typeface="Times New Roman" pitchFamily="18" charset="0"/>
                <a:cs typeface="Times New Roman" pitchFamily="18" charset="0"/>
              </a:rPr>
              <a:t>Read community string: </a:t>
            </a:r>
            <a:r>
              <a:rPr lang="en-US" sz="1800" dirty="0" smtClean="0">
                <a:latin typeface="Times New Roman" pitchFamily="18" charset="0"/>
                <a:cs typeface="Times New Roman" pitchFamily="18" charset="0"/>
              </a:rPr>
              <a:t>It is public by default; allows viewing of device/system configuration.</a:t>
            </a:r>
          </a:p>
          <a:p>
            <a:r>
              <a:rPr lang="en-US" sz="1800" b="1" dirty="0" smtClean="0">
                <a:latin typeface="Times New Roman" pitchFamily="18" charset="0"/>
                <a:cs typeface="Times New Roman" pitchFamily="18" charset="0"/>
              </a:rPr>
              <a:t>Read/write community string: </a:t>
            </a:r>
            <a:r>
              <a:rPr lang="en-US" sz="1800" dirty="0" smtClean="0">
                <a:latin typeface="Times New Roman" pitchFamily="18" charset="0"/>
                <a:cs typeface="Times New Roman" pitchFamily="18" charset="0"/>
              </a:rPr>
              <a:t>It is private by default; allows remote editing of configuration.</a:t>
            </a:r>
          </a:p>
          <a:p>
            <a:r>
              <a:rPr lang="en-US" sz="1800" dirty="0" smtClean="0"/>
              <a:t>Attacker uses these default community strings to extract information about a device.</a:t>
            </a:r>
          </a:p>
          <a:p>
            <a:r>
              <a:rPr lang="en-US" sz="1800" dirty="0" smtClean="0"/>
              <a:t>Attackers enumerate SNMP to extract information about network resources such as hosts, routers, devices, shares, etc. and network information such as ARP tables, routing tables, traffic, etc.</a:t>
            </a:r>
            <a:endParaRPr lang="en-US" sz="1800" dirty="0">
              <a:latin typeface="Times New Roman" pitchFamily="18" charset="0"/>
              <a:cs typeface="Times New Roman" pitchFamily="18"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SNMP Enumeration Tools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000" b="1" dirty="0" err="1" smtClean="0">
                <a:latin typeface="Times New Roman" pitchFamily="18" charset="0"/>
                <a:cs typeface="Times New Roman" pitchFamily="18" charset="0"/>
              </a:rPr>
              <a:t>OpUtils</a:t>
            </a:r>
            <a:r>
              <a:rPr lang="en-US" sz="2000" b="1"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OpUtils</a:t>
            </a:r>
            <a:r>
              <a:rPr lang="en-US" sz="2000" dirty="0" smtClean="0">
                <a:latin typeface="Times New Roman" pitchFamily="18" charset="0"/>
                <a:cs typeface="Times New Roman" pitchFamily="18" charset="0"/>
              </a:rPr>
              <a:t> with its integrated set of tools helps network engineers to monitor, </a:t>
            </a:r>
            <a:r>
              <a:rPr lang="en-US" sz="2000" dirty="0" smtClean="0"/>
              <a:t>diagnose, and troubleshoot their IT resources.</a:t>
            </a:r>
          </a:p>
          <a:p>
            <a:r>
              <a:rPr lang="en-US" sz="2000" b="1" dirty="0" smtClean="0"/>
              <a:t>Engineer's Toolset:</a:t>
            </a:r>
          </a:p>
          <a:p>
            <a:r>
              <a:rPr lang="en-US" sz="2000" dirty="0" smtClean="0"/>
              <a:t>Engineer's Toolset performs network discovery on a single subnet or a range of subnets using ICMP and SNMP.</a:t>
            </a:r>
          </a:p>
          <a:p>
            <a:r>
              <a:rPr lang="en-US" sz="2000" dirty="0" smtClean="0"/>
              <a:t>It scans a single IP, IP address range, or subnet and displays network devices discovered in real time.</a:t>
            </a:r>
            <a:endParaRPr lang="en-US" sz="2000" dirty="0">
              <a:latin typeface="Times New Roman" pitchFamily="18" charset="0"/>
              <a:cs typeface="Times New Roman" pitchFamily="18"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LDAP Enumeration</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en-US" sz="2000" dirty="0" smtClean="0">
                <a:latin typeface="Times New Roman" pitchFamily="18" charset="0"/>
                <a:cs typeface="Times New Roman" pitchFamily="18" charset="0"/>
              </a:rPr>
              <a:t>Lightweight Directory Access Protocol (LDAP) is an Internet protocol for accessing distributed directory services.</a:t>
            </a:r>
          </a:p>
          <a:p>
            <a:pPr algn="just"/>
            <a:r>
              <a:rPr lang="en-US" sz="2000" dirty="0" smtClean="0">
                <a:latin typeface="Times New Roman" pitchFamily="18" charset="0"/>
                <a:cs typeface="Times New Roman" pitchFamily="18" charset="0"/>
              </a:rPr>
              <a:t>Directory services may provide any organized set of records, often in a hierarchical and logical structure, such as a corporate email directory.</a:t>
            </a:r>
          </a:p>
          <a:p>
            <a:pPr algn="just"/>
            <a:r>
              <a:rPr lang="en-US" sz="2000" dirty="0" smtClean="0">
                <a:latin typeface="Times New Roman" pitchFamily="18" charset="0"/>
                <a:cs typeface="Times New Roman" pitchFamily="18" charset="0"/>
              </a:rPr>
              <a:t>A client starts an LDAP session by connecting to a Directory System Agent (DSA) on TCP port 389 and sends an operation request to the DSA.</a:t>
            </a:r>
          </a:p>
          <a:p>
            <a:pPr algn="just"/>
            <a:r>
              <a:rPr lang="en-US" sz="2000" dirty="0" smtClean="0">
                <a:latin typeface="Times New Roman" pitchFamily="18" charset="0"/>
                <a:cs typeface="Times New Roman" pitchFamily="18" charset="0"/>
              </a:rPr>
              <a:t>Information is transmitted between the client and the server using Basic Encoding Rules (BER).</a:t>
            </a:r>
          </a:p>
          <a:p>
            <a:pPr algn="just"/>
            <a:r>
              <a:rPr lang="en-US" sz="2000" dirty="0" smtClean="0">
                <a:latin typeface="Times New Roman" pitchFamily="18" charset="0"/>
                <a:cs typeface="Times New Roman" pitchFamily="18" charset="0"/>
              </a:rPr>
              <a:t>Attacker queries LDAP service to gather information such as valid user names, addresses, departmental details, etc. that can be further used to perform attacks.</a:t>
            </a:r>
            <a:endParaRPr lang="en-US" sz="2000" dirty="0">
              <a:latin typeface="Times New Roman" pitchFamily="18" charset="0"/>
              <a:cs typeface="Times New Roman" pitchFamily="18"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NTP Enumeration</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r>
              <a:rPr lang="en-US" sz="2000" dirty="0" smtClean="0">
                <a:latin typeface="Times New Roman" pitchFamily="18" charset="0"/>
                <a:cs typeface="Times New Roman" pitchFamily="18" charset="0"/>
              </a:rPr>
              <a:t>Network Time Protocol (NTP) is designed to synchronize clocks of networked computers.</a:t>
            </a:r>
          </a:p>
          <a:p>
            <a:r>
              <a:rPr lang="en-US" sz="2000" dirty="0" smtClean="0">
                <a:latin typeface="Times New Roman" pitchFamily="18" charset="0"/>
                <a:cs typeface="Times New Roman" pitchFamily="18" charset="0"/>
              </a:rPr>
              <a:t>It uses UDP port 123 as its primary means of communication.</a:t>
            </a:r>
          </a:p>
          <a:p>
            <a:r>
              <a:rPr lang="en-US" sz="2000" dirty="0" smtClean="0">
                <a:latin typeface="Times New Roman" pitchFamily="18" charset="0"/>
                <a:cs typeface="Times New Roman" pitchFamily="18" charset="0"/>
              </a:rPr>
              <a:t>NTP can maintain time to within 10 milliseconds (1/100 seconds) over the public Internet.</a:t>
            </a:r>
          </a:p>
          <a:p>
            <a:r>
              <a:rPr lang="en-US" sz="2000" dirty="0" smtClean="0">
                <a:latin typeface="Times New Roman" pitchFamily="18" charset="0"/>
                <a:cs typeface="Times New Roman" pitchFamily="18" charset="0"/>
              </a:rPr>
              <a:t>It can achieve accuracies of 200 microseconds or better in local area networks under ideal conditions.</a:t>
            </a:r>
          </a:p>
          <a:p>
            <a:pPr>
              <a:buNone/>
            </a:pPr>
            <a:r>
              <a:rPr lang="en-US" sz="2000" dirty="0" smtClean="0">
                <a:latin typeface="Times New Roman" pitchFamily="18" charset="0"/>
                <a:cs typeface="Times New Roman" pitchFamily="18" charset="0"/>
              </a:rPr>
              <a:t>Attacker queries NTP server to gather valuable information such as:</a:t>
            </a:r>
          </a:p>
          <a:p>
            <a:r>
              <a:rPr lang="en-US" sz="2000" dirty="0" smtClean="0">
                <a:latin typeface="Times New Roman" pitchFamily="18" charset="0"/>
                <a:cs typeface="Times New Roman" pitchFamily="18" charset="0"/>
              </a:rPr>
              <a:t>List of hosts connected to NTP server </a:t>
            </a:r>
          </a:p>
          <a:p>
            <a:r>
              <a:rPr lang="en-US" sz="2000" dirty="0" smtClean="0">
                <a:latin typeface="Times New Roman" pitchFamily="18" charset="0"/>
                <a:cs typeface="Times New Roman" pitchFamily="18" charset="0"/>
              </a:rPr>
              <a:t>Clients IP addresses in a network, their system names and Oss.</a:t>
            </a:r>
          </a:p>
          <a:p>
            <a:r>
              <a:rPr lang="en-US" sz="2000" dirty="0" smtClean="0">
                <a:latin typeface="Times New Roman" pitchFamily="18" charset="0"/>
                <a:cs typeface="Times New Roman" pitchFamily="18" charset="0"/>
              </a:rPr>
              <a:t>Internal IPs can also be obtained if NTP server is in the DMZ</a:t>
            </a:r>
            <a:endParaRPr lang="en-US" sz="2000" dirty="0">
              <a:latin typeface="Times New Roman" pitchFamily="18" charset="0"/>
              <a:cs typeface="Times New Roman" pitchFamily="18"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NTP Enumeration Commands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en-US" sz="2000" b="1" dirty="0" err="1" smtClean="0">
                <a:latin typeface="Times New Roman" pitchFamily="18" charset="0"/>
                <a:cs typeface="Times New Roman" pitchFamily="18" charset="0"/>
              </a:rPr>
              <a:t>ntptrace</a:t>
            </a:r>
            <a:r>
              <a:rPr lang="en-US" sz="2000" b="1"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Traces a chain of NTP servers back to the primary source</a:t>
            </a:r>
          </a:p>
          <a:p>
            <a:r>
              <a:rPr lang="fr-FR" sz="2000" dirty="0" err="1" smtClean="0">
                <a:latin typeface="Times New Roman" pitchFamily="18" charset="0"/>
                <a:cs typeface="Times New Roman" pitchFamily="18" charset="0"/>
              </a:rPr>
              <a:t>ntptrace</a:t>
            </a:r>
            <a:r>
              <a:rPr lang="fr-FR" sz="2000" dirty="0" smtClean="0">
                <a:latin typeface="Times New Roman" pitchFamily="18" charset="0"/>
                <a:cs typeface="Times New Roman" pitchFamily="18" charset="0"/>
              </a:rPr>
              <a:t> [-</a:t>
            </a:r>
            <a:r>
              <a:rPr lang="fr-FR" sz="2000" dirty="0" err="1" smtClean="0">
                <a:latin typeface="Times New Roman" pitchFamily="18" charset="0"/>
                <a:cs typeface="Times New Roman" pitchFamily="18" charset="0"/>
              </a:rPr>
              <a:t>vdn</a:t>
            </a:r>
            <a:r>
              <a:rPr lang="fr-FR" sz="2000" dirty="0" smtClean="0">
                <a:latin typeface="Times New Roman" pitchFamily="18" charset="0"/>
                <a:cs typeface="Times New Roman" pitchFamily="18" charset="0"/>
              </a:rPr>
              <a:t>] [-r retries] [-t timeout] [server]</a:t>
            </a:r>
          </a:p>
          <a:p>
            <a:pPr>
              <a:buNone/>
            </a:pPr>
            <a:endParaRPr lang="en-US" sz="2000" b="1" dirty="0" smtClean="0">
              <a:latin typeface="Times New Roman" pitchFamily="18" charset="0"/>
              <a:cs typeface="Times New Roman" pitchFamily="18" charset="0"/>
            </a:endParaRPr>
          </a:p>
          <a:p>
            <a:pPr>
              <a:buNone/>
            </a:pPr>
            <a:r>
              <a:rPr lang="en-US" sz="2000" b="1" dirty="0" err="1" smtClean="0">
                <a:latin typeface="Times New Roman" pitchFamily="18" charset="0"/>
                <a:cs typeface="Times New Roman" pitchFamily="18" charset="0"/>
              </a:rPr>
              <a:t>ntpdc</a:t>
            </a:r>
            <a:r>
              <a:rPr lang="en-US" sz="2000" b="1"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Monitors operation of the NTP daemon, </a:t>
            </a:r>
            <a:r>
              <a:rPr lang="en-US" sz="2000" dirty="0" err="1" smtClean="0">
                <a:latin typeface="Times New Roman" pitchFamily="18" charset="0"/>
                <a:cs typeface="Times New Roman" pitchFamily="18" charset="0"/>
              </a:rPr>
              <a:t>ntpd</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usr</a:t>
            </a:r>
            <a:r>
              <a:rPr lang="en-US" sz="2000" dirty="0" smtClean="0">
                <a:latin typeface="Times New Roman" pitchFamily="18" charset="0"/>
                <a:cs typeface="Times New Roman" pitchFamily="18" charset="0"/>
              </a:rPr>
              <a:t>/bin/</a:t>
            </a:r>
            <a:r>
              <a:rPr lang="en-US" sz="2000" dirty="0" err="1" smtClean="0">
                <a:latin typeface="Times New Roman" pitchFamily="18" charset="0"/>
                <a:cs typeface="Times New Roman" pitchFamily="18" charset="0"/>
              </a:rPr>
              <a:t>ntpdc</a:t>
            </a:r>
            <a:r>
              <a:rPr lang="en-US" sz="2000" dirty="0" smtClean="0">
                <a:latin typeface="Times New Roman" pitchFamily="18" charset="0"/>
                <a:cs typeface="Times New Roman" pitchFamily="18" charset="0"/>
              </a:rPr>
              <a:t> [-n] [-v] host1 | IPaddress1...</a:t>
            </a:r>
          </a:p>
          <a:p>
            <a:pPr>
              <a:buNone/>
            </a:pPr>
            <a:endParaRPr lang="en-US" sz="2000" b="1" dirty="0" smtClean="0">
              <a:latin typeface="Times New Roman" pitchFamily="18" charset="0"/>
              <a:cs typeface="Times New Roman" pitchFamily="18" charset="0"/>
            </a:endParaRPr>
          </a:p>
          <a:p>
            <a:pPr>
              <a:buNone/>
            </a:pPr>
            <a:r>
              <a:rPr lang="en-US" sz="2000" b="1" dirty="0" err="1" smtClean="0">
                <a:latin typeface="Times New Roman" pitchFamily="18" charset="0"/>
                <a:cs typeface="Times New Roman" pitchFamily="18" charset="0"/>
              </a:rPr>
              <a:t>ntpq</a:t>
            </a:r>
            <a:r>
              <a:rPr lang="en-US" sz="2000" b="1"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Monitors NTP daemon </a:t>
            </a:r>
            <a:r>
              <a:rPr lang="en-US" sz="2000" dirty="0" err="1" smtClean="0">
                <a:latin typeface="Times New Roman" pitchFamily="18" charset="0"/>
                <a:cs typeface="Times New Roman" pitchFamily="18" charset="0"/>
              </a:rPr>
              <a:t>ntpd</a:t>
            </a:r>
            <a:r>
              <a:rPr lang="en-US" sz="2000" dirty="0" smtClean="0">
                <a:latin typeface="Times New Roman" pitchFamily="18" charset="0"/>
                <a:cs typeface="Times New Roman" pitchFamily="18" charset="0"/>
              </a:rPr>
              <a:t> operations and determines performance</a:t>
            </a:r>
          </a:p>
          <a:p>
            <a:r>
              <a:rPr lang="en-US" sz="2000" dirty="0" err="1" smtClean="0">
                <a:latin typeface="Times New Roman" pitchFamily="18" charset="0"/>
                <a:cs typeface="Times New Roman" pitchFamily="18" charset="0"/>
              </a:rPr>
              <a:t>ntpq</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inp</a:t>
            </a:r>
            <a:r>
              <a:rPr lang="en-US" sz="2000" dirty="0" smtClean="0">
                <a:latin typeface="Times New Roman" pitchFamily="18" charset="0"/>
                <a:cs typeface="Times New Roman" pitchFamily="18" charset="0"/>
              </a:rPr>
              <a:t>] [-c command] [host] [...]</a:t>
            </a:r>
            <a:endParaRPr lang="en-US" sz="20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latin typeface="Times New Roman" pitchFamily="18" charset="0"/>
                <a:cs typeface="Times New Roman" pitchFamily="18" charset="0"/>
              </a:rPr>
              <a:t>The Security, Functionality, and Usability</a:t>
            </a:r>
            <a:br>
              <a:rPr lang="en-US" sz="3200" b="1" dirty="0">
                <a:latin typeface="Times New Roman" pitchFamily="18" charset="0"/>
                <a:cs typeface="Times New Roman" pitchFamily="18" charset="0"/>
              </a:rPr>
            </a:br>
            <a:r>
              <a:rPr lang="en-US" sz="3200" b="1" dirty="0">
                <a:latin typeface="Times New Roman" pitchFamily="18" charset="0"/>
                <a:cs typeface="Times New Roman" pitchFamily="18" charset="0"/>
              </a:rPr>
              <a:t>Triangle</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1"/>
            <a:ext cx="8229600" cy="1524000"/>
          </a:xfrm>
        </p:spPr>
        <p:txBody>
          <a:bodyPr>
            <a:normAutofit/>
          </a:bodyPr>
          <a:lstStyle/>
          <a:p>
            <a:pPr>
              <a:buNone/>
            </a:pPr>
            <a:r>
              <a:rPr lang="en-US" sz="2000" dirty="0" smtClean="0"/>
              <a:t>Any information system </a:t>
            </a:r>
            <a:r>
              <a:rPr lang="en-US" sz="2000" dirty="0"/>
              <a:t>can be defined by the strength of three </a:t>
            </a:r>
            <a:r>
              <a:rPr lang="en-US" sz="2000" dirty="0" smtClean="0"/>
              <a:t>components</a:t>
            </a:r>
            <a:r>
              <a:rPr lang="en-US" sz="2000" dirty="0"/>
              <a:t>:</a:t>
            </a:r>
          </a:p>
          <a:p>
            <a:r>
              <a:rPr lang="en-US" sz="2000" dirty="0"/>
              <a:t>Functionality (Features)</a:t>
            </a:r>
          </a:p>
          <a:p>
            <a:r>
              <a:rPr lang="en-US" sz="2000" dirty="0"/>
              <a:t>Security (Restrictions)</a:t>
            </a:r>
          </a:p>
          <a:p>
            <a:r>
              <a:rPr lang="en-US" sz="2000" dirty="0" smtClean="0"/>
              <a:t>Usability </a:t>
            </a:r>
            <a:r>
              <a:rPr lang="en-US" sz="2000" dirty="0"/>
              <a:t>(GUI</a:t>
            </a:r>
            <a:r>
              <a:rPr lang="en-US" sz="2000" dirty="0" smtClean="0"/>
              <a:t>)</a:t>
            </a:r>
          </a:p>
          <a:p>
            <a:endParaRPr lang="en-US" sz="2000" dirty="0">
              <a:latin typeface="Times New Roman" pitchFamily="18" charset="0"/>
              <a:cs typeface="Times New Roman" pitchFamily="18" charset="0"/>
            </a:endParaRPr>
          </a:p>
        </p:txBody>
      </p:sp>
      <p:pic>
        <p:nvPicPr>
          <p:cNvPr id="59394" name="Picture 2" descr="Security, Functionality and Usability Triangle"/>
          <p:cNvPicPr>
            <a:picLocks noChangeAspect="1" noChangeArrowheads="1"/>
          </p:cNvPicPr>
          <p:nvPr/>
        </p:nvPicPr>
        <p:blipFill>
          <a:blip r:embed="rId2"/>
          <a:srcRect/>
          <a:stretch>
            <a:fillRect/>
          </a:stretch>
        </p:blipFill>
        <p:spPr bwMode="auto">
          <a:xfrm>
            <a:off x="2590800" y="3429000"/>
            <a:ext cx="3048000" cy="3048000"/>
          </a:xfrm>
          <a:prstGeom prst="rect">
            <a:avLst/>
          </a:prstGeom>
          <a:noFill/>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SMTP and DNS Enumeration</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000" dirty="0" smtClean="0">
                <a:latin typeface="Times New Roman" pitchFamily="18" charset="0"/>
                <a:cs typeface="Times New Roman" pitchFamily="18" charset="0"/>
              </a:rPr>
              <a:t>SMTP provides 3 built-in-commands:</a:t>
            </a:r>
          </a:p>
          <a:p>
            <a:r>
              <a:rPr lang="en-US" sz="2000" dirty="0" smtClean="0">
                <a:latin typeface="Times New Roman" pitchFamily="18" charset="0"/>
                <a:cs typeface="Times New Roman" pitchFamily="18" charset="0"/>
              </a:rPr>
              <a:t>VRFY: Validates users</a:t>
            </a:r>
          </a:p>
          <a:p>
            <a:r>
              <a:rPr lang="en-US" sz="2000" dirty="0" smtClean="0">
                <a:latin typeface="Times New Roman" pitchFamily="18" charset="0"/>
                <a:cs typeface="Times New Roman" pitchFamily="18" charset="0"/>
              </a:rPr>
              <a:t>EXPN: Tells the actual delivery addresses of aliases and mailing lists</a:t>
            </a:r>
          </a:p>
          <a:p>
            <a:r>
              <a:rPr lang="en-US" sz="2000" dirty="0" smtClean="0">
                <a:latin typeface="Times New Roman" pitchFamily="18" charset="0"/>
                <a:cs typeface="Times New Roman" pitchFamily="18" charset="0"/>
              </a:rPr>
              <a:t>RCPT TO: Defines the recipients of the message</a:t>
            </a:r>
          </a:p>
          <a:p>
            <a:r>
              <a:rPr lang="en-US" sz="2000" dirty="0" smtClean="0">
                <a:latin typeface="Times New Roman" pitchFamily="18" charset="0"/>
                <a:cs typeface="Times New Roman" pitchFamily="18" charset="0"/>
              </a:rPr>
              <a:t>SMTP servers respond differently to VRFY, EXPN, and RCPT TO commands for valid and invalid users from which we can determine valid users on SMTP server.</a:t>
            </a:r>
          </a:p>
          <a:p>
            <a:r>
              <a:rPr lang="en-US" sz="2000" dirty="0" smtClean="0">
                <a:latin typeface="Times New Roman" pitchFamily="18" charset="0"/>
                <a:cs typeface="Times New Roman" pitchFamily="18" charset="0"/>
              </a:rPr>
              <a:t>Attackers can directly interact with SMTP via the telnet prompt and collect list of valid users on the SMTP server.</a:t>
            </a:r>
            <a:endParaRPr lang="en-US" sz="2000" dirty="0">
              <a:latin typeface="Times New Roman" pitchFamily="18" charset="0"/>
              <a:cs typeface="Times New Roman" pitchFamily="18"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SMTP Enumeration Tools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000" b="1" dirty="0" smtClean="0">
                <a:latin typeface="Times New Roman" pitchFamily="18" charset="0"/>
                <a:cs typeface="Times New Roman" pitchFamily="18" charset="0"/>
              </a:rPr>
              <a:t>Telnet:</a:t>
            </a:r>
          </a:p>
          <a:p>
            <a:r>
              <a:rPr lang="en-US" sz="2000" dirty="0" smtClean="0">
                <a:latin typeface="Times New Roman" pitchFamily="18" charset="0"/>
                <a:cs typeface="Times New Roman" pitchFamily="18" charset="0"/>
              </a:rPr>
              <a:t>Telnet can be used to probe an SMTP server using VRFY, EXPN and RCPT TO parameters and enumerate users.</a:t>
            </a:r>
          </a:p>
          <a:p>
            <a:r>
              <a:rPr lang="en-US" sz="2000" b="1" dirty="0" err="1" smtClean="0">
                <a:latin typeface="Times New Roman" pitchFamily="18" charset="0"/>
                <a:cs typeface="Times New Roman" pitchFamily="18" charset="0"/>
              </a:rPr>
              <a:t>smtp</a:t>
            </a:r>
            <a:r>
              <a:rPr lang="en-US" sz="2000" b="1" dirty="0" smtClean="0">
                <a:latin typeface="Times New Roman" pitchFamily="18" charset="0"/>
                <a:cs typeface="Times New Roman" pitchFamily="18" charset="0"/>
              </a:rPr>
              <a:t>-user-</a:t>
            </a:r>
            <a:r>
              <a:rPr lang="en-US" sz="2000" b="1" dirty="0" err="1" smtClean="0">
                <a:latin typeface="Times New Roman" pitchFamily="18" charset="0"/>
                <a:cs typeface="Times New Roman" pitchFamily="18" charset="0"/>
              </a:rPr>
              <a:t>enum</a:t>
            </a:r>
            <a:r>
              <a:rPr lang="en-US" sz="2000" b="1"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It is a tool for enumerating OS-level user accounts on Solaris via the SMTP service (</a:t>
            </a:r>
            <a:r>
              <a:rPr lang="en-US" sz="2000" dirty="0" err="1" smtClean="0">
                <a:latin typeface="Times New Roman" pitchFamily="18" charset="0"/>
                <a:cs typeface="Times New Roman" pitchFamily="18" charset="0"/>
              </a:rPr>
              <a:t>sendmail</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Enumeration is performed by inspecting the responses to VRFY, EXPN and RCPT TO commands</a:t>
            </a:r>
            <a:endParaRPr lang="en-US" sz="2000" dirty="0">
              <a:latin typeface="Times New Roman" pitchFamily="18" charset="0"/>
              <a:cs typeface="Times New Roman" pitchFamily="18"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Enumeration Countermeasures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a:buNone/>
            </a:pPr>
            <a:r>
              <a:rPr lang="en-US" sz="2000" b="1" dirty="0" smtClean="0">
                <a:latin typeface="Times New Roman" pitchFamily="18" charset="0"/>
                <a:cs typeface="Times New Roman" pitchFamily="18" charset="0"/>
              </a:rPr>
              <a:t>SNMP:</a:t>
            </a:r>
          </a:p>
          <a:p>
            <a:r>
              <a:rPr lang="en-US" sz="2000" dirty="0" smtClean="0">
                <a:latin typeface="Times New Roman" pitchFamily="18" charset="0"/>
                <a:cs typeface="Times New Roman" pitchFamily="18" charset="0"/>
              </a:rPr>
              <a:t>Remove the SNMP agent or turn off the SNMP service</a:t>
            </a:r>
          </a:p>
          <a:p>
            <a:r>
              <a:rPr lang="en-US" sz="2000" dirty="0" smtClean="0">
                <a:latin typeface="Times New Roman" pitchFamily="18" charset="0"/>
                <a:cs typeface="Times New Roman" pitchFamily="18" charset="0"/>
              </a:rPr>
              <a:t>If shutting off SNMP is not an option, then change the default community string name</a:t>
            </a:r>
          </a:p>
          <a:p>
            <a:r>
              <a:rPr lang="en-US" sz="2000" dirty="0" smtClean="0">
                <a:latin typeface="Times New Roman" pitchFamily="18" charset="0"/>
                <a:cs typeface="Times New Roman" pitchFamily="18" charset="0"/>
              </a:rPr>
              <a:t>Upgrade to SNMP3, which encrypts passwords and messages</a:t>
            </a:r>
          </a:p>
          <a:p>
            <a:pPr>
              <a:buNone/>
            </a:pPr>
            <a:r>
              <a:rPr lang="en-US" sz="2000" b="1" dirty="0" smtClean="0">
                <a:latin typeface="Times New Roman" pitchFamily="18" charset="0"/>
                <a:cs typeface="Times New Roman" pitchFamily="18" charset="0"/>
              </a:rPr>
              <a:t>DNS:</a:t>
            </a:r>
          </a:p>
          <a:p>
            <a:r>
              <a:rPr lang="en-US" sz="2000" dirty="0" smtClean="0">
                <a:latin typeface="Times New Roman" pitchFamily="18" charset="0"/>
                <a:cs typeface="Times New Roman" pitchFamily="18" charset="0"/>
              </a:rPr>
              <a:t>Disable the DNS zone transfers to the </a:t>
            </a:r>
            <a:r>
              <a:rPr lang="en-US" sz="2000" dirty="0" err="1" smtClean="0">
                <a:latin typeface="Times New Roman" pitchFamily="18" charset="0"/>
                <a:cs typeface="Times New Roman" pitchFamily="18" charset="0"/>
              </a:rPr>
              <a:t>untrusted</a:t>
            </a:r>
            <a:r>
              <a:rPr lang="en-US" sz="2000" dirty="0" smtClean="0">
                <a:latin typeface="Times New Roman" pitchFamily="18" charset="0"/>
                <a:cs typeface="Times New Roman" pitchFamily="18" charset="0"/>
              </a:rPr>
              <a:t> hosts</a:t>
            </a:r>
          </a:p>
          <a:p>
            <a:r>
              <a:rPr lang="en-US" sz="2000" dirty="0" smtClean="0">
                <a:latin typeface="Times New Roman" pitchFamily="18" charset="0"/>
                <a:cs typeface="Times New Roman" pitchFamily="18" charset="0"/>
              </a:rPr>
              <a:t>Make sure that the private hosts and their IP addresses are not published into DNS zone files of public DNS server</a:t>
            </a:r>
          </a:p>
          <a:p>
            <a:r>
              <a:rPr lang="en-US" sz="2000" b="1" dirty="0" smtClean="0">
                <a:latin typeface="Times New Roman" pitchFamily="18" charset="0"/>
                <a:cs typeface="Times New Roman" pitchFamily="18" charset="0"/>
              </a:rPr>
              <a:t>SMTP: Configure SMTP servers to:</a:t>
            </a:r>
          </a:p>
          <a:p>
            <a:r>
              <a:rPr lang="en-US" sz="2000" dirty="0" smtClean="0">
                <a:latin typeface="Times New Roman" pitchFamily="18" charset="0"/>
                <a:cs typeface="Times New Roman" pitchFamily="18" charset="0"/>
              </a:rPr>
              <a:t>Ignore email messages to unknown recipients</a:t>
            </a:r>
          </a:p>
          <a:p>
            <a:r>
              <a:rPr lang="en-US" sz="2000" dirty="0" smtClean="0">
                <a:latin typeface="Times New Roman" pitchFamily="18" charset="0"/>
                <a:cs typeface="Times New Roman" pitchFamily="18" charset="0"/>
              </a:rPr>
              <a:t>Not include sensitive mail server and local host information in mail responses</a:t>
            </a:r>
          </a:p>
          <a:p>
            <a:r>
              <a:rPr lang="en-US" sz="2000" dirty="0" smtClean="0">
                <a:latin typeface="Times New Roman" pitchFamily="18" charset="0"/>
                <a:cs typeface="Times New Roman" pitchFamily="18" charset="0"/>
              </a:rPr>
              <a:t>Disable open relay feature</a:t>
            </a:r>
            <a:endParaRPr lang="en-US" sz="2000" dirty="0">
              <a:latin typeface="Times New Roman" pitchFamily="18" charset="0"/>
              <a:cs typeface="Times New Roman" pitchFamily="18"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2000" b="1" dirty="0" smtClean="0">
                <a:latin typeface="Times New Roman" pitchFamily="18" charset="0"/>
                <a:cs typeface="Times New Roman" pitchFamily="18" charset="0"/>
              </a:rPr>
              <a:t>LDAP:</a:t>
            </a:r>
          </a:p>
          <a:p>
            <a:r>
              <a:rPr lang="en-US" sz="2000" dirty="0" smtClean="0">
                <a:latin typeface="Times New Roman" pitchFamily="18" charset="0"/>
                <a:cs typeface="Times New Roman" pitchFamily="18" charset="0"/>
              </a:rPr>
              <a:t>By default, LDAP traffic is transmitted unsecured; use SSL technology to encrypt the traffic</a:t>
            </a:r>
          </a:p>
          <a:p>
            <a:r>
              <a:rPr lang="en-US" sz="2000" dirty="0" smtClean="0">
                <a:latin typeface="Times New Roman" pitchFamily="18" charset="0"/>
                <a:cs typeface="Times New Roman" pitchFamily="18" charset="0"/>
              </a:rPr>
              <a:t>Select a user name different from your email address and enable account lockout</a:t>
            </a:r>
          </a:p>
          <a:p>
            <a:r>
              <a:rPr lang="en-US" sz="2000" b="1" dirty="0" smtClean="0">
                <a:latin typeface="Times New Roman" pitchFamily="18" charset="0"/>
                <a:cs typeface="Times New Roman" pitchFamily="18" charset="0"/>
              </a:rPr>
              <a:t>SMB:</a:t>
            </a:r>
          </a:p>
          <a:p>
            <a:r>
              <a:rPr lang="en-US" sz="2000" dirty="0" smtClean="0">
                <a:latin typeface="Times New Roman" pitchFamily="18" charset="0"/>
                <a:cs typeface="Times New Roman" pitchFamily="18" charset="0"/>
              </a:rPr>
              <a:t>Disable SMB protocol on Web and DNS Servers</a:t>
            </a:r>
          </a:p>
          <a:p>
            <a:r>
              <a:rPr lang="en-US" sz="2000" dirty="0" smtClean="0">
                <a:latin typeface="Times New Roman" pitchFamily="18" charset="0"/>
                <a:cs typeface="Times New Roman" pitchFamily="18" charset="0"/>
              </a:rPr>
              <a:t>Disable SMB protocol on Internet facing servers</a:t>
            </a:r>
          </a:p>
          <a:p>
            <a:r>
              <a:rPr lang="en-US" sz="2000" dirty="0" smtClean="0">
                <a:latin typeface="Times New Roman" pitchFamily="18" charset="0"/>
                <a:cs typeface="Times New Roman" pitchFamily="18" charset="0"/>
              </a:rPr>
              <a:t>Disable ports TCP 139 and TCP 445 used by the SMB protocol</a:t>
            </a:r>
          </a:p>
          <a:p>
            <a:r>
              <a:rPr lang="en-US" sz="2000" dirty="0" smtClean="0">
                <a:latin typeface="Times New Roman" pitchFamily="18" charset="0"/>
                <a:cs typeface="Times New Roman" pitchFamily="18" charset="0"/>
              </a:rPr>
              <a:t>Restrict anonymous access through </a:t>
            </a:r>
            <a:r>
              <a:rPr lang="en-US" sz="2000" dirty="0" err="1" smtClean="0">
                <a:latin typeface="Times New Roman" pitchFamily="18" charset="0"/>
                <a:cs typeface="Times New Roman" pitchFamily="18" charset="0"/>
              </a:rPr>
              <a:t>RestrictNullSessAccess</a:t>
            </a:r>
            <a:r>
              <a:rPr lang="en-US" sz="2000" dirty="0" smtClean="0">
                <a:latin typeface="Times New Roman" pitchFamily="18" charset="0"/>
                <a:cs typeface="Times New Roman" pitchFamily="18" charset="0"/>
              </a:rPr>
              <a:t> parameter from the Windows Registry</a:t>
            </a:r>
            <a:endParaRPr lang="en-US" sz="2000" dirty="0">
              <a:latin typeface="Times New Roman" pitchFamily="18" charset="0"/>
              <a:cs typeface="Times New Roman" pitchFamily="18" charset="0"/>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Enumeration Pen Testing</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000" dirty="0" smtClean="0">
                <a:latin typeface="Times New Roman" pitchFamily="18" charset="0"/>
                <a:cs typeface="Times New Roman" pitchFamily="18" charset="0"/>
              </a:rPr>
              <a:t>Used to identify valid user accounts or poorly protected resources shares using active connections to systems and directed queries.</a:t>
            </a:r>
          </a:p>
          <a:p>
            <a:r>
              <a:rPr lang="en-US" sz="2000" dirty="0" smtClean="0">
                <a:latin typeface="Times New Roman" pitchFamily="18" charset="0"/>
                <a:cs typeface="Times New Roman" pitchFamily="18" charset="0"/>
              </a:rPr>
              <a:t>The information can be users and groups, network resources and shares, and applications.</a:t>
            </a:r>
          </a:p>
          <a:p>
            <a:r>
              <a:rPr lang="en-US" sz="2000" dirty="0" smtClean="0">
                <a:latin typeface="Times New Roman" pitchFamily="18" charset="0"/>
                <a:cs typeface="Times New Roman" pitchFamily="18" charset="0"/>
              </a:rPr>
              <a:t>Used in combination with data collected in the reconnaissance phase.</a:t>
            </a:r>
          </a:p>
          <a:p>
            <a:r>
              <a:rPr lang="en-US" sz="2000" dirty="0" smtClean="0">
                <a:latin typeface="Times New Roman" pitchFamily="18" charset="0"/>
                <a:cs typeface="Times New Roman" pitchFamily="18" charset="0"/>
              </a:rPr>
              <a:t>In order to enumerate important servers, find the network range using tools such as </a:t>
            </a:r>
            <a:r>
              <a:rPr lang="en-US" sz="2000" dirty="0" err="1" smtClean="0">
                <a:latin typeface="Times New Roman" pitchFamily="18" charset="0"/>
                <a:cs typeface="Times New Roman" pitchFamily="18" charset="0"/>
              </a:rPr>
              <a:t>WhoIs</a:t>
            </a:r>
            <a:r>
              <a:rPr lang="en-US" sz="2000" dirty="0" smtClean="0">
                <a:latin typeface="Times New Roman" pitchFamily="18" charset="0"/>
                <a:cs typeface="Times New Roman" pitchFamily="18" charset="0"/>
              </a:rPr>
              <a:t> Lookup.</a:t>
            </a:r>
          </a:p>
          <a:p>
            <a:r>
              <a:rPr lang="en-US" sz="2000" dirty="0" err="1" smtClean="0">
                <a:latin typeface="Times New Roman" pitchFamily="18" charset="0"/>
                <a:cs typeface="Times New Roman" pitchFamily="18" charset="0"/>
              </a:rPr>
              <a:t>Calcuate</a:t>
            </a:r>
            <a:r>
              <a:rPr lang="en-US" sz="2000" dirty="0" smtClean="0">
                <a:latin typeface="Times New Roman" pitchFamily="18" charset="0"/>
                <a:cs typeface="Times New Roman" pitchFamily="18" charset="0"/>
              </a:rPr>
              <a:t> the subnet mask required for the IP range using Subnet Mask Calculators, that can be given as an input to many of the ping sweep and port scanning tools.</a:t>
            </a:r>
          </a:p>
          <a:p>
            <a:r>
              <a:rPr lang="en-US" sz="2000" dirty="0" smtClean="0">
                <a:latin typeface="Times New Roman" pitchFamily="18" charset="0"/>
                <a:cs typeface="Times New Roman" pitchFamily="18" charset="0"/>
              </a:rPr>
              <a:t>Find the servers connected to the Internet using tools such as </a:t>
            </a:r>
            <a:r>
              <a:rPr lang="en-US" sz="2000" dirty="0" err="1" smtClean="0">
                <a:latin typeface="Times New Roman" pitchFamily="18" charset="0"/>
                <a:cs typeface="Times New Roman" pitchFamily="18" charset="0"/>
              </a:rPr>
              <a:t>Nmap</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Perform port scanning to check for the open ports on the nodes using tools such as </a:t>
            </a:r>
            <a:r>
              <a:rPr lang="en-US" sz="2000" dirty="0" err="1" smtClean="0">
                <a:latin typeface="Times New Roman" pitchFamily="18" charset="0"/>
                <a:cs typeface="Times New Roman" pitchFamily="18" charset="0"/>
              </a:rPr>
              <a:t>Nmap</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latin typeface="Times New Roman" pitchFamily="18" charset="0"/>
                <a:cs typeface="Times New Roman" pitchFamily="18" charset="0"/>
              </a:rPr>
              <a:t>Information Security Threats and</a:t>
            </a:r>
            <a:br>
              <a:rPr lang="en-US" sz="3600" b="1" dirty="0">
                <a:latin typeface="Times New Roman" pitchFamily="18" charset="0"/>
                <a:cs typeface="Times New Roman" pitchFamily="18" charset="0"/>
              </a:rPr>
            </a:br>
            <a:r>
              <a:rPr lang="en-US" sz="3600" b="1" dirty="0">
                <a:latin typeface="Times New Roman" pitchFamily="18" charset="0"/>
                <a:cs typeface="Times New Roman" pitchFamily="18" charset="0"/>
              </a:rPr>
              <a:t>Attack Vectors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en-US" sz="2000" b="1" dirty="0">
                <a:latin typeface="Times New Roman" pitchFamily="18" charset="0"/>
                <a:cs typeface="Times New Roman" pitchFamily="18" charset="0"/>
              </a:rPr>
              <a:t>Motives, Goals, and Objectives of </a:t>
            </a:r>
            <a:r>
              <a:rPr lang="en-US" sz="2000" b="1" dirty="0" smtClean="0">
                <a:latin typeface="Times New Roman" pitchFamily="18" charset="0"/>
                <a:cs typeface="Times New Roman" pitchFamily="18" charset="0"/>
              </a:rPr>
              <a:t>Information Security Attacks</a:t>
            </a:r>
          </a:p>
          <a:p>
            <a:pPr>
              <a:buNone/>
            </a:pPr>
            <a:r>
              <a:rPr lang="en-US" sz="2000" dirty="0" smtClean="0">
                <a:latin typeface="Times New Roman" pitchFamily="18" charset="0"/>
                <a:cs typeface="Times New Roman" pitchFamily="18" charset="0"/>
              </a:rPr>
              <a:t>         Attacks </a:t>
            </a:r>
            <a:r>
              <a:rPr lang="en-US" sz="2000" dirty="0">
                <a:latin typeface="Times New Roman" pitchFamily="18" charset="0"/>
                <a:cs typeface="Times New Roman" pitchFamily="18" charset="0"/>
              </a:rPr>
              <a:t>= Motive (Goal) + Method + </a:t>
            </a:r>
            <a:r>
              <a:rPr lang="en-US" sz="2000" dirty="0" smtClean="0">
                <a:latin typeface="Times New Roman" pitchFamily="18" charset="0"/>
                <a:cs typeface="Times New Roman" pitchFamily="18" charset="0"/>
              </a:rPr>
              <a:t>Vulnerability</a:t>
            </a:r>
          </a:p>
          <a:p>
            <a:r>
              <a:rPr lang="en-US" sz="2000" dirty="0">
                <a:latin typeface="Times New Roman" pitchFamily="18" charset="0"/>
                <a:cs typeface="Times New Roman" pitchFamily="18" charset="0"/>
              </a:rPr>
              <a:t>A motive originates out of the notion that the target system stores or </a:t>
            </a:r>
            <a:r>
              <a:rPr lang="en-US" sz="2000" dirty="0" smtClean="0">
                <a:latin typeface="Times New Roman" pitchFamily="18" charset="0"/>
                <a:cs typeface="Times New Roman" pitchFamily="18" charset="0"/>
              </a:rPr>
              <a:t>processes something </a:t>
            </a:r>
            <a:r>
              <a:rPr lang="en-US" sz="2000" dirty="0">
                <a:latin typeface="Times New Roman" pitchFamily="18" charset="0"/>
                <a:cs typeface="Times New Roman" pitchFamily="18" charset="0"/>
              </a:rPr>
              <a:t>valuable and this leads to threat of an attack on the system.</a:t>
            </a:r>
          </a:p>
          <a:p>
            <a:r>
              <a:rPr lang="en-US" sz="2000" dirty="0">
                <a:latin typeface="Times New Roman" pitchFamily="18" charset="0"/>
                <a:cs typeface="Times New Roman" pitchFamily="18" charset="0"/>
              </a:rPr>
              <a:t>Attackers try various tools and attack techniques to exploit vulnerabilities in a </a:t>
            </a:r>
            <a:r>
              <a:rPr lang="en-US" sz="2000" dirty="0" smtClean="0">
                <a:latin typeface="Times New Roman" pitchFamily="18" charset="0"/>
                <a:cs typeface="Times New Roman" pitchFamily="18" charset="0"/>
              </a:rPr>
              <a:t>computer system </a:t>
            </a:r>
            <a:r>
              <a:rPr lang="en-US" sz="2000" dirty="0">
                <a:latin typeface="Times New Roman" pitchFamily="18" charset="0"/>
                <a:cs typeface="Times New Roman" pitchFamily="18" charset="0"/>
              </a:rPr>
              <a:t>or security policy and controls to achieve their motives.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2000" b="1" dirty="0">
                <a:latin typeface="Times New Roman" pitchFamily="18" charset="0"/>
                <a:cs typeface="Times New Roman" pitchFamily="18" charset="0"/>
              </a:rPr>
              <a:t>Motives Behind Information Security Attacks:</a:t>
            </a:r>
          </a:p>
          <a:p>
            <a:r>
              <a:rPr lang="en-US" sz="2000" dirty="0">
                <a:latin typeface="Times New Roman" pitchFamily="18" charset="0"/>
                <a:cs typeface="Times New Roman" pitchFamily="18" charset="0"/>
              </a:rPr>
              <a:t>Disrupting business continuity</a:t>
            </a:r>
          </a:p>
          <a:p>
            <a:r>
              <a:rPr lang="en-US" sz="2000" dirty="0">
                <a:latin typeface="Times New Roman" pitchFamily="18" charset="0"/>
                <a:cs typeface="Times New Roman" pitchFamily="18" charset="0"/>
              </a:rPr>
              <a:t>Information theft</a:t>
            </a:r>
          </a:p>
          <a:p>
            <a:r>
              <a:rPr lang="en-US" sz="2000" dirty="0">
                <a:latin typeface="Times New Roman" pitchFamily="18" charset="0"/>
                <a:cs typeface="Times New Roman" pitchFamily="18" charset="0"/>
              </a:rPr>
              <a:t>Manipulating data</a:t>
            </a:r>
          </a:p>
          <a:p>
            <a:r>
              <a:rPr lang="en-US" sz="2000" dirty="0">
                <a:latin typeface="Times New Roman" pitchFamily="18" charset="0"/>
                <a:cs typeface="Times New Roman" pitchFamily="18" charset="0"/>
              </a:rPr>
              <a:t>Creating fear and chaos by disrupting critical infrastructures</a:t>
            </a:r>
          </a:p>
          <a:p>
            <a:r>
              <a:rPr lang="en-US" sz="2000" dirty="0">
                <a:latin typeface="Times New Roman" pitchFamily="18" charset="0"/>
                <a:cs typeface="Times New Roman" pitchFamily="18" charset="0"/>
              </a:rPr>
              <a:t>Propagating religious or political beliefs</a:t>
            </a:r>
          </a:p>
          <a:p>
            <a:r>
              <a:rPr lang="en-US" sz="2000" dirty="0">
                <a:latin typeface="Times New Roman" pitchFamily="18" charset="0"/>
                <a:cs typeface="Times New Roman" pitchFamily="18" charset="0"/>
              </a:rPr>
              <a:t>Achieving state's military objectives</a:t>
            </a:r>
          </a:p>
          <a:p>
            <a:r>
              <a:rPr lang="en-US" sz="2000" dirty="0">
                <a:latin typeface="Times New Roman" pitchFamily="18" charset="0"/>
                <a:cs typeface="Times New Roman" pitchFamily="18" charset="0"/>
              </a:rPr>
              <a:t>Damaging reputation of the target</a:t>
            </a:r>
          </a:p>
          <a:p>
            <a:r>
              <a:rPr lang="en-US" sz="2000" dirty="0">
                <a:latin typeface="Times New Roman" pitchFamily="18" charset="0"/>
                <a:cs typeface="Times New Roman" pitchFamily="18" charset="0"/>
              </a:rPr>
              <a:t>Taking revenge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itchFamily="18" charset="0"/>
                <a:cs typeface="Times New Roman" pitchFamily="18" charset="0"/>
              </a:rPr>
              <a:t>Top Information Security Attack Vectors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525963"/>
          </a:xfrm>
        </p:spPr>
        <p:txBody>
          <a:bodyPr>
            <a:normAutofit/>
          </a:bodyPr>
          <a:lstStyle/>
          <a:p>
            <a:pPr>
              <a:buNone/>
            </a:pPr>
            <a:r>
              <a:rPr lang="en-US" sz="2000" b="1" dirty="0">
                <a:latin typeface="Times New Roman" pitchFamily="18" charset="0"/>
                <a:cs typeface="Times New Roman" pitchFamily="18" charset="0"/>
              </a:rPr>
              <a:t>Cloud Computing </a:t>
            </a:r>
            <a:r>
              <a:rPr lang="en-US" sz="2000" b="1" dirty="0" smtClean="0">
                <a:latin typeface="Times New Roman" pitchFamily="18" charset="0"/>
                <a:cs typeface="Times New Roman" pitchFamily="18" charset="0"/>
              </a:rPr>
              <a:t>Threats:</a:t>
            </a:r>
          </a:p>
          <a:p>
            <a:r>
              <a:rPr lang="en-US" sz="2000" dirty="0" smtClean="0">
                <a:latin typeface="Times New Roman" pitchFamily="18" charset="0"/>
                <a:cs typeface="Times New Roman" pitchFamily="18" charset="0"/>
              </a:rPr>
              <a:t>Cloud computing is an on-demand delivery of IT capabilities where sensitive data of organization's and clients is stored.</a:t>
            </a:r>
          </a:p>
          <a:p>
            <a:r>
              <a:rPr lang="en-US" sz="2000" dirty="0" smtClean="0">
                <a:latin typeface="Times New Roman" pitchFamily="18" charset="0"/>
                <a:cs typeface="Times New Roman" pitchFamily="18" charset="0"/>
              </a:rPr>
              <a:t>Flaw </a:t>
            </a:r>
            <a:r>
              <a:rPr lang="en-US" sz="2000" dirty="0">
                <a:latin typeface="Times New Roman" pitchFamily="18" charset="0"/>
                <a:cs typeface="Times New Roman" pitchFamily="18" charset="0"/>
              </a:rPr>
              <a:t>in one client's application cloud allow attackers to access other client's data.</a:t>
            </a:r>
          </a:p>
          <a:p>
            <a:pPr>
              <a:buNone/>
            </a:pPr>
            <a:r>
              <a:rPr lang="en-US" sz="2000" b="1" dirty="0">
                <a:latin typeface="Times New Roman" pitchFamily="18" charset="0"/>
                <a:cs typeface="Times New Roman" pitchFamily="18" charset="0"/>
              </a:rPr>
              <a:t>Advanced Persistent Threats: </a:t>
            </a:r>
            <a:r>
              <a:rPr lang="en-US" sz="2000" dirty="0">
                <a:latin typeface="Times New Roman" pitchFamily="18" charset="0"/>
                <a:cs typeface="Times New Roman" pitchFamily="18" charset="0"/>
              </a:rPr>
              <a:t>APT is an attack that focus on stealing </a:t>
            </a:r>
            <a:endParaRPr lang="en-US"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information from</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the victim machine without the user being aware of it.</a:t>
            </a:r>
          </a:p>
          <a:p>
            <a:pPr>
              <a:buNone/>
            </a:pPr>
            <a:r>
              <a:rPr lang="en-US" sz="2000" b="1" dirty="0">
                <a:latin typeface="Times New Roman" pitchFamily="18" charset="0"/>
                <a:cs typeface="Times New Roman" pitchFamily="18" charset="0"/>
              </a:rPr>
              <a:t>Viruses and Worms: </a:t>
            </a:r>
            <a:r>
              <a:rPr lang="en-US" sz="2000" dirty="0">
                <a:latin typeface="Times New Roman" pitchFamily="18" charset="0"/>
                <a:cs typeface="Times New Roman" pitchFamily="18" charset="0"/>
              </a:rPr>
              <a:t>Viruses and worms are the most prevalent networking </a:t>
            </a:r>
            <a:endParaRPr lang="en-US"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threat that</a:t>
            </a:r>
            <a:r>
              <a:rPr lang="en-US" sz="2000" dirty="0">
                <a:latin typeface="Times New Roman" pitchFamily="18" charset="0"/>
                <a:cs typeface="Times New Roman" pitchFamily="18" charset="0"/>
              </a:rPr>
              <a:t> are capable of infecting a network within seconds</a:t>
            </a:r>
            <a:r>
              <a:rPr lang="en-US" sz="2000" dirty="0" smtClean="0">
                <a:latin typeface="Times New Roman" pitchFamily="18" charset="0"/>
                <a:cs typeface="Times New Roman" pitchFamily="18" charset="0"/>
              </a:rPr>
              <a:t>.</a:t>
            </a:r>
          </a:p>
          <a:p>
            <a:pPr>
              <a:buNone/>
            </a:pPr>
            <a:r>
              <a:rPr lang="en-US" sz="2000" b="1" dirty="0">
                <a:latin typeface="Times New Roman" pitchFamily="18" charset="0"/>
                <a:cs typeface="Times New Roman" pitchFamily="18" charset="0"/>
              </a:rPr>
              <a:t>Mobile Threats</a:t>
            </a:r>
            <a:r>
              <a:rPr lang="en-US" sz="2000" dirty="0">
                <a:latin typeface="Times New Roman" pitchFamily="18" charset="0"/>
                <a:cs typeface="Times New Roman" pitchFamily="18" charset="0"/>
              </a:rPr>
              <a:t>: Focus of attackers has shifted to mobile devices due to the </a:t>
            </a:r>
            <a:endParaRPr lang="en-US"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increased adoption </a:t>
            </a:r>
            <a:r>
              <a:rPr lang="en-US" sz="2000" dirty="0">
                <a:latin typeface="Times New Roman" pitchFamily="18" charset="0"/>
                <a:cs typeface="Times New Roman" pitchFamily="18" charset="0"/>
              </a:rPr>
              <a:t>of mobile devices for business and personal purposes and </a:t>
            </a:r>
            <a:endParaRPr lang="en-US"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comparatively lesser </a:t>
            </a:r>
            <a:r>
              <a:rPr lang="en-US" sz="2000" dirty="0">
                <a:latin typeface="Times New Roman" pitchFamily="18" charset="0"/>
                <a:cs typeface="Times New Roman" pitchFamily="18" charset="0"/>
              </a:rPr>
              <a:t>security controls.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15663</TotalTime>
  <Words>4533</Words>
  <Application>Microsoft Office PowerPoint</Application>
  <PresentationFormat>On-screen Show (4:3)</PresentationFormat>
  <Paragraphs>511</Paragraphs>
  <Slides>64</Slides>
  <Notes>0</Notes>
  <HiddenSlides>0</HiddenSlides>
  <MMClips>0</MMClips>
  <ScaleCrop>false</ScaleCrop>
  <HeadingPairs>
    <vt:vector size="4" baseType="variant">
      <vt:variant>
        <vt:lpstr>Theme</vt:lpstr>
      </vt:variant>
      <vt:variant>
        <vt:i4>1</vt:i4>
      </vt:variant>
      <vt:variant>
        <vt:lpstr>Slide Titles</vt:lpstr>
      </vt:variant>
      <vt:variant>
        <vt:i4>64</vt:i4>
      </vt:variant>
    </vt:vector>
  </HeadingPairs>
  <TitlesOfParts>
    <vt:vector size="65" baseType="lpstr">
      <vt:lpstr>Office Theme</vt:lpstr>
      <vt:lpstr>UNIT I</vt:lpstr>
      <vt:lpstr>HACKING </vt:lpstr>
      <vt:lpstr>Information Security</vt:lpstr>
      <vt:lpstr>Elements of Information Security</vt:lpstr>
      <vt:lpstr>Slide 5</vt:lpstr>
      <vt:lpstr>The Security, Functionality, and Usability Triangle</vt:lpstr>
      <vt:lpstr>Information Security Threats and Attack Vectors</vt:lpstr>
      <vt:lpstr>Slide 8</vt:lpstr>
      <vt:lpstr>Top Information Security Attack Vectors</vt:lpstr>
      <vt:lpstr>Slide 10</vt:lpstr>
      <vt:lpstr>Information Security Threat Categories</vt:lpstr>
      <vt:lpstr>Slide 12</vt:lpstr>
      <vt:lpstr>Slide 13</vt:lpstr>
      <vt:lpstr>Types of Attacks on a System</vt:lpstr>
      <vt:lpstr>Slide 15</vt:lpstr>
      <vt:lpstr>Cyber security</vt:lpstr>
      <vt:lpstr>Vulnerability</vt:lpstr>
      <vt:lpstr>Threat</vt:lpstr>
      <vt:lpstr>Exploit</vt:lpstr>
      <vt:lpstr>Hacking Concepts, Types, and Phases</vt:lpstr>
      <vt:lpstr>Slide 21</vt:lpstr>
      <vt:lpstr>Slide 22</vt:lpstr>
      <vt:lpstr>Hacking Phases</vt:lpstr>
      <vt:lpstr>Hacking Phases: Reconnaissance</vt:lpstr>
      <vt:lpstr>Hacking Phases: Scanning</vt:lpstr>
      <vt:lpstr>Hacking Phases: Gaining Access</vt:lpstr>
      <vt:lpstr>Hacking Phases: Maintaining Access</vt:lpstr>
      <vt:lpstr>Hacking Phases: Clearing Tracks</vt:lpstr>
      <vt:lpstr>Penetration testing</vt:lpstr>
      <vt:lpstr>Phases of Penetration Testing</vt:lpstr>
      <vt:lpstr>Hacking Phases</vt:lpstr>
      <vt:lpstr>Footprinting Methodology</vt:lpstr>
      <vt:lpstr>Slide 33</vt:lpstr>
      <vt:lpstr>Footprinting Methodology</vt:lpstr>
      <vt:lpstr>Footprinting through Search Engines</vt:lpstr>
      <vt:lpstr>Footprinting Using Advanced Google Hacking Techniques</vt:lpstr>
      <vt:lpstr>Scanning Networks</vt:lpstr>
      <vt:lpstr>TCP Communication Flags</vt:lpstr>
      <vt:lpstr>CEH Scanning Methodology - Check for Live Systems    </vt:lpstr>
      <vt:lpstr>Slide 40</vt:lpstr>
      <vt:lpstr>CEH Scanning Methodology - Check for Open Ports</vt:lpstr>
      <vt:lpstr>CEH Scanning Methodology - Scanning Beyond IDS</vt:lpstr>
      <vt:lpstr>CEH Scanning Methodology - Banner Grabbing</vt:lpstr>
      <vt:lpstr>Banner Grabbing Tools</vt:lpstr>
      <vt:lpstr>Slide 45</vt:lpstr>
      <vt:lpstr>CEH Scanning Methodology - Scan for Vulnerability</vt:lpstr>
      <vt:lpstr>CEH Scanning Methodology - Draw Network Diagrams</vt:lpstr>
      <vt:lpstr>Slide 48</vt:lpstr>
      <vt:lpstr>CEH Scanning Methodology - Prepare Proxies</vt:lpstr>
      <vt:lpstr>Scanning Pen Testing</vt:lpstr>
      <vt:lpstr>Enumeration</vt:lpstr>
      <vt:lpstr>Techniques for Enumeration</vt:lpstr>
      <vt:lpstr>NetBIOS Enumeration</vt:lpstr>
      <vt:lpstr>NetBIOS Enumeration Tools</vt:lpstr>
      <vt:lpstr>SNMP Enumeration</vt:lpstr>
      <vt:lpstr>SNMP Enumeration Tools</vt:lpstr>
      <vt:lpstr>LDAP Enumeration</vt:lpstr>
      <vt:lpstr>NTP Enumeration</vt:lpstr>
      <vt:lpstr>NTP Enumeration Commands</vt:lpstr>
      <vt:lpstr>SMTP and DNS Enumeration</vt:lpstr>
      <vt:lpstr>SMTP Enumeration Tools</vt:lpstr>
      <vt:lpstr>Enumeration Countermeasures</vt:lpstr>
      <vt:lpstr>Slide 63</vt:lpstr>
      <vt:lpstr>Enumeration Pen Testing</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HACKING </dc:title>
  <dc:creator>SRI</dc:creator>
  <cp:lastModifiedBy>Sri</cp:lastModifiedBy>
  <cp:revision>31</cp:revision>
  <dcterms:created xsi:type="dcterms:W3CDTF">2020-07-25T04:34:15Z</dcterms:created>
  <dcterms:modified xsi:type="dcterms:W3CDTF">2022-07-08T02:31:47Z</dcterms:modified>
</cp:coreProperties>
</file>