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5" r:id="rId17"/>
    <p:sldId id="270" r:id="rId18"/>
    <p:sldId id="271" r:id="rId19"/>
    <p:sldId id="272" r:id="rId20"/>
    <p:sldId id="276" r:id="rId21"/>
    <p:sldId id="277" r:id="rId22"/>
    <p:sldId id="278" r:id="rId23"/>
    <p:sldId id="279" r:id="rId24"/>
    <p:sldId id="280" r:id="rId25"/>
    <p:sldId id="281" r:id="rId26"/>
    <p:sldId id="273"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029" autoAdjust="0"/>
    <p:restoredTop sz="98746" autoAdjust="0"/>
  </p:normalViewPr>
  <p:slideViewPr>
    <p:cSldViewPr>
      <p:cViewPr>
        <p:scale>
          <a:sx n="90" d="100"/>
          <a:sy n="90" d="100"/>
        </p:scale>
        <p:origin x="-1675" y="-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86C8BF-25A2-4323-953E-5D483066D410}" type="datetimeFigureOut">
              <a:rPr lang="en-US" smtClean="0"/>
              <a:pPr/>
              <a:t>28-Sep-22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133893-F585-4F30-A0C3-99E790B99CF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BCDE5-38D4-4586-97A7-9C4C30025BA2}" type="slidenum">
              <a:rPr lang="en-US"/>
              <a:pPr/>
              <a:t>31</a:t>
            </a:fld>
            <a:endParaRPr lang="en-US"/>
          </a:p>
        </p:txBody>
      </p:sp>
      <p:sp>
        <p:nvSpPr>
          <p:cNvPr id="336898"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36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t>1. Normally users log on to one machine and have access to a number of computers.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63EE0-3D8E-40A7-86F7-40CFB034A188}" type="slidenum">
              <a:rPr lang="en-US"/>
              <a:pPr/>
              <a:t>32</a:t>
            </a:fld>
            <a:endParaRPr lang="en-US"/>
          </a:p>
        </p:txBody>
      </p:sp>
      <p:sp>
        <p:nvSpPr>
          <p:cNvPr id="343042"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43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t>1. Normally users log on to one machine and have access to a number of computers.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B7038-352A-4C05-9CE2-A3BA59DC6A35}" type="slidenum">
              <a:rPr lang="en-US"/>
              <a:pPr/>
              <a:t>33</a:t>
            </a:fld>
            <a:endParaRPr lang="en-US"/>
          </a:p>
        </p:txBody>
      </p:sp>
      <p:sp>
        <p:nvSpPr>
          <p:cNvPr id="338946"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38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t>Repercussions: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54267-CCD3-4A76-9BA3-40C245633E4B}" type="slidenum">
              <a:rPr lang="en-US"/>
              <a:pPr/>
              <a:t>34</a:t>
            </a:fld>
            <a:endParaRPr lang="en-US"/>
          </a:p>
        </p:txBody>
      </p:sp>
      <p:sp>
        <p:nvSpPr>
          <p:cNvPr id="340994"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40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a:t>Potential Damages:</a:t>
            </a:r>
          </a:p>
          <a:p>
            <a:endParaRPr lang="en-US"/>
          </a:p>
          <a:p>
            <a:r>
              <a:rPr lang="en-US"/>
              <a:t>	1. Change orders placed by the client (Instead of 500 widgets he can make the order 50,000 widgets)</a:t>
            </a:r>
          </a:p>
          <a:p>
            <a:r>
              <a:rPr lang="en-US"/>
              <a:t>	2. Change meeting venues to send people on wild goose chases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DF2D9A-A839-490D-A81D-2FC224DC8D96}" type="slidenum">
              <a:rPr lang="en-US"/>
              <a:pPr/>
              <a:t>35</a:t>
            </a:fld>
            <a:endParaRPr lang="en-US"/>
          </a:p>
        </p:txBody>
      </p:sp>
      <p:sp>
        <p:nvSpPr>
          <p:cNvPr id="345090" name="Rectangle 2"/>
          <p:cNvSpPr>
            <a:spLocks noGrp="1" noRot="1" noChangeAspect="1" noChangeArrowheads="1"/>
          </p:cNvSpPr>
          <p:nvPr>
            <p:ph type="sldImg"/>
          </p:nvPr>
        </p:nvSpPr>
        <p:spPr bwMode="auto">
          <a:xfrm>
            <a:off x="3363913" y="2366963"/>
            <a:ext cx="0" cy="0"/>
          </a:xfrm>
          <a:prstGeom prst="rect">
            <a:avLst/>
          </a:prstGeom>
          <a:solidFill>
            <a:srgbClr val="FFFFFF"/>
          </a:solidFill>
          <a:ln>
            <a:solidFill>
              <a:srgbClr val="000000"/>
            </a:solidFill>
            <a:miter lim="800000"/>
            <a:headEnd/>
            <a:tailEnd/>
          </a:ln>
        </p:spPr>
      </p:sp>
      <p:sp>
        <p:nvSpPr>
          <p:cNvPr id="345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913" tIns="44956" rIns="89913" bIns="44956"/>
          <a:lstStyle/>
          <a:p>
            <a:r>
              <a:rPr lang="en-US" dirty="0"/>
              <a:t>Potential Damages:</a:t>
            </a:r>
          </a:p>
          <a:p>
            <a:endParaRPr lang="en-US" dirty="0"/>
          </a:p>
          <a:p>
            <a:r>
              <a:rPr lang="en-US" dirty="0"/>
              <a:t>	1. Change orders placed by the client (Instead of 500 widgets he can make the order 50,000 widgets)</a:t>
            </a:r>
          </a:p>
          <a:p>
            <a:r>
              <a:rPr lang="en-US" dirty="0"/>
              <a:t>	2. Change meeting venues to send people on wild goose chases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17809D-9E92-4822-948C-D9F33E42AC6A}" type="datetimeFigureOut">
              <a:rPr lang="en-US" smtClean="0"/>
              <a:pPr/>
              <a:t>28-Sep-22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4B5F6-D8C3-44E7-B41D-2641463D78D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809D-9E92-4822-948C-D9F33E42AC6A}" type="datetimeFigureOut">
              <a:rPr lang="en-US" smtClean="0"/>
              <a:pPr/>
              <a:t>28-Sep-22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4B5F6-D8C3-44E7-B41D-2641463D78D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809D-9E92-4822-948C-D9F33E42AC6A}" type="datetimeFigureOut">
              <a:rPr lang="en-US" smtClean="0"/>
              <a:pPr/>
              <a:t>28-Sep-22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4B5F6-D8C3-44E7-B41D-2641463D78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809D-9E92-4822-948C-D9F33E42AC6A}" type="datetimeFigureOut">
              <a:rPr lang="en-US" smtClean="0"/>
              <a:pPr/>
              <a:t>28-Sep-22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4B5F6-D8C3-44E7-B41D-2641463D78D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17809D-9E92-4822-948C-D9F33E42AC6A}" type="datetimeFigureOut">
              <a:rPr lang="en-US" smtClean="0"/>
              <a:pPr/>
              <a:t>28-Sep-22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04B5F6-D8C3-44E7-B41D-2641463D78D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17809D-9E92-4822-948C-D9F33E42AC6A}" type="datetimeFigureOut">
              <a:rPr lang="en-US" smtClean="0"/>
              <a:pPr/>
              <a:t>28-Sep-22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04B5F6-D8C3-44E7-B41D-2641463D78D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17809D-9E92-4822-948C-D9F33E42AC6A}" type="datetimeFigureOut">
              <a:rPr lang="en-US" smtClean="0"/>
              <a:pPr/>
              <a:t>28-Sep-22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04B5F6-D8C3-44E7-B41D-2641463D78D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17809D-9E92-4822-948C-D9F33E42AC6A}" type="datetimeFigureOut">
              <a:rPr lang="en-US" smtClean="0"/>
              <a:pPr/>
              <a:t>28-Sep-22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04B5F6-D8C3-44E7-B41D-2641463D78D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7809D-9E92-4822-948C-D9F33E42AC6A}" type="datetimeFigureOut">
              <a:rPr lang="en-US" smtClean="0"/>
              <a:pPr/>
              <a:t>28-Sep-22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04B5F6-D8C3-44E7-B41D-2641463D78D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7809D-9E92-4822-948C-D9F33E42AC6A}" type="datetimeFigureOut">
              <a:rPr lang="en-US" smtClean="0"/>
              <a:pPr/>
              <a:t>28-Sep-22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04B5F6-D8C3-44E7-B41D-2641463D78D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7809D-9E92-4822-948C-D9F33E42AC6A}" type="datetimeFigureOut">
              <a:rPr lang="en-US" smtClean="0"/>
              <a:pPr/>
              <a:t>28-Sep-22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04B5F6-D8C3-44E7-B41D-2641463D78D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7809D-9E92-4822-948C-D9F33E42AC6A}" type="datetimeFigureOut">
              <a:rPr lang="en-US" smtClean="0"/>
              <a:pPr/>
              <a:t>28-Sep-22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4B5F6-D8C3-44E7-B41D-2641463D78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hacksite.com/view/VW48266762828902"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webmail.com/viewmsg.asp?msgid=689645&amp;SID=2556X54VA75" TargetMode="External"/><Relationship Id="rId2" Type="http://schemas.openxmlformats.org/officeDocument/2006/relationships/hyperlink" Target="http://www.hacksit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New Roman" pitchFamily="18" charset="0"/>
                <a:cs typeface="Times New Roman" pitchFamily="18" charset="0"/>
              </a:rPr>
              <a:t>SECURITY OF COMPUTER NETWORKS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b="1" dirty="0" smtClean="0">
                <a:latin typeface="Times New Roman" pitchFamily="18" charset="0"/>
                <a:cs typeface="Times New Roman" pitchFamily="18" charset="0"/>
              </a:rPr>
              <a:t>-w </a:t>
            </a:r>
            <a:r>
              <a:rPr lang="en-US" sz="2000" dirty="0" smtClean="0">
                <a:latin typeface="Times New Roman" pitchFamily="18" charset="0"/>
                <a:cs typeface="Times New Roman" pitchFamily="18" charset="0"/>
              </a:rPr>
              <a:t>Perform a </a:t>
            </a:r>
            <a:r>
              <a:rPr lang="en-US" sz="2000" dirty="0" err="1" smtClean="0">
                <a:latin typeface="Times New Roman" pitchFamily="18" charset="0"/>
                <a:cs typeface="Times New Roman" pitchFamily="18" charset="0"/>
              </a:rPr>
              <a:t>whois</a:t>
            </a:r>
            <a:r>
              <a:rPr lang="en-US" sz="2000" dirty="0" smtClean="0">
                <a:latin typeface="Times New Roman" pitchFamily="18" charset="0"/>
                <a:cs typeface="Times New Roman" pitchFamily="18" charset="0"/>
              </a:rPr>
              <a:t> lookup on the 'host' target. This requires that the target be in a named character format. For example, "./</a:t>
            </a:r>
            <a:r>
              <a:rPr lang="en-US" sz="2000" dirty="0" err="1" smtClean="0">
                <a:latin typeface="Times New Roman" pitchFamily="18" charset="0"/>
                <a:cs typeface="Times New Roman" pitchFamily="18" charset="0"/>
              </a:rPr>
              <a:t>dmitry</a:t>
            </a:r>
            <a:r>
              <a:rPr lang="en-US" sz="2000" dirty="0" smtClean="0">
                <a:latin typeface="Times New Roman" pitchFamily="18" charset="0"/>
                <a:cs typeface="Times New Roman" pitchFamily="18" charset="0"/>
              </a:rPr>
              <a:t> -w target" will perform a standard named </a:t>
            </a:r>
            <a:r>
              <a:rPr lang="en-US" sz="2000" dirty="0" err="1" smtClean="0">
                <a:latin typeface="Times New Roman" pitchFamily="18" charset="0"/>
                <a:cs typeface="Times New Roman" pitchFamily="18" charset="0"/>
              </a:rPr>
              <a:t>whois</a:t>
            </a:r>
            <a:r>
              <a:rPr lang="en-US" sz="2000" dirty="0" smtClean="0">
                <a:latin typeface="Times New Roman" pitchFamily="18" charset="0"/>
                <a:cs typeface="Times New Roman" pitchFamily="18" charset="0"/>
              </a:rPr>
              <a:t> lookup</a:t>
            </a:r>
          </a:p>
          <a:p>
            <a:r>
              <a:rPr lang="en-US" sz="2000" b="1" dirty="0" smtClean="0">
                <a:latin typeface="Times New Roman" pitchFamily="18" charset="0"/>
                <a:cs typeface="Times New Roman" pitchFamily="18" charset="0"/>
              </a:rPr>
              <a:t>-n </a:t>
            </a:r>
            <a:r>
              <a:rPr lang="en-US" sz="2000" dirty="0" smtClean="0">
                <a:latin typeface="Times New Roman" pitchFamily="18" charset="0"/>
                <a:cs typeface="Times New Roman" pitchFamily="18" charset="0"/>
              </a:rPr>
              <a:t>Retrieve netcraft.com data concerning the host, this includes Operating System, Web Server release and </a:t>
            </a:r>
            <a:r>
              <a:rPr lang="en-US" sz="2000" dirty="0" err="1" smtClean="0">
                <a:latin typeface="Times New Roman" pitchFamily="18" charset="0"/>
                <a:cs typeface="Times New Roman" pitchFamily="18" charset="0"/>
              </a:rPr>
              <a:t>UpTime</a:t>
            </a:r>
            <a:r>
              <a:rPr lang="en-US" sz="2000" dirty="0" smtClean="0">
                <a:latin typeface="Times New Roman" pitchFamily="18" charset="0"/>
                <a:cs typeface="Times New Roman" pitchFamily="18" charset="0"/>
              </a:rPr>
              <a:t> information where available.</a:t>
            </a:r>
          </a:p>
          <a:p>
            <a:r>
              <a:rPr lang="en-US" sz="2000" b="1"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Perform a Sub Domain search on the specified target. This will use </a:t>
            </a:r>
            <a:r>
              <a:rPr lang="en-US" sz="2000" dirty="0" err="1" smtClean="0">
                <a:latin typeface="Times New Roman" pitchFamily="18" charset="0"/>
                <a:cs typeface="Times New Roman" pitchFamily="18" charset="0"/>
              </a:rPr>
              <a:t>serveral</a:t>
            </a:r>
            <a:r>
              <a:rPr lang="en-US" sz="2000" dirty="0" smtClean="0">
                <a:latin typeface="Times New Roman" pitchFamily="18" charset="0"/>
                <a:cs typeface="Times New Roman" pitchFamily="18" charset="0"/>
              </a:rPr>
              <a:t> search engines to attempt to locate sub-domains in the form of </a:t>
            </a:r>
            <a:r>
              <a:rPr lang="en-US" sz="2000" dirty="0" err="1" smtClean="0">
                <a:latin typeface="Times New Roman" pitchFamily="18" charset="0"/>
                <a:cs typeface="Times New Roman" pitchFamily="18" charset="0"/>
              </a:rPr>
              <a:t>sub.target</a:t>
            </a:r>
            <a:r>
              <a:rPr lang="en-US" sz="2000" dirty="0" smtClean="0">
                <a:latin typeface="Times New Roman" pitchFamily="18" charset="0"/>
                <a:cs typeface="Times New Roman" pitchFamily="18" charset="0"/>
              </a:rPr>
              <a:t>. There is no set limit to the level of sub-domain that can be located, however, there is a maximum string length of 40 characters (NCOL 40) to limit memory usage. Possible sub domains are then reversed to an IP address, if this comes back positive then the resulting sub domain is listed. However, if the host uses an asterisk in their DNS records all resolve sub domains will come back positive.</a:t>
            </a:r>
          </a:p>
          <a:p>
            <a:endParaRPr lang="en-US"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5410200"/>
          </a:xfrm>
        </p:spPr>
        <p:txBody>
          <a:bodyPr>
            <a:noAutofit/>
          </a:bodyPr>
          <a:lstStyle/>
          <a:p>
            <a:r>
              <a:rPr lang="en-US" sz="2000" b="1" dirty="0" smtClean="0">
                <a:latin typeface="Times New Roman" pitchFamily="18" charset="0"/>
                <a:cs typeface="Times New Roman" pitchFamily="18" charset="0"/>
              </a:rPr>
              <a:t>-e </a:t>
            </a:r>
            <a:r>
              <a:rPr lang="en-US" sz="2000" dirty="0" smtClean="0">
                <a:latin typeface="Times New Roman" pitchFamily="18" charset="0"/>
                <a:cs typeface="Times New Roman" pitchFamily="18" charset="0"/>
              </a:rPr>
              <a:t>Perform an Email Address search on the specified target. This modules works using the same concept as the Sub Domain search by attempting to locate possible e-mail addresses for a target host. The e-mail addresses may also be for possible sub-domains of the target host. There is a limit to the length of the e-mail address set to 50 characters (NCOL 50) to limit memory usage</a:t>
            </a:r>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-p </a:t>
            </a:r>
            <a:r>
              <a:rPr lang="en-US" sz="2000" dirty="0" smtClean="0">
                <a:latin typeface="Times New Roman" pitchFamily="18" charset="0"/>
                <a:cs typeface="Times New Roman" pitchFamily="18" charset="0"/>
              </a:rPr>
              <a:t>Perform a TCP </a:t>
            </a:r>
            <a:r>
              <a:rPr lang="en-US" sz="2000" dirty="0" err="1" smtClean="0">
                <a:latin typeface="Times New Roman" pitchFamily="18" charset="0"/>
                <a:cs typeface="Times New Roman" pitchFamily="18" charset="0"/>
              </a:rPr>
              <a:t>Portscan</a:t>
            </a:r>
            <a:r>
              <a:rPr lang="en-US" sz="2000" dirty="0" smtClean="0">
                <a:latin typeface="Times New Roman" pitchFamily="18" charset="0"/>
                <a:cs typeface="Times New Roman" pitchFamily="18" charset="0"/>
              </a:rPr>
              <a:t> on the host target. This is a pretty basic module at the moment, and we do advise users to use something like </a:t>
            </a:r>
            <a:r>
              <a:rPr lang="en-US" sz="2000" dirty="0" err="1" smtClean="0">
                <a:latin typeface="Times New Roman" pitchFamily="18" charset="0"/>
                <a:cs typeface="Times New Roman" pitchFamily="18" charset="0"/>
              </a:rPr>
              <a:t>nmap</a:t>
            </a:r>
            <a:r>
              <a:rPr lang="en-US" sz="2000" dirty="0" smtClean="0">
                <a:latin typeface="Times New Roman" pitchFamily="18" charset="0"/>
                <a:cs typeface="Times New Roman" pitchFamily="18" charset="0"/>
              </a:rPr>
              <a:t> (www.insecure.org/nmap/) instead. This module will list open, closed and filtered ports within a specific range. There will probably be little advancement upon this module, though there will be some alterations to make it a little more user friendly. There are also other options for this module that can affect the scan and its relative output.</a:t>
            </a:r>
          </a:p>
          <a:p>
            <a:r>
              <a:rPr lang="en-US" sz="2000" dirty="0" smtClean="0">
                <a:latin typeface="Times New Roman" pitchFamily="18" charset="0"/>
                <a:cs typeface="Times New Roman" pitchFamily="18" charset="0"/>
              </a:rPr>
              <a:t>Ex: </a:t>
            </a:r>
            <a:r>
              <a:rPr lang="en-US" sz="2000" b="1" dirty="0" err="1"/>
              <a:t>dmitry</a:t>
            </a:r>
            <a:r>
              <a:rPr lang="en-US" sz="2000" b="1" dirty="0"/>
              <a:t> -w </a:t>
            </a:r>
            <a:r>
              <a:rPr lang="en-US" sz="2000" b="1" dirty="0" smtClean="0"/>
              <a:t>example-host.com</a:t>
            </a:r>
          </a:p>
          <a:p>
            <a:pPr>
              <a:buNone/>
            </a:pPr>
            <a:r>
              <a:rPr lang="en-US" sz="2000" dirty="0" smtClean="0">
                <a:latin typeface="Times New Roman" pitchFamily="18" charset="0"/>
                <a:cs typeface="Times New Roman" pitchFamily="18" charset="0"/>
              </a:rPr>
              <a:t>            </a:t>
            </a:r>
            <a:r>
              <a:rPr lang="en-US" sz="2000" b="1" dirty="0" err="1"/>
              <a:t>dmitry</a:t>
            </a:r>
            <a:r>
              <a:rPr lang="en-US" sz="2000" b="1" dirty="0"/>
              <a:t> -</a:t>
            </a:r>
            <a:r>
              <a:rPr lang="en-US" sz="2000" b="1" dirty="0" err="1"/>
              <a:t>winsepo</a:t>
            </a:r>
            <a:r>
              <a:rPr lang="en-US" sz="2000" b="1" dirty="0"/>
              <a:t> sometextfile.txt </a:t>
            </a:r>
            <a:r>
              <a:rPr lang="en-US" sz="2000" b="1" dirty="0" smtClean="0"/>
              <a:t>example-host.com</a:t>
            </a:r>
          </a:p>
          <a:p>
            <a:pPr>
              <a:buNone/>
            </a:pPr>
            <a:r>
              <a:rPr lang="en-US" sz="2000" dirty="0" smtClean="0">
                <a:latin typeface="Times New Roman" pitchFamily="18" charset="0"/>
                <a:cs typeface="Times New Roman" pitchFamily="18" charset="0"/>
              </a:rPr>
              <a:t>            </a:t>
            </a:r>
            <a:r>
              <a:rPr lang="en-US" sz="2000" b="1" dirty="0" err="1"/>
              <a:t>dmitry</a:t>
            </a:r>
            <a:r>
              <a:rPr lang="en-US" sz="2000" b="1" dirty="0"/>
              <a:t> -</a:t>
            </a:r>
            <a:r>
              <a:rPr lang="en-US" sz="2000" b="1" dirty="0" err="1"/>
              <a:t>winsepfbo</a:t>
            </a:r>
            <a:r>
              <a:rPr lang="en-US" sz="2000" b="1" dirty="0"/>
              <a:t> 127.0.0.1</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-f </a:t>
            </a:r>
            <a:r>
              <a:rPr lang="en-US" sz="2000" dirty="0" smtClean="0">
                <a:latin typeface="Times New Roman" pitchFamily="18" charset="0"/>
                <a:cs typeface="Times New Roman" pitchFamily="18" charset="0"/>
              </a:rPr>
              <a:t>This option will cause the TCP </a:t>
            </a:r>
            <a:r>
              <a:rPr lang="en-US" sz="2000" dirty="0" err="1" smtClean="0">
                <a:latin typeface="Times New Roman" pitchFamily="18" charset="0"/>
                <a:cs typeface="Times New Roman" pitchFamily="18" charset="0"/>
              </a:rPr>
              <a:t>Portscan</a:t>
            </a:r>
            <a:r>
              <a:rPr lang="en-US" sz="2000" dirty="0" smtClean="0">
                <a:latin typeface="Times New Roman" pitchFamily="18" charset="0"/>
                <a:cs typeface="Times New Roman" pitchFamily="18" charset="0"/>
              </a:rPr>
              <a:t> module to report/display output of filtered ports. These are usually ports that have been filtered and/or closed by a firewall at the specified host/target. This option requires that the '-p' option be passed as a previous option. For example, "./</a:t>
            </a:r>
            <a:r>
              <a:rPr lang="en-US" sz="2000" dirty="0" err="1" smtClean="0">
                <a:latin typeface="Times New Roman" pitchFamily="18" charset="0"/>
                <a:cs typeface="Times New Roman" pitchFamily="18" charset="0"/>
              </a:rPr>
              <a:t>dmitry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pf</a:t>
            </a:r>
            <a:r>
              <a:rPr lang="en-US" sz="2000" dirty="0" smtClean="0">
                <a:latin typeface="Times New Roman" pitchFamily="18" charset="0"/>
                <a:cs typeface="Times New Roman" pitchFamily="18" charset="0"/>
              </a:rPr>
              <a:t> target“.</a:t>
            </a:r>
          </a:p>
          <a:p>
            <a:r>
              <a:rPr lang="en-US" sz="2000" b="1" dirty="0" smtClean="0">
                <a:latin typeface="Times New Roman" pitchFamily="18" charset="0"/>
                <a:cs typeface="Times New Roman" pitchFamily="18" charset="0"/>
              </a:rPr>
              <a:t>-b </a:t>
            </a:r>
            <a:r>
              <a:rPr lang="en-US" sz="2000" dirty="0" smtClean="0">
                <a:latin typeface="Times New Roman" pitchFamily="18" charset="0"/>
                <a:cs typeface="Times New Roman" pitchFamily="18" charset="0"/>
              </a:rPr>
              <a:t>This option will cause the TCP </a:t>
            </a:r>
            <a:r>
              <a:rPr lang="en-US" sz="2000" dirty="0" err="1" smtClean="0">
                <a:latin typeface="Times New Roman" pitchFamily="18" charset="0"/>
                <a:cs typeface="Times New Roman" pitchFamily="18" charset="0"/>
              </a:rPr>
              <a:t>Portscan</a:t>
            </a:r>
            <a:r>
              <a:rPr lang="en-US" sz="2000" dirty="0" smtClean="0">
                <a:latin typeface="Times New Roman" pitchFamily="18" charset="0"/>
                <a:cs typeface="Times New Roman" pitchFamily="18" charset="0"/>
              </a:rPr>
              <a:t> module to output Banners if they are received when scanning TCP Ports. This option </a:t>
            </a:r>
            <a:r>
              <a:rPr lang="en-US" sz="2000" dirty="0" err="1" smtClean="0">
                <a:latin typeface="Times New Roman" pitchFamily="18" charset="0"/>
                <a:cs typeface="Times New Roman" pitchFamily="18" charset="0"/>
              </a:rPr>
              <a:t>requres</a:t>
            </a:r>
            <a:r>
              <a:rPr lang="en-US" sz="2000" dirty="0" smtClean="0">
                <a:latin typeface="Times New Roman" pitchFamily="18" charset="0"/>
                <a:cs typeface="Times New Roman" pitchFamily="18" charset="0"/>
              </a:rPr>
              <a:t> that the '-p' option be passed as a previous option. For example, "./</a:t>
            </a:r>
            <a:r>
              <a:rPr lang="en-US" sz="2000" dirty="0" err="1" smtClean="0">
                <a:latin typeface="Times New Roman" pitchFamily="18" charset="0"/>
                <a:cs typeface="Times New Roman" pitchFamily="18" charset="0"/>
              </a:rPr>
              <a:t>dmitry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pb</a:t>
            </a:r>
            <a:r>
              <a:rPr lang="en-US" sz="2000" dirty="0" smtClean="0">
                <a:latin typeface="Times New Roman" pitchFamily="18" charset="0"/>
                <a:cs typeface="Times New Roman" pitchFamily="18" charset="0"/>
              </a:rPr>
              <a:t> target".</a:t>
            </a:r>
          </a:p>
          <a:p>
            <a:r>
              <a:rPr lang="en-US" sz="2000" b="1" dirty="0" smtClean="0">
                <a:latin typeface="Times New Roman" pitchFamily="18" charset="0"/>
                <a:cs typeface="Times New Roman" pitchFamily="18" charset="0"/>
              </a:rPr>
              <a:t>-t </a:t>
            </a:r>
            <a:r>
              <a:rPr lang="en-US" sz="2000" dirty="0" smtClean="0">
                <a:latin typeface="Times New Roman" pitchFamily="18" charset="0"/>
                <a:cs typeface="Times New Roman" pitchFamily="18" charset="0"/>
              </a:rPr>
              <a:t>This sets the Time To Live (TTL) of the </a:t>
            </a:r>
            <a:r>
              <a:rPr lang="en-US" sz="2000" dirty="0" err="1" smtClean="0">
                <a:latin typeface="Times New Roman" pitchFamily="18" charset="0"/>
                <a:cs typeface="Times New Roman" pitchFamily="18" charset="0"/>
              </a:rPr>
              <a:t>Portscan</a:t>
            </a:r>
            <a:r>
              <a:rPr lang="en-US" sz="2000" dirty="0" smtClean="0">
                <a:latin typeface="Times New Roman" pitchFamily="18" charset="0"/>
                <a:cs typeface="Times New Roman" pitchFamily="18" charset="0"/>
              </a:rPr>
              <a:t> module when scanning individual ports. This is set to 2 seconds by default. This is usually required when scanning a host that has a firewall and/or has filtered ports which can slow a scan down.</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Sniffing</a:t>
            </a:r>
            <a:endParaRPr lang="en-US" sz="3600" dirty="0"/>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Sniffing is a process of monitoring and capturing all data packets passing through given network. Sniffers are used by network/system administrator to monitor and troubleshoot network traffic. </a:t>
            </a:r>
          </a:p>
          <a:p>
            <a:r>
              <a:rPr lang="en-US" sz="2000" dirty="0" smtClean="0">
                <a:latin typeface="Times New Roman" pitchFamily="18" charset="0"/>
                <a:cs typeface="Times New Roman" pitchFamily="18" charset="0"/>
              </a:rPr>
              <a:t>Attackers use sniffers to capture data packets containing sensitive information such as password, account information etc. Sniffers can be hardware or software installed in the system. By placing a packet sniffer on a network in promiscuous mode, a malicious intruder can capture and analyze all of the network traffic.</a:t>
            </a:r>
          </a:p>
          <a:p>
            <a:r>
              <a:rPr lang="en-US" sz="2000" dirty="0" smtClean="0">
                <a:latin typeface="Times New Roman" pitchFamily="18" charset="0"/>
                <a:cs typeface="Times New Roman" pitchFamily="18" charset="0"/>
              </a:rPr>
              <a:t>It is a form of wiretap applied to computer networks.</a:t>
            </a:r>
          </a:p>
          <a:p>
            <a:r>
              <a:rPr lang="en-US" sz="2000" dirty="0" smtClean="0">
                <a:latin typeface="Times New Roman" pitchFamily="18" charset="0"/>
                <a:cs typeface="Times New Roman" pitchFamily="18" charset="0"/>
              </a:rPr>
              <a:t>Many enterprises' switch ports are open.</a:t>
            </a:r>
          </a:p>
          <a:p>
            <a:r>
              <a:rPr lang="en-US" sz="2000" dirty="0" smtClean="0">
                <a:latin typeface="Times New Roman" pitchFamily="18" charset="0"/>
                <a:cs typeface="Times New Roman" pitchFamily="18" charset="0"/>
              </a:rPr>
              <a:t>Anyone in the same physical location can plug into the network using an Ethernet cable.</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943600"/>
          </a:xfrm>
        </p:spPr>
        <p:txBody>
          <a:bodyPr>
            <a:noAutofit/>
          </a:bodyPr>
          <a:lstStyle/>
          <a:p>
            <a:pPr algn="just">
              <a:buNone/>
            </a:pPr>
            <a:r>
              <a:rPr lang="en-US" sz="1800" dirty="0" smtClean="0">
                <a:latin typeface="Times New Roman" pitchFamily="18" charset="0"/>
                <a:cs typeface="Times New Roman" pitchFamily="18" charset="0"/>
              </a:rPr>
              <a:t>There </a:t>
            </a:r>
            <a:r>
              <a:rPr lang="en-US" sz="1800" dirty="0">
                <a:latin typeface="Times New Roman" pitchFamily="18" charset="0"/>
                <a:cs typeface="Times New Roman" pitchFamily="18" charset="0"/>
              </a:rPr>
              <a:t>are two types:</a:t>
            </a:r>
          </a:p>
          <a:p>
            <a:pPr algn="just">
              <a:buNone/>
            </a:pPr>
            <a:r>
              <a:rPr lang="en-US" sz="1800" dirty="0">
                <a:latin typeface="Times New Roman" pitchFamily="18" charset="0"/>
                <a:cs typeface="Times New Roman" pitchFamily="18" charset="0"/>
              </a:rPr>
              <a:t>Active Sniffing:</a:t>
            </a:r>
          </a:p>
          <a:p>
            <a:pPr algn="just">
              <a:spcBef>
                <a:spcPts val="0"/>
              </a:spcBef>
              <a:buNone/>
            </a:pPr>
            <a:r>
              <a:rPr lang="en-US" sz="1800" dirty="0" smtClean="0">
                <a:latin typeface="Times New Roman" pitchFamily="18" charset="0"/>
                <a:cs typeface="Times New Roman" pitchFamily="18" charset="0"/>
              </a:rPr>
              <a:t>1. Active sniffing is used to sniff a switch-based network.</a:t>
            </a:r>
          </a:p>
          <a:p>
            <a:pPr algn="just">
              <a:spcBef>
                <a:spcPts val="0"/>
              </a:spcBef>
              <a:buNone/>
            </a:pPr>
            <a:r>
              <a:rPr lang="en-US" sz="1800" dirty="0" smtClean="0">
                <a:latin typeface="Times New Roman" pitchFamily="18" charset="0"/>
                <a:cs typeface="Times New Roman" pitchFamily="18" charset="0"/>
              </a:rPr>
              <a:t>2. Active sniffing involves injecting address resolution packets (ARP) into the network </a:t>
            </a:r>
          </a:p>
          <a:p>
            <a:pPr algn="just">
              <a:spcBef>
                <a:spcPts val="0"/>
              </a:spcBef>
              <a:buNone/>
            </a:pPr>
            <a:r>
              <a:rPr lang="en-US" sz="1800" dirty="0" smtClean="0">
                <a:latin typeface="Times New Roman" pitchFamily="18" charset="0"/>
                <a:cs typeface="Times New Roman" pitchFamily="18" charset="0"/>
              </a:rPr>
              <a:t>to flood the switch's Content Addressable Memory (CAM) table, CAM keeps track of  </a:t>
            </a:r>
          </a:p>
          <a:p>
            <a:pPr algn="just">
              <a:spcBef>
                <a:spcPts val="0"/>
              </a:spcBef>
              <a:buNone/>
            </a:pPr>
            <a:r>
              <a:rPr lang="en-US" sz="1800" dirty="0" smtClean="0">
                <a:latin typeface="Times New Roman" pitchFamily="18" charset="0"/>
                <a:cs typeface="Times New Roman" pitchFamily="18" charset="0"/>
              </a:rPr>
              <a:t>which host is connected to which port.</a:t>
            </a:r>
          </a:p>
          <a:p>
            <a:pPr>
              <a:buNone/>
            </a:pPr>
            <a:r>
              <a:rPr lang="en-US" sz="2000" b="1" dirty="0" smtClean="0">
                <a:latin typeface="Times New Roman" pitchFamily="18" charset="0"/>
                <a:cs typeface="Times New Roman" pitchFamily="18" charset="0"/>
              </a:rPr>
              <a:t>Active Sniffing Techniques:</a:t>
            </a:r>
          </a:p>
          <a:p>
            <a:pPr>
              <a:buNone/>
            </a:pPr>
            <a:r>
              <a:rPr lang="en-US" sz="2000" dirty="0" smtClean="0">
                <a:latin typeface="Times New Roman" pitchFamily="18" charset="0"/>
                <a:cs typeface="Times New Roman" pitchFamily="18" charset="0"/>
              </a:rPr>
              <a:t>MAC Flooding, DNS Poisoning, </a:t>
            </a:r>
            <a:r>
              <a:rPr lang="en-US" sz="1800" dirty="0" smtClean="0">
                <a:latin typeface="Times New Roman" pitchFamily="18" charset="0"/>
                <a:cs typeface="Times New Roman" pitchFamily="18" charset="0"/>
              </a:rPr>
              <a:t>ARP Poisoning, DHCP Attacks, Switch Port </a:t>
            </a:r>
          </a:p>
          <a:p>
            <a:pPr>
              <a:buNone/>
            </a:pPr>
            <a:r>
              <a:rPr lang="en-US" sz="1800" dirty="0" smtClean="0">
                <a:latin typeface="Times New Roman" pitchFamily="18" charset="0"/>
                <a:cs typeface="Times New Roman" pitchFamily="18" charset="0"/>
              </a:rPr>
              <a:t>Stealing, Spoofing Attack.</a:t>
            </a:r>
          </a:p>
          <a:p>
            <a:pPr>
              <a:buNone/>
            </a:pPr>
            <a:endParaRPr lang="en-US" sz="1800" dirty="0">
              <a:latin typeface="Times New Roman" pitchFamily="18" charset="0"/>
              <a:cs typeface="Times New Roman" pitchFamily="18" charset="0"/>
            </a:endParaRPr>
          </a:p>
          <a:p>
            <a:pPr algn="just">
              <a:buNone/>
            </a:pPr>
            <a:r>
              <a:rPr lang="en-US" sz="1800" dirty="0">
                <a:latin typeface="Times New Roman" pitchFamily="18" charset="0"/>
                <a:cs typeface="Times New Roman" pitchFamily="18" charset="0"/>
              </a:rPr>
              <a:t>Passive Sniffing:</a:t>
            </a:r>
          </a:p>
          <a:p>
            <a:pPr algn="just">
              <a:buNone/>
            </a:pPr>
            <a:r>
              <a:rPr lang="en-US" sz="1800" dirty="0" smtClean="0">
                <a:latin typeface="Times New Roman" pitchFamily="18" charset="0"/>
                <a:cs typeface="Times New Roman" pitchFamily="18" charset="0"/>
              </a:rPr>
              <a:t>1. Passive sniffing means sniffing through a hub, on a hub the traffic is sent to all ports.</a:t>
            </a:r>
          </a:p>
          <a:p>
            <a:pPr algn="just">
              <a:buNone/>
            </a:pPr>
            <a:r>
              <a:rPr lang="en-US" sz="1800" dirty="0" smtClean="0">
                <a:latin typeface="Times New Roman" pitchFamily="18" charset="0"/>
                <a:cs typeface="Times New Roman" pitchFamily="18" charset="0"/>
              </a:rPr>
              <a:t>2. It involves only monitoring of the packets sent by others without sending any </a:t>
            </a:r>
          </a:p>
          <a:p>
            <a:pPr algn="just">
              <a:buNone/>
            </a:pPr>
            <a:r>
              <a:rPr lang="en-US" sz="1800" dirty="0" smtClean="0">
                <a:latin typeface="Times New Roman" pitchFamily="18" charset="0"/>
                <a:cs typeface="Times New Roman" pitchFamily="18" charset="0"/>
              </a:rPr>
              <a:t>additional data packets in the network traffic.</a:t>
            </a:r>
          </a:p>
          <a:p>
            <a:pPr algn="just">
              <a:buNone/>
            </a:pPr>
            <a:r>
              <a:rPr lang="en-US" sz="1800" dirty="0" smtClean="0">
                <a:latin typeface="Times New Roman" pitchFamily="18" charset="0"/>
                <a:cs typeface="Times New Roman" pitchFamily="18" charset="0"/>
              </a:rPr>
              <a:t>3. In a network that use hubs to connect systems, all hosts on the network can see all</a:t>
            </a:r>
          </a:p>
          <a:p>
            <a:pPr algn="just">
              <a:buNone/>
            </a:pPr>
            <a:r>
              <a:rPr lang="en-US" sz="1800" dirty="0" smtClean="0">
                <a:latin typeface="Times New Roman" pitchFamily="18" charset="0"/>
                <a:cs typeface="Times New Roman" pitchFamily="18" charset="0"/>
              </a:rPr>
              <a:t>traffic therefore attacker can easily capture traffic going through the hub.</a:t>
            </a:r>
          </a:p>
          <a:p>
            <a:pPr algn="just">
              <a:buNone/>
            </a:pPr>
            <a:r>
              <a:rPr lang="en-US" sz="1800" dirty="0" smtClean="0">
                <a:latin typeface="Times New Roman" pitchFamily="18" charset="0"/>
                <a:cs typeface="Times New Roman" pitchFamily="18" charset="0"/>
              </a:rPr>
              <a:t>4. Hub usage is out-dated today. Most modern networks use switches.</a:t>
            </a:r>
            <a:endParaRPr lang="en-US" sz="1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How a Sniffer Works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Promiscuous Mode: </a:t>
            </a:r>
            <a:r>
              <a:rPr lang="en-US" sz="2000" dirty="0" smtClean="0">
                <a:latin typeface="Times New Roman" pitchFamily="18" charset="0"/>
                <a:cs typeface="Times New Roman" pitchFamily="18" charset="0"/>
              </a:rPr>
              <a:t>Sniffer turns the NIC of a system to the promiscuous mode so that it listens to all the data transmitted on its segment.</a:t>
            </a: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Decode Information: </a:t>
            </a:r>
            <a:r>
              <a:rPr lang="en-US" sz="2000" dirty="0" smtClean="0">
                <a:latin typeface="Times New Roman" pitchFamily="18" charset="0"/>
                <a:cs typeface="Times New Roman" pitchFamily="18" charset="0"/>
              </a:rPr>
              <a:t>A sniffer can constantly monitor all the network traffic to a computer through the NIC by decoding the information encapsulated in the data packet.</a:t>
            </a:r>
            <a:endParaRPr lang="en-US" sz="2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Times New Roman" pitchFamily="18" charset="0"/>
                <a:cs typeface="Times New Roman" pitchFamily="18" charset="0"/>
              </a:rPr>
              <a:t>How an Attacker Hacks the Network Using Sniffers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000" dirty="0" smtClean="0">
                <a:latin typeface="Times New Roman" pitchFamily="18" charset="0"/>
                <a:cs typeface="Times New Roman" pitchFamily="18" charset="0"/>
              </a:rPr>
              <a:t>1. An attacker connects his laptop to a switch port.</a:t>
            </a:r>
          </a:p>
          <a:p>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2. He runs discovery tools to learn about network topology.</a:t>
            </a:r>
          </a:p>
          <a:p>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3. He identifies victim's machine to target his attacks.</a:t>
            </a:r>
          </a:p>
          <a:p>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4. He poisons the victim machine by using ARP spoofing techniques.</a:t>
            </a:r>
          </a:p>
          <a:p>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5. The traffic destined for the victim machine is redirected to the attacker.</a:t>
            </a:r>
          </a:p>
          <a:p>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6. The hacker extracts passwords and sensitive data from the redirected traffic.</a:t>
            </a:r>
            <a:endParaRPr lang="en-US"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a:latin typeface="Times New Roman" pitchFamily="18" charset="0"/>
                <a:cs typeface="Times New Roman" pitchFamily="18" charset="0"/>
              </a:rPr>
              <a:t>Protocols vulnerable to sniffing</a:t>
            </a:r>
          </a:p>
          <a:p>
            <a:r>
              <a:rPr lang="en-US" sz="2000" dirty="0">
                <a:latin typeface="Times New Roman" pitchFamily="18" charset="0"/>
                <a:cs typeface="Times New Roman" pitchFamily="18" charset="0"/>
              </a:rPr>
              <a:t>Telnet and Rlogin: Keystrokes including usernames and passwords.</a:t>
            </a:r>
          </a:p>
          <a:p>
            <a:r>
              <a:rPr lang="en-US" sz="2000" dirty="0">
                <a:latin typeface="Times New Roman" pitchFamily="18" charset="0"/>
                <a:cs typeface="Times New Roman" pitchFamily="18" charset="0"/>
              </a:rPr>
              <a:t>HTTP: Data sent in clear text.</a:t>
            </a:r>
          </a:p>
          <a:p>
            <a:r>
              <a:rPr lang="en-US" sz="2000" dirty="0">
                <a:latin typeface="Times New Roman" pitchFamily="18" charset="0"/>
                <a:cs typeface="Times New Roman" pitchFamily="18" charset="0"/>
              </a:rPr>
              <a:t>SMTP: Passwords and data sent in clear text.</a:t>
            </a:r>
          </a:p>
          <a:p>
            <a:r>
              <a:rPr lang="en-US" sz="2000" dirty="0">
                <a:latin typeface="Times New Roman" pitchFamily="18" charset="0"/>
                <a:cs typeface="Times New Roman" pitchFamily="18" charset="0"/>
              </a:rPr>
              <a:t>NNTP: Passwords and data sent in clear text.</a:t>
            </a:r>
          </a:p>
          <a:p>
            <a:r>
              <a:rPr lang="en-US" sz="2000" dirty="0">
                <a:latin typeface="Times New Roman" pitchFamily="18" charset="0"/>
                <a:cs typeface="Times New Roman" pitchFamily="18" charset="0"/>
              </a:rPr>
              <a:t>POP: Passwords and data sent in clear text.</a:t>
            </a:r>
          </a:p>
          <a:p>
            <a:r>
              <a:rPr lang="en-US" sz="2000" dirty="0">
                <a:latin typeface="Times New Roman" pitchFamily="18" charset="0"/>
                <a:cs typeface="Times New Roman" pitchFamily="18" charset="0"/>
              </a:rPr>
              <a:t>FTP: Passwords and data sent in clear text.</a:t>
            </a:r>
          </a:p>
          <a:p>
            <a:r>
              <a:rPr lang="en-US" sz="2000" dirty="0">
                <a:latin typeface="Times New Roman" pitchFamily="18" charset="0"/>
                <a:cs typeface="Times New Roman" pitchFamily="18" charset="0"/>
              </a:rPr>
              <a:t>IMAP: Passwords and data sent in clear text.</a:t>
            </a:r>
          </a:p>
          <a:p>
            <a:endParaRPr lang="en-US"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Active Sniffing Attacks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a:buNone/>
            </a:pPr>
            <a:r>
              <a:rPr lang="en-US" dirty="0" smtClean="0"/>
              <a:t>Mac-Attacks</a:t>
            </a:r>
            <a:r>
              <a:rPr lang="en-US" dirty="0"/>
              <a:t>:</a:t>
            </a:r>
          </a:p>
          <a:p>
            <a:r>
              <a:rPr lang="en-US" dirty="0"/>
              <a:t>MAC-flooding is an attack where the CAM table is flooded with fake MAC-IP pairs, so CAM table overflows causing traffic to flood all ports on switch (</a:t>
            </a:r>
            <a:r>
              <a:rPr lang="en-US" dirty="0" err="1"/>
              <a:t>i.e</a:t>
            </a:r>
            <a:r>
              <a:rPr lang="en-US" dirty="0"/>
              <a:t>) changing switch to behave like a hub</a:t>
            </a:r>
          </a:p>
          <a:p>
            <a:r>
              <a:rPr lang="en-US" dirty="0"/>
              <a:t>ARP Spoofing:</a:t>
            </a:r>
          </a:p>
          <a:p>
            <a:r>
              <a:rPr lang="en-US" dirty="0"/>
              <a:t>In this case, an attacker can spoof the MAC address of a trusted host and forge ARP request/replies to overload the Switch. Then the switch is set in “forward mode” an attacker can now sniff the packets on the traffic.</a:t>
            </a:r>
          </a:p>
          <a:p>
            <a:r>
              <a:rPr lang="en-US" dirty="0"/>
              <a:t>ARP Poisoning:</a:t>
            </a:r>
          </a:p>
          <a:p>
            <a:r>
              <a:rPr lang="en-US" dirty="0"/>
              <a:t>Attacker chooses targets and floods their ARP cache with forged entries thus replacing the MAC address of targets with MAC address of attacker. ARP poisoning is used in Man in the middle attack.</a:t>
            </a:r>
          </a:p>
          <a:p>
            <a:r>
              <a:rPr lang="en-US" dirty="0" smtClean="0"/>
              <a:t/>
            </a:r>
            <a:br>
              <a:rPr lang="en-US"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ARP Poisoning"/>
          <p:cNvPicPr>
            <a:picLocks noGrp="1" noChangeAspect="1" noChangeArrowheads="1"/>
          </p:cNvPicPr>
          <p:nvPr>
            <p:ph idx="1"/>
          </p:nvPr>
        </p:nvPicPr>
        <p:blipFill>
          <a:blip r:embed="rId2"/>
          <a:srcRect/>
          <a:stretch>
            <a:fillRect/>
          </a:stretch>
        </p:blipFill>
        <p:spPr bwMode="auto">
          <a:xfrm>
            <a:off x="821106" y="1524000"/>
            <a:ext cx="8201026" cy="4876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Information gathering</a:t>
            </a:r>
          </a:p>
        </p:txBody>
      </p:sp>
      <p:sp>
        <p:nvSpPr>
          <p:cNvPr id="3" name="Content Placeholder 2"/>
          <p:cNvSpPr>
            <a:spLocks noGrp="1"/>
          </p:cNvSpPr>
          <p:nvPr>
            <p:ph idx="1"/>
          </p:nvPr>
        </p:nvSpPr>
        <p:spPr/>
        <p:txBody>
          <a:bodyPr>
            <a:normAutofit fontScale="92500" lnSpcReduction="10000"/>
          </a:bodyPr>
          <a:lstStyle/>
          <a:p>
            <a:pPr algn="just">
              <a:buNone/>
            </a:pPr>
            <a:r>
              <a:rPr lang="en-US" sz="2000" dirty="0">
                <a:latin typeface="Times New Roman" pitchFamily="18" charset="0"/>
                <a:cs typeface="Times New Roman" pitchFamily="18" charset="0"/>
              </a:rPr>
              <a:t>Information Gathering is the act of gathering different </a:t>
            </a:r>
            <a:r>
              <a:rPr lang="en-US" sz="2000" dirty="0" smtClean="0">
                <a:latin typeface="Times New Roman" pitchFamily="18" charset="0"/>
                <a:cs typeface="Times New Roman" pitchFamily="18" charset="0"/>
              </a:rPr>
              <a:t>kinds of information </a:t>
            </a:r>
          </a:p>
          <a:p>
            <a:pPr algn="just">
              <a:buNone/>
            </a:pPr>
            <a:r>
              <a:rPr lang="en-US" sz="2000" dirty="0" smtClean="0">
                <a:latin typeface="Times New Roman" pitchFamily="18" charset="0"/>
                <a:cs typeface="Times New Roman" pitchFamily="18" charset="0"/>
              </a:rPr>
              <a:t>against the targeted victim or system. Information gathering is not just a phase </a:t>
            </a:r>
          </a:p>
          <a:p>
            <a:pPr algn="just">
              <a:buNone/>
            </a:pPr>
            <a:r>
              <a:rPr lang="en-US" sz="2000" dirty="0" smtClean="0">
                <a:latin typeface="Times New Roman" pitchFamily="18" charset="0"/>
                <a:cs typeface="Times New Roman" pitchFamily="18" charset="0"/>
              </a:rPr>
              <a:t>of</a:t>
            </a:r>
            <a:r>
              <a:rPr lang="en-US" sz="2000" dirty="0">
                <a:latin typeface="Times New Roman" pitchFamily="18" charset="0"/>
                <a:cs typeface="Times New Roman" pitchFamily="18" charset="0"/>
              </a:rPr>
              <a:t> security testing; it is an art that every penetration-tester </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pen-tester) and </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hacker </a:t>
            </a:r>
            <a:r>
              <a:rPr lang="en-US" sz="2000" dirty="0">
                <a:latin typeface="Times New Roman" pitchFamily="18" charset="0"/>
                <a:cs typeface="Times New Roman" pitchFamily="18" charset="0"/>
              </a:rPr>
              <a:t>should master for a </a:t>
            </a:r>
            <a:r>
              <a:rPr lang="en-US" sz="2000" dirty="0" smtClean="0">
                <a:latin typeface="Times New Roman" pitchFamily="18" charset="0"/>
                <a:cs typeface="Times New Roman" pitchFamily="18" charset="0"/>
              </a:rPr>
              <a:t>better </a:t>
            </a:r>
            <a:r>
              <a:rPr lang="en-US" sz="2000" dirty="0">
                <a:latin typeface="Times New Roman" pitchFamily="18" charset="0"/>
                <a:cs typeface="Times New Roman" pitchFamily="18" charset="0"/>
              </a:rPr>
              <a:t>experience in penetration </a:t>
            </a:r>
            <a:r>
              <a:rPr lang="en-US" sz="2000" dirty="0" smtClean="0">
                <a:latin typeface="Times New Roman" pitchFamily="18" charset="0"/>
                <a:cs typeface="Times New Roman" pitchFamily="18" charset="0"/>
              </a:rPr>
              <a:t>testing.</a:t>
            </a:r>
          </a:p>
          <a:p>
            <a:pPr algn="just">
              <a:buNone/>
            </a:pPr>
            <a:endParaRPr lang="en-US" sz="2000" dirty="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Any basic cyber security information gathering process often includes these </a:t>
            </a:r>
          </a:p>
          <a:p>
            <a:pPr algn="just">
              <a:buNone/>
            </a:pPr>
            <a:r>
              <a:rPr lang="en-US" sz="2000" dirty="0" smtClean="0">
                <a:latin typeface="Times New Roman" pitchFamily="18" charset="0"/>
                <a:cs typeface="Times New Roman" pitchFamily="18" charset="0"/>
              </a:rPr>
              <a:t>two types of data collection goals:</a:t>
            </a:r>
          </a:p>
          <a:p>
            <a:pPr algn="just">
              <a:buNone/>
            </a:pPr>
            <a:r>
              <a:rPr lang="en-US" sz="2000" dirty="0" smtClean="0">
                <a:latin typeface="Times New Roman" pitchFamily="18" charset="0"/>
                <a:cs typeface="Times New Roman" pitchFamily="18" charset="0"/>
              </a:rPr>
              <a:t>1. Collecting network data: Such as public, private and associated domain names, </a:t>
            </a:r>
          </a:p>
          <a:p>
            <a:pPr algn="just">
              <a:buNone/>
            </a:pPr>
            <a:r>
              <a:rPr lang="en-US" sz="2000" dirty="0" smtClean="0">
                <a:latin typeface="Times New Roman" pitchFamily="18" charset="0"/>
                <a:cs typeface="Times New Roman" pitchFamily="18" charset="0"/>
              </a:rPr>
              <a:t>network hosts, public and private IP blocks, routing tables, TCP and UDP </a:t>
            </a:r>
          </a:p>
          <a:p>
            <a:pPr algn="just">
              <a:buNone/>
            </a:pPr>
            <a:r>
              <a:rPr lang="en-US" sz="2000" dirty="0" smtClean="0">
                <a:latin typeface="Times New Roman" pitchFamily="18" charset="0"/>
                <a:cs typeface="Times New Roman" pitchFamily="18" charset="0"/>
              </a:rPr>
              <a:t>running services, SSL certificates, open ports and more.</a:t>
            </a:r>
          </a:p>
          <a:p>
            <a:pPr algn="just">
              <a:buNone/>
            </a:pPr>
            <a:r>
              <a:rPr lang="en-US" sz="2000" dirty="0" smtClean="0">
                <a:latin typeface="Times New Roman" pitchFamily="18" charset="0"/>
                <a:cs typeface="Times New Roman" pitchFamily="18" charset="0"/>
              </a:rPr>
              <a:t>2. Collecting system-related information: This includes user enumeration, system </a:t>
            </a:r>
          </a:p>
          <a:p>
            <a:pPr algn="just">
              <a:buNone/>
            </a:pPr>
            <a:r>
              <a:rPr lang="en-US" sz="2000" dirty="0" smtClean="0">
                <a:latin typeface="Times New Roman" pitchFamily="18" charset="0"/>
                <a:cs typeface="Times New Roman" pitchFamily="18" charset="0"/>
              </a:rPr>
              <a:t>groups, OS hostnames, OS system type (probably by fingerprinting), system </a:t>
            </a:r>
          </a:p>
          <a:p>
            <a:pPr algn="just">
              <a:buNone/>
            </a:pPr>
            <a:r>
              <a:rPr lang="en-US" sz="2000" dirty="0" smtClean="0">
                <a:latin typeface="Times New Roman" pitchFamily="18" charset="0"/>
                <a:cs typeface="Times New Roman" pitchFamily="18" charset="0"/>
              </a:rPr>
              <a:t>banners (as seen in the banner grabbing blog post), etc.</a:t>
            </a:r>
          </a:p>
          <a:p>
            <a:pPr algn="just">
              <a:buNone/>
            </a:pPr>
            <a:endParaRPr lang="en-US" sz="20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Attacks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457200" indent="-457200">
              <a:buAutoNum type="arabicPeriod"/>
            </a:pPr>
            <a:r>
              <a:rPr lang="en-US" sz="2000" b="1" dirty="0" smtClean="0">
                <a:latin typeface="Times New Roman" pitchFamily="18" charset="0"/>
                <a:cs typeface="Times New Roman" pitchFamily="18" charset="0"/>
              </a:rPr>
              <a:t>MAC Attacks</a:t>
            </a:r>
          </a:p>
          <a:p>
            <a:pPr marL="457200" indent="-457200">
              <a:buAutoNum type="arabicPeriod"/>
            </a:pPr>
            <a:r>
              <a:rPr lang="en-US" sz="2000" b="1" dirty="0" smtClean="0"/>
              <a:t>DHCP Attacks</a:t>
            </a:r>
          </a:p>
          <a:p>
            <a:pPr marL="457200" indent="-457200">
              <a:buAutoNum type="arabicPeriod"/>
            </a:pPr>
            <a:r>
              <a:rPr lang="en-US" sz="2000" b="1" dirty="0" smtClean="0"/>
              <a:t>ARP Poisoning</a:t>
            </a:r>
          </a:p>
          <a:p>
            <a:pPr marL="457200" indent="-457200">
              <a:buAutoNum type="arabicPeriod"/>
            </a:pPr>
            <a:r>
              <a:rPr lang="en-US" sz="2000" b="1" dirty="0" smtClean="0"/>
              <a:t>Spoofing Attack</a:t>
            </a:r>
          </a:p>
          <a:p>
            <a:pPr marL="457200" indent="-457200">
              <a:buAutoNum type="arabicPeriod"/>
            </a:pPr>
            <a:r>
              <a:rPr lang="en-US" sz="2000" b="1" dirty="0" smtClean="0"/>
              <a:t>DNS Poisoning</a:t>
            </a:r>
          </a:p>
          <a:p>
            <a:pPr marL="457200" indent="-457200">
              <a:buAutoNum type="arabicPeriod"/>
            </a:pPr>
            <a:r>
              <a:rPr lang="en-US" sz="2000" b="1" dirty="0" smtClean="0"/>
              <a:t>Sniffing Tools</a:t>
            </a:r>
          </a:p>
          <a:p>
            <a:pPr marL="457200" indent="-457200">
              <a:buAutoNum type="arabicPeriod"/>
            </a:pPr>
            <a:endParaRPr lang="en-US" sz="2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Countermeasures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00600"/>
          </a:xfrm>
        </p:spPr>
        <p:txBody>
          <a:bodyPr>
            <a:noAutofit/>
          </a:bodyPr>
          <a:lstStyle/>
          <a:p>
            <a:r>
              <a:rPr lang="en-US" sz="2000" b="1" dirty="0" smtClean="0">
                <a:latin typeface="Times New Roman" pitchFamily="18" charset="0"/>
                <a:cs typeface="Times New Roman" pitchFamily="18" charset="0"/>
              </a:rPr>
              <a:t>How to Defend Against Sniffing</a:t>
            </a:r>
          </a:p>
          <a:p>
            <a:r>
              <a:rPr lang="en-US" sz="2000" dirty="0" smtClean="0">
                <a:latin typeface="Times New Roman" pitchFamily="18" charset="0"/>
                <a:cs typeface="Times New Roman" pitchFamily="18" charset="0"/>
              </a:rPr>
              <a:t>Restrict the physical access to the network media to ensure that a packet sniffer cannot be installed.</a:t>
            </a:r>
          </a:p>
          <a:p>
            <a:r>
              <a:rPr lang="en-US" sz="2000" dirty="0" smtClean="0">
                <a:latin typeface="Times New Roman" pitchFamily="18" charset="0"/>
                <a:cs typeface="Times New Roman" pitchFamily="18" charset="0"/>
              </a:rPr>
              <a:t>Use encryption to protect confidential information.</a:t>
            </a:r>
          </a:p>
          <a:p>
            <a:r>
              <a:rPr lang="en-US" sz="2000" dirty="0" smtClean="0">
                <a:latin typeface="Times New Roman" pitchFamily="18" charset="0"/>
                <a:cs typeface="Times New Roman" pitchFamily="18" charset="0"/>
              </a:rPr>
              <a:t>Permanently add the MAC address of the gateway to the ARP cache.</a:t>
            </a:r>
          </a:p>
          <a:p>
            <a:r>
              <a:rPr lang="en-US" sz="2000" dirty="0" smtClean="0">
                <a:latin typeface="Times New Roman" pitchFamily="18" charset="0"/>
                <a:cs typeface="Times New Roman" pitchFamily="18" charset="0"/>
              </a:rPr>
              <a:t>Use static IP addresses and static ARP tables to prevent attackers from adding the spoofed ARP entries for machines in the network.</a:t>
            </a:r>
          </a:p>
          <a:p>
            <a:r>
              <a:rPr lang="en-US" sz="2000" dirty="0" smtClean="0">
                <a:latin typeface="Times New Roman" pitchFamily="18" charset="0"/>
                <a:cs typeface="Times New Roman" pitchFamily="18" charset="0"/>
              </a:rPr>
              <a:t>Turn off network identification broadcasts and if possible restrict the network to authorized users in order to protect network from being discovered with sniffing tools.</a:t>
            </a:r>
          </a:p>
          <a:p>
            <a:r>
              <a:rPr lang="en-US" sz="2000" dirty="0" smtClean="0">
                <a:latin typeface="Times New Roman" pitchFamily="18" charset="0"/>
                <a:cs typeface="Times New Roman" pitchFamily="18" charset="0"/>
              </a:rPr>
              <a:t>Use IPv6 instead of IPv4 protocol.</a:t>
            </a:r>
          </a:p>
          <a:p>
            <a:r>
              <a:rPr lang="en-US" sz="2000" dirty="0" smtClean="0">
                <a:latin typeface="Times New Roman" pitchFamily="18" charset="0"/>
                <a:cs typeface="Times New Roman" pitchFamily="18" charset="0"/>
              </a:rPr>
              <a:t>Use encrypted sessions such as SSH instead of Telnet, Secure Copy (SCP) instead of FTP, SSL for email connection, etc. to protect wireless network users against sniffing attacks.</a:t>
            </a:r>
            <a:endParaRPr lang="en-US"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Sniffing Detection Techniques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000" b="1" dirty="0" smtClean="0">
                <a:latin typeface="Times New Roman" pitchFamily="18" charset="0"/>
                <a:cs typeface="Times New Roman" pitchFamily="18" charset="0"/>
              </a:rPr>
              <a:t>Promiscuous Mode:</a:t>
            </a:r>
          </a:p>
          <a:p>
            <a:r>
              <a:rPr lang="en-US" sz="2000" dirty="0" smtClean="0">
                <a:latin typeface="Times New Roman" pitchFamily="18" charset="0"/>
                <a:cs typeface="Times New Roman" pitchFamily="18" charset="0"/>
              </a:rPr>
              <a:t>You will need to check which machines are running in the promiscuous mode.</a:t>
            </a:r>
          </a:p>
          <a:p>
            <a:r>
              <a:rPr lang="en-US" sz="2000" dirty="0" smtClean="0">
                <a:latin typeface="Times New Roman" pitchFamily="18" charset="0"/>
                <a:cs typeface="Times New Roman" pitchFamily="18" charset="0"/>
              </a:rPr>
              <a:t>Promiscuous mode allows a network device to intercept and read each network packet that arrives in its entirety.</a:t>
            </a:r>
          </a:p>
          <a:p>
            <a:pPr>
              <a:buNone/>
            </a:pPr>
            <a:r>
              <a:rPr lang="en-US" sz="2000" b="1" dirty="0" smtClean="0">
                <a:latin typeface="Times New Roman" pitchFamily="18" charset="0"/>
                <a:cs typeface="Times New Roman" pitchFamily="18" charset="0"/>
              </a:rPr>
              <a:t>IDS:</a:t>
            </a:r>
          </a:p>
          <a:p>
            <a:r>
              <a:rPr lang="en-US" sz="2000" dirty="0" smtClean="0">
                <a:latin typeface="Times New Roman" pitchFamily="18" charset="0"/>
                <a:cs typeface="Times New Roman" pitchFamily="18" charset="0"/>
              </a:rPr>
              <a:t>Run IDS and notice if the MAC address of certain machines has changed</a:t>
            </a:r>
          </a:p>
          <a:p>
            <a:r>
              <a:rPr lang="en-US" sz="2000" dirty="0" smtClean="0">
                <a:latin typeface="Times New Roman" pitchFamily="18" charset="0"/>
                <a:cs typeface="Times New Roman" pitchFamily="18" charset="0"/>
              </a:rPr>
              <a:t>(Example: router's MAC address)</a:t>
            </a:r>
          </a:p>
          <a:p>
            <a:r>
              <a:rPr lang="en-US" sz="2000" dirty="0" smtClean="0">
                <a:latin typeface="Times New Roman" pitchFamily="18" charset="0"/>
                <a:cs typeface="Times New Roman" pitchFamily="18" charset="0"/>
              </a:rPr>
              <a:t>IDS can alert the administrator about suspicious activities.</a:t>
            </a:r>
            <a:endParaRPr lang="en-US" sz="20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Network Tools:</a:t>
            </a:r>
          </a:p>
          <a:p>
            <a:r>
              <a:rPr lang="en-US" sz="2000" dirty="0" smtClean="0">
                <a:latin typeface="Times New Roman" pitchFamily="18" charset="0"/>
                <a:cs typeface="Times New Roman" pitchFamily="18" charset="0"/>
              </a:rPr>
              <a:t>Run network tools such as </a:t>
            </a:r>
            <a:r>
              <a:rPr lang="en-US" sz="2000" dirty="0" err="1" smtClean="0">
                <a:latin typeface="Times New Roman" pitchFamily="18" charset="0"/>
                <a:cs typeface="Times New Roman" pitchFamily="18" charset="0"/>
              </a:rPr>
              <a:t>Capsa</a:t>
            </a:r>
            <a:r>
              <a:rPr lang="en-US" sz="2000" dirty="0" smtClean="0">
                <a:latin typeface="Times New Roman" pitchFamily="18" charset="0"/>
                <a:cs typeface="Times New Roman" pitchFamily="18" charset="0"/>
              </a:rPr>
              <a:t> Network Analyzer to monitor the network for strange packets.</a:t>
            </a:r>
          </a:p>
          <a:p>
            <a:r>
              <a:rPr lang="en-US" sz="2000" dirty="0" smtClean="0">
                <a:latin typeface="Times New Roman" pitchFamily="18" charset="0"/>
                <a:cs typeface="Times New Roman" pitchFamily="18" charset="0"/>
              </a:rPr>
              <a:t>It enables you to collect, consolidate, centralize and analyze traffic data across different network resources and technologies.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Sniffer Detection Technique: Ping Method</a:t>
            </a:r>
          </a:p>
          <a:p>
            <a:r>
              <a:rPr lang="en-US" sz="2000" dirty="0" smtClean="0">
                <a:latin typeface="Times New Roman" pitchFamily="18" charset="0"/>
                <a:cs typeface="Times New Roman" pitchFamily="18" charset="0"/>
              </a:rPr>
              <a:t>Send a ping request to the suspect machine with its IP address and incorrect MAC address. The Ethernet adapter reject it, as the MAC address does not match, whereas the suspect machine running the sniffer responds to it as it does not reject packets with a different MAC address.</a:t>
            </a:r>
            <a:endParaRPr lang="en-US" sz="2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Sniffer Detection Technique: DNS Method</a:t>
            </a:r>
          </a:p>
          <a:p>
            <a:r>
              <a:rPr lang="en-US" sz="2000" dirty="0" smtClean="0">
                <a:latin typeface="Times New Roman" pitchFamily="18" charset="0"/>
                <a:cs typeface="Times New Roman" pitchFamily="18" charset="0"/>
              </a:rPr>
              <a:t>Most of the sniffers perform reverse DNS lookup to identify the machine from the IP address.</a:t>
            </a:r>
          </a:p>
          <a:p>
            <a:r>
              <a:rPr lang="en-US" sz="2000" dirty="0" smtClean="0">
                <a:latin typeface="Times New Roman" pitchFamily="18" charset="0"/>
                <a:cs typeface="Times New Roman" pitchFamily="18" charset="0"/>
              </a:rPr>
              <a:t>A machine generating reverse DNS lookup traffic will be most likely running a sniffer.</a:t>
            </a:r>
          </a:p>
          <a:p>
            <a:endParaRPr lang="en-US" sz="20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Times New Roman" pitchFamily="18" charset="0"/>
                <a:cs typeface="Times New Roman" pitchFamily="18" charset="0"/>
              </a:rPr>
              <a:t>Sniffing Pen Testing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Sniffing pen test is used to check if the data transmission from an organization is secure from sniffing and interception attacks.</a:t>
            </a:r>
          </a:p>
          <a:p>
            <a:pPr>
              <a:buNone/>
            </a:pPr>
            <a:r>
              <a:rPr lang="en-US" sz="2000" dirty="0" smtClean="0">
                <a:latin typeface="Times New Roman" pitchFamily="18" charset="0"/>
                <a:cs typeface="Times New Roman" pitchFamily="18" charset="0"/>
              </a:rPr>
              <a:t>Sniffing pen test helps administrators to:</a:t>
            </a:r>
          </a:p>
          <a:p>
            <a:r>
              <a:rPr lang="en-US" sz="2000" dirty="0" smtClean="0">
                <a:latin typeface="Times New Roman" pitchFamily="18" charset="0"/>
                <a:cs typeface="Times New Roman" pitchFamily="18" charset="0"/>
              </a:rPr>
              <a:t>Audit the network traffic for malicious content.</a:t>
            </a:r>
          </a:p>
          <a:p>
            <a:r>
              <a:rPr lang="en-US" sz="2000" dirty="0" smtClean="0">
                <a:latin typeface="Times New Roman" pitchFamily="18" charset="0"/>
                <a:cs typeface="Times New Roman" pitchFamily="18" charset="0"/>
              </a:rPr>
              <a:t>Implement security mechanism such as SSL and VPN to secure the network traffic.</a:t>
            </a:r>
          </a:p>
          <a:p>
            <a:r>
              <a:rPr lang="en-US" sz="2000" dirty="0" smtClean="0">
                <a:latin typeface="Times New Roman" pitchFamily="18" charset="0"/>
                <a:cs typeface="Times New Roman" pitchFamily="18" charset="0"/>
              </a:rPr>
              <a:t>Identify rogue sniffing application in the network.</a:t>
            </a:r>
          </a:p>
          <a:p>
            <a:r>
              <a:rPr lang="en-US" sz="2000" dirty="0" smtClean="0">
                <a:latin typeface="Times New Roman" pitchFamily="18" charset="0"/>
                <a:cs typeface="Times New Roman" pitchFamily="18" charset="0"/>
              </a:rPr>
              <a:t>Discover rogue DHCP and DNS servers in the network.</a:t>
            </a:r>
          </a:p>
          <a:p>
            <a:r>
              <a:rPr lang="en-US" sz="2000" dirty="0" smtClean="0">
                <a:latin typeface="Times New Roman" pitchFamily="18" charset="0"/>
                <a:cs typeface="Times New Roman" pitchFamily="18" charset="0"/>
              </a:rPr>
              <a:t>Discover the presence of unauthorized networking devices.</a:t>
            </a:r>
            <a:endParaRPr lang="en-US" sz="2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E</a:t>
            </a:r>
            <a:r>
              <a:rPr lang="en-US" sz="3600" dirty="0" smtClean="0">
                <a:latin typeface="Times New Roman" pitchFamily="18" charset="0"/>
                <a:cs typeface="Times New Roman" pitchFamily="18" charset="0"/>
              </a:rPr>
              <a:t>avesdropping</a:t>
            </a:r>
            <a:endParaRPr lang="en-US" sz="3600" dirty="0"/>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An eavesdropping attack, also known as a sniffing or snooping attack, is a theft of information as it is transmitted over a network by a computer, smart phone, or another connected device. The attack takes advantage of unsecured network communications to access data as it is being sent or received by its user.</a:t>
            </a:r>
          </a:p>
          <a:p>
            <a:r>
              <a:rPr lang="en-US" sz="2000" dirty="0" smtClean="0">
                <a:latin typeface="Times New Roman" pitchFamily="18" charset="0"/>
                <a:cs typeface="Times New Roman" pitchFamily="18" charset="0"/>
              </a:rPr>
              <a:t>There are two types of eavesdropping attacks; passive eavesdropping and active eavesdropping. </a:t>
            </a:r>
          </a:p>
          <a:p>
            <a:r>
              <a:rPr lang="en-US" sz="2000" dirty="0" smtClean="0">
                <a:latin typeface="Times New Roman" pitchFamily="18" charset="0"/>
                <a:cs typeface="Times New Roman" pitchFamily="18" charset="0"/>
              </a:rPr>
              <a:t>With passive eavesdropping, the hacker simply “listens” to data that is passing through the network. With active eavesdropping, hackers disguise themselves. This allows them to impersonate a website where users would normally share their private data.</a:t>
            </a:r>
          </a:p>
          <a:p>
            <a:r>
              <a:rPr lang="en-US" sz="2000" dirty="0" smtClean="0">
                <a:latin typeface="Times New Roman" pitchFamily="18" charset="0"/>
                <a:cs typeface="Times New Roman" pitchFamily="18" charset="0"/>
              </a:rPr>
              <a:t>To prevent being the victim of eavesdropping attacks, make sure that you’re using data encryption in transit.</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n-US" dirty="0" smtClean="0">
                <a:latin typeface="Times New Roman" pitchFamily="18" charset="0"/>
                <a:cs typeface="Times New Roman" pitchFamily="18" charset="0"/>
              </a:rPr>
              <a:t>The different scenarios that attackers leverage on for a malicious  </a:t>
            </a:r>
          </a:p>
          <a:p>
            <a:pPr>
              <a:buNone/>
            </a:pPr>
            <a:r>
              <a:rPr lang="en-US" dirty="0" smtClean="0">
                <a:latin typeface="Times New Roman" pitchFamily="18" charset="0"/>
                <a:cs typeface="Times New Roman" pitchFamily="18" charset="0"/>
              </a:rPr>
              <a:t>Eavesdropping attack.</a:t>
            </a:r>
          </a:p>
          <a:p>
            <a:r>
              <a:rPr lang="en-US" b="1" dirty="0" smtClean="0">
                <a:latin typeface="Times New Roman" pitchFamily="18" charset="0"/>
                <a:cs typeface="Times New Roman" pitchFamily="18" charset="0"/>
              </a:rPr>
              <a:t>Weak Passwords:</a:t>
            </a:r>
            <a:r>
              <a:rPr lang="en-US" dirty="0" smtClean="0">
                <a:latin typeface="Times New Roman" pitchFamily="18" charset="0"/>
                <a:cs typeface="Times New Roman" pitchFamily="18" charset="0"/>
              </a:rPr>
              <a:t> by choosing weak passwords, that can be compromised easily, you are leaving the door to a confidential communication channel wide open. Once the attacker possesses your password, he can easily join the network on which valuable business information is being exchanged.</a:t>
            </a:r>
          </a:p>
          <a:p>
            <a:r>
              <a:rPr lang="en-US" b="1" dirty="0" smtClean="0">
                <a:latin typeface="Times New Roman" pitchFamily="18" charset="0"/>
                <a:cs typeface="Times New Roman" pitchFamily="18" charset="0"/>
              </a:rPr>
              <a:t>Working remotely:</a:t>
            </a:r>
            <a:r>
              <a:rPr lang="en-US" dirty="0" smtClean="0">
                <a:latin typeface="Times New Roman" pitchFamily="18" charset="0"/>
                <a:cs typeface="Times New Roman" pitchFamily="18" charset="0"/>
              </a:rPr>
              <a:t> employees working in the office premises conform to the security standards and are connected to a secure network. However, remote employees may connect their devices to a weak or insecure network that could be prone to an eavesdropping attack</a:t>
            </a:r>
          </a:p>
          <a:p>
            <a:r>
              <a:rPr lang="en-US" b="1" dirty="0" smtClean="0">
                <a:latin typeface="Times New Roman" pitchFamily="18" charset="0"/>
                <a:cs typeface="Times New Roman" pitchFamily="18" charset="0"/>
              </a:rPr>
              <a:t>Frail networks:</a:t>
            </a:r>
            <a:r>
              <a:rPr lang="en-US" dirty="0" smtClean="0">
                <a:latin typeface="Times New Roman" pitchFamily="18" charset="0"/>
                <a:cs typeface="Times New Roman" pitchFamily="18" charset="0"/>
              </a:rPr>
              <a:t> connecting to open networks that do not even require passwords for access and transmits information without encryption is an ideal set up for an attacker to carry an eavesdropping attack.</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What is the impact of the Eavesdropping attack?</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Loss of privacy:</a:t>
            </a:r>
            <a:r>
              <a:rPr lang="en-US" sz="2000" dirty="0" smtClean="0">
                <a:latin typeface="Times New Roman" pitchFamily="18" charset="0"/>
                <a:cs typeface="Times New Roman" pitchFamily="18" charset="0"/>
              </a:rPr>
              <a:t> Every business has confidential information that could lead the organization astray if it becomes public. While eavesdropping, the attackers will absorb vital business information, ideas and conversations being exchanged within the organization, thereby affecting its privacy</a:t>
            </a:r>
          </a:p>
          <a:p>
            <a:r>
              <a:rPr lang="en-US" sz="2000" b="1" dirty="0" smtClean="0">
                <a:latin typeface="Times New Roman" pitchFamily="18" charset="0"/>
                <a:cs typeface="Times New Roman" pitchFamily="18" charset="0"/>
              </a:rPr>
              <a:t>Identity theft:</a:t>
            </a:r>
            <a:r>
              <a:rPr lang="en-US" sz="2000" dirty="0" smtClean="0">
                <a:latin typeface="Times New Roman" pitchFamily="18" charset="0"/>
                <a:cs typeface="Times New Roman" pitchFamily="18" charset="0"/>
              </a:rPr>
              <a:t> Say, two employees are having a conversation about their access to critical applications. One of them says, “my password to application XYZ has been changed from </a:t>
            </a:r>
            <a:r>
              <a:rPr lang="en-US" sz="2000" dirty="0" err="1" smtClean="0">
                <a:latin typeface="Times New Roman" pitchFamily="18" charset="0"/>
                <a:cs typeface="Times New Roman" pitchFamily="18" charset="0"/>
              </a:rPr>
              <a:t>abdcde</a:t>
            </a:r>
            <a:r>
              <a:rPr lang="en-US" sz="2000" dirty="0" smtClean="0">
                <a:latin typeface="Times New Roman" pitchFamily="18" charset="0"/>
                <a:cs typeface="Times New Roman" pitchFamily="18" charset="0"/>
              </a:rPr>
              <a:t> to 1234” now, the attacker who has been eavesdropping on their conversation has easy access to their credentials; will easily access the application and steal all the important information.</a:t>
            </a:r>
          </a:p>
          <a:p>
            <a:r>
              <a:rPr lang="en-US" sz="2000" b="1" dirty="0" smtClean="0">
                <a:latin typeface="Times New Roman" pitchFamily="18" charset="0"/>
                <a:cs typeface="Times New Roman" pitchFamily="18" charset="0"/>
              </a:rPr>
              <a:t>Financial loss:</a:t>
            </a:r>
            <a:r>
              <a:rPr lang="en-US" sz="2000" dirty="0" smtClean="0">
                <a:latin typeface="Times New Roman" pitchFamily="18" charset="0"/>
                <a:cs typeface="Times New Roman" pitchFamily="18" charset="0"/>
              </a:rPr>
              <a:t> Once the cyber attacker has vital business information, essential database or passwords to vital business applications, it can be used to full advantage by exposing the data or selling it to the competitors; the attackers will earn, and the organization will lose in millions.</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How to prevent Eavesdropping attacks?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r>
              <a:rPr lang="en-US" b="1" dirty="0" smtClean="0">
                <a:latin typeface="Times New Roman" pitchFamily="18" charset="0"/>
                <a:cs typeface="Times New Roman" pitchFamily="18" charset="0"/>
              </a:rPr>
              <a:t>Military-grade encryption:</a:t>
            </a:r>
            <a:r>
              <a:rPr lang="en-US" dirty="0" smtClean="0">
                <a:latin typeface="Times New Roman" pitchFamily="18" charset="0"/>
                <a:cs typeface="Times New Roman" pitchFamily="18" charset="0"/>
              </a:rPr>
              <a:t> encryption is a great way to defend an eavesdropping attack. In case an attacker manages to intervene between a communication, he would be successful only if he can read the data that is being exchanged. By using a 256-bit, also known as military-grade encryption, the attacker may gather the data via eavesdropping, but the data will still be safe as it will take him around 500 billion years to decode it.</a:t>
            </a:r>
          </a:p>
          <a:p>
            <a:r>
              <a:rPr lang="en-US" b="1" dirty="0" smtClean="0">
                <a:latin typeface="Times New Roman" pitchFamily="18" charset="0"/>
                <a:cs typeface="Times New Roman" pitchFamily="18" charset="0"/>
              </a:rPr>
              <a:t>Spread awareness:</a:t>
            </a:r>
            <a:r>
              <a:rPr lang="en-US" dirty="0" smtClean="0">
                <a:latin typeface="Times New Roman" pitchFamily="18" charset="0"/>
                <a:cs typeface="Times New Roman" pitchFamily="18" charset="0"/>
              </a:rPr>
              <a:t> training and informing the employees of the organization about cyber security is of utmost importance. An employee, unaware of cybercrimes such as eavesdropping attacks may unknowingly put the organization at risk. So, the employee should have complete knowledge about eavesdropping attacks before he/she downloads an application, software or connects over a weak network.</a:t>
            </a:r>
          </a:p>
          <a:p>
            <a:r>
              <a:rPr lang="en-US" b="1" dirty="0" smtClean="0">
                <a:latin typeface="Times New Roman" pitchFamily="18" charset="0"/>
                <a:cs typeface="Times New Roman" pitchFamily="18" charset="0"/>
              </a:rPr>
              <a:t>Network segmentation:</a:t>
            </a:r>
            <a:r>
              <a:rPr lang="en-US" dirty="0" smtClean="0">
                <a:latin typeface="Times New Roman" pitchFamily="18" charset="0"/>
                <a:cs typeface="Times New Roman" pitchFamily="18" charset="0"/>
              </a:rPr>
              <a:t> it is ideal to split the computer network and allowing only certain teams or key personnel to connect to the network; for instance, the marketing team does not need to access the HR system. Network division or segmenting helps in decongesting the network traffic, improves security and prevents unwanted connectivity.</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Recon-</a:t>
            </a:r>
            <a:r>
              <a:rPr lang="en-US" sz="3600" dirty="0" err="1" smtClean="0">
                <a:latin typeface="Times New Roman" pitchFamily="18" charset="0"/>
                <a:cs typeface="Times New Roman" pitchFamily="18" charset="0"/>
              </a:rPr>
              <a:t>ng</a:t>
            </a:r>
            <a:endParaRPr lang="en-US" sz="3600" dirty="0"/>
          </a:p>
        </p:txBody>
      </p:sp>
      <p:sp>
        <p:nvSpPr>
          <p:cNvPr id="3" name="Content Placeholder 2"/>
          <p:cNvSpPr>
            <a:spLocks noGrp="1"/>
          </p:cNvSpPr>
          <p:nvPr>
            <p:ph idx="1"/>
          </p:nvPr>
        </p:nvSpPr>
        <p:spPr/>
        <p:txBody>
          <a:bodyPr>
            <a:normAutofit/>
          </a:bodyPr>
          <a:lstStyle/>
          <a:p>
            <a:r>
              <a:rPr lang="en-US" sz="2000" dirty="0">
                <a:latin typeface="Times New Roman" pitchFamily="18" charset="0"/>
                <a:cs typeface="Times New Roman" pitchFamily="18" charset="0"/>
              </a:rPr>
              <a:t>Recon-</a:t>
            </a:r>
            <a:r>
              <a:rPr lang="en-US" sz="2000" dirty="0" err="1">
                <a:latin typeface="Times New Roman" pitchFamily="18" charset="0"/>
                <a:cs typeface="Times New Roman" pitchFamily="18" charset="0"/>
              </a:rPr>
              <a:t>ng</a:t>
            </a:r>
            <a:r>
              <a:rPr lang="en-US" sz="2000" dirty="0">
                <a:latin typeface="Times New Roman" pitchFamily="18" charset="0"/>
                <a:cs typeface="Times New Roman" pitchFamily="18" charset="0"/>
              </a:rPr>
              <a:t> is a framework. It is a very powerful, flexible, and has moving parts similar to the </a:t>
            </a:r>
            <a:r>
              <a:rPr lang="en-US" sz="2000" dirty="0" err="1">
                <a:latin typeface="Times New Roman" pitchFamily="18" charset="0"/>
                <a:cs typeface="Times New Roman" pitchFamily="18" charset="0"/>
              </a:rPr>
              <a:t>Metasploit</a:t>
            </a:r>
            <a:r>
              <a:rPr lang="en-US" sz="2000" dirty="0">
                <a:latin typeface="Times New Roman" pitchFamily="18" charset="0"/>
                <a:cs typeface="Times New Roman" pitchFamily="18" charset="0"/>
              </a:rPr>
              <a:t> framework. Recon-</a:t>
            </a:r>
            <a:r>
              <a:rPr lang="en-US" sz="2000" dirty="0" err="1">
                <a:latin typeface="Times New Roman" pitchFamily="18" charset="0"/>
                <a:cs typeface="Times New Roman" pitchFamily="18" charset="0"/>
              </a:rPr>
              <a:t>ng</a:t>
            </a:r>
            <a:r>
              <a:rPr lang="en-US" sz="2000" dirty="0">
                <a:latin typeface="Times New Roman" pitchFamily="18" charset="0"/>
                <a:cs typeface="Times New Roman" pitchFamily="18" charset="0"/>
              </a:rPr>
              <a:t> is an interactive framework that is not a menu driven UI. Recon-</a:t>
            </a:r>
            <a:r>
              <a:rPr lang="en-US" sz="2000" dirty="0" err="1">
                <a:latin typeface="Times New Roman" pitchFamily="18" charset="0"/>
                <a:cs typeface="Times New Roman" pitchFamily="18" charset="0"/>
              </a:rPr>
              <a:t>ng</a:t>
            </a:r>
            <a:r>
              <a:rPr lang="en-US" sz="2000" dirty="0">
                <a:latin typeface="Times New Roman" pitchFamily="18" charset="0"/>
                <a:cs typeface="Times New Roman" pitchFamily="18" charset="0"/>
              </a:rPr>
              <a:t> uses many different sources to gather data</a:t>
            </a:r>
            <a:r>
              <a:rPr lang="en-US" sz="2000" dirty="0" smtClean="0">
                <a:latin typeface="Times New Roman" pitchFamily="18" charset="0"/>
                <a:cs typeface="Times New Roman" pitchFamily="18" charset="0"/>
              </a:rPr>
              <a:t>.</a:t>
            </a:r>
          </a:p>
          <a:p>
            <a:pPr fontAlgn="base"/>
            <a:r>
              <a:rPr lang="en-US" sz="2000" b="1" dirty="0"/>
              <a:t>Installing recon-</a:t>
            </a:r>
            <a:r>
              <a:rPr lang="en-US" sz="2000" b="1" dirty="0" err="1"/>
              <a:t>ng</a:t>
            </a:r>
            <a:r>
              <a:rPr lang="en-US" sz="2000" b="1" dirty="0"/>
              <a:t> on Kali Linux</a:t>
            </a:r>
            <a:endParaRPr lang="en-US" sz="2000" dirty="0"/>
          </a:p>
          <a:p>
            <a:pPr fontAlgn="base"/>
            <a:r>
              <a:rPr lang="en-US" sz="2000" dirty="0" smtClean="0"/>
              <a:t>We are going to install recon-</a:t>
            </a:r>
            <a:r>
              <a:rPr lang="en-US" sz="2000" dirty="0" err="1" smtClean="0"/>
              <a:t>ng</a:t>
            </a:r>
            <a:r>
              <a:rPr lang="en-US" sz="2000" dirty="0" smtClean="0"/>
              <a:t> on Kali Linux. To install recon-</a:t>
            </a:r>
            <a:r>
              <a:rPr lang="en-US" sz="2000" dirty="0" err="1" smtClean="0"/>
              <a:t>ng</a:t>
            </a:r>
            <a:r>
              <a:rPr lang="en-US" sz="2000" dirty="0" smtClean="0"/>
              <a:t> and place it in the opt directory, we are going to use </a:t>
            </a:r>
            <a:r>
              <a:rPr lang="en-US" sz="2000" dirty="0" err="1" smtClean="0"/>
              <a:t>git</a:t>
            </a:r>
            <a:r>
              <a:rPr lang="en-US" sz="2000" dirty="0" smtClean="0"/>
              <a:t> clone by typing in the following command in the terminal window.</a:t>
            </a:r>
          </a:p>
          <a:p>
            <a:pPr fontAlgn="base"/>
            <a:r>
              <a:rPr lang="en-US" sz="2000" i="1" dirty="0" err="1" smtClean="0"/>
              <a:t>cd</a:t>
            </a:r>
            <a:r>
              <a:rPr lang="en-US" sz="2000" i="1" dirty="0" smtClean="0"/>
              <a:t> /opt; </a:t>
            </a:r>
            <a:r>
              <a:rPr lang="en-US" sz="2000" i="1" dirty="0" err="1" smtClean="0"/>
              <a:t>git</a:t>
            </a:r>
            <a:r>
              <a:rPr lang="en-US" sz="2000" i="1" dirty="0" smtClean="0"/>
              <a:t> clone https://LaNMaSteR53@bitbucket.org/LaNMaSteR53/recon-ng.git</a:t>
            </a:r>
            <a:endParaRPr lang="en-US" sz="2000" dirty="0" smtClean="0"/>
          </a:p>
          <a:p>
            <a:pPr fontAlgn="base"/>
            <a:r>
              <a:rPr lang="en-US" sz="2000" i="1" dirty="0" err="1" smtClean="0"/>
              <a:t>cd</a:t>
            </a:r>
            <a:r>
              <a:rPr lang="en-US" sz="2000" i="1" dirty="0" smtClean="0"/>
              <a:t> /opt/recon-</a:t>
            </a:r>
            <a:r>
              <a:rPr lang="en-US" sz="2000" i="1" dirty="0" err="1" smtClean="0"/>
              <a:t>ng</a:t>
            </a:r>
            <a:endParaRPr lang="en-US" sz="2000" dirty="0" smtClean="0"/>
          </a:p>
          <a:p>
            <a:pPr fontAlgn="base"/>
            <a:r>
              <a:rPr lang="en-US" sz="2000" i="1" dirty="0" smtClean="0"/>
              <a:t>./recon-</a:t>
            </a:r>
            <a:r>
              <a:rPr lang="en-US" sz="2000" i="1" dirty="0" err="1" smtClean="0"/>
              <a:t>ng</a:t>
            </a:r>
            <a:endParaRPr lang="en-US" sz="2000" dirty="0" smtClean="0"/>
          </a:p>
          <a:p>
            <a:endParaRPr lang="en-US" sz="20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Spoofing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100138" lvl="1" indent="-533400">
              <a:buFontTx/>
              <a:buNone/>
            </a:pPr>
            <a:r>
              <a:rPr lang="en-US" sz="2000" dirty="0" smtClean="0">
                <a:latin typeface="Times New Roman" pitchFamily="18" charset="0"/>
                <a:cs typeface="Times New Roman" pitchFamily="18" charset="0"/>
              </a:rPr>
              <a:t>An attacker alters his identity so that some one thinks he is some one else</a:t>
            </a:r>
          </a:p>
          <a:p>
            <a:pPr marL="1100138" lvl="1" indent="-533400"/>
            <a:r>
              <a:rPr lang="en-US" sz="2000" dirty="0" smtClean="0">
                <a:latin typeface="Times New Roman" pitchFamily="18" charset="0"/>
                <a:cs typeface="Times New Roman" pitchFamily="18" charset="0"/>
              </a:rPr>
              <a:t>Email, User ID, IP Address, …</a:t>
            </a:r>
          </a:p>
          <a:p>
            <a:pPr marL="1100138" lvl="1" indent="-533400"/>
            <a:r>
              <a:rPr lang="en-US" sz="2000" dirty="0" smtClean="0">
                <a:latin typeface="Times New Roman" pitchFamily="18" charset="0"/>
                <a:cs typeface="Times New Roman" pitchFamily="18" charset="0"/>
              </a:rPr>
              <a:t>Attacker exploits trust relation between user and networked machines to gain access to machines</a:t>
            </a:r>
          </a:p>
          <a:p>
            <a:pPr marL="1100138" lvl="1" indent="-533400"/>
            <a:endParaRPr lang="en-US" sz="2000" dirty="0" smtClean="0">
              <a:latin typeface="Times New Roman" pitchFamily="18" charset="0"/>
              <a:cs typeface="Times New Roman" pitchFamily="18" charset="0"/>
            </a:endParaRPr>
          </a:p>
          <a:p>
            <a:pPr marL="609600" indent="-609600">
              <a:buFontTx/>
              <a:buNone/>
            </a:pPr>
            <a:r>
              <a:rPr lang="en-US" sz="2000" dirty="0" smtClean="0">
                <a:latin typeface="Times New Roman" pitchFamily="18" charset="0"/>
                <a:cs typeface="Times New Roman" pitchFamily="18" charset="0"/>
              </a:rPr>
              <a:t>Types of Spoofing:</a:t>
            </a:r>
          </a:p>
          <a:p>
            <a:pPr marL="1100138" lvl="1" indent="-533400">
              <a:buFontTx/>
              <a:buAutoNum type="arabicPeriod"/>
            </a:pPr>
            <a:r>
              <a:rPr lang="en-US" sz="2000" dirty="0" smtClean="0">
                <a:latin typeface="Times New Roman" pitchFamily="18" charset="0"/>
                <a:cs typeface="Times New Roman" pitchFamily="18" charset="0"/>
              </a:rPr>
              <a:t>IP Spoofing:</a:t>
            </a:r>
          </a:p>
          <a:p>
            <a:pPr marL="1100138" lvl="1" indent="-533400">
              <a:buFontTx/>
              <a:buAutoNum type="arabicPeriod"/>
            </a:pPr>
            <a:r>
              <a:rPr lang="en-US" sz="2000" dirty="0" smtClean="0">
                <a:latin typeface="Times New Roman" pitchFamily="18" charset="0"/>
                <a:cs typeface="Times New Roman" pitchFamily="18" charset="0"/>
              </a:rPr>
              <a:t>Email Spoofing</a:t>
            </a:r>
          </a:p>
          <a:p>
            <a:pPr marL="1100138" lvl="1" indent="-533400">
              <a:buFontTx/>
              <a:buAutoNum type="arabicPeriod"/>
            </a:pPr>
            <a:r>
              <a:rPr lang="en-US" sz="2000" dirty="0" smtClean="0">
                <a:latin typeface="Times New Roman" pitchFamily="18" charset="0"/>
                <a:cs typeface="Times New Roman" pitchFamily="18" charset="0"/>
              </a:rPr>
              <a:t>Web Spoofing</a:t>
            </a:r>
          </a:p>
          <a:p>
            <a:endParaRPr lang="en-US" sz="2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body" idx="1"/>
          </p:nvPr>
        </p:nvSpPr>
        <p:spPr>
          <a:xfrm>
            <a:off x="304800" y="1143000"/>
            <a:ext cx="8839200" cy="1219200"/>
          </a:xfrm>
        </p:spPr>
        <p:txBody>
          <a:bodyPr/>
          <a:lstStyle/>
          <a:p>
            <a:pPr marL="609600" indent="-609600">
              <a:lnSpc>
                <a:spcPct val="90000"/>
              </a:lnSpc>
              <a:buFontTx/>
              <a:buNone/>
            </a:pPr>
            <a:r>
              <a:rPr lang="en-US" sz="2400">
                <a:latin typeface="Trebuchet MS" pitchFamily="34" charset="0"/>
                <a:cs typeface="Times New Roman" pitchFamily="18" charset="0"/>
              </a:rPr>
              <a:t>Definition:</a:t>
            </a:r>
          </a:p>
          <a:p>
            <a:pPr marL="609600" indent="-609600">
              <a:lnSpc>
                <a:spcPct val="90000"/>
              </a:lnSpc>
              <a:buFontTx/>
              <a:buNone/>
            </a:pPr>
            <a:r>
              <a:rPr lang="en-US" sz="2400">
                <a:latin typeface="Trebuchet MS" pitchFamily="34" charset="0"/>
                <a:cs typeface="Times New Roman" pitchFamily="18" charset="0"/>
              </a:rPr>
              <a:t>	Attacker uses IP address of another computer to acquire information or gain access</a:t>
            </a:r>
          </a:p>
        </p:txBody>
      </p:sp>
      <p:sp>
        <p:nvSpPr>
          <p:cNvPr id="335875" name="Rectangle 3"/>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spcBef>
                <a:spcPct val="0"/>
              </a:spcBef>
            </a:pPr>
            <a:r>
              <a:rPr lang="en-US" sz="3600" dirty="0">
                <a:latin typeface="Times New Roman" pitchFamily="18" charset="0"/>
                <a:cs typeface="Times New Roman" pitchFamily="18" charset="0"/>
              </a:rPr>
              <a:t>IP Spoofing – Flying-Blind Attack </a:t>
            </a:r>
          </a:p>
        </p:txBody>
      </p:sp>
      <p:pic>
        <p:nvPicPr>
          <p:cNvPr id="335877" name="Picture 5"/>
          <p:cNvPicPr>
            <a:picLocks noChangeAspect="1" noChangeArrowheads="1"/>
          </p:cNvPicPr>
          <p:nvPr/>
        </p:nvPicPr>
        <p:blipFill>
          <a:blip r:embed="rId3"/>
          <a:srcRect/>
          <a:stretch>
            <a:fillRect/>
          </a:stretch>
        </p:blipFill>
        <p:spPr bwMode="auto">
          <a:xfrm>
            <a:off x="1860550" y="2362200"/>
            <a:ext cx="1163638" cy="1295400"/>
          </a:xfrm>
          <a:prstGeom prst="rect">
            <a:avLst/>
          </a:prstGeom>
          <a:noFill/>
          <a:ln w="12700">
            <a:noFill/>
            <a:miter lim="800000"/>
            <a:headEnd type="none" w="sm" len="sm"/>
            <a:tailEnd type="none" w="sm" len="sm"/>
          </a:ln>
          <a:effectLst/>
        </p:spPr>
      </p:pic>
      <p:pic>
        <p:nvPicPr>
          <p:cNvPr id="335878" name="Picture 6"/>
          <p:cNvPicPr>
            <a:picLocks noChangeAspect="1" noChangeArrowheads="1"/>
          </p:cNvPicPr>
          <p:nvPr/>
        </p:nvPicPr>
        <p:blipFill>
          <a:blip r:embed="rId3"/>
          <a:srcRect/>
          <a:stretch>
            <a:fillRect/>
          </a:stretch>
        </p:blipFill>
        <p:spPr bwMode="auto">
          <a:xfrm>
            <a:off x="4659313" y="4419600"/>
            <a:ext cx="1163637" cy="1295400"/>
          </a:xfrm>
          <a:prstGeom prst="rect">
            <a:avLst/>
          </a:prstGeom>
          <a:noFill/>
          <a:ln w="12700">
            <a:noFill/>
            <a:miter lim="800000"/>
            <a:headEnd type="none" w="sm" len="sm"/>
            <a:tailEnd type="none" w="sm" len="sm"/>
          </a:ln>
          <a:effectLst/>
        </p:spPr>
      </p:pic>
      <p:sp>
        <p:nvSpPr>
          <p:cNvPr id="335879" name="Line 7"/>
          <p:cNvSpPr>
            <a:spLocks noChangeShapeType="1"/>
          </p:cNvSpPr>
          <p:nvPr/>
        </p:nvSpPr>
        <p:spPr bwMode="auto">
          <a:xfrm flipH="1">
            <a:off x="3232150" y="3033713"/>
            <a:ext cx="3581400" cy="0"/>
          </a:xfrm>
          <a:prstGeom prst="line">
            <a:avLst/>
          </a:prstGeom>
          <a:noFill/>
          <a:ln w="6350">
            <a:solidFill>
              <a:schemeClr val="tx1"/>
            </a:solidFill>
            <a:round/>
            <a:headEnd/>
            <a:tailEnd type="triangle" w="med" len="med"/>
          </a:ln>
          <a:effectLst/>
        </p:spPr>
        <p:txBody>
          <a:bodyPr/>
          <a:lstStyle/>
          <a:p>
            <a:endParaRPr lang="en-US"/>
          </a:p>
        </p:txBody>
      </p:sp>
      <p:sp>
        <p:nvSpPr>
          <p:cNvPr id="335881" name="Text Box 9"/>
          <p:cNvSpPr txBox="1">
            <a:spLocks noChangeArrowheads="1"/>
          </p:cNvSpPr>
          <p:nvPr/>
        </p:nvSpPr>
        <p:spPr bwMode="auto">
          <a:xfrm>
            <a:off x="3302000" y="2717800"/>
            <a:ext cx="2765425" cy="304800"/>
          </a:xfrm>
          <a:prstGeom prst="rect">
            <a:avLst/>
          </a:prstGeom>
          <a:noFill/>
          <a:ln w="9525">
            <a:noFill/>
            <a:miter lim="800000"/>
            <a:headEnd/>
            <a:tailEnd/>
          </a:ln>
          <a:effectLst/>
        </p:spPr>
        <p:txBody>
          <a:bodyPr wrap="none">
            <a:spAutoFit/>
          </a:bodyPr>
          <a:lstStyle/>
          <a:p>
            <a:r>
              <a:rPr lang="en-US" sz="1400" b="0"/>
              <a:t>Replies sent back to 10.10.20.30</a:t>
            </a:r>
          </a:p>
        </p:txBody>
      </p:sp>
      <p:sp>
        <p:nvSpPr>
          <p:cNvPr id="335883" name="Text Box 11"/>
          <p:cNvSpPr txBox="1">
            <a:spLocks noChangeArrowheads="1"/>
          </p:cNvSpPr>
          <p:nvPr/>
        </p:nvSpPr>
        <p:spPr bwMode="auto">
          <a:xfrm>
            <a:off x="1598613" y="3632200"/>
            <a:ext cx="1544637" cy="560388"/>
          </a:xfrm>
          <a:prstGeom prst="rect">
            <a:avLst/>
          </a:prstGeom>
          <a:noFill/>
          <a:ln w="9525">
            <a:noFill/>
            <a:miter lim="800000"/>
            <a:headEnd/>
            <a:tailEnd/>
          </a:ln>
          <a:effectLst/>
        </p:spPr>
        <p:txBody>
          <a:bodyPr wrap="none">
            <a:spAutoFit/>
          </a:bodyPr>
          <a:lstStyle/>
          <a:p>
            <a:pPr algn="ctr"/>
            <a:r>
              <a:rPr lang="en-US" sz="1400" b="0"/>
              <a:t>Spoofed Address</a:t>
            </a:r>
          </a:p>
          <a:p>
            <a:pPr algn="ctr"/>
            <a:r>
              <a:rPr lang="en-US" sz="1400" b="0"/>
              <a:t>10.10.20.30</a:t>
            </a:r>
          </a:p>
        </p:txBody>
      </p:sp>
      <p:sp>
        <p:nvSpPr>
          <p:cNvPr id="335884" name="Text Box 12"/>
          <p:cNvSpPr txBox="1">
            <a:spLocks noChangeArrowheads="1"/>
          </p:cNvSpPr>
          <p:nvPr/>
        </p:nvSpPr>
        <p:spPr bwMode="auto">
          <a:xfrm>
            <a:off x="4679950" y="5703888"/>
            <a:ext cx="1119188" cy="560387"/>
          </a:xfrm>
          <a:prstGeom prst="rect">
            <a:avLst/>
          </a:prstGeom>
          <a:noFill/>
          <a:ln w="9525">
            <a:noFill/>
            <a:miter lim="800000"/>
            <a:headEnd/>
            <a:tailEnd/>
          </a:ln>
          <a:effectLst/>
        </p:spPr>
        <p:txBody>
          <a:bodyPr wrap="none">
            <a:spAutoFit/>
          </a:bodyPr>
          <a:lstStyle/>
          <a:p>
            <a:r>
              <a:rPr lang="en-US" sz="1400" b="0"/>
              <a:t>Attacker</a:t>
            </a:r>
          </a:p>
          <a:p>
            <a:r>
              <a:rPr lang="en-US" sz="1400" b="0"/>
              <a:t>10.10.50.50</a:t>
            </a:r>
          </a:p>
        </p:txBody>
      </p:sp>
      <p:sp>
        <p:nvSpPr>
          <p:cNvPr id="335885" name="Text Box 13"/>
          <p:cNvSpPr txBox="1">
            <a:spLocks noChangeArrowheads="1"/>
          </p:cNvSpPr>
          <p:nvPr/>
        </p:nvSpPr>
        <p:spPr bwMode="auto">
          <a:xfrm>
            <a:off x="7281863" y="3632200"/>
            <a:ext cx="922337" cy="560388"/>
          </a:xfrm>
          <a:prstGeom prst="rect">
            <a:avLst/>
          </a:prstGeom>
          <a:noFill/>
          <a:ln w="9525">
            <a:noFill/>
            <a:miter lim="800000"/>
            <a:headEnd/>
            <a:tailEnd/>
          </a:ln>
          <a:effectLst/>
        </p:spPr>
        <p:txBody>
          <a:bodyPr wrap="none">
            <a:spAutoFit/>
          </a:bodyPr>
          <a:lstStyle/>
          <a:p>
            <a:pPr algn="ctr"/>
            <a:r>
              <a:rPr lang="en-US" sz="1400" b="0"/>
              <a:t>John</a:t>
            </a:r>
          </a:p>
          <a:p>
            <a:pPr algn="ctr"/>
            <a:r>
              <a:rPr lang="en-US" sz="1400" b="0"/>
              <a:t>10.10.5.5</a:t>
            </a:r>
          </a:p>
        </p:txBody>
      </p:sp>
      <p:sp>
        <p:nvSpPr>
          <p:cNvPr id="335886" name="Line 14"/>
          <p:cNvSpPr>
            <a:spLocks noChangeShapeType="1"/>
          </p:cNvSpPr>
          <p:nvPr/>
        </p:nvSpPr>
        <p:spPr bwMode="auto">
          <a:xfrm flipV="1">
            <a:off x="5518150" y="3886200"/>
            <a:ext cx="1676400" cy="762000"/>
          </a:xfrm>
          <a:prstGeom prst="line">
            <a:avLst/>
          </a:prstGeom>
          <a:noFill/>
          <a:ln w="6350">
            <a:solidFill>
              <a:schemeClr val="tx1"/>
            </a:solidFill>
            <a:round/>
            <a:headEnd/>
            <a:tailEnd type="triangle" w="med" len="med"/>
          </a:ln>
          <a:effectLst/>
        </p:spPr>
        <p:txBody>
          <a:bodyPr/>
          <a:lstStyle/>
          <a:p>
            <a:endParaRPr lang="en-US"/>
          </a:p>
        </p:txBody>
      </p:sp>
      <p:sp>
        <p:nvSpPr>
          <p:cNvPr id="335889" name="Text Box 17"/>
          <p:cNvSpPr txBox="1">
            <a:spLocks noChangeArrowheads="1"/>
          </p:cNvSpPr>
          <p:nvPr/>
        </p:nvSpPr>
        <p:spPr bwMode="auto">
          <a:xfrm>
            <a:off x="5975350" y="4370388"/>
            <a:ext cx="2330450" cy="560387"/>
          </a:xfrm>
          <a:prstGeom prst="rect">
            <a:avLst/>
          </a:prstGeom>
          <a:noFill/>
          <a:ln w="9525">
            <a:noFill/>
            <a:miter lim="800000"/>
            <a:headEnd/>
            <a:tailEnd/>
          </a:ln>
          <a:effectLst/>
        </p:spPr>
        <p:txBody>
          <a:bodyPr wrap="none">
            <a:spAutoFit/>
          </a:bodyPr>
          <a:lstStyle/>
          <a:p>
            <a:r>
              <a:rPr lang="en-US" sz="1400" b="0" dirty="0"/>
              <a:t>From Address: 10.10.20.30</a:t>
            </a:r>
          </a:p>
          <a:p>
            <a:r>
              <a:rPr lang="en-US" sz="1400" b="0" dirty="0"/>
              <a:t>To Address: 10.10.5.5</a:t>
            </a:r>
          </a:p>
        </p:txBody>
      </p:sp>
      <p:pic>
        <p:nvPicPr>
          <p:cNvPr id="335890" name="Picture 18"/>
          <p:cNvPicPr>
            <a:picLocks noChangeAspect="1" noChangeArrowheads="1"/>
          </p:cNvPicPr>
          <p:nvPr/>
        </p:nvPicPr>
        <p:blipFill>
          <a:blip r:embed="rId3"/>
          <a:srcRect/>
          <a:stretch>
            <a:fillRect/>
          </a:stretch>
        </p:blipFill>
        <p:spPr bwMode="auto">
          <a:xfrm>
            <a:off x="7097713" y="2362200"/>
            <a:ext cx="1163637" cy="1295400"/>
          </a:xfrm>
          <a:prstGeom prst="rect">
            <a:avLst/>
          </a:prstGeom>
          <a:noFill/>
          <a:ln w="12700">
            <a:noFill/>
            <a:miter lim="800000"/>
            <a:headEnd type="none" w="sm" len="sm"/>
            <a:tailEnd type="none" w="sm" len="sm"/>
          </a:ln>
          <a:effectLst/>
        </p:spPr>
      </p:pic>
      <p:sp>
        <p:nvSpPr>
          <p:cNvPr id="335891" name="Rectangle 19"/>
          <p:cNvSpPr>
            <a:spLocks noChangeArrowheads="1"/>
          </p:cNvSpPr>
          <p:nvPr/>
        </p:nvSpPr>
        <p:spPr bwMode="auto">
          <a:xfrm>
            <a:off x="304800" y="4495800"/>
            <a:ext cx="4267200" cy="1905000"/>
          </a:xfrm>
          <a:prstGeom prst="rect">
            <a:avLst/>
          </a:prstGeom>
          <a:noFill/>
          <a:ln w="9525">
            <a:noFill/>
            <a:miter lim="800000"/>
            <a:headEnd/>
            <a:tailEnd/>
          </a:ln>
          <a:effectLst/>
        </p:spPr>
        <p:txBody>
          <a:bodyPr/>
          <a:lstStyle/>
          <a:p>
            <a:pPr marL="609600" indent="-609600">
              <a:lnSpc>
                <a:spcPct val="90000"/>
              </a:lnSpc>
              <a:buFontTx/>
              <a:buChar char="•"/>
            </a:pPr>
            <a:r>
              <a:rPr lang="en-US" sz="1600" b="0">
                <a:solidFill>
                  <a:schemeClr val="tx1"/>
                </a:solidFill>
                <a:latin typeface="Trebuchet MS" pitchFamily="34" charset="0"/>
                <a:cs typeface="Times New Roman" pitchFamily="18" charset="0"/>
              </a:rPr>
              <a:t>Attacker changes his own IP address to spoofed address </a:t>
            </a:r>
          </a:p>
          <a:p>
            <a:pPr marL="609600" indent="-609600">
              <a:lnSpc>
                <a:spcPct val="90000"/>
              </a:lnSpc>
              <a:buFontTx/>
              <a:buChar char="•"/>
            </a:pPr>
            <a:r>
              <a:rPr lang="en-US" sz="1600" b="0">
                <a:solidFill>
                  <a:schemeClr val="tx1"/>
                </a:solidFill>
                <a:latin typeface="Trebuchet MS" pitchFamily="34" charset="0"/>
                <a:cs typeface="Times New Roman" pitchFamily="18" charset="0"/>
              </a:rPr>
              <a:t>Attacker can send messages to a machine masquerading as spoofed machine</a:t>
            </a:r>
          </a:p>
          <a:p>
            <a:pPr marL="609600" indent="-609600">
              <a:lnSpc>
                <a:spcPct val="90000"/>
              </a:lnSpc>
              <a:buFontTx/>
              <a:buChar char="•"/>
            </a:pPr>
            <a:r>
              <a:rPr lang="en-US" sz="1600" b="0">
                <a:solidFill>
                  <a:schemeClr val="tx1"/>
                </a:solidFill>
                <a:latin typeface="Trebuchet MS" pitchFamily="34" charset="0"/>
                <a:cs typeface="Times New Roman" pitchFamily="18" charset="0"/>
              </a:rPr>
              <a:t>Attacker can not receive messages from that machine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050"/>
          <p:cNvSpPr>
            <a:spLocks noGrp="1" noChangeArrowheads="1"/>
          </p:cNvSpPr>
          <p:nvPr>
            <p:ph type="body" idx="1"/>
          </p:nvPr>
        </p:nvSpPr>
        <p:spPr>
          <a:xfrm>
            <a:off x="304800" y="1295400"/>
            <a:ext cx="8839200" cy="1219200"/>
          </a:xfrm>
        </p:spPr>
        <p:txBody>
          <a:bodyPr>
            <a:normAutofit fontScale="92500" lnSpcReduction="20000"/>
          </a:bodyPr>
          <a:lstStyle/>
          <a:p>
            <a:pPr marL="609600" indent="-609600">
              <a:lnSpc>
                <a:spcPct val="90000"/>
              </a:lnSpc>
              <a:buFontTx/>
              <a:buNone/>
            </a:pPr>
            <a:r>
              <a:rPr lang="en-US" sz="2400" dirty="0">
                <a:latin typeface="Trebuchet MS" pitchFamily="34" charset="0"/>
                <a:cs typeface="Times New Roman" pitchFamily="18" charset="0"/>
              </a:rPr>
              <a:t>Definition:</a:t>
            </a:r>
          </a:p>
          <a:p>
            <a:pPr marL="609600" indent="-609600">
              <a:lnSpc>
                <a:spcPct val="90000"/>
              </a:lnSpc>
              <a:buFontTx/>
              <a:buNone/>
            </a:pPr>
            <a:r>
              <a:rPr lang="en-US" sz="2400" dirty="0">
                <a:latin typeface="Trebuchet MS" pitchFamily="34" charset="0"/>
                <a:cs typeface="Times New Roman" pitchFamily="18" charset="0"/>
              </a:rPr>
              <a:t>	Attacker spoofs the address of another machine and inserts itself between the attacked machine and the spoofed machine to intercept replies</a:t>
            </a:r>
          </a:p>
        </p:txBody>
      </p:sp>
      <p:sp>
        <p:nvSpPr>
          <p:cNvPr id="342019" name="Rectangle 2051"/>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spcBef>
                <a:spcPct val="0"/>
              </a:spcBef>
            </a:pPr>
            <a:r>
              <a:rPr lang="en-US" sz="4000" dirty="0">
                <a:latin typeface="Times New Roman" pitchFamily="18" charset="0"/>
                <a:cs typeface="Times New Roman" pitchFamily="18" charset="0"/>
              </a:rPr>
              <a:t>IP Spoofing – Source Routing</a:t>
            </a:r>
            <a:r>
              <a:rPr lang="en-US" sz="4400" dirty="0">
                <a:latin typeface="Times New Roman" pitchFamily="18" charset="0"/>
                <a:cs typeface="Times New Roman" pitchFamily="18" charset="0"/>
              </a:rPr>
              <a:t> </a:t>
            </a:r>
          </a:p>
        </p:txBody>
      </p:sp>
      <p:pic>
        <p:nvPicPr>
          <p:cNvPr id="342020" name="Picture 2052"/>
          <p:cNvPicPr>
            <a:picLocks noChangeAspect="1" noChangeArrowheads="1"/>
          </p:cNvPicPr>
          <p:nvPr/>
        </p:nvPicPr>
        <p:blipFill>
          <a:blip r:embed="rId3"/>
          <a:srcRect/>
          <a:stretch>
            <a:fillRect/>
          </a:stretch>
        </p:blipFill>
        <p:spPr bwMode="auto">
          <a:xfrm>
            <a:off x="414338" y="3048000"/>
            <a:ext cx="1163637" cy="1295400"/>
          </a:xfrm>
          <a:prstGeom prst="rect">
            <a:avLst/>
          </a:prstGeom>
          <a:noFill/>
          <a:ln w="12700">
            <a:noFill/>
            <a:miter lim="800000"/>
            <a:headEnd type="none" w="sm" len="sm"/>
            <a:tailEnd type="none" w="sm" len="sm"/>
          </a:ln>
          <a:effectLst/>
        </p:spPr>
      </p:pic>
      <p:pic>
        <p:nvPicPr>
          <p:cNvPr id="342021" name="Picture 2053"/>
          <p:cNvPicPr>
            <a:picLocks noChangeAspect="1" noChangeArrowheads="1"/>
          </p:cNvPicPr>
          <p:nvPr/>
        </p:nvPicPr>
        <p:blipFill>
          <a:blip r:embed="rId3"/>
          <a:srcRect/>
          <a:stretch>
            <a:fillRect/>
          </a:stretch>
        </p:blipFill>
        <p:spPr bwMode="auto">
          <a:xfrm>
            <a:off x="3789363" y="3048000"/>
            <a:ext cx="1163637" cy="1295400"/>
          </a:xfrm>
          <a:prstGeom prst="rect">
            <a:avLst/>
          </a:prstGeom>
          <a:noFill/>
          <a:ln w="12700">
            <a:noFill/>
            <a:miter lim="800000"/>
            <a:headEnd type="none" w="sm" len="sm"/>
            <a:tailEnd type="none" w="sm" len="sm"/>
          </a:ln>
          <a:effectLst/>
        </p:spPr>
      </p:pic>
      <p:sp>
        <p:nvSpPr>
          <p:cNvPr id="342023" name="Text Box 2055"/>
          <p:cNvSpPr txBox="1">
            <a:spLocks noChangeArrowheads="1"/>
          </p:cNvSpPr>
          <p:nvPr/>
        </p:nvSpPr>
        <p:spPr bwMode="auto">
          <a:xfrm>
            <a:off x="5257800" y="3859213"/>
            <a:ext cx="1633538" cy="560387"/>
          </a:xfrm>
          <a:prstGeom prst="rect">
            <a:avLst/>
          </a:prstGeom>
          <a:noFill/>
          <a:ln w="9525">
            <a:noFill/>
            <a:miter lim="800000"/>
            <a:headEnd/>
            <a:tailEnd/>
          </a:ln>
          <a:effectLst/>
        </p:spPr>
        <p:txBody>
          <a:bodyPr wrap="none">
            <a:spAutoFit/>
          </a:bodyPr>
          <a:lstStyle/>
          <a:p>
            <a:pPr algn="ctr"/>
            <a:r>
              <a:rPr lang="en-US" sz="1400" b="0"/>
              <a:t>Replies sent back </a:t>
            </a:r>
          </a:p>
          <a:p>
            <a:pPr algn="ctr"/>
            <a:r>
              <a:rPr lang="en-US" sz="1400" b="0"/>
              <a:t>to 10.10.20.30</a:t>
            </a:r>
          </a:p>
        </p:txBody>
      </p:sp>
      <p:sp>
        <p:nvSpPr>
          <p:cNvPr id="342024" name="Text Box 2056"/>
          <p:cNvSpPr txBox="1">
            <a:spLocks noChangeArrowheads="1"/>
          </p:cNvSpPr>
          <p:nvPr/>
        </p:nvSpPr>
        <p:spPr bwMode="auto">
          <a:xfrm>
            <a:off x="152400" y="4318000"/>
            <a:ext cx="1544638" cy="560388"/>
          </a:xfrm>
          <a:prstGeom prst="rect">
            <a:avLst/>
          </a:prstGeom>
          <a:noFill/>
          <a:ln w="9525">
            <a:noFill/>
            <a:miter lim="800000"/>
            <a:headEnd/>
            <a:tailEnd/>
          </a:ln>
          <a:effectLst/>
        </p:spPr>
        <p:txBody>
          <a:bodyPr wrap="none">
            <a:spAutoFit/>
          </a:bodyPr>
          <a:lstStyle/>
          <a:p>
            <a:pPr algn="ctr"/>
            <a:r>
              <a:rPr lang="en-US" sz="1400" b="0"/>
              <a:t>Spoofed Address</a:t>
            </a:r>
          </a:p>
          <a:p>
            <a:pPr algn="ctr"/>
            <a:r>
              <a:rPr lang="en-US" sz="1400" b="0"/>
              <a:t>10.10.20.30</a:t>
            </a:r>
          </a:p>
        </p:txBody>
      </p:sp>
      <p:sp>
        <p:nvSpPr>
          <p:cNvPr id="342025" name="Text Box 2057"/>
          <p:cNvSpPr txBox="1">
            <a:spLocks noChangeArrowheads="1"/>
          </p:cNvSpPr>
          <p:nvPr/>
        </p:nvSpPr>
        <p:spPr bwMode="auto">
          <a:xfrm>
            <a:off x="3810000" y="4332288"/>
            <a:ext cx="1119188" cy="560387"/>
          </a:xfrm>
          <a:prstGeom prst="rect">
            <a:avLst/>
          </a:prstGeom>
          <a:noFill/>
          <a:ln w="9525">
            <a:noFill/>
            <a:miter lim="800000"/>
            <a:headEnd/>
            <a:tailEnd/>
          </a:ln>
          <a:effectLst/>
        </p:spPr>
        <p:txBody>
          <a:bodyPr wrap="none">
            <a:spAutoFit/>
          </a:bodyPr>
          <a:lstStyle/>
          <a:p>
            <a:r>
              <a:rPr lang="en-US" sz="1400" b="0"/>
              <a:t>Attacker</a:t>
            </a:r>
          </a:p>
          <a:p>
            <a:r>
              <a:rPr lang="en-US" sz="1400" b="0"/>
              <a:t>10.10.50.50</a:t>
            </a:r>
          </a:p>
        </p:txBody>
      </p:sp>
      <p:sp>
        <p:nvSpPr>
          <p:cNvPr id="342026" name="Text Box 2058"/>
          <p:cNvSpPr txBox="1">
            <a:spLocks noChangeArrowheads="1"/>
          </p:cNvSpPr>
          <p:nvPr/>
        </p:nvSpPr>
        <p:spPr bwMode="auto">
          <a:xfrm>
            <a:off x="7631113" y="4318000"/>
            <a:ext cx="922337" cy="560388"/>
          </a:xfrm>
          <a:prstGeom prst="rect">
            <a:avLst/>
          </a:prstGeom>
          <a:noFill/>
          <a:ln w="9525">
            <a:noFill/>
            <a:miter lim="800000"/>
            <a:headEnd/>
            <a:tailEnd/>
          </a:ln>
          <a:effectLst/>
        </p:spPr>
        <p:txBody>
          <a:bodyPr wrap="none">
            <a:spAutoFit/>
          </a:bodyPr>
          <a:lstStyle/>
          <a:p>
            <a:pPr algn="ctr"/>
            <a:r>
              <a:rPr lang="en-US" sz="1400" b="0"/>
              <a:t>John</a:t>
            </a:r>
          </a:p>
          <a:p>
            <a:pPr algn="ctr"/>
            <a:r>
              <a:rPr lang="en-US" sz="1400" b="0"/>
              <a:t>10.10.5.5</a:t>
            </a:r>
          </a:p>
        </p:txBody>
      </p:sp>
      <p:sp>
        <p:nvSpPr>
          <p:cNvPr id="342028" name="Text Box 2060"/>
          <p:cNvSpPr txBox="1">
            <a:spLocks noChangeArrowheads="1"/>
          </p:cNvSpPr>
          <p:nvPr/>
        </p:nvSpPr>
        <p:spPr bwMode="auto">
          <a:xfrm>
            <a:off x="4832350" y="3249613"/>
            <a:ext cx="2330450" cy="560387"/>
          </a:xfrm>
          <a:prstGeom prst="rect">
            <a:avLst/>
          </a:prstGeom>
          <a:noFill/>
          <a:ln w="9525">
            <a:noFill/>
            <a:miter lim="800000"/>
            <a:headEnd/>
            <a:tailEnd/>
          </a:ln>
          <a:effectLst/>
        </p:spPr>
        <p:txBody>
          <a:bodyPr wrap="none">
            <a:spAutoFit/>
          </a:bodyPr>
          <a:lstStyle/>
          <a:p>
            <a:pPr algn="ctr"/>
            <a:r>
              <a:rPr lang="en-US" sz="1400" b="0"/>
              <a:t>From Address: 10.10.20.30</a:t>
            </a:r>
          </a:p>
          <a:p>
            <a:pPr algn="ctr"/>
            <a:r>
              <a:rPr lang="en-US" sz="1400" b="0"/>
              <a:t>To Address: 10.10.5.5</a:t>
            </a:r>
          </a:p>
        </p:txBody>
      </p:sp>
      <p:pic>
        <p:nvPicPr>
          <p:cNvPr id="342029" name="Picture 2061"/>
          <p:cNvPicPr>
            <a:picLocks noChangeAspect="1" noChangeArrowheads="1"/>
          </p:cNvPicPr>
          <p:nvPr/>
        </p:nvPicPr>
        <p:blipFill>
          <a:blip r:embed="rId3"/>
          <a:srcRect/>
          <a:stretch>
            <a:fillRect/>
          </a:stretch>
        </p:blipFill>
        <p:spPr bwMode="auto">
          <a:xfrm>
            <a:off x="7675563" y="3048000"/>
            <a:ext cx="1163637" cy="1295400"/>
          </a:xfrm>
          <a:prstGeom prst="rect">
            <a:avLst/>
          </a:prstGeom>
          <a:noFill/>
          <a:ln w="12700">
            <a:noFill/>
            <a:miter lim="800000"/>
            <a:headEnd type="none" w="sm" len="sm"/>
            <a:tailEnd type="none" w="sm" len="sm"/>
          </a:ln>
          <a:effectLst/>
        </p:spPr>
      </p:pic>
      <p:sp>
        <p:nvSpPr>
          <p:cNvPr id="342030" name="Rectangle 2062"/>
          <p:cNvSpPr>
            <a:spLocks noChangeArrowheads="1"/>
          </p:cNvSpPr>
          <p:nvPr/>
        </p:nvSpPr>
        <p:spPr bwMode="auto">
          <a:xfrm>
            <a:off x="304800" y="5181600"/>
            <a:ext cx="8686800" cy="1905000"/>
          </a:xfrm>
          <a:prstGeom prst="rect">
            <a:avLst/>
          </a:prstGeom>
          <a:noFill/>
          <a:ln w="9525">
            <a:noFill/>
            <a:miter lim="800000"/>
            <a:headEnd/>
            <a:tailEnd/>
          </a:ln>
          <a:effectLst/>
        </p:spPr>
        <p:txBody>
          <a:bodyPr/>
          <a:lstStyle/>
          <a:p>
            <a:pPr marL="609600" indent="-609600">
              <a:lnSpc>
                <a:spcPct val="90000"/>
              </a:lnSpc>
              <a:buFontTx/>
              <a:buChar char="•"/>
            </a:pPr>
            <a:r>
              <a:rPr lang="en-US" sz="2000" b="0">
                <a:solidFill>
                  <a:schemeClr val="tx1"/>
                </a:solidFill>
                <a:latin typeface="Trebuchet MS" pitchFamily="34" charset="0"/>
                <a:cs typeface="Times New Roman" pitchFamily="18" charset="0"/>
              </a:rPr>
              <a:t>The path a packet may change can vary over time </a:t>
            </a:r>
          </a:p>
          <a:p>
            <a:pPr marL="609600" indent="-609600">
              <a:lnSpc>
                <a:spcPct val="90000"/>
              </a:lnSpc>
              <a:buFontTx/>
              <a:buChar char="•"/>
            </a:pPr>
            <a:r>
              <a:rPr lang="en-US" sz="2000" b="0">
                <a:solidFill>
                  <a:schemeClr val="tx1"/>
                </a:solidFill>
                <a:latin typeface="Trebuchet MS" pitchFamily="34" charset="0"/>
                <a:cs typeface="Times New Roman" pitchFamily="18" charset="0"/>
              </a:rPr>
              <a:t>To ensure that he stays in the loop the attacker uses source routing to ensure that the packet passes through certain nodes on the network</a:t>
            </a:r>
          </a:p>
        </p:txBody>
      </p:sp>
      <p:sp>
        <p:nvSpPr>
          <p:cNvPr id="342031" name="Line 2063"/>
          <p:cNvSpPr>
            <a:spLocks noChangeShapeType="1"/>
          </p:cNvSpPr>
          <p:nvPr/>
        </p:nvSpPr>
        <p:spPr bwMode="auto">
          <a:xfrm>
            <a:off x="5029200" y="3505200"/>
            <a:ext cx="2286000" cy="0"/>
          </a:xfrm>
          <a:prstGeom prst="line">
            <a:avLst/>
          </a:prstGeom>
          <a:noFill/>
          <a:ln w="6350">
            <a:solidFill>
              <a:schemeClr val="tx1"/>
            </a:solidFill>
            <a:round/>
            <a:headEnd/>
            <a:tailEnd type="triangle" w="med" len="med"/>
          </a:ln>
          <a:effectLst/>
        </p:spPr>
        <p:txBody>
          <a:bodyPr/>
          <a:lstStyle/>
          <a:p>
            <a:endParaRPr lang="en-US"/>
          </a:p>
        </p:txBody>
      </p:sp>
      <p:sp>
        <p:nvSpPr>
          <p:cNvPr id="342032" name="Line 2064"/>
          <p:cNvSpPr>
            <a:spLocks noChangeShapeType="1"/>
          </p:cNvSpPr>
          <p:nvPr/>
        </p:nvSpPr>
        <p:spPr bwMode="auto">
          <a:xfrm flipH="1">
            <a:off x="5029200" y="4114800"/>
            <a:ext cx="2286000" cy="0"/>
          </a:xfrm>
          <a:prstGeom prst="line">
            <a:avLst/>
          </a:prstGeom>
          <a:noFill/>
          <a:ln w="6350">
            <a:solidFill>
              <a:schemeClr val="tx1"/>
            </a:solidFill>
            <a:round/>
            <a:headEnd/>
            <a:tailEnd type="triangle" w="med" len="med"/>
          </a:ln>
          <a:effectLst/>
        </p:spPr>
        <p:txBody>
          <a:bodyPr/>
          <a:lstStyle/>
          <a:p>
            <a:endParaRPr lang="en-US"/>
          </a:p>
        </p:txBody>
      </p:sp>
      <p:sp>
        <p:nvSpPr>
          <p:cNvPr id="342033" name="Text Box 2065"/>
          <p:cNvSpPr txBox="1">
            <a:spLocks noChangeArrowheads="1"/>
          </p:cNvSpPr>
          <p:nvPr/>
        </p:nvSpPr>
        <p:spPr bwMode="auto">
          <a:xfrm>
            <a:off x="1385888" y="3200400"/>
            <a:ext cx="2312987" cy="560388"/>
          </a:xfrm>
          <a:prstGeom prst="rect">
            <a:avLst/>
          </a:prstGeom>
          <a:noFill/>
          <a:ln w="9525">
            <a:noFill/>
            <a:miter lim="800000"/>
            <a:headEnd/>
            <a:tailEnd/>
          </a:ln>
          <a:effectLst/>
        </p:spPr>
        <p:txBody>
          <a:bodyPr wrap="none">
            <a:spAutoFit/>
          </a:bodyPr>
          <a:lstStyle/>
          <a:p>
            <a:pPr algn="ctr"/>
            <a:r>
              <a:rPr lang="en-US" sz="1400" b="0"/>
              <a:t>Attacker intercepts packets</a:t>
            </a:r>
          </a:p>
          <a:p>
            <a:pPr algn="ctr"/>
            <a:r>
              <a:rPr lang="en-US" sz="1400" b="0"/>
              <a:t>as they go to 10.10.20.30</a:t>
            </a:r>
          </a:p>
        </p:txBody>
      </p:sp>
      <p:sp>
        <p:nvSpPr>
          <p:cNvPr id="342034" name="Line 2066"/>
          <p:cNvSpPr>
            <a:spLocks noChangeShapeType="1"/>
          </p:cNvSpPr>
          <p:nvPr/>
        </p:nvSpPr>
        <p:spPr bwMode="auto">
          <a:xfrm flipH="1">
            <a:off x="1371600" y="3505200"/>
            <a:ext cx="2286000" cy="0"/>
          </a:xfrm>
          <a:prstGeom prst="line">
            <a:avLst/>
          </a:prstGeom>
          <a:noFill/>
          <a:ln w="6350">
            <a:solidFill>
              <a:schemeClr val="tx1"/>
            </a:solidFill>
            <a:round/>
            <a:headEnd/>
            <a:tailEnd type="triangle" w="med" len="med"/>
          </a:ln>
          <a:effectLst/>
        </p:spPr>
        <p:txBody>
          <a:bodyPr/>
          <a:lstStyle/>
          <a:p>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304800" y="1143000"/>
            <a:ext cx="8839200" cy="5334000"/>
          </a:xfrm>
        </p:spPr>
        <p:txBody>
          <a:bodyPr/>
          <a:lstStyle/>
          <a:p>
            <a:pPr marL="609600" indent="-609600">
              <a:lnSpc>
                <a:spcPct val="90000"/>
              </a:lnSpc>
              <a:buFontTx/>
              <a:buNone/>
            </a:pPr>
            <a:r>
              <a:rPr lang="en-US" sz="2800" dirty="0">
                <a:latin typeface="Trebuchet MS" pitchFamily="34" charset="0"/>
                <a:cs typeface="Times New Roman" pitchFamily="18" charset="0"/>
              </a:rPr>
              <a:t>Definition:</a:t>
            </a:r>
          </a:p>
          <a:p>
            <a:pPr marL="1100138" lvl="1" indent="-533400">
              <a:lnSpc>
                <a:spcPct val="90000"/>
              </a:lnSpc>
              <a:buFontTx/>
              <a:buNone/>
            </a:pPr>
            <a:r>
              <a:rPr lang="en-US" sz="2400" dirty="0">
                <a:latin typeface="Trebuchet MS" pitchFamily="34" charset="0"/>
                <a:cs typeface="Times New Roman" pitchFamily="18" charset="0"/>
              </a:rPr>
              <a:t>Attacker sends messages masquerading as some one else</a:t>
            </a:r>
          </a:p>
          <a:p>
            <a:pPr marL="1100138" lvl="1" indent="-533400">
              <a:lnSpc>
                <a:spcPct val="90000"/>
              </a:lnSpc>
              <a:buFontTx/>
              <a:buNone/>
            </a:pPr>
            <a:r>
              <a:rPr lang="en-US" sz="2400" dirty="0">
                <a:latin typeface="Trebuchet MS" pitchFamily="34" charset="0"/>
                <a:cs typeface="Times New Roman" pitchFamily="18" charset="0"/>
              </a:rPr>
              <a:t>What can be the repercussions?</a:t>
            </a:r>
          </a:p>
          <a:p>
            <a:pPr marL="1100138" lvl="1" indent="-533400">
              <a:lnSpc>
                <a:spcPct val="90000"/>
              </a:lnSpc>
            </a:pPr>
            <a:endParaRPr lang="en-US" sz="2400" dirty="0">
              <a:latin typeface="Trebuchet MS" pitchFamily="34" charset="0"/>
              <a:cs typeface="Times New Roman" pitchFamily="18" charset="0"/>
            </a:endParaRPr>
          </a:p>
          <a:p>
            <a:pPr marL="609600" indent="-609600">
              <a:lnSpc>
                <a:spcPct val="90000"/>
              </a:lnSpc>
              <a:buFontTx/>
              <a:buNone/>
            </a:pPr>
            <a:r>
              <a:rPr lang="en-US" sz="2800" dirty="0">
                <a:latin typeface="Trebuchet MS" pitchFamily="34" charset="0"/>
                <a:cs typeface="Times New Roman" pitchFamily="18" charset="0"/>
              </a:rPr>
              <a:t>Types of Email Spoofing:</a:t>
            </a:r>
          </a:p>
          <a:p>
            <a:pPr marL="1100138" lvl="1" indent="-533400">
              <a:lnSpc>
                <a:spcPct val="90000"/>
              </a:lnSpc>
              <a:buFontTx/>
              <a:buAutoNum type="arabicPeriod"/>
            </a:pPr>
            <a:r>
              <a:rPr lang="en-US" sz="2400" dirty="0">
                <a:latin typeface="Trebuchet MS" pitchFamily="34" charset="0"/>
                <a:cs typeface="Times New Roman" pitchFamily="18" charset="0"/>
              </a:rPr>
              <a:t>Create an account with similar email address</a:t>
            </a:r>
          </a:p>
          <a:p>
            <a:pPr marL="1366838" lvl="2" indent="-457200">
              <a:lnSpc>
                <a:spcPct val="90000"/>
              </a:lnSpc>
              <a:buFontTx/>
              <a:buChar char="–"/>
            </a:pPr>
            <a:r>
              <a:rPr lang="en-US" sz="2000" dirty="0">
                <a:latin typeface="Trebuchet MS" pitchFamily="34" charset="0"/>
                <a:cs typeface="Times New Roman" pitchFamily="18" charset="0"/>
              </a:rPr>
              <a:t>Sanjaygoel@yahoo.com: A message from this account can perplex the students</a:t>
            </a:r>
          </a:p>
          <a:p>
            <a:pPr marL="1100138" lvl="1" indent="-533400">
              <a:lnSpc>
                <a:spcPct val="90000"/>
              </a:lnSpc>
              <a:buFontTx/>
              <a:buAutoNum type="arabicPeriod"/>
            </a:pPr>
            <a:r>
              <a:rPr lang="en-US" sz="2400" dirty="0">
                <a:latin typeface="Trebuchet MS" pitchFamily="34" charset="0"/>
                <a:cs typeface="Times New Roman" pitchFamily="18" charset="0"/>
              </a:rPr>
              <a:t>Modify a mail client</a:t>
            </a:r>
          </a:p>
          <a:p>
            <a:pPr marL="1366838" lvl="2" indent="-457200">
              <a:lnSpc>
                <a:spcPct val="90000"/>
              </a:lnSpc>
              <a:buFontTx/>
              <a:buChar char="–"/>
            </a:pPr>
            <a:r>
              <a:rPr lang="en-US" sz="2000" dirty="0">
                <a:latin typeface="Trebuchet MS" pitchFamily="34" charset="0"/>
                <a:cs typeface="Times New Roman" pitchFamily="18" charset="0"/>
              </a:rPr>
              <a:t>Attacker can put in any return address he wants to in the mail he sends</a:t>
            </a:r>
          </a:p>
          <a:p>
            <a:pPr marL="1100138" lvl="1" indent="-533400">
              <a:lnSpc>
                <a:spcPct val="90000"/>
              </a:lnSpc>
              <a:buFontTx/>
              <a:buAutoNum type="arabicPeriod"/>
            </a:pPr>
            <a:r>
              <a:rPr lang="en-US" sz="2400" dirty="0">
                <a:latin typeface="Trebuchet MS" pitchFamily="34" charset="0"/>
                <a:cs typeface="Times New Roman" pitchFamily="18" charset="0"/>
              </a:rPr>
              <a:t>Telnet to port 25</a:t>
            </a:r>
          </a:p>
          <a:p>
            <a:pPr marL="1366838" lvl="2" indent="-457200">
              <a:lnSpc>
                <a:spcPct val="90000"/>
              </a:lnSpc>
              <a:buFontTx/>
              <a:buChar char="–"/>
            </a:pPr>
            <a:r>
              <a:rPr lang="en-US" sz="2000" dirty="0">
                <a:latin typeface="Trebuchet MS" pitchFamily="34" charset="0"/>
                <a:cs typeface="Times New Roman" pitchFamily="18" charset="0"/>
              </a:rPr>
              <a:t>Most mail servers use port 25 for SMTP. Attacker logs on to this port and composes a message for the user.</a:t>
            </a:r>
          </a:p>
        </p:txBody>
      </p:sp>
      <p:sp>
        <p:nvSpPr>
          <p:cNvPr id="337923" name="Rectangle 3"/>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spcBef>
                <a:spcPct val="0"/>
              </a:spcBef>
            </a:pPr>
            <a:r>
              <a:rPr lang="en-US" sz="4400" dirty="0">
                <a:latin typeface="Times New Roman" pitchFamily="18" charset="0"/>
                <a:cs typeface="Times New Roman" pitchFamily="18" charset="0"/>
              </a:rPr>
              <a:t> Email Spoofing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body" idx="1"/>
          </p:nvPr>
        </p:nvSpPr>
        <p:spPr>
          <a:xfrm>
            <a:off x="304800" y="1143000"/>
            <a:ext cx="8839200" cy="5334000"/>
          </a:xfrm>
        </p:spPr>
        <p:txBody>
          <a:bodyPr>
            <a:normAutofit lnSpcReduction="10000"/>
          </a:bodyPr>
          <a:lstStyle/>
          <a:p>
            <a:pPr marL="609600" indent="-609600">
              <a:lnSpc>
                <a:spcPct val="90000"/>
              </a:lnSpc>
            </a:pPr>
            <a:r>
              <a:rPr lang="en-US" sz="2400">
                <a:latin typeface="Trebuchet MS" pitchFamily="34" charset="0"/>
                <a:cs typeface="Times New Roman" pitchFamily="18" charset="0"/>
              </a:rPr>
              <a:t>Basic </a:t>
            </a:r>
          </a:p>
          <a:p>
            <a:pPr marL="1100138" lvl="1" indent="-533400">
              <a:lnSpc>
                <a:spcPct val="90000"/>
              </a:lnSpc>
            </a:pPr>
            <a:r>
              <a:rPr lang="en-US" sz="2000">
                <a:latin typeface="Trebuchet MS" pitchFamily="34" charset="0"/>
                <a:cs typeface="Times New Roman" pitchFamily="18" charset="0"/>
              </a:rPr>
              <a:t>Attacker registers a web address matching an entity e.g. votebush.com, geproducts.com, gesucks.com</a:t>
            </a:r>
          </a:p>
          <a:p>
            <a:pPr marL="609600" indent="-609600">
              <a:lnSpc>
                <a:spcPct val="90000"/>
              </a:lnSpc>
            </a:pPr>
            <a:r>
              <a:rPr lang="en-US" sz="2400">
                <a:latin typeface="Trebuchet MS" pitchFamily="34" charset="0"/>
                <a:cs typeface="Times New Roman" pitchFamily="18" charset="0"/>
              </a:rPr>
              <a:t>Man-in-the-Middle Attack</a:t>
            </a:r>
          </a:p>
          <a:p>
            <a:pPr marL="1100138" lvl="1" indent="-533400">
              <a:lnSpc>
                <a:spcPct val="90000"/>
              </a:lnSpc>
            </a:pPr>
            <a:r>
              <a:rPr lang="en-US" sz="2000">
                <a:latin typeface="Trebuchet MS" pitchFamily="34" charset="0"/>
                <a:cs typeface="Times New Roman" pitchFamily="18" charset="0"/>
              </a:rPr>
              <a:t>Attacker acts as a proxy between the web server and the client</a:t>
            </a:r>
          </a:p>
          <a:p>
            <a:pPr marL="1100138" lvl="1" indent="-533400">
              <a:lnSpc>
                <a:spcPct val="90000"/>
              </a:lnSpc>
            </a:pPr>
            <a:r>
              <a:rPr lang="en-US" sz="2000">
                <a:latin typeface="Trebuchet MS" pitchFamily="34" charset="0"/>
                <a:cs typeface="Times New Roman" pitchFamily="18" charset="0"/>
              </a:rPr>
              <a:t>Attacker has to compromise the router or a node through which the relevant traffic flows</a:t>
            </a:r>
          </a:p>
          <a:p>
            <a:pPr marL="609600" indent="-609600">
              <a:lnSpc>
                <a:spcPct val="90000"/>
              </a:lnSpc>
            </a:pPr>
            <a:r>
              <a:rPr lang="en-US" sz="2400">
                <a:latin typeface="Trebuchet MS" pitchFamily="34" charset="0"/>
                <a:cs typeface="Times New Roman" pitchFamily="18" charset="0"/>
              </a:rPr>
              <a:t>URL Rewriting</a:t>
            </a:r>
          </a:p>
          <a:p>
            <a:pPr marL="1100138" lvl="1" indent="-533400">
              <a:lnSpc>
                <a:spcPct val="90000"/>
              </a:lnSpc>
            </a:pPr>
            <a:r>
              <a:rPr lang="en-US" sz="2000">
                <a:latin typeface="Trebuchet MS" pitchFamily="34" charset="0"/>
                <a:cs typeface="Times New Roman" pitchFamily="18" charset="0"/>
              </a:rPr>
              <a:t>Attacker redirects web traffic to another site that is controlled by the attacker</a:t>
            </a:r>
          </a:p>
          <a:p>
            <a:pPr marL="1100138" lvl="1" indent="-533400">
              <a:lnSpc>
                <a:spcPct val="90000"/>
              </a:lnSpc>
            </a:pPr>
            <a:r>
              <a:rPr lang="en-US" sz="2000">
                <a:latin typeface="Trebuchet MS" pitchFamily="34" charset="0"/>
                <a:cs typeface="Times New Roman" pitchFamily="18" charset="0"/>
              </a:rPr>
              <a:t>Attacker writes his own web site address before the legitimate link</a:t>
            </a:r>
          </a:p>
          <a:p>
            <a:pPr marL="609600" indent="-609600">
              <a:lnSpc>
                <a:spcPct val="90000"/>
              </a:lnSpc>
            </a:pPr>
            <a:r>
              <a:rPr lang="en-US" sz="2400">
                <a:latin typeface="Trebuchet MS" pitchFamily="34" charset="0"/>
                <a:cs typeface="Times New Roman" pitchFamily="18" charset="0"/>
              </a:rPr>
              <a:t>Tracking State</a:t>
            </a:r>
          </a:p>
          <a:p>
            <a:pPr marL="1100138" lvl="1" indent="-533400">
              <a:lnSpc>
                <a:spcPct val="90000"/>
              </a:lnSpc>
            </a:pPr>
            <a:r>
              <a:rPr lang="en-US" sz="2000">
                <a:latin typeface="Trebuchet MS" pitchFamily="34" charset="0"/>
                <a:cs typeface="Times New Roman" pitchFamily="18" charset="0"/>
              </a:rPr>
              <a:t>When a user logs on to a site a persistent authentication is maintained</a:t>
            </a:r>
          </a:p>
          <a:p>
            <a:pPr marL="1100138" lvl="1" indent="-533400">
              <a:lnSpc>
                <a:spcPct val="90000"/>
              </a:lnSpc>
            </a:pPr>
            <a:r>
              <a:rPr lang="en-US" sz="2000">
                <a:latin typeface="Trebuchet MS" pitchFamily="34" charset="0"/>
                <a:cs typeface="Times New Roman" pitchFamily="18" charset="0"/>
              </a:rPr>
              <a:t>This authentication can be stolen for masquerading as the user </a:t>
            </a:r>
          </a:p>
        </p:txBody>
      </p:sp>
      <p:sp>
        <p:nvSpPr>
          <p:cNvPr id="339971" name="Rectangle 3"/>
          <p:cNvSpPr>
            <a:spLocks noChangeArrowheads="1"/>
          </p:cNvSpPr>
          <p:nvPr/>
        </p:nvSpPr>
        <p:spPr bwMode="auto">
          <a:xfrm>
            <a:off x="685800" y="76200"/>
            <a:ext cx="7772400" cy="1143000"/>
          </a:xfrm>
          <a:prstGeom prst="rect">
            <a:avLst/>
          </a:prstGeom>
          <a:noFill/>
          <a:ln w="9525">
            <a:noFill/>
            <a:miter lim="800000"/>
            <a:headEnd/>
            <a:tailEnd/>
          </a:ln>
          <a:effectLst/>
        </p:spPr>
        <p:txBody>
          <a:bodyPr anchor="ctr"/>
          <a:lstStyle/>
          <a:p>
            <a:pPr algn="ctr">
              <a:spcBef>
                <a:spcPct val="0"/>
              </a:spcBef>
            </a:pPr>
            <a:r>
              <a:rPr lang="en-US" sz="4400" dirty="0">
                <a:latin typeface="Times New Roman" pitchFamily="18" charset="0"/>
                <a:cs typeface="Times New Roman" pitchFamily="18" charset="0"/>
              </a:rPr>
              <a:t>Web Spoofing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body" idx="1"/>
          </p:nvPr>
        </p:nvSpPr>
        <p:spPr>
          <a:xfrm>
            <a:off x="304800" y="1676400"/>
            <a:ext cx="8839200" cy="4419600"/>
          </a:xfrm>
        </p:spPr>
        <p:txBody>
          <a:bodyPr>
            <a:noAutofit/>
          </a:bodyPr>
          <a:lstStyle/>
          <a:p>
            <a:pPr marL="609600" indent="-609600"/>
            <a:r>
              <a:rPr lang="en-US" sz="2000" dirty="0">
                <a:latin typeface="Times New Roman" pitchFamily="18" charset="0"/>
                <a:cs typeface="Times New Roman" pitchFamily="18" charset="0"/>
              </a:rPr>
              <a:t>Web Site maintains authentication so that the user does not have to authenticate repeatedly</a:t>
            </a:r>
          </a:p>
          <a:p>
            <a:pPr marL="609600" indent="-609600"/>
            <a:r>
              <a:rPr lang="en-US" sz="2000" dirty="0">
                <a:latin typeface="Times New Roman" pitchFamily="18" charset="0"/>
                <a:cs typeface="Times New Roman" pitchFamily="18" charset="0"/>
              </a:rPr>
              <a:t>Three types of tracking methods are used:  </a:t>
            </a:r>
          </a:p>
          <a:p>
            <a:pPr marL="1100138" lvl="1" indent="-533400">
              <a:buFontTx/>
              <a:buAutoNum type="arabicPeriod"/>
            </a:pPr>
            <a:r>
              <a:rPr lang="en-US" sz="2000" dirty="0">
                <a:latin typeface="Times New Roman" pitchFamily="18" charset="0"/>
                <a:cs typeface="Times New Roman" pitchFamily="18" charset="0"/>
              </a:rPr>
              <a:t>Cookies: Line of text with ID on the users cookie file</a:t>
            </a:r>
          </a:p>
          <a:p>
            <a:pPr marL="1366838" lvl="2" indent="-457200">
              <a:buFontTx/>
              <a:buChar char="–"/>
            </a:pPr>
            <a:r>
              <a:rPr lang="en-US" sz="2000" dirty="0">
                <a:latin typeface="Times New Roman" pitchFamily="18" charset="0"/>
                <a:cs typeface="Times New Roman" pitchFamily="18" charset="0"/>
              </a:rPr>
              <a:t>Attacker can read the ID from users cookie file</a:t>
            </a:r>
          </a:p>
          <a:p>
            <a:pPr marL="1100138" lvl="1" indent="-533400">
              <a:buFontTx/>
              <a:buAutoNum type="arabicPeriod"/>
            </a:pPr>
            <a:r>
              <a:rPr lang="en-US" sz="2000" dirty="0">
                <a:latin typeface="Times New Roman" pitchFamily="18" charset="0"/>
                <a:cs typeface="Times New Roman" pitchFamily="18" charset="0"/>
              </a:rPr>
              <a:t>URL Session Tracking: An id is appended to all the links in the website web pages.</a:t>
            </a:r>
          </a:p>
          <a:p>
            <a:pPr marL="1366838" lvl="2" indent="-457200">
              <a:buFontTx/>
              <a:buChar char="–"/>
            </a:pPr>
            <a:r>
              <a:rPr lang="en-US" sz="2000" dirty="0">
                <a:latin typeface="Times New Roman" pitchFamily="18" charset="0"/>
                <a:cs typeface="Times New Roman" pitchFamily="18" charset="0"/>
              </a:rPr>
              <a:t>Attacker can guess or read this id and masquerade as user</a:t>
            </a:r>
          </a:p>
          <a:p>
            <a:pPr marL="1100138" lvl="1" indent="-533400">
              <a:buFontTx/>
              <a:buAutoNum type="arabicPeriod"/>
            </a:pPr>
            <a:r>
              <a:rPr lang="en-US" sz="2000" dirty="0">
                <a:latin typeface="Times New Roman" pitchFamily="18" charset="0"/>
                <a:cs typeface="Times New Roman" pitchFamily="18" charset="0"/>
              </a:rPr>
              <a:t>Hidden Form Elements</a:t>
            </a:r>
          </a:p>
          <a:p>
            <a:pPr marL="1366838" lvl="2" indent="-457200">
              <a:buFontTx/>
              <a:buChar char="–"/>
            </a:pPr>
            <a:r>
              <a:rPr lang="en-US" sz="2000" dirty="0">
                <a:latin typeface="Times New Roman" pitchFamily="18" charset="0"/>
                <a:cs typeface="Times New Roman" pitchFamily="18" charset="0"/>
              </a:rPr>
              <a:t>ID is hidden in form elements which are not visible to user</a:t>
            </a:r>
          </a:p>
          <a:p>
            <a:pPr marL="1366838" lvl="2" indent="-457200">
              <a:buFontTx/>
              <a:buChar char="–"/>
            </a:pPr>
            <a:r>
              <a:rPr lang="en-US" sz="2000" dirty="0">
                <a:latin typeface="Times New Roman" pitchFamily="18" charset="0"/>
                <a:cs typeface="Times New Roman" pitchFamily="18" charset="0"/>
              </a:rPr>
              <a:t>Hacker can modify these to masquerade as another user</a:t>
            </a:r>
          </a:p>
        </p:txBody>
      </p:sp>
      <p:sp>
        <p:nvSpPr>
          <p:cNvPr id="344067" name="Rectangle 3"/>
          <p:cNvSpPr>
            <a:spLocks noChangeArrowheads="1"/>
          </p:cNvSpPr>
          <p:nvPr/>
        </p:nvSpPr>
        <p:spPr bwMode="auto">
          <a:xfrm>
            <a:off x="685800" y="457200"/>
            <a:ext cx="7772400" cy="1143000"/>
          </a:xfrm>
          <a:prstGeom prst="rect">
            <a:avLst/>
          </a:prstGeom>
          <a:noFill/>
          <a:ln w="9525">
            <a:noFill/>
            <a:miter lim="800000"/>
            <a:headEnd/>
            <a:tailEnd/>
          </a:ln>
          <a:effectLst/>
        </p:spPr>
        <p:txBody>
          <a:bodyPr anchor="ctr"/>
          <a:lstStyle/>
          <a:p>
            <a:pPr algn="ctr">
              <a:spcBef>
                <a:spcPct val="0"/>
              </a:spcBef>
            </a:pPr>
            <a:r>
              <a:rPr lang="en-US" sz="4400" dirty="0">
                <a:latin typeface="Times New Roman" pitchFamily="18" charset="0"/>
                <a:cs typeface="Times New Roman" pitchFamily="18" charset="0"/>
              </a:rPr>
              <a:t>Web Spoofing – Tracking State</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Session Hijacking</a:t>
            </a:r>
            <a:endParaRPr lang="en-US" sz="3600" dirty="0"/>
          </a:p>
        </p:txBody>
      </p:sp>
      <p:sp>
        <p:nvSpPr>
          <p:cNvPr id="3" name="Content Placeholder 2"/>
          <p:cNvSpPr>
            <a:spLocks noGrp="1"/>
          </p:cNvSpPr>
          <p:nvPr>
            <p:ph idx="1"/>
          </p:nvPr>
        </p:nvSpPr>
        <p:spPr/>
        <p:txBody>
          <a:bodyPr>
            <a:normAutofit/>
          </a:bodyPr>
          <a:lstStyle/>
          <a:p>
            <a:pPr>
              <a:buNone/>
            </a:pPr>
            <a:r>
              <a:rPr lang="en-US" sz="2000" b="1" dirty="0" smtClean="0">
                <a:latin typeface="Times New Roman" pitchFamily="18" charset="0"/>
                <a:cs typeface="Times New Roman" pitchFamily="18" charset="0"/>
              </a:rPr>
              <a:t>What is Session Hijacking?</a:t>
            </a:r>
          </a:p>
          <a:p>
            <a:pPr>
              <a:buNone/>
            </a:pP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Session hijacking refers to an attack where an attacker takes over a valid TCP communication session between two computers.</a:t>
            </a:r>
          </a:p>
          <a:p>
            <a:r>
              <a:rPr lang="en-US" sz="2000" dirty="0" smtClean="0">
                <a:latin typeface="Times New Roman" pitchFamily="18" charset="0"/>
                <a:cs typeface="Times New Roman" pitchFamily="18" charset="0"/>
              </a:rPr>
              <a:t>Since most authentication only occurs at the start of a TCP session, this allows the attacker to gain access to a machine.</a:t>
            </a:r>
          </a:p>
          <a:p>
            <a:r>
              <a:rPr lang="en-US" sz="2000" dirty="0" smtClean="0">
                <a:latin typeface="Times New Roman" pitchFamily="18" charset="0"/>
                <a:cs typeface="Times New Roman" pitchFamily="18" charset="0"/>
              </a:rPr>
              <a:t>Attackers can sniff all the traffic from the established TCP sessions and perform identity </a:t>
            </a:r>
            <a:r>
              <a:rPr lang="fr-FR" sz="2000" dirty="0" err="1" smtClean="0">
                <a:latin typeface="Times New Roman" pitchFamily="18" charset="0"/>
                <a:cs typeface="Times New Roman" pitchFamily="18" charset="0"/>
              </a:rPr>
              <a:t>theft</a:t>
            </a:r>
            <a:r>
              <a:rPr lang="fr-FR" sz="2000" dirty="0" smtClean="0">
                <a:latin typeface="Times New Roman" pitchFamily="18" charset="0"/>
                <a:cs typeface="Times New Roman" pitchFamily="18" charset="0"/>
              </a:rPr>
              <a:t>, information </a:t>
            </a:r>
            <a:r>
              <a:rPr lang="fr-FR" sz="2000" dirty="0" err="1" smtClean="0">
                <a:latin typeface="Times New Roman" pitchFamily="18" charset="0"/>
                <a:cs typeface="Times New Roman" pitchFamily="18" charset="0"/>
              </a:rPr>
              <a:t>theft</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fraud</a:t>
            </a:r>
            <a:r>
              <a:rPr lang="fr-FR" sz="2000" dirty="0" smtClean="0">
                <a:latin typeface="Times New Roman" pitchFamily="18" charset="0"/>
                <a:cs typeface="Times New Roman" pitchFamily="18" charset="0"/>
              </a:rPr>
              <a:t>, etc.</a:t>
            </a:r>
          </a:p>
          <a:p>
            <a:r>
              <a:rPr lang="en-US" sz="2000" dirty="0" smtClean="0">
                <a:latin typeface="Times New Roman" pitchFamily="18" charset="0"/>
                <a:cs typeface="Times New Roman" pitchFamily="18" charset="0"/>
              </a:rPr>
              <a:t>The attacker steals a valid session ID and use it to authenticate himself with the server.</a:t>
            </a:r>
            <a:endParaRPr lang="en-US" sz="20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Why Session Hijacking is Successful?</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No account lockout for invalid session IDs.</a:t>
            </a:r>
          </a:p>
          <a:p>
            <a:r>
              <a:rPr lang="en-US" sz="2000" dirty="0" smtClean="0">
                <a:latin typeface="Times New Roman" pitchFamily="18" charset="0"/>
                <a:cs typeface="Times New Roman" pitchFamily="18" charset="0"/>
              </a:rPr>
              <a:t>Weak session ID generation algorithm or small session IDs.</a:t>
            </a:r>
          </a:p>
          <a:p>
            <a:r>
              <a:rPr lang="en-US" sz="2000" dirty="0" smtClean="0">
                <a:latin typeface="Times New Roman" pitchFamily="18" charset="0"/>
                <a:cs typeface="Times New Roman" pitchFamily="18" charset="0"/>
              </a:rPr>
              <a:t>Insecure handling of session IDs.</a:t>
            </a:r>
          </a:p>
          <a:p>
            <a:r>
              <a:rPr lang="en-US" sz="2000" dirty="0" smtClean="0">
                <a:latin typeface="Times New Roman" pitchFamily="18" charset="0"/>
                <a:cs typeface="Times New Roman" pitchFamily="18" charset="0"/>
              </a:rPr>
              <a:t>DNS poisoning, XSS, exploiting a bug in browser</a:t>
            </a:r>
          </a:p>
          <a:p>
            <a:r>
              <a:rPr lang="en-US" sz="2000" dirty="0" smtClean="0">
                <a:latin typeface="Times New Roman" pitchFamily="18" charset="0"/>
                <a:cs typeface="Times New Roman" pitchFamily="18" charset="0"/>
              </a:rPr>
              <a:t>Indefinite session expiration time.</a:t>
            </a:r>
          </a:p>
          <a:p>
            <a:r>
              <a:rPr lang="en-US" sz="2000" dirty="0" smtClean="0">
                <a:latin typeface="Times New Roman" pitchFamily="18" charset="0"/>
                <a:cs typeface="Times New Roman" pitchFamily="18" charset="0"/>
              </a:rPr>
              <a:t>Most computers using TCP/IP are vulnerable.</a:t>
            </a:r>
          </a:p>
          <a:p>
            <a:r>
              <a:rPr lang="en-US" sz="2000" dirty="0" smtClean="0">
                <a:latin typeface="Times New Roman" pitchFamily="18" charset="0"/>
                <a:cs typeface="Times New Roman" pitchFamily="18" charset="0"/>
              </a:rPr>
              <a:t>Most countermeasures do not work unless you use encryption.</a:t>
            </a:r>
            <a:endParaRPr lang="en-US" sz="20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Session Hijacking Process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None/>
            </a:pPr>
            <a:r>
              <a:rPr lang="en-US" sz="2000" b="1" dirty="0" smtClean="0">
                <a:latin typeface="Times New Roman" pitchFamily="18" charset="0"/>
                <a:cs typeface="Times New Roman" pitchFamily="18" charset="0"/>
              </a:rPr>
              <a:t>Stealing: </a:t>
            </a:r>
            <a:r>
              <a:rPr lang="en-US" sz="2000" dirty="0" smtClean="0">
                <a:latin typeface="Times New Roman" pitchFamily="18" charset="0"/>
                <a:cs typeface="Times New Roman" pitchFamily="18" charset="0"/>
              </a:rPr>
              <a:t>The attacker uses different techniques to steal session IDs.</a:t>
            </a:r>
          </a:p>
          <a:p>
            <a:pPr>
              <a:buNone/>
            </a:pPr>
            <a:r>
              <a:rPr lang="en-US" sz="2000" dirty="0" smtClean="0">
                <a:latin typeface="Times New Roman" pitchFamily="18" charset="0"/>
                <a:cs typeface="Times New Roman" pitchFamily="18" charset="0"/>
              </a:rPr>
              <a:t>Some of the techniques used to steal session IDs:</a:t>
            </a:r>
          </a:p>
          <a:p>
            <a:pPr>
              <a:buNone/>
            </a:pPr>
            <a:r>
              <a:rPr lang="en-US" sz="2000" dirty="0" smtClean="0">
                <a:latin typeface="Times New Roman" pitchFamily="18" charset="0"/>
                <a:cs typeface="Times New Roman" pitchFamily="18" charset="0"/>
              </a:rPr>
              <a:t>1. Using the HTTP referrer header.</a:t>
            </a:r>
          </a:p>
          <a:p>
            <a:pPr>
              <a:buNone/>
            </a:pPr>
            <a:r>
              <a:rPr lang="en-US" sz="2000" dirty="0" smtClean="0">
                <a:latin typeface="Times New Roman" pitchFamily="18" charset="0"/>
                <a:cs typeface="Times New Roman" pitchFamily="18" charset="0"/>
              </a:rPr>
              <a:t>2. Sniffing the network traffic.</a:t>
            </a:r>
          </a:p>
          <a:p>
            <a:pPr>
              <a:buNone/>
            </a:pPr>
            <a:r>
              <a:rPr lang="en-US" sz="2000" dirty="0" smtClean="0">
                <a:latin typeface="Times New Roman" pitchFamily="18" charset="0"/>
                <a:cs typeface="Times New Roman" pitchFamily="18" charset="0"/>
              </a:rPr>
              <a:t>3. Using the cross-site-scripting attacks.</a:t>
            </a:r>
          </a:p>
          <a:p>
            <a:pPr>
              <a:buNone/>
            </a:pPr>
            <a:r>
              <a:rPr lang="en-US" sz="2000" dirty="0" smtClean="0">
                <a:latin typeface="Times New Roman" pitchFamily="18" charset="0"/>
                <a:cs typeface="Times New Roman" pitchFamily="18" charset="0"/>
              </a:rPr>
              <a:t>4. Sending Trojans on client machines.</a:t>
            </a:r>
          </a:p>
          <a:p>
            <a:pPr>
              <a:buNone/>
            </a:pP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Guessing: </a:t>
            </a:r>
            <a:r>
              <a:rPr lang="en-US" sz="2000" dirty="0" smtClean="0">
                <a:latin typeface="Times New Roman" pitchFamily="18" charset="0"/>
                <a:cs typeface="Times New Roman" pitchFamily="18" charset="0"/>
              </a:rPr>
              <a:t>The attacker tries to guess the session IDs by observing variable </a:t>
            </a:r>
          </a:p>
          <a:p>
            <a:pPr>
              <a:buNone/>
            </a:pPr>
            <a:r>
              <a:rPr lang="en-US" sz="2000" dirty="0" smtClean="0">
                <a:latin typeface="Times New Roman" pitchFamily="18" charset="0"/>
                <a:cs typeface="Times New Roman" pitchFamily="18" charset="0"/>
              </a:rPr>
              <a:t>parts of the session IDs.</a:t>
            </a:r>
          </a:p>
          <a:p>
            <a:pPr>
              <a:buNone/>
            </a:pPr>
            <a:r>
              <a:rPr lang="en-US" sz="2000" dirty="0" smtClean="0">
                <a:latin typeface="Times New Roman" pitchFamily="18" charset="0"/>
                <a:cs typeface="Times New Roman" pitchFamily="18" charset="0"/>
              </a:rPr>
              <a:t>http://www.hacksite.com/view/VW48266762824302</a:t>
            </a:r>
          </a:p>
          <a:p>
            <a:pPr>
              <a:buNone/>
            </a:pPr>
            <a:r>
              <a:rPr lang="en-US" sz="2000" dirty="0" smtClean="0">
                <a:latin typeface="Times New Roman" pitchFamily="18" charset="0"/>
                <a:cs typeface="Times New Roman" pitchFamily="18" charset="0"/>
              </a:rPr>
              <a:t>http://www.hacksite.com/view/VW48266762826502</a:t>
            </a:r>
          </a:p>
          <a:p>
            <a:pPr>
              <a:buNone/>
            </a:pPr>
            <a:r>
              <a:rPr lang="en-US" sz="2000" dirty="0" smtClean="0">
                <a:latin typeface="Times New Roman" pitchFamily="18" charset="0"/>
                <a:cs typeface="Times New Roman" pitchFamily="18" charset="0"/>
                <a:hlinkClick r:id="rId2"/>
              </a:rPr>
              <a:t>http://www.hacksite.com/view/VW48266762828902</a:t>
            </a: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b="1" dirty="0" smtClean="0">
                <a:latin typeface="Times New Roman" pitchFamily="18" charset="0"/>
                <a:cs typeface="Times New Roman" pitchFamily="18" charset="0"/>
              </a:rPr>
              <a:t>Brute Forcing:</a:t>
            </a:r>
            <a:r>
              <a:rPr lang="en-US" sz="2000" dirty="0" smtClean="0">
                <a:latin typeface="Times New Roman" pitchFamily="18" charset="0"/>
                <a:cs typeface="Times New Roman" pitchFamily="18" charset="0"/>
              </a:rPr>
              <a:t> The attacker attempts different IDs until he succeeds. Using </a:t>
            </a:r>
          </a:p>
          <a:p>
            <a:pPr>
              <a:buNone/>
            </a:pPr>
            <a:r>
              <a:rPr lang="en-US" sz="2000" dirty="0" smtClean="0">
                <a:latin typeface="Times New Roman" pitchFamily="18" charset="0"/>
                <a:cs typeface="Times New Roman" pitchFamily="18" charset="0"/>
              </a:rPr>
              <a:t>brute force attacks, an attacker tries to guess a session ID until he finds the  </a:t>
            </a:r>
          </a:p>
          <a:p>
            <a:pPr>
              <a:buNone/>
            </a:pPr>
            <a:r>
              <a:rPr lang="en-US" sz="2000" dirty="0" smtClean="0">
                <a:latin typeface="Times New Roman" pitchFamily="18" charset="0"/>
                <a:cs typeface="Times New Roman" pitchFamily="18" charset="0"/>
              </a:rPr>
              <a:t>correct session ID.</a:t>
            </a:r>
          </a:p>
          <a:p>
            <a:r>
              <a:rPr lang="en-US" sz="2000" b="1" dirty="0" smtClean="0"/>
              <a:t>Stealing Session IDs:</a:t>
            </a:r>
          </a:p>
          <a:p>
            <a:pPr>
              <a:buNone/>
            </a:pPr>
            <a:r>
              <a:rPr lang="en-US" sz="2000" dirty="0" smtClean="0"/>
              <a:t>      Using a "referrer attack," an attacker tries to lure a user to click on a link to malicious site (say </a:t>
            </a:r>
            <a:r>
              <a:rPr lang="en-US" sz="2000" dirty="0" smtClean="0">
                <a:hlinkClick r:id="rId2"/>
              </a:rPr>
              <a:t>www.hacksite.com</a:t>
            </a:r>
            <a:r>
              <a:rPr lang="en-US" sz="2000" dirty="0" smtClean="0"/>
              <a:t>) For example, GET /index.html HTTP/1.0 Host: www.hacksite.com Referrer:</a:t>
            </a:r>
          </a:p>
          <a:p>
            <a:pPr>
              <a:buNone/>
            </a:pPr>
            <a:r>
              <a:rPr lang="en-US" sz="2000" dirty="0" smtClean="0">
                <a:hlinkClick r:id="rId3"/>
              </a:rPr>
              <a:t>www.webmail.com/viewmsg.asp?msgid=689645&amp;SID=2556X54VA75</a:t>
            </a:r>
            <a:endParaRPr lang="en-US" sz="2000" dirty="0" smtClean="0"/>
          </a:p>
          <a:p>
            <a:r>
              <a:rPr lang="en-US" sz="2000" dirty="0" smtClean="0"/>
              <a:t>The browser directs the referrer URL that contains the user's session ID to the attacker's site (www.hacksite.com), and now the attacker possesses the user's session ID.</a:t>
            </a:r>
          </a:p>
          <a:p>
            <a:pPr>
              <a:buNone/>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Times New Roman" pitchFamily="18" charset="0"/>
                <a:cs typeface="Times New Roman" pitchFamily="18" charset="0"/>
              </a:rPr>
              <a:t>Netdiscover</a:t>
            </a:r>
            <a:endParaRPr lang="en-US" sz="3600" dirty="0"/>
          </a:p>
        </p:txBody>
      </p:sp>
      <p:sp>
        <p:nvSpPr>
          <p:cNvPr id="3" name="Content Placeholder 2"/>
          <p:cNvSpPr>
            <a:spLocks noGrp="1"/>
          </p:cNvSpPr>
          <p:nvPr>
            <p:ph idx="1"/>
          </p:nvPr>
        </p:nvSpPr>
        <p:spPr>
          <a:xfrm>
            <a:off x="457200" y="1371600"/>
            <a:ext cx="8229600" cy="5105400"/>
          </a:xfrm>
        </p:spPr>
        <p:txBody>
          <a:bodyPr>
            <a:noAutofit/>
          </a:bodyPr>
          <a:lstStyle/>
          <a:p>
            <a:r>
              <a:rPr lang="en-US" sz="2000" dirty="0" smtClean="0">
                <a:latin typeface="Times New Roman" pitchFamily="18" charset="0"/>
                <a:cs typeface="Times New Roman" pitchFamily="18" charset="0"/>
              </a:rPr>
              <a:t>Net discover </a:t>
            </a:r>
            <a:r>
              <a:rPr lang="en-US" sz="2000" dirty="0">
                <a:latin typeface="Times New Roman" pitchFamily="18" charset="0"/>
                <a:cs typeface="Times New Roman" pitchFamily="18" charset="0"/>
              </a:rPr>
              <a:t>is an active/passive address reconnaissance tool, mainly developed for those wireless networks without DHCP server, when you are </a:t>
            </a:r>
            <a:r>
              <a:rPr lang="en-US" sz="2000" dirty="0" smtClean="0">
                <a:latin typeface="Times New Roman" pitchFamily="18" charset="0"/>
                <a:cs typeface="Times New Roman" pitchFamily="18" charset="0"/>
              </a:rPr>
              <a:t>war driving</a:t>
            </a:r>
            <a:r>
              <a:rPr lang="en-US" sz="2000" dirty="0">
                <a:latin typeface="Times New Roman" pitchFamily="18" charset="0"/>
                <a:cs typeface="Times New Roman" pitchFamily="18" charset="0"/>
              </a:rPr>
              <a:t>. It can be also used on hub/switched networks</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sage: </a:t>
            </a:r>
            <a:r>
              <a:rPr lang="en-US" sz="2000" dirty="0" err="1">
                <a:latin typeface="Times New Roman" pitchFamily="18" charset="0"/>
                <a:cs typeface="Times New Roman" pitchFamily="18" charset="0"/>
              </a:rPr>
              <a:t>netdiscover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device] [-r range | -p] [-s time] [-n node] [-c count] [-f] [-S] </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Ex: </a:t>
            </a:r>
            <a:r>
              <a:rPr lang="en-US" sz="2000" dirty="0" err="1" smtClean="0"/>
              <a:t>bt</a:t>
            </a:r>
            <a:r>
              <a:rPr lang="en-US" sz="2000" dirty="0" smtClean="0"/>
              <a:t> ~ # </a:t>
            </a:r>
            <a:r>
              <a:rPr lang="en-US" sz="2000" dirty="0" err="1" smtClean="0"/>
              <a:t>netdiscover</a:t>
            </a:r>
            <a:r>
              <a:rPr lang="en-US" sz="2000" dirty="0" smtClean="0"/>
              <a:t> -</a:t>
            </a:r>
            <a:r>
              <a:rPr lang="en-US" sz="2000" dirty="0" err="1" smtClean="0"/>
              <a:t>i</a:t>
            </a:r>
            <a:r>
              <a:rPr lang="en-US" sz="2000" dirty="0" smtClean="0"/>
              <a:t> ath0 -r 192.168.1.0/24</a:t>
            </a:r>
          </a:p>
          <a:p>
            <a:pPr>
              <a:buNone/>
            </a:pPr>
            <a:r>
              <a:rPr lang="en-US" sz="2000" dirty="0" smtClean="0">
                <a:latin typeface="Times New Roman" pitchFamily="18" charset="0"/>
                <a:cs typeface="Times New Roman" pitchFamily="18" charset="0"/>
              </a:rPr>
              <a:t>       </a:t>
            </a:r>
            <a:r>
              <a:rPr lang="en-US" sz="2000" dirty="0" err="1" smtClean="0"/>
              <a:t>bt</a:t>
            </a:r>
            <a:r>
              <a:rPr lang="en-US" sz="2000" dirty="0" smtClean="0"/>
              <a:t> ~ # </a:t>
            </a:r>
            <a:r>
              <a:rPr lang="en-US" sz="2000" dirty="0" err="1" smtClean="0"/>
              <a:t>netdiscover</a:t>
            </a:r>
            <a:r>
              <a:rPr lang="en-US" sz="2000" dirty="0" smtClean="0"/>
              <a:t> -</a:t>
            </a:r>
            <a:r>
              <a:rPr lang="en-US" sz="2000" dirty="0" err="1" smtClean="0"/>
              <a:t>i</a:t>
            </a:r>
            <a:r>
              <a:rPr lang="en-US" sz="2000" dirty="0" smtClean="0"/>
              <a:t> ath1 –p  (scan common networks)</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device: your network device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r range: scan a given range instead of auto scan. 192.168.6.0/24,/16,/8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p passive mode do not send anything, only </a:t>
            </a:r>
            <a:r>
              <a:rPr lang="en-US" sz="2000" dirty="0" smtClean="0">
                <a:latin typeface="Times New Roman" pitchFamily="18" charset="0"/>
                <a:cs typeface="Times New Roman" pitchFamily="18" charset="0"/>
              </a:rPr>
              <a:t>sniff</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 time: time to sleep between each </a:t>
            </a:r>
            <a:r>
              <a:rPr lang="en-US" sz="2000" dirty="0" err="1">
                <a:latin typeface="Times New Roman" pitchFamily="18" charset="0"/>
                <a:cs typeface="Times New Roman" pitchFamily="18" charset="0"/>
              </a:rPr>
              <a:t>arp</a:t>
            </a:r>
            <a:r>
              <a:rPr lang="en-US" sz="2000" dirty="0">
                <a:latin typeface="Times New Roman" pitchFamily="18" charset="0"/>
                <a:cs typeface="Times New Roman" pitchFamily="18" charset="0"/>
              </a:rPr>
              <a:t> request (</a:t>
            </a:r>
            <a:r>
              <a:rPr lang="en-US" sz="2000" dirty="0" err="1">
                <a:latin typeface="Times New Roman" pitchFamily="18" charset="0"/>
                <a:cs typeface="Times New Roman" pitchFamily="18" charset="0"/>
              </a:rPr>
              <a:t>miliseconds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 count: number of times to send each </a:t>
            </a:r>
            <a:r>
              <a:rPr lang="en-US" sz="2000" dirty="0" err="1">
                <a:latin typeface="Times New Roman" pitchFamily="18" charset="0"/>
                <a:cs typeface="Times New Roman" pitchFamily="18" charset="0"/>
              </a:rPr>
              <a:t>arp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reques</a:t>
            </a:r>
            <a:r>
              <a:rPr lang="en-US" sz="2000" dirty="0">
                <a:latin typeface="Times New Roman" pitchFamily="18" charset="0"/>
                <a:cs typeface="Times New Roman" pitchFamily="18" charset="0"/>
              </a:rPr>
              <a:t> (for nets with packet loss)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n node: last </a:t>
            </a:r>
            <a:r>
              <a:rPr lang="en-US" sz="2000" dirty="0" err="1">
                <a:latin typeface="Times New Roman" pitchFamily="18" charset="0"/>
                <a:cs typeface="Times New Roman" pitchFamily="18" charset="0"/>
              </a:rPr>
              <a:t>ip</a:t>
            </a:r>
            <a:r>
              <a:rPr lang="en-US" sz="2000" dirty="0">
                <a:latin typeface="Times New Roman" pitchFamily="18" charset="0"/>
                <a:cs typeface="Times New Roman" pitchFamily="18" charset="0"/>
              </a:rPr>
              <a:t> octet used for scanning (from 2 to 253</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b="1" dirty="0" smtClean="0"/>
              <a:t>Command Injection: </a:t>
            </a:r>
            <a:r>
              <a:rPr lang="en-US" sz="2000" dirty="0" smtClean="0"/>
              <a:t>Start injecting packets to the target server.</a:t>
            </a:r>
          </a:p>
          <a:p>
            <a:endParaRPr lang="en-US" sz="2000" dirty="0" smtClean="0"/>
          </a:p>
          <a:p>
            <a:r>
              <a:rPr lang="en-US" sz="2000" b="1" dirty="0" smtClean="0"/>
              <a:t>Session ID prediction: </a:t>
            </a:r>
            <a:r>
              <a:rPr lang="en-US" sz="2000" dirty="0" smtClean="0"/>
              <a:t>Take over the session.</a:t>
            </a:r>
          </a:p>
          <a:p>
            <a:endParaRPr lang="en-US" sz="2000" dirty="0" smtClean="0"/>
          </a:p>
          <a:p>
            <a:r>
              <a:rPr lang="en-US" sz="2000" b="1" dirty="0" smtClean="0"/>
              <a:t>Session </a:t>
            </a:r>
            <a:r>
              <a:rPr lang="en-US" sz="2000" b="1" dirty="0" err="1" smtClean="0"/>
              <a:t>Desynchronization</a:t>
            </a:r>
            <a:r>
              <a:rPr lang="en-US" sz="2000" b="1" dirty="0" smtClean="0"/>
              <a:t>: </a:t>
            </a:r>
            <a:r>
              <a:rPr lang="en-US" sz="2000" dirty="0" smtClean="0"/>
              <a:t>Break the connection to the victim's machine.</a:t>
            </a:r>
          </a:p>
          <a:p>
            <a:endParaRPr lang="en-US" sz="2000" dirty="0" smtClean="0"/>
          </a:p>
          <a:p>
            <a:r>
              <a:rPr lang="en-US" sz="2000" b="1" dirty="0" smtClean="0">
                <a:latin typeface="Times New Roman" pitchFamily="18" charset="0"/>
                <a:cs typeface="Times New Roman" pitchFamily="18" charset="0"/>
              </a:rPr>
              <a:t>Monitor: </a:t>
            </a:r>
            <a:r>
              <a:rPr lang="en-US" sz="2000" dirty="0" smtClean="0">
                <a:latin typeface="Times New Roman" pitchFamily="18" charset="0"/>
                <a:cs typeface="Times New Roman" pitchFamily="18" charset="0"/>
              </a:rPr>
              <a:t>Monitor the flow of packets and predict the sequence number.</a:t>
            </a: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Sniff: </a:t>
            </a:r>
            <a:r>
              <a:rPr lang="en-US" sz="2000" dirty="0" smtClean="0">
                <a:latin typeface="Times New Roman" pitchFamily="18" charset="0"/>
                <a:cs typeface="Times New Roman" pitchFamily="18" charset="0"/>
              </a:rPr>
              <a:t>Place yourself between the victim and the target (you must be able to sniff the network).</a:t>
            </a:r>
            <a:endParaRPr lang="en-US" sz="20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Types of Session Hijacking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Active Attack: </a:t>
            </a:r>
            <a:r>
              <a:rPr lang="en-US" sz="2000" dirty="0" smtClean="0">
                <a:latin typeface="Times New Roman" pitchFamily="18" charset="0"/>
                <a:cs typeface="Times New Roman" pitchFamily="18" charset="0"/>
              </a:rPr>
              <a:t>In an active attack, an attacker finds an active session &lt;/span&gt;  and takes over.</a:t>
            </a:r>
          </a:p>
          <a:p>
            <a:r>
              <a:rPr lang="en-US" sz="2000" b="1" dirty="0" smtClean="0">
                <a:latin typeface="Times New Roman" pitchFamily="18" charset="0"/>
                <a:cs typeface="Times New Roman" pitchFamily="18" charset="0"/>
              </a:rPr>
              <a:t>Passive Attack: </a:t>
            </a:r>
            <a:r>
              <a:rPr lang="en-US" sz="2000" dirty="0" smtClean="0">
                <a:latin typeface="Times New Roman" pitchFamily="18" charset="0"/>
                <a:cs typeface="Times New Roman" pitchFamily="18" charset="0"/>
              </a:rPr>
              <a:t>With a passive attack, an attacker hijacks a session but sits back and watches and records all the traffic that is being sent forth.</a:t>
            </a:r>
          </a:p>
          <a:p>
            <a:pPr>
              <a:buNone/>
            </a:pP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Session Hijacking in OSI Model</a:t>
            </a:r>
          </a:p>
          <a:p>
            <a:r>
              <a:rPr lang="en-US" sz="2000" b="1" dirty="0" smtClean="0">
                <a:latin typeface="Times New Roman" pitchFamily="18" charset="0"/>
                <a:cs typeface="Times New Roman" pitchFamily="18" charset="0"/>
              </a:rPr>
              <a:t>Network Level Hijacking: </a:t>
            </a:r>
            <a:r>
              <a:rPr lang="en-US" sz="2000" dirty="0" smtClean="0">
                <a:latin typeface="Times New Roman" pitchFamily="18" charset="0"/>
                <a:cs typeface="Times New Roman" pitchFamily="18" charset="0"/>
              </a:rPr>
              <a:t>Network level hijacking can be defined as the interception of the packets during the transmission between the client and the server in a TCP and UDP session.</a:t>
            </a:r>
          </a:p>
          <a:p>
            <a:r>
              <a:rPr lang="en-US" sz="2000" b="1" dirty="0" smtClean="0">
                <a:latin typeface="Times New Roman" pitchFamily="18" charset="0"/>
                <a:cs typeface="Times New Roman" pitchFamily="18" charset="0"/>
              </a:rPr>
              <a:t>Application Level Hijacking: </a:t>
            </a:r>
            <a:r>
              <a:rPr lang="en-US" sz="2000" dirty="0" smtClean="0">
                <a:latin typeface="Times New Roman" pitchFamily="18" charset="0"/>
                <a:cs typeface="Times New Roman" pitchFamily="18" charset="0"/>
              </a:rPr>
              <a:t>Application level hijacking is about gaining control over the HTTP's user session by obtaining the session IDs.</a:t>
            </a:r>
            <a:endParaRPr lang="en-US" sz="20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Spoofing vs. Hijacking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Spoofing Attack:</a:t>
            </a:r>
          </a:p>
          <a:p>
            <a:r>
              <a:rPr lang="en-US" sz="2000" dirty="0" smtClean="0">
                <a:latin typeface="Times New Roman" pitchFamily="18" charset="0"/>
                <a:cs typeface="Times New Roman" pitchFamily="18" charset="0"/>
              </a:rPr>
              <a:t>Attack pretends to be another user or machine (victim) to gain access.</a:t>
            </a:r>
          </a:p>
          <a:p>
            <a:r>
              <a:rPr lang="en-US" sz="2000" dirty="0" smtClean="0">
                <a:latin typeface="Times New Roman" pitchFamily="18" charset="0"/>
                <a:cs typeface="Times New Roman" pitchFamily="18" charset="0"/>
              </a:rPr>
              <a:t>Attacker does not take over an existing active session. Instead he initiates a new session using the victim's stolen credentials.</a:t>
            </a:r>
          </a:p>
          <a:p>
            <a:r>
              <a:rPr lang="en-US" sz="2000" b="1" dirty="0" smtClean="0">
                <a:latin typeface="Times New Roman" pitchFamily="18" charset="0"/>
                <a:cs typeface="Times New Roman" pitchFamily="18" charset="0"/>
              </a:rPr>
              <a:t>Hijacking:</a:t>
            </a:r>
          </a:p>
          <a:p>
            <a:r>
              <a:rPr lang="en-US" sz="2000" dirty="0" smtClean="0">
                <a:latin typeface="Times New Roman" pitchFamily="18" charset="0"/>
                <a:cs typeface="Times New Roman" pitchFamily="18" charset="0"/>
              </a:rPr>
              <a:t>Session hijacking is the process of taking over an existing active session.</a:t>
            </a:r>
          </a:p>
          <a:p>
            <a:r>
              <a:rPr lang="en-US" sz="2000" dirty="0" smtClean="0">
                <a:latin typeface="Times New Roman" pitchFamily="18" charset="0"/>
                <a:cs typeface="Times New Roman" pitchFamily="18" charset="0"/>
              </a:rPr>
              <a:t>Attacker relies on the legitimate user to make a connection and authenticate.</a:t>
            </a:r>
            <a:endParaRPr lang="en-US" sz="20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Application Level Session Hijacking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In a session hijacking attack, a session token is stolen or valid session token is predicted to gain unauthorized access to the web server.</a:t>
            </a:r>
          </a:p>
          <a:p>
            <a:pPr>
              <a:buNone/>
            </a:pPr>
            <a:r>
              <a:rPr lang="en-US" sz="2000" dirty="0" smtClean="0">
                <a:latin typeface="Times New Roman" pitchFamily="18" charset="0"/>
                <a:cs typeface="Times New Roman" pitchFamily="18" charset="0"/>
              </a:rPr>
              <a:t>A session token can be compromised in various ways:</a:t>
            </a:r>
          </a:p>
          <a:p>
            <a:r>
              <a:rPr lang="en-US" sz="2000" dirty="0" smtClean="0">
                <a:latin typeface="Times New Roman" pitchFamily="18" charset="0"/>
                <a:cs typeface="Times New Roman" pitchFamily="18" charset="0"/>
              </a:rPr>
              <a:t>Session sniffing</a:t>
            </a:r>
          </a:p>
          <a:p>
            <a:r>
              <a:rPr lang="en-US" sz="2000" dirty="0" smtClean="0">
                <a:latin typeface="Times New Roman" pitchFamily="18" charset="0"/>
                <a:cs typeface="Times New Roman" pitchFamily="18" charset="0"/>
              </a:rPr>
              <a:t>Predictable session token</a:t>
            </a:r>
          </a:p>
          <a:p>
            <a:r>
              <a:rPr lang="en-US" sz="2000" dirty="0" smtClean="0">
                <a:latin typeface="Times New Roman" pitchFamily="18" charset="0"/>
                <a:cs typeface="Times New Roman" pitchFamily="18" charset="0"/>
              </a:rPr>
              <a:t>Man-in-the-middle attack</a:t>
            </a:r>
          </a:p>
          <a:p>
            <a:r>
              <a:rPr lang="en-US" sz="2000" dirty="0" smtClean="0">
                <a:latin typeface="Times New Roman" pitchFamily="18" charset="0"/>
                <a:cs typeface="Times New Roman" pitchFamily="18" charset="0"/>
              </a:rPr>
              <a:t>Man-in-the-browser attack</a:t>
            </a:r>
          </a:p>
          <a:p>
            <a:r>
              <a:rPr lang="en-US" sz="2000" dirty="0" smtClean="0">
                <a:latin typeface="Times New Roman" pitchFamily="18" charset="0"/>
                <a:cs typeface="Times New Roman" pitchFamily="18" charset="0"/>
              </a:rPr>
              <a:t>Cross-site script attack</a:t>
            </a:r>
          </a:p>
          <a:p>
            <a:r>
              <a:rPr lang="en-US" sz="2000" dirty="0" smtClean="0">
                <a:latin typeface="Times New Roman" pitchFamily="18" charset="0"/>
                <a:cs typeface="Times New Roman" pitchFamily="18" charset="0"/>
              </a:rPr>
              <a:t>Cross-site request forgery attack</a:t>
            </a:r>
          </a:p>
          <a:p>
            <a:r>
              <a:rPr lang="en-US" sz="2000" dirty="0" smtClean="0">
                <a:latin typeface="Times New Roman" pitchFamily="18" charset="0"/>
                <a:cs typeface="Times New Roman" pitchFamily="18" charset="0"/>
              </a:rPr>
              <a:t>Session replay attack</a:t>
            </a:r>
          </a:p>
          <a:p>
            <a:r>
              <a:rPr lang="en-US" sz="2000" dirty="0" smtClean="0">
                <a:latin typeface="Times New Roman" pitchFamily="18" charset="0"/>
                <a:cs typeface="Times New Roman" pitchFamily="18" charset="0"/>
              </a:rPr>
              <a:t>Session fixation</a:t>
            </a:r>
            <a:endParaRPr lang="en-US" sz="20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Network-level Session Hijacking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000" dirty="0" smtClean="0">
                <a:latin typeface="Times New Roman" pitchFamily="18" charset="0"/>
                <a:cs typeface="Times New Roman" pitchFamily="18" charset="0"/>
              </a:rPr>
              <a:t>The network-level hijacking relies on hijacking transport and Internet protocols used by web applications in the application layer.</a:t>
            </a:r>
          </a:p>
          <a:p>
            <a:r>
              <a:rPr lang="en-US" sz="2000" dirty="0" smtClean="0">
                <a:latin typeface="Times New Roman" pitchFamily="18" charset="0"/>
                <a:cs typeface="Times New Roman" pitchFamily="18" charset="0"/>
              </a:rPr>
              <a:t>By attacking the network-level sessions, the attacker gathers some critical information which is used to attack the application level.</a:t>
            </a:r>
          </a:p>
          <a:p>
            <a:pPr>
              <a:buNone/>
            </a:pPr>
            <a:r>
              <a:rPr lang="en-US" sz="2000" dirty="0" smtClean="0">
                <a:latin typeface="Times New Roman" pitchFamily="18" charset="0"/>
                <a:cs typeface="Times New Roman" pitchFamily="18" charset="0"/>
              </a:rPr>
              <a:t>Network-level hijacking includes:</a:t>
            </a:r>
          </a:p>
          <a:p>
            <a:r>
              <a:rPr lang="en-US" sz="2000" dirty="0" smtClean="0">
                <a:latin typeface="Times New Roman" pitchFamily="18" charset="0"/>
                <a:cs typeface="Times New Roman" pitchFamily="18" charset="0"/>
              </a:rPr>
              <a:t>Blind Hijacking</a:t>
            </a:r>
          </a:p>
          <a:p>
            <a:r>
              <a:rPr lang="en-US" sz="2000" dirty="0" smtClean="0">
                <a:latin typeface="Times New Roman" pitchFamily="18" charset="0"/>
                <a:cs typeface="Times New Roman" pitchFamily="18" charset="0"/>
              </a:rPr>
              <a:t>UDP Hijacking</a:t>
            </a:r>
          </a:p>
          <a:p>
            <a:r>
              <a:rPr lang="en-US" sz="2000" dirty="0" smtClean="0">
                <a:latin typeface="Times New Roman" pitchFamily="18" charset="0"/>
                <a:cs typeface="Times New Roman" pitchFamily="18" charset="0"/>
              </a:rPr>
              <a:t>TCP/IP Hijacking</a:t>
            </a:r>
          </a:p>
          <a:p>
            <a:r>
              <a:rPr lang="en-US" sz="2000" dirty="0" smtClean="0">
                <a:latin typeface="Times New Roman" pitchFamily="18" charset="0"/>
                <a:cs typeface="Times New Roman" pitchFamily="18" charset="0"/>
              </a:rPr>
              <a:t>RST Hijacking</a:t>
            </a:r>
          </a:p>
          <a:p>
            <a:r>
              <a:rPr lang="en-US" sz="2000" dirty="0" smtClean="0">
                <a:latin typeface="Times New Roman" pitchFamily="18" charset="0"/>
                <a:cs typeface="Times New Roman" pitchFamily="18" charset="0"/>
              </a:rPr>
              <a:t>Man-in-the-Middle: Packet Sniffer</a:t>
            </a:r>
          </a:p>
          <a:p>
            <a:r>
              <a:rPr lang="en-US" sz="2000" dirty="0" smtClean="0">
                <a:latin typeface="Times New Roman" pitchFamily="18" charset="0"/>
                <a:cs typeface="Times New Roman" pitchFamily="18" charset="0"/>
              </a:rPr>
              <a:t>IP Spoofing: Source Routed Packets</a:t>
            </a:r>
            <a:endParaRPr lang="en-US" sz="20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Session Hijacking Tools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None/>
            </a:pPr>
            <a:r>
              <a:rPr lang="en-US" sz="2000" b="1" dirty="0" err="1" smtClean="0">
                <a:latin typeface="Times New Roman" pitchFamily="18" charset="0"/>
                <a:cs typeface="Times New Roman" pitchFamily="18" charset="0"/>
              </a:rPr>
              <a:t>Zaproxy</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OWASP Zed Attack Proxy (ZAP) is an integrated penetration testing tool for finding vulnerabilities in web applications.</a:t>
            </a:r>
          </a:p>
          <a:p>
            <a:pPr>
              <a:buNone/>
            </a:pPr>
            <a:r>
              <a:rPr lang="en-US" sz="2000" b="1" dirty="0" smtClean="0">
                <a:latin typeface="Times New Roman" pitchFamily="18" charset="0"/>
                <a:cs typeface="Times New Roman" pitchFamily="18" charset="0"/>
              </a:rPr>
              <a:t>Burp Suite</a:t>
            </a:r>
          </a:p>
          <a:p>
            <a:r>
              <a:rPr lang="en-US" sz="2000" dirty="0" smtClean="0">
                <a:latin typeface="Times New Roman" pitchFamily="18" charset="0"/>
                <a:cs typeface="Times New Roman" pitchFamily="18" charset="0"/>
              </a:rPr>
              <a:t>Burp suite allows the attacker to inspect and modify traffic between the browser and the target application.</a:t>
            </a:r>
          </a:p>
          <a:p>
            <a:r>
              <a:rPr lang="en-US" sz="2000" dirty="0" smtClean="0">
                <a:latin typeface="Times New Roman" pitchFamily="18" charset="0"/>
                <a:cs typeface="Times New Roman" pitchFamily="18" charset="0"/>
              </a:rPr>
              <a:t>It analyzes all kinds of content, with automatic colorizing of request and response syntax.</a:t>
            </a:r>
          </a:p>
          <a:p>
            <a:pPr>
              <a:buNone/>
            </a:pPr>
            <a:r>
              <a:rPr lang="en-US" sz="2000" b="1" dirty="0" err="1" smtClean="0">
                <a:latin typeface="Times New Roman" pitchFamily="18" charset="0"/>
                <a:cs typeface="Times New Roman" pitchFamily="18" charset="0"/>
              </a:rPr>
              <a:t>JHijack</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 Java hijacking tool for web application session security assessment.</a:t>
            </a:r>
          </a:p>
          <a:p>
            <a:r>
              <a:rPr lang="en-US" sz="2000" dirty="0" smtClean="0">
                <a:latin typeface="Times New Roman" pitchFamily="18" charset="0"/>
                <a:cs typeface="Times New Roman" pitchFamily="18" charset="0"/>
              </a:rPr>
              <a:t>A simple Java </a:t>
            </a:r>
            <a:r>
              <a:rPr lang="en-US" sz="2000" dirty="0" err="1" smtClean="0">
                <a:latin typeface="Times New Roman" pitchFamily="18" charset="0"/>
                <a:cs typeface="Times New Roman" pitchFamily="18" charset="0"/>
              </a:rPr>
              <a:t>Fuzzer</a:t>
            </a:r>
            <a:r>
              <a:rPr lang="en-US" sz="2000" dirty="0" smtClean="0">
                <a:latin typeface="Times New Roman" pitchFamily="18" charset="0"/>
                <a:cs typeface="Times New Roman" pitchFamily="18" charset="0"/>
              </a:rPr>
              <a:t> mainly used for numeric session hijacking and parameter enumeration.</a:t>
            </a:r>
            <a:endParaRPr lang="en-US" sz="20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Times New Roman" pitchFamily="18" charset="0"/>
                <a:cs typeface="Times New Roman" pitchFamily="18" charset="0"/>
              </a:rPr>
              <a:t>Session Hijacking Tools for Mobile:</a:t>
            </a:r>
            <a:br>
              <a:rPr lang="en-US" sz="3600" b="1" dirty="0" smtClean="0">
                <a:latin typeface="Times New Roman" pitchFamily="18" charset="0"/>
                <a:cs typeface="Times New Roman" pitchFamily="18" charset="0"/>
              </a:rPr>
            </a:br>
            <a:r>
              <a:rPr lang="en-US" sz="3600" b="1" dirty="0" err="1" smtClean="0">
                <a:latin typeface="Times New Roman" pitchFamily="18" charset="0"/>
                <a:cs typeface="Times New Roman" pitchFamily="18" charset="0"/>
              </a:rPr>
              <a:t>DroidSheep</a:t>
            </a:r>
            <a:r>
              <a:rPr lang="en-US" sz="3600" b="1" dirty="0" smtClean="0">
                <a:latin typeface="Times New Roman" pitchFamily="18" charset="0"/>
                <a:cs typeface="Times New Roman" pitchFamily="18" charset="0"/>
              </a:rPr>
              <a:t> and </a:t>
            </a:r>
            <a:r>
              <a:rPr lang="en-US" sz="3600" b="1" dirty="0" err="1" smtClean="0">
                <a:latin typeface="Times New Roman" pitchFamily="18" charset="0"/>
                <a:cs typeface="Times New Roman" pitchFamily="18" charset="0"/>
              </a:rPr>
              <a:t>DroidSniff</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None/>
            </a:pPr>
            <a:r>
              <a:rPr lang="en-US" sz="2000" b="1" dirty="0" err="1" smtClean="0">
                <a:latin typeface="Times New Roman" pitchFamily="18" charset="0"/>
                <a:cs typeface="Times New Roman" pitchFamily="18" charset="0"/>
              </a:rPr>
              <a:t>DroidSheep</a:t>
            </a:r>
            <a:r>
              <a:rPr lang="en-US" sz="2000" b="1" dirty="0" smtClean="0">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DroidSheep</a:t>
            </a:r>
            <a:r>
              <a:rPr lang="en-US" sz="2000" dirty="0" smtClean="0">
                <a:latin typeface="Times New Roman" pitchFamily="18" charset="0"/>
                <a:cs typeface="Times New Roman" pitchFamily="18" charset="0"/>
              </a:rPr>
              <a:t> is a simple Android tool for web session hijacking (side jacking).</a:t>
            </a:r>
          </a:p>
          <a:p>
            <a:r>
              <a:rPr lang="en-US" sz="2000" dirty="0" smtClean="0">
                <a:latin typeface="Times New Roman" pitchFamily="18" charset="0"/>
                <a:cs typeface="Times New Roman" pitchFamily="18" charset="0"/>
              </a:rPr>
              <a:t>It listens for HTTP packets sent via a wireless (802.11) network connection and extracts the session IDs from these packets.</a:t>
            </a:r>
          </a:p>
          <a:p>
            <a:pPr>
              <a:buNone/>
            </a:pPr>
            <a:r>
              <a:rPr lang="en-US" sz="2000" b="1" dirty="0" err="1" smtClean="0">
                <a:latin typeface="Times New Roman" pitchFamily="18" charset="0"/>
                <a:cs typeface="Times New Roman" pitchFamily="18" charset="0"/>
              </a:rPr>
              <a:t>DroidSniff</a:t>
            </a:r>
            <a:r>
              <a:rPr lang="en-US" sz="2000" b="1" dirty="0" smtClean="0">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DroidSniff</a:t>
            </a:r>
            <a:r>
              <a:rPr lang="en-US" sz="2000" dirty="0" smtClean="0">
                <a:latin typeface="Times New Roman" pitchFamily="18" charset="0"/>
                <a:cs typeface="Times New Roman" pitchFamily="18" charset="0"/>
              </a:rPr>
              <a:t> is an Android app for security analysis in wireless networks and</a:t>
            </a:r>
          </a:p>
          <a:p>
            <a:r>
              <a:rPr lang="en-US" sz="2000" dirty="0" smtClean="0">
                <a:latin typeface="Times New Roman" pitchFamily="18" charset="0"/>
                <a:cs typeface="Times New Roman" pitchFamily="18" charset="0"/>
              </a:rPr>
              <a:t>capturing </a:t>
            </a:r>
            <a:r>
              <a:rPr lang="en-US" sz="2000" dirty="0" err="1" smtClean="0">
                <a:latin typeface="Times New Roman" pitchFamily="18" charset="0"/>
                <a:cs typeface="Times New Roman" pitchFamily="18" charset="0"/>
              </a:rPr>
              <a:t>Facebook</a:t>
            </a:r>
            <a:r>
              <a:rPr lang="en-US" sz="2000" dirty="0" smtClean="0">
                <a:latin typeface="Times New Roman" pitchFamily="18" charset="0"/>
                <a:cs typeface="Times New Roman" pitchFamily="18" charset="0"/>
              </a:rPr>
              <a:t>, Twitter, </a:t>
            </a:r>
            <a:r>
              <a:rPr lang="en-US" sz="2000" dirty="0" err="1" smtClean="0">
                <a:latin typeface="Times New Roman" pitchFamily="18" charset="0"/>
                <a:cs typeface="Times New Roman" pitchFamily="18" charset="0"/>
              </a:rPr>
              <a:t>Linkedin</a:t>
            </a:r>
            <a:r>
              <a:rPr lang="en-US" sz="2000" dirty="0" smtClean="0">
                <a:latin typeface="Times New Roman" pitchFamily="18" charset="0"/>
                <a:cs typeface="Times New Roman" pitchFamily="18" charset="0"/>
              </a:rPr>
              <a:t>, and other accounts.</a:t>
            </a:r>
            <a:endParaRPr lang="en-US" sz="20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Session Hijacking Detection Methods</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000" dirty="0" smtClean="0">
                <a:latin typeface="Times New Roman" pitchFamily="18" charset="0"/>
                <a:cs typeface="Times New Roman" pitchFamily="18" charset="0"/>
              </a:rPr>
              <a:t>Detection Method</a:t>
            </a:r>
          </a:p>
          <a:p>
            <a:pPr>
              <a:buNone/>
            </a:pPr>
            <a:r>
              <a:rPr lang="en-US" sz="2000" dirty="0" smtClean="0">
                <a:latin typeface="Times New Roman" pitchFamily="18" charset="0"/>
                <a:cs typeface="Times New Roman" pitchFamily="18" charset="0"/>
              </a:rPr>
              <a:t>- Manual Method</a:t>
            </a:r>
          </a:p>
          <a:p>
            <a:r>
              <a:rPr lang="en-US" sz="2000" dirty="0" smtClean="0">
                <a:latin typeface="Times New Roman" pitchFamily="18" charset="0"/>
                <a:cs typeface="Times New Roman" pitchFamily="18" charset="0"/>
              </a:rPr>
              <a:t>Using Packet Sniffing Software</a:t>
            </a:r>
          </a:p>
          <a:p>
            <a:pPr>
              <a:buNone/>
            </a:pPr>
            <a:r>
              <a:rPr lang="en-US" sz="2000" dirty="0" smtClean="0">
                <a:latin typeface="Times New Roman" pitchFamily="18" charset="0"/>
                <a:cs typeface="Times New Roman" pitchFamily="18" charset="0"/>
              </a:rPr>
              <a:t>           Normal Telnet Session</a:t>
            </a:r>
          </a:p>
          <a:p>
            <a:pPr>
              <a:buNone/>
            </a:pPr>
            <a:r>
              <a:rPr lang="en-US" sz="2000" dirty="0" smtClean="0">
                <a:latin typeface="Times New Roman" pitchFamily="18" charset="0"/>
                <a:cs typeface="Times New Roman" pitchFamily="18" charset="0"/>
              </a:rPr>
              <a:t>           Forcing an ARP Entry</a:t>
            </a:r>
          </a:p>
          <a:p>
            <a:r>
              <a:rPr lang="en-US" sz="2000" dirty="0" smtClean="0">
                <a:latin typeface="Times New Roman" pitchFamily="18" charset="0"/>
                <a:cs typeface="Times New Roman" pitchFamily="18" charset="0"/>
              </a:rPr>
              <a:t>Automatic Method</a:t>
            </a:r>
          </a:p>
          <a:p>
            <a:pPr>
              <a:buNone/>
            </a:pPr>
            <a:r>
              <a:rPr lang="en-US" sz="2000" dirty="0" smtClean="0">
                <a:latin typeface="Times New Roman" pitchFamily="18" charset="0"/>
                <a:cs typeface="Times New Roman" pitchFamily="18" charset="0"/>
              </a:rPr>
              <a:t>           Intrusion Detection Systems (IDS)</a:t>
            </a:r>
          </a:p>
          <a:p>
            <a:pPr>
              <a:buNone/>
            </a:pPr>
            <a:r>
              <a:rPr lang="en-US" sz="2000" dirty="0" smtClean="0">
                <a:latin typeface="Times New Roman" pitchFamily="18" charset="0"/>
                <a:cs typeface="Times New Roman" pitchFamily="18" charset="0"/>
              </a:rPr>
              <a:t>           Intrusion Prevention Systems (IPS)</a:t>
            </a:r>
            <a:endParaRPr lang="en-US" sz="20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Protecting against Session Hijacking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Use Secure Shell (SSH) to create a secure communication channel.</a:t>
            </a:r>
          </a:p>
          <a:p>
            <a:r>
              <a:rPr lang="en-US" sz="2000" dirty="0" smtClean="0">
                <a:latin typeface="Times New Roman" pitchFamily="18" charset="0"/>
                <a:cs typeface="Times New Roman" pitchFamily="18" charset="0"/>
              </a:rPr>
              <a:t>Pass the authentication cookies over HTTPS connection.</a:t>
            </a:r>
          </a:p>
          <a:p>
            <a:r>
              <a:rPr lang="en-US" sz="2000" dirty="0" smtClean="0">
                <a:latin typeface="Times New Roman" pitchFamily="18" charset="0"/>
                <a:cs typeface="Times New Roman" pitchFamily="18" charset="0"/>
              </a:rPr>
              <a:t>Implement the log-out functionality for user to end the session.</a:t>
            </a:r>
          </a:p>
          <a:p>
            <a:r>
              <a:rPr lang="en-US" sz="2000" dirty="0" smtClean="0">
                <a:latin typeface="Times New Roman" pitchFamily="18" charset="0"/>
                <a:cs typeface="Times New Roman" pitchFamily="18" charset="0"/>
              </a:rPr>
              <a:t>Generate the session ID after successful login and accept sessions IDs generated by server only.</a:t>
            </a:r>
          </a:p>
          <a:p>
            <a:r>
              <a:rPr lang="en-US" sz="2000" dirty="0" smtClean="0">
                <a:latin typeface="Times New Roman" pitchFamily="18" charset="0"/>
                <a:cs typeface="Times New Roman" pitchFamily="18" charset="0"/>
              </a:rPr>
              <a:t>Ensure data in transit is encrypted and implement defense-in-depth mechanism.</a:t>
            </a:r>
          </a:p>
          <a:p>
            <a:r>
              <a:rPr lang="en-US" sz="2000" dirty="0" smtClean="0">
                <a:latin typeface="Times New Roman" pitchFamily="18" charset="0"/>
                <a:cs typeface="Times New Roman" pitchFamily="18" charset="0"/>
              </a:rPr>
              <a:t>Use string or long random number as a session key.</a:t>
            </a:r>
          </a:p>
          <a:p>
            <a:r>
              <a:rPr lang="en-US" sz="2000" dirty="0" smtClean="0">
                <a:latin typeface="Times New Roman" pitchFamily="18" charset="0"/>
                <a:cs typeface="Times New Roman" pitchFamily="18" charset="0"/>
              </a:rPr>
              <a:t>Use different user name and passwords for different accounts.</a:t>
            </a:r>
          </a:p>
          <a:p>
            <a:r>
              <a:rPr lang="en-US" sz="2000" dirty="0" smtClean="0">
                <a:latin typeface="Times New Roman" pitchFamily="18" charset="0"/>
                <a:cs typeface="Times New Roman" pitchFamily="18" charset="0"/>
              </a:rPr>
              <a:t>Educate the employees and minimize remote access.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Implement timeout() to destroy the session when expired.</a:t>
            </a:r>
          </a:p>
          <a:p>
            <a:r>
              <a:rPr lang="en-US" sz="2000" dirty="0" smtClean="0">
                <a:latin typeface="Times New Roman" pitchFamily="18" charset="0"/>
                <a:cs typeface="Times New Roman" pitchFamily="18" charset="0"/>
              </a:rPr>
              <a:t>Do not transport session ID in query string.</a:t>
            </a:r>
          </a:p>
          <a:p>
            <a:r>
              <a:rPr lang="en-US" sz="2000" dirty="0" smtClean="0">
                <a:latin typeface="Times New Roman" pitchFamily="18" charset="0"/>
                <a:cs typeface="Times New Roman" pitchFamily="18" charset="0"/>
              </a:rPr>
              <a:t>Use switches rather than hubs and limit incoming connections.</a:t>
            </a:r>
          </a:p>
          <a:p>
            <a:r>
              <a:rPr lang="en-US" sz="2000" dirty="0" smtClean="0">
                <a:latin typeface="Times New Roman" pitchFamily="18" charset="0"/>
                <a:cs typeface="Times New Roman" pitchFamily="18" charset="0"/>
              </a:rPr>
              <a:t>Ensure client-side and server-side protection software are in active state and up to date.</a:t>
            </a:r>
          </a:p>
          <a:p>
            <a:r>
              <a:rPr lang="en-US" sz="2000" dirty="0" smtClean="0">
                <a:latin typeface="Times New Roman" pitchFamily="18" charset="0"/>
                <a:cs typeface="Times New Roman" pitchFamily="18" charset="0"/>
              </a:rPr>
              <a:t>Use strong authentication (like Kerberos) or peer-to-peer VPN's.</a:t>
            </a:r>
          </a:p>
          <a:p>
            <a:r>
              <a:rPr lang="en-US" sz="2000" dirty="0" smtClean="0">
                <a:latin typeface="Times New Roman" pitchFamily="18" charset="0"/>
                <a:cs typeface="Times New Roman" pitchFamily="18" charset="0"/>
              </a:rPr>
              <a:t>Configure the appropriate internal and external spoof rules on gateways.</a:t>
            </a:r>
          </a:p>
          <a:p>
            <a:r>
              <a:rPr lang="en-US" sz="2000" dirty="0" smtClean="0">
                <a:latin typeface="Times New Roman" pitchFamily="18" charset="0"/>
                <a:cs typeface="Times New Roman" pitchFamily="18" charset="0"/>
              </a:rPr>
              <a:t>Use IDS products or </a:t>
            </a:r>
            <a:r>
              <a:rPr lang="en-US" sz="2000" dirty="0" err="1" smtClean="0">
                <a:latin typeface="Times New Roman" pitchFamily="18" charset="0"/>
                <a:cs typeface="Times New Roman" pitchFamily="18" charset="0"/>
              </a:rPr>
              <a:t>ARPwatch</a:t>
            </a:r>
            <a:r>
              <a:rPr lang="en-US" sz="2000" dirty="0" smtClean="0">
                <a:latin typeface="Times New Roman" pitchFamily="18" charset="0"/>
                <a:cs typeface="Times New Roman" pitchFamily="18" charset="0"/>
              </a:rPr>
              <a:t> for monitoring ARP cache poisoning.</a:t>
            </a:r>
          </a:p>
          <a:p>
            <a:r>
              <a:rPr lang="en-US" sz="2000" dirty="0" smtClean="0">
                <a:latin typeface="Times New Roman" pitchFamily="18" charset="0"/>
                <a:cs typeface="Times New Roman" pitchFamily="18" charset="0"/>
              </a:rPr>
              <a:t>Use encrypted protocols that are available at </a:t>
            </a:r>
            <a:r>
              <a:rPr lang="en-US" sz="2000" dirty="0" err="1" smtClean="0">
                <a:latin typeface="Times New Roman" pitchFamily="18" charset="0"/>
                <a:cs typeface="Times New Roman" pitchFamily="18" charset="0"/>
              </a:rPr>
              <a:t>OpenSSH</a:t>
            </a:r>
            <a:r>
              <a:rPr lang="en-US" sz="2000" dirty="0" smtClean="0">
                <a:latin typeface="Times New Roman" pitchFamily="18" charset="0"/>
                <a:cs typeface="Times New Roman" pitchFamily="18" charset="0"/>
              </a:rPr>
              <a:t> suite.</a:t>
            </a:r>
          </a:p>
          <a:p>
            <a:endParaRPr lang="en-US"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-S enable sleep time </a:t>
            </a:r>
            <a:r>
              <a:rPr lang="en-US" sz="2000" dirty="0" err="1" smtClean="0">
                <a:latin typeface="Times New Roman" pitchFamily="18" charset="0"/>
                <a:cs typeface="Times New Roman" pitchFamily="18" charset="0"/>
              </a:rPr>
              <a:t>supression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betwen</a:t>
            </a:r>
            <a:r>
              <a:rPr lang="en-US" sz="2000" dirty="0" smtClean="0">
                <a:latin typeface="Times New Roman" pitchFamily="18" charset="0"/>
                <a:cs typeface="Times New Roman" pitchFamily="18" charset="0"/>
              </a:rPr>
              <a:t> each request (hardcore mode) </a:t>
            </a:r>
          </a:p>
          <a:p>
            <a:r>
              <a:rPr lang="en-US" sz="2000" dirty="0" smtClean="0">
                <a:latin typeface="Times New Roman" pitchFamily="18" charset="0"/>
                <a:cs typeface="Times New Roman" pitchFamily="18" charset="0"/>
              </a:rPr>
              <a:t>-f enable fast mode scan, saves a lot of time, recommended for auto </a:t>
            </a:r>
          </a:p>
          <a:p>
            <a:r>
              <a:rPr lang="en-US" sz="2000" dirty="0" smtClean="0">
                <a:latin typeface="Times New Roman" pitchFamily="18" charset="0"/>
                <a:cs typeface="Times New Roman" pitchFamily="18" charset="0"/>
              </a:rPr>
              <a:t>If -p or -r aren't enabled, </a:t>
            </a:r>
            <a:r>
              <a:rPr lang="en-US" sz="2000" dirty="0" err="1" smtClean="0">
                <a:latin typeface="Times New Roman" pitchFamily="18" charset="0"/>
                <a:cs typeface="Times New Roman" pitchFamily="18" charset="0"/>
              </a:rPr>
              <a:t>netdiscover</a:t>
            </a:r>
            <a:r>
              <a:rPr lang="en-US" sz="2000" dirty="0" smtClean="0">
                <a:latin typeface="Times New Roman" pitchFamily="18" charset="0"/>
                <a:cs typeface="Times New Roman" pitchFamily="18" charset="0"/>
              </a:rPr>
              <a:t> will scan for common </a:t>
            </a:r>
            <a:r>
              <a:rPr lang="en-US" sz="2000" dirty="0" err="1" smtClean="0">
                <a:latin typeface="Times New Roman" pitchFamily="18" charset="0"/>
                <a:cs typeface="Times New Roman" pitchFamily="18" charset="0"/>
              </a:rPr>
              <a:t>lan</a:t>
            </a:r>
            <a:r>
              <a:rPr lang="en-US" sz="2000" dirty="0" smtClean="0">
                <a:latin typeface="Times New Roman" pitchFamily="18" charset="0"/>
                <a:cs typeface="Times New Roman" pitchFamily="18" charset="0"/>
              </a:rPr>
              <a:t> addresses</a:t>
            </a:r>
          </a:p>
          <a:p>
            <a:pPr>
              <a:buNone/>
            </a:pPr>
            <a:r>
              <a:rPr lang="en-US" sz="2000" dirty="0" smtClean="0">
                <a:latin typeface="Times New Roman" pitchFamily="18" charset="0"/>
                <a:cs typeface="Times New Roman" pitchFamily="18" charset="0"/>
              </a:rPr>
              <a:t>      Ok so let's look at the flags so that we know what we are dealing with.</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simply put is the network card</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"-r" the range to scan that you will insert on the command later</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"-p" send no packets out on the network</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"-s" time to sleep between the </a:t>
            </a:r>
            <a:r>
              <a:rPr lang="en-US" sz="2000" dirty="0" err="1" smtClean="0">
                <a:latin typeface="Times New Roman" pitchFamily="18" charset="0"/>
                <a:cs typeface="Times New Roman" pitchFamily="18" charset="0"/>
              </a:rPr>
              <a:t>arp</a:t>
            </a:r>
            <a:r>
              <a:rPr lang="en-US" sz="2000" dirty="0" smtClean="0">
                <a:latin typeface="Times New Roman" pitchFamily="18" charset="0"/>
                <a:cs typeface="Times New Roman" pitchFamily="18" charset="0"/>
              </a:rPr>
              <a:t> requests simply means how long  </a:t>
            </a:r>
          </a:p>
          <a:p>
            <a:pPr>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netdiscover</a:t>
            </a:r>
            <a:r>
              <a:rPr lang="en-US" sz="2000" dirty="0" smtClean="0">
                <a:latin typeface="Times New Roman" pitchFamily="18" charset="0"/>
                <a:cs typeface="Times New Roman" pitchFamily="18" charset="0"/>
              </a:rPr>
              <a:t> should wait.</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 count is the number or </a:t>
            </a:r>
            <a:r>
              <a:rPr lang="en-US" sz="2000" dirty="0" err="1" smtClean="0">
                <a:latin typeface="Times New Roman" pitchFamily="18" charset="0"/>
                <a:cs typeface="Times New Roman" pitchFamily="18" charset="0"/>
              </a:rPr>
              <a:t>arp</a:t>
            </a:r>
            <a:r>
              <a:rPr lang="en-US" sz="2000" dirty="0" smtClean="0">
                <a:latin typeface="Times New Roman" pitchFamily="18" charset="0"/>
                <a:cs typeface="Times New Roman" pitchFamily="18" charset="0"/>
              </a:rPr>
              <a:t> requests to send each time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"-n" node again this is a number you will insert on the command latter.</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"-S" this will prevent </a:t>
            </a:r>
            <a:r>
              <a:rPr lang="en-US" sz="2000" dirty="0" err="1" smtClean="0">
                <a:latin typeface="Times New Roman" pitchFamily="18" charset="0"/>
                <a:cs typeface="Times New Roman" pitchFamily="18" charset="0"/>
              </a:rPr>
              <a:t>netdiscover</a:t>
            </a:r>
            <a:r>
              <a:rPr lang="en-US" sz="2000" dirty="0" smtClean="0">
                <a:latin typeface="Times New Roman" pitchFamily="18" charset="0"/>
                <a:cs typeface="Times New Roman" pitchFamily="18" charset="0"/>
              </a:rPr>
              <a:t> from "sleeping" between </a:t>
            </a:r>
            <a:r>
              <a:rPr lang="en-US" sz="2000" dirty="0" err="1" smtClean="0">
                <a:latin typeface="Times New Roman" pitchFamily="18" charset="0"/>
                <a:cs typeface="Times New Roman" pitchFamily="18" charset="0"/>
              </a:rPr>
              <a:t>arp</a:t>
            </a:r>
            <a:r>
              <a:rPr lang="en-US" sz="2000" dirty="0" smtClean="0">
                <a:latin typeface="Times New Roman" pitchFamily="18" charset="0"/>
                <a:cs typeface="Times New Roman" pitchFamily="18" charset="0"/>
              </a:rPr>
              <a:t> requests"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"-f" fast as stated above</a:t>
            </a:r>
          </a:p>
          <a:p>
            <a:endParaRPr lang="en-US" sz="20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Counter Measures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r>
              <a:rPr lang="en-US" dirty="0" smtClean="0">
                <a:latin typeface="Times New Roman" pitchFamily="18" charset="0"/>
                <a:cs typeface="Times New Roman" pitchFamily="18" charset="0"/>
              </a:rPr>
              <a:t>Using secure protocols instead of clear text protocols like HTTP, </a:t>
            </a:r>
            <a:r>
              <a:rPr lang="en-US" dirty="0" err="1" smtClean="0">
                <a:latin typeface="Times New Roman" pitchFamily="18" charset="0"/>
                <a:cs typeface="Times New Roman" pitchFamily="18" charset="0"/>
              </a:rPr>
              <a:t>FTP.Telnet</a:t>
            </a:r>
            <a:r>
              <a:rPr lang="en-US" dirty="0" smtClean="0">
                <a:latin typeface="Times New Roman" pitchFamily="18" charset="0"/>
                <a:cs typeface="Times New Roman" pitchFamily="18" charset="0"/>
              </a:rPr>
              <a:t>, Rlogin, etc.</a:t>
            </a:r>
          </a:p>
          <a:p>
            <a:r>
              <a:rPr lang="en-US" dirty="0" smtClean="0">
                <a:latin typeface="Times New Roman" pitchFamily="18" charset="0"/>
                <a:cs typeface="Times New Roman" pitchFamily="18" charset="0"/>
              </a:rPr>
              <a:t>Encrypting session id will increase the complexity of the session id prediction.</a:t>
            </a:r>
          </a:p>
          <a:p>
            <a:r>
              <a:rPr lang="en-US" dirty="0" smtClean="0">
                <a:latin typeface="Times New Roman" pitchFamily="18" charset="0"/>
                <a:cs typeface="Times New Roman" pitchFamily="18" charset="0"/>
              </a:rPr>
              <a:t>Sending session id over SSL.</a:t>
            </a:r>
          </a:p>
          <a:p>
            <a:r>
              <a:rPr lang="en-US" dirty="0" smtClean="0">
                <a:latin typeface="Times New Roman" pitchFamily="18" charset="0"/>
                <a:cs typeface="Times New Roman" pitchFamily="18" charset="0"/>
              </a:rPr>
              <a:t>Use long random numbers for session id.</a:t>
            </a:r>
          </a:p>
          <a:p>
            <a:r>
              <a:rPr lang="en-US" dirty="0" smtClean="0">
                <a:latin typeface="Times New Roman" pitchFamily="18" charset="0"/>
                <a:cs typeface="Times New Roman" pitchFamily="18" charset="0"/>
              </a:rPr>
              <a:t>Implement timeout for the session when the session is logged out, or session id expires.</a:t>
            </a:r>
          </a:p>
          <a:p>
            <a:r>
              <a:rPr lang="en-US" dirty="0" smtClean="0">
                <a:latin typeface="Times New Roman" pitchFamily="18" charset="0"/>
                <a:cs typeface="Times New Roman" pitchFamily="18" charset="0"/>
              </a:rPr>
              <a:t>Having different session id for each page.</a:t>
            </a:r>
          </a:p>
          <a:p>
            <a:r>
              <a:rPr lang="en-US" dirty="0" smtClean="0">
                <a:latin typeface="Times New Roman" pitchFamily="18" charset="0"/>
                <a:cs typeface="Times New Roman" pitchFamily="18" charset="0"/>
              </a:rPr>
              <a:t>Use switches rather than hubs.</a:t>
            </a:r>
          </a:p>
          <a:p>
            <a:r>
              <a:rPr lang="en-US" dirty="0" smtClean="0">
                <a:latin typeface="Times New Roman" pitchFamily="18" charset="0"/>
                <a:cs typeface="Times New Roman" pitchFamily="18" charset="0"/>
              </a:rPr>
              <a:t>Ensure server side and client side protection software.</a:t>
            </a:r>
          </a:p>
          <a:p>
            <a:r>
              <a:rPr lang="en-US" dirty="0" smtClean="0">
                <a:latin typeface="Times New Roman" pitchFamily="18" charset="0"/>
                <a:cs typeface="Times New Roman" pitchFamily="18" charset="0"/>
              </a:rPr>
              <a:t>Use IDS for detecting ARP spoofing/Poisoning.</a:t>
            </a:r>
          </a:p>
          <a:p>
            <a:r>
              <a:rPr lang="en-US" dirty="0" smtClean="0">
                <a:latin typeface="Times New Roman" pitchFamily="18" charset="0"/>
                <a:cs typeface="Times New Roman" pitchFamily="18" charset="0"/>
              </a:rPr>
              <a:t>Do not click on suspicious links.</a:t>
            </a:r>
          </a:p>
          <a:p>
            <a:r>
              <a:rPr lang="en-US" dirty="0" smtClean="0">
                <a:latin typeface="Times New Roman" pitchFamily="18" charset="0"/>
                <a:cs typeface="Times New Roman" pitchFamily="18" charset="0"/>
              </a:rPr>
              <a:t>Check the web application for all errors.</a:t>
            </a:r>
          </a:p>
          <a:p>
            <a:r>
              <a:rPr lang="en-US" dirty="0" smtClean="0">
                <a:latin typeface="Times New Roman" pitchFamily="18" charset="0"/>
                <a:cs typeface="Times New Roman" pitchFamily="18" charset="0"/>
              </a:rPr>
              <a:t>Using IPSec is a valid </a:t>
            </a:r>
            <a:r>
              <a:rPr lang="en-US" dirty="0" err="1" smtClean="0">
                <a:latin typeface="Times New Roman" pitchFamily="18" charset="0"/>
                <a:cs typeface="Times New Roman" pitchFamily="18" charset="0"/>
              </a:rPr>
              <a:t>defence</a:t>
            </a:r>
            <a:r>
              <a:rPr lang="en-US" dirty="0" smtClean="0">
                <a:latin typeface="Times New Roman" pitchFamily="18" charset="0"/>
                <a:cs typeface="Times New Roman" pitchFamily="18" charset="0"/>
              </a:rPr>
              <a:t> mechanism.</a:t>
            </a:r>
          </a:p>
          <a:p>
            <a:endParaRPr lang="en-US"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Session Hijacking Pen Testing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000" dirty="0" smtClean="0">
                <a:latin typeface="Times New Roman" pitchFamily="18" charset="0"/>
                <a:cs typeface="Times New Roman" pitchFamily="18" charset="0"/>
              </a:rPr>
              <a:t>Sniff session traffic between two machines using tools such as </a:t>
            </a:r>
            <a:r>
              <a:rPr lang="en-US" sz="2000" dirty="0" err="1" smtClean="0">
                <a:latin typeface="Times New Roman" pitchFamily="18" charset="0"/>
                <a:cs typeface="Times New Roman" pitchFamily="18" charset="0"/>
              </a:rPr>
              <a:t>Wireshark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Capsa</a:t>
            </a:r>
            <a:r>
              <a:rPr lang="en-US" sz="2000" dirty="0" smtClean="0">
                <a:latin typeface="Times New Roman" pitchFamily="18" charset="0"/>
                <a:cs typeface="Times New Roman" pitchFamily="18" charset="0"/>
              </a:rPr>
              <a:t> Network Analyzer, </a:t>
            </a:r>
            <a:r>
              <a:rPr lang="en-US" sz="2000" dirty="0" err="1" smtClean="0">
                <a:latin typeface="Times New Roman" pitchFamily="18" charset="0"/>
                <a:cs typeface="Times New Roman" pitchFamily="18" charset="0"/>
              </a:rPr>
              <a:t>Windump</a:t>
            </a:r>
            <a:r>
              <a:rPr lang="en-US" sz="2000" dirty="0" smtClean="0">
                <a:latin typeface="Times New Roman" pitchFamily="18" charset="0"/>
                <a:cs typeface="Times New Roman" pitchFamily="18" charset="0"/>
              </a:rPr>
              <a:t>, etc.</a:t>
            </a:r>
          </a:p>
          <a:p>
            <a:r>
              <a:rPr lang="en-US" sz="2000" dirty="0" smtClean="0">
                <a:latin typeface="Times New Roman" pitchFamily="18" charset="0"/>
                <a:cs typeface="Times New Roman" pitchFamily="18" charset="0"/>
              </a:rPr>
              <a:t>Use proxy server </a:t>
            </a:r>
            <a:r>
              <a:rPr lang="en-US" sz="2000" dirty="0" err="1" smtClean="0">
                <a:latin typeface="Times New Roman" pitchFamily="18" charset="0"/>
                <a:cs typeface="Times New Roman" pitchFamily="18" charset="0"/>
              </a:rPr>
              <a:t>trojans</a:t>
            </a:r>
            <a:r>
              <a:rPr lang="en-US" sz="2000" dirty="0" smtClean="0">
                <a:latin typeface="Times New Roman" pitchFamily="18" charset="0"/>
                <a:cs typeface="Times New Roman" pitchFamily="18" charset="0"/>
              </a:rPr>
              <a:t> which changes the proxy settings in the victim's browser.</a:t>
            </a:r>
          </a:p>
          <a:p>
            <a:r>
              <a:rPr lang="en-US" sz="2000" dirty="0" smtClean="0">
                <a:latin typeface="Times New Roman" pitchFamily="18" charset="0"/>
                <a:cs typeface="Times New Roman" pitchFamily="18" charset="0"/>
              </a:rPr>
              <a:t>Use automated tools such as OWASP Zed Attack Proxy, Burp suite, </a:t>
            </a:r>
            <a:r>
              <a:rPr lang="en-US" sz="2000" dirty="0" err="1" smtClean="0">
                <a:latin typeface="Times New Roman" pitchFamily="18" charset="0"/>
                <a:cs typeface="Times New Roman" pitchFamily="18" charset="0"/>
              </a:rPr>
              <a:t>JHijack</a:t>
            </a:r>
            <a:r>
              <a:rPr lang="en-US" sz="2000" dirty="0" smtClean="0">
                <a:latin typeface="Times New Roman" pitchFamily="18" charset="0"/>
                <a:cs typeface="Times New Roman" pitchFamily="18" charset="0"/>
              </a:rPr>
              <a:t>, etc. to hijack sessions.</a:t>
            </a:r>
          </a:p>
          <a:p>
            <a:r>
              <a:rPr lang="en-US" sz="2000" dirty="0" smtClean="0">
                <a:latin typeface="Times New Roman" pitchFamily="18" charset="0"/>
                <a:cs typeface="Times New Roman" pitchFamily="18" charset="0"/>
              </a:rPr>
              <a:t>Crack the session ID if it is URL encoded, HTML encoded, Unicode encoded, Base64 encoded, or Hex Encoded.</a:t>
            </a:r>
          </a:p>
          <a:p>
            <a:r>
              <a:rPr lang="en-US" sz="2000" dirty="0" smtClean="0">
                <a:latin typeface="Times New Roman" pitchFamily="18" charset="0"/>
                <a:cs typeface="Times New Roman" pitchFamily="18" charset="0"/>
              </a:rPr>
              <a:t>Brute force session IDs with possible range of values for the session ID limited, until the correct session ID is found.</a:t>
            </a:r>
            <a:endParaRPr lang="en-US" sz="20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Man-in-the-Middle Attack</a:t>
            </a:r>
            <a:endParaRPr lang="en-US" sz="3600" dirty="0"/>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A man-in-the-middle attack</a:t>
            </a:r>
            <a:r>
              <a:rPr lang="en-US" sz="2000" dirty="0" smtClean="0">
                <a:latin typeface="Times New Roman" pitchFamily="18" charset="0"/>
                <a:cs typeface="Times New Roman" pitchFamily="18" charset="0"/>
              </a:rPr>
              <a:t> is a type of cyber attack where a malicious actor inserts him/herself into a conversation between two parties, impersonates both parties and gains access to information that the two parties were trying to send to each other.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 man-in-the-middle attack allows a malicious actor to intercept, send and receive data meant for someone else, or not meant to be sent at all, without either outside party knowing until it is too late.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Man-in-the-middle attacks can be abbreviated in many ways, including MITM, </a:t>
            </a:r>
            <a:r>
              <a:rPr lang="en-US" sz="2000" dirty="0" err="1" smtClean="0">
                <a:latin typeface="Times New Roman" pitchFamily="18" charset="0"/>
                <a:cs typeface="Times New Roman" pitchFamily="18" charset="0"/>
              </a:rPr>
              <a:t>MitM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MiM</a:t>
            </a:r>
            <a:r>
              <a:rPr lang="en-US" sz="2000" dirty="0" smtClean="0">
                <a:latin typeface="Times New Roman" pitchFamily="18" charset="0"/>
                <a:cs typeface="Times New Roman" pitchFamily="18" charset="0"/>
              </a:rPr>
              <a:t> or MIM.</a:t>
            </a:r>
          </a:p>
          <a:p>
            <a:endParaRPr lang="en-US" sz="20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Key Concepts of a Man-in-the-Middle Attack</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Key Concepts of a Man-in-the-Middle Attack</a:t>
            </a:r>
          </a:p>
          <a:p>
            <a:r>
              <a:rPr lang="en-US" sz="2000" dirty="0" smtClean="0">
                <a:latin typeface="Times New Roman" pitchFamily="18" charset="0"/>
                <a:cs typeface="Times New Roman" pitchFamily="18" charset="0"/>
              </a:rPr>
              <a:t>Man-in-the-middle is a type of eavesdropping attack that occurs when a malicious actor inserts himself as a relay/proxy into a communication session between people or systems.</a:t>
            </a:r>
          </a:p>
          <a:p>
            <a:r>
              <a:rPr lang="en-US" sz="2000" dirty="0" smtClean="0">
                <a:latin typeface="Times New Roman" pitchFamily="18" charset="0"/>
                <a:cs typeface="Times New Roman" pitchFamily="18" charset="0"/>
              </a:rPr>
              <a:t>A MITM attack exploits the real-time processing of transactions, conversations or transfer of other data.</a:t>
            </a:r>
          </a:p>
          <a:p>
            <a:r>
              <a:rPr lang="en-US" sz="2000" dirty="0" smtClean="0">
                <a:latin typeface="Times New Roman" pitchFamily="18" charset="0"/>
                <a:cs typeface="Times New Roman" pitchFamily="18" charset="0"/>
              </a:rPr>
              <a:t>Man-in-the-middle attacks allow attackers to intercept, send and receive data never meant to be for them without either outside party knowing until it is too late.</a:t>
            </a:r>
          </a:p>
          <a:p>
            <a:endParaRPr lang="en-US" sz="20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man in the middle graph"/>
          <p:cNvPicPr>
            <a:picLocks noChangeAspect="1" noChangeArrowheads="1"/>
          </p:cNvPicPr>
          <p:nvPr/>
        </p:nvPicPr>
        <p:blipFill>
          <a:blip r:embed="rId2"/>
          <a:srcRect/>
          <a:stretch>
            <a:fillRect/>
          </a:stretch>
        </p:blipFill>
        <p:spPr bwMode="auto">
          <a:xfrm>
            <a:off x="533400" y="1197513"/>
            <a:ext cx="7848600" cy="5431887"/>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Interactions Susceptible to MITM Attacks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sz="2000" dirty="0" smtClean="0">
                <a:latin typeface="Times New Roman" pitchFamily="18" charset="0"/>
                <a:cs typeface="Times New Roman" pitchFamily="18" charset="0"/>
              </a:rPr>
              <a:t>Financial sites – between login and authentication</a:t>
            </a:r>
          </a:p>
          <a:p>
            <a:r>
              <a:rPr lang="en-US" sz="2000" dirty="0" smtClean="0">
                <a:latin typeface="Times New Roman" pitchFamily="18" charset="0"/>
                <a:cs typeface="Times New Roman" pitchFamily="18" charset="0"/>
              </a:rPr>
              <a:t>Connections meant to be secured by public or private keys</a:t>
            </a:r>
          </a:p>
          <a:p>
            <a:r>
              <a:rPr lang="en-US" sz="2000" dirty="0" smtClean="0">
                <a:latin typeface="Times New Roman" pitchFamily="18" charset="0"/>
                <a:cs typeface="Times New Roman" pitchFamily="18" charset="0"/>
              </a:rPr>
              <a:t>Other sites that require logins – where there is something to be gained by having access</a:t>
            </a:r>
          </a:p>
          <a:p>
            <a:r>
              <a:rPr lang="en-US" sz="2000" dirty="0" smtClean="0"/>
              <a:t>Man-in-the-middle is a form of session hijacking. Other forms of session hijacking similar to man-in-the-middle are:</a:t>
            </a:r>
          </a:p>
          <a:p>
            <a:r>
              <a:rPr lang="en-US" sz="2000" dirty="0" err="1" smtClean="0"/>
              <a:t>Sidejacking</a:t>
            </a:r>
            <a:r>
              <a:rPr lang="en-US" sz="2000" dirty="0" smtClean="0"/>
              <a:t> - This attack involves sniffing data packets to steal session cookies and hijack a user’s session. These cookies can contain unencrypted login information, even if the site was secure.</a:t>
            </a:r>
          </a:p>
          <a:p>
            <a:r>
              <a:rPr lang="en-US" sz="2000" dirty="0" smtClean="0"/>
              <a:t>Evil Twin - This is a rogue Wi-Fi network that appears to be a legitimate network. When users unknowingly join the rogue network, the attacker can launch a man-in-the-middle attack, intercepting all data between you and the network.</a:t>
            </a:r>
          </a:p>
          <a:p>
            <a:r>
              <a:rPr lang="en-US" sz="2000" dirty="0" smtClean="0"/>
              <a:t>Sniffing - This involves a malicious actor using readily available software to intercept data being sent from, or to, your device.</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Man in the middle attack prevention</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000" dirty="0" smtClean="0">
                <a:latin typeface="Times New Roman" pitchFamily="18" charset="0"/>
                <a:cs typeface="Times New Roman" pitchFamily="18" charset="0"/>
              </a:rPr>
              <a:t>Blocking MITM attacks requires several practical steps on the part of users, as </a:t>
            </a:r>
          </a:p>
          <a:p>
            <a:pPr>
              <a:buNone/>
            </a:pPr>
            <a:r>
              <a:rPr lang="en-US" sz="2000" dirty="0" smtClean="0">
                <a:latin typeface="Times New Roman" pitchFamily="18" charset="0"/>
                <a:cs typeface="Times New Roman" pitchFamily="18" charset="0"/>
              </a:rPr>
              <a:t>well as a combination of encryption and verification methods for applications.</a:t>
            </a:r>
          </a:p>
          <a:p>
            <a:pPr>
              <a:buNone/>
            </a:pPr>
            <a:r>
              <a:rPr lang="en-US" sz="2000" dirty="0" smtClean="0">
                <a:latin typeface="Times New Roman" pitchFamily="18" charset="0"/>
                <a:cs typeface="Times New Roman" pitchFamily="18" charset="0"/>
              </a:rPr>
              <a:t>For users, this means:</a:t>
            </a:r>
          </a:p>
          <a:p>
            <a:r>
              <a:rPr lang="en-US" sz="2000" dirty="0" smtClean="0">
                <a:latin typeface="Times New Roman" pitchFamily="18" charset="0"/>
                <a:cs typeface="Times New Roman" pitchFamily="18" charset="0"/>
              </a:rPr>
              <a:t>Avoiding </a:t>
            </a:r>
            <a:r>
              <a:rPr lang="en-US" sz="2000" dirty="0" err="1" smtClean="0">
                <a:latin typeface="Times New Roman" pitchFamily="18" charset="0"/>
                <a:cs typeface="Times New Roman" pitchFamily="18" charset="0"/>
              </a:rPr>
              <a:t>WiFi</a:t>
            </a:r>
            <a:r>
              <a:rPr lang="en-US" sz="2000" dirty="0" smtClean="0">
                <a:latin typeface="Times New Roman" pitchFamily="18" charset="0"/>
                <a:cs typeface="Times New Roman" pitchFamily="18" charset="0"/>
              </a:rPr>
              <a:t> connections that aren’t password protected.</a:t>
            </a:r>
          </a:p>
          <a:p>
            <a:r>
              <a:rPr lang="en-US" sz="2000" dirty="0" smtClean="0">
                <a:latin typeface="Times New Roman" pitchFamily="18" charset="0"/>
                <a:cs typeface="Times New Roman" pitchFamily="18" charset="0"/>
              </a:rPr>
              <a:t>Paying attention to browser notifications reporting a website as being unsecured.</a:t>
            </a:r>
          </a:p>
          <a:p>
            <a:r>
              <a:rPr lang="en-US" sz="2000" dirty="0" smtClean="0">
                <a:latin typeface="Times New Roman" pitchFamily="18" charset="0"/>
                <a:cs typeface="Times New Roman" pitchFamily="18" charset="0"/>
              </a:rPr>
              <a:t>Immediately logging out of a secure application when it’s not in use.</a:t>
            </a:r>
          </a:p>
          <a:p>
            <a:r>
              <a:rPr lang="en-US" sz="2000" dirty="0" smtClean="0">
                <a:latin typeface="Times New Roman" pitchFamily="18" charset="0"/>
                <a:cs typeface="Times New Roman" pitchFamily="18" charset="0"/>
              </a:rPr>
              <a:t>Not using public networks (e.g., coffee shops, hotels) when conducting sensitive transactions.</a:t>
            </a:r>
          </a:p>
          <a:p>
            <a:endParaRPr lang="en-US" sz="20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DNS Poisoning</a:t>
            </a:r>
            <a:endParaRPr lang="en-US" sz="3600" dirty="0"/>
          </a:p>
        </p:txBody>
      </p:sp>
      <p:sp>
        <p:nvSpPr>
          <p:cNvPr id="3" name="Content Placeholder 2"/>
          <p:cNvSpPr>
            <a:spLocks noGrp="1"/>
          </p:cNvSpPr>
          <p:nvPr>
            <p:ph idx="1"/>
          </p:nvPr>
        </p:nvSpPr>
        <p:spPr/>
        <p:txBody>
          <a:bodyPr>
            <a:normAutofit/>
          </a:bodyPr>
          <a:lstStyle/>
          <a:p>
            <a:pPr algn="just"/>
            <a:r>
              <a:rPr lang="en-US" sz="2000" dirty="0" smtClean="0">
                <a:latin typeface="Times New Roman" pitchFamily="18" charset="0"/>
                <a:cs typeface="Times New Roman" pitchFamily="18" charset="0"/>
              </a:rPr>
              <a:t>DNS cache poisoning, also known as DNS spoofing, is a type of attack that exploits vulnerabilities in the domain name system (DNS) to divert Internet traffic away from legitimate servers and towards fake ones. One of the reasons DNS poisoning is so dangerous is because it can spread  from DNS server to DNS server.</a:t>
            </a:r>
          </a:p>
          <a:p>
            <a:pPr algn="just"/>
            <a:endParaRPr lang="en-US" sz="20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How DNS Cache Poisoning and Spoofing Works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fontAlgn="base"/>
            <a:r>
              <a:rPr lang="en-US" sz="2000" dirty="0" smtClean="0">
                <a:latin typeface="Times New Roman" pitchFamily="18" charset="0"/>
                <a:cs typeface="Times New Roman" pitchFamily="18" charset="0"/>
              </a:rPr>
              <a:t>In regard to DNS, the most prominent threats are two-fold:</a:t>
            </a:r>
          </a:p>
          <a:p>
            <a:pPr fontAlgn="base"/>
            <a:r>
              <a:rPr lang="en-US" sz="2000" b="1" dirty="0" smtClean="0">
                <a:latin typeface="Times New Roman" pitchFamily="18" charset="0"/>
                <a:cs typeface="Times New Roman" pitchFamily="18" charset="0"/>
              </a:rPr>
              <a:t>DNS spoofing</a:t>
            </a:r>
            <a:r>
              <a:rPr lang="en-US" sz="2000" dirty="0" smtClean="0">
                <a:latin typeface="Times New Roman" pitchFamily="18" charset="0"/>
                <a:cs typeface="Times New Roman" pitchFamily="18" charset="0"/>
              </a:rPr>
              <a:t> is the resulting threat which mimics legitimate server destinations to redirect a domain’s traffic. Unsuspecting victims end up on malicious websites, which is the goal that results from various methods of DNS spoofing attacks.</a:t>
            </a:r>
          </a:p>
          <a:p>
            <a:pPr fontAlgn="base"/>
            <a:endParaRPr lang="en-US" sz="2000" dirty="0" smtClean="0">
              <a:latin typeface="Times New Roman" pitchFamily="18" charset="0"/>
              <a:cs typeface="Times New Roman" pitchFamily="18" charset="0"/>
            </a:endParaRPr>
          </a:p>
          <a:p>
            <a:pPr fontAlgn="base"/>
            <a:r>
              <a:rPr lang="en-US" sz="2000" b="1" dirty="0" smtClean="0">
                <a:latin typeface="Times New Roman" pitchFamily="18" charset="0"/>
                <a:cs typeface="Times New Roman" pitchFamily="18" charset="0"/>
              </a:rPr>
              <a:t>DNS cache poisoning</a:t>
            </a:r>
            <a:r>
              <a:rPr lang="en-US" sz="2000" dirty="0" smtClean="0">
                <a:latin typeface="Times New Roman" pitchFamily="18" charset="0"/>
                <a:cs typeface="Times New Roman" pitchFamily="18" charset="0"/>
              </a:rPr>
              <a:t> is a user-end method of DNS spoofing, in which your system logs the fraudulent IP address in your local memory cache. This leads the DNS to recall the bad site specifically for you, even if the issue gets resolved or never existed on the server-end.</a:t>
            </a:r>
          </a:p>
          <a:p>
            <a:endParaRPr lang="en-US" sz="20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Methods for DNS Spoofing or Cache Poisoning Attacks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53000"/>
          </a:xfrm>
        </p:spPr>
        <p:txBody>
          <a:bodyPr>
            <a:noAutofit/>
          </a:bodyPr>
          <a:lstStyle/>
          <a:p>
            <a:pPr fontAlgn="base">
              <a:buNone/>
            </a:pPr>
            <a:r>
              <a:rPr lang="en-US" sz="1800" dirty="0" smtClean="0">
                <a:latin typeface="Times New Roman" pitchFamily="18" charset="0"/>
                <a:cs typeface="Times New Roman" pitchFamily="18" charset="0"/>
              </a:rPr>
              <a:t>Among the various methods for DNS spoof attacks, these are some of the more </a:t>
            </a:r>
          </a:p>
          <a:p>
            <a:pPr fontAlgn="base">
              <a:buNone/>
            </a:pPr>
            <a:r>
              <a:rPr lang="en-US" sz="1800" dirty="0" smtClean="0">
                <a:latin typeface="Times New Roman" pitchFamily="18" charset="0"/>
                <a:cs typeface="Times New Roman" pitchFamily="18" charset="0"/>
              </a:rPr>
              <a:t>common:</a:t>
            </a:r>
          </a:p>
          <a:p>
            <a:pPr fontAlgn="base"/>
            <a:r>
              <a:rPr lang="en-US" sz="1800" b="1" dirty="0" smtClean="0">
                <a:latin typeface="Times New Roman" pitchFamily="18" charset="0"/>
                <a:cs typeface="Times New Roman" pitchFamily="18" charset="0"/>
              </a:rPr>
              <a:t>Man-in-the-middle duping:</a:t>
            </a:r>
            <a:r>
              <a:rPr lang="en-US" sz="1800" dirty="0" smtClean="0">
                <a:latin typeface="Times New Roman" pitchFamily="18" charset="0"/>
                <a:cs typeface="Times New Roman" pitchFamily="18" charset="0"/>
              </a:rPr>
              <a:t> Where an attacker steps between your web browser and the DNS server to infect both. A tool is used for a simultaneous cache poisoning on your local device, and server poisoning on the DNS server. The result is a redirect to a malicious site hosted on the attacker’s own local server.</a:t>
            </a:r>
          </a:p>
          <a:p>
            <a:pPr fontAlgn="base"/>
            <a:r>
              <a:rPr lang="en-US" sz="1800" b="1" dirty="0" smtClean="0">
                <a:latin typeface="Times New Roman" pitchFamily="18" charset="0"/>
                <a:cs typeface="Times New Roman" pitchFamily="18" charset="0"/>
              </a:rPr>
              <a:t>DNS server hijack:</a:t>
            </a:r>
            <a:r>
              <a:rPr lang="en-US" sz="1800" dirty="0" smtClean="0">
                <a:latin typeface="Times New Roman" pitchFamily="18" charset="0"/>
                <a:cs typeface="Times New Roman" pitchFamily="18" charset="0"/>
              </a:rPr>
              <a:t> The criminal directly reconfigures the server to direct all requesting users to the malicious website. Once a fraudulent DNS entry is injected onto the DNS server, any IP request for the spoofed domain will result in the fake site.</a:t>
            </a:r>
          </a:p>
          <a:p>
            <a:pPr fontAlgn="base"/>
            <a:r>
              <a:rPr lang="en-US" sz="1800" b="1" dirty="0" smtClean="0">
                <a:latin typeface="Times New Roman" pitchFamily="18" charset="0"/>
                <a:cs typeface="Times New Roman" pitchFamily="18" charset="0"/>
              </a:rPr>
              <a:t>DNS cache poisoning via spam:</a:t>
            </a:r>
            <a:r>
              <a:rPr lang="en-US" sz="1800" dirty="0" smtClean="0">
                <a:latin typeface="Times New Roman" pitchFamily="18" charset="0"/>
                <a:cs typeface="Times New Roman" pitchFamily="18" charset="0"/>
              </a:rPr>
              <a:t> The code for DNS cache poisoning is often found in URLs sent via spam emails. These emails attempt to frighten users into clicking on the supplied URL, which in turn infects their computer. Banner ads and images — both in emails and untrustworthy websites — can also direct users to this code. Once poisoned, your computer will take you to fake websites that are spoofed to look like the real thing. This is where the true threats are introduced to your devices.</a:t>
            </a:r>
          </a:p>
          <a:p>
            <a:endParaRPr lang="en-US" sz="1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Times New Roman" pitchFamily="18" charset="0"/>
                <a:cs typeface="Times New Roman" pitchFamily="18" charset="0"/>
              </a:rPr>
              <a:t>Nmap</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err="1">
                <a:latin typeface="Times New Roman" pitchFamily="18" charset="0"/>
                <a:cs typeface="Times New Roman" pitchFamily="18" charset="0"/>
              </a:rPr>
              <a:t>Nmap</a:t>
            </a:r>
            <a:r>
              <a:rPr lang="en-US" sz="2000" dirty="0">
                <a:latin typeface="Times New Roman" pitchFamily="18" charset="0"/>
                <a:cs typeface="Times New Roman" pitchFamily="18" charset="0"/>
              </a:rPr>
              <a:t> is a free, open-source port scanner available for both UNIX and Windows. It has an optional graphical front-end, </a:t>
            </a:r>
            <a:r>
              <a:rPr lang="en-US" sz="2000" dirty="0" err="1">
                <a:latin typeface="Times New Roman" pitchFamily="18" charset="0"/>
                <a:cs typeface="Times New Roman" pitchFamily="18" charset="0"/>
              </a:rPr>
              <a:t>NmapFE</a:t>
            </a:r>
            <a:r>
              <a:rPr lang="en-US" sz="2000" dirty="0">
                <a:latin typeface="Times New Roman" pitchFamily="18" charset="0"/>
                <a:cs typeface="Times New Roman" pitchFamily="18" charset="0"/>
              </a:rPr>
              <a:t>, and supports a wide variety of scan </a:t>
            </a:r>
            <a:r>
              <a:rPr lang="en-US" sz="2000" dirty="0" smtClean="0">
                <a:latin typeface="Times New Roman" pitchFamily="18" charset="0"/>
                <a:cs typeface="Times New Roman" pitchFamily="18" charset="0"/>
              </a:rPr>
              <a:t>types</a:t>
            </a:r>
          </a:p>
          <a:p>
            <a:pPr>
              <a:buNone/>
            </a:pPr>
            <a:r>
              <a:rPr lang="en-US" sz="2000" b="1" dirty="0"/>
              <a:t>Basic Scan Types [-</a:t>
            </a:r>
            <a:r>
              <a:rPr lang="en-US" sz="2000" b="1" dirty="0" err="1"/>
              <a:t>sT</a:t>
            </a:r>
            <a:r>
              <a:rPr lang="en-US" sz="2000" b="1" dirty="0"/>
              <a:t>, -</a:t>
            </a:r>
            <a:r>
              <a:rPr lang="en-US" sz="2000" b="1" dirty="0" err="1"/>
              <a:t>sS</a:t>
            </a:r>
            <a:r>
              <a:rPr lang="en-US" sz="2000" b="1" dirty="0" smtClean="0"/>
              <a:t>]</a:t>
            </a:r>
          </a:p>
          <a:p>
            <a:r>
              <a:rPr lang="en-US" sz="2000" b="1" dirty="0"/>
              <a:t>TCP connect() Scan [-</a:t>
            </a:r>
            <a:r>
              <a:rPr lang="en-US" sz="2000" b="1" dirty="0" err="1"/>
              <a:t>sT</a:t>
            </a:r>
            <a:r>
              <a:rPr lang="en-US" sz="2000" b="1" dirty="0"/>
              <a:t>]</a:t>
            </a:r>
          </a:p>
          <a:p>
            <a:r>
              <a:rPr lang="en-US" sz="2000" b="1" dirty="0"/>
              <a:t>SYN Stealth Scan [-</a:t>
            </a:r>
            <a:r>
              <a:rPr lang="en-US" sz="2000" b="1" dirty="0" err="1"/>
              <a:t>sS</a:t>
            </a:r>
            <a:r>
              <a:rPr lang="en-US" sz="2000" b="1" dirty="0"/>
              <a:t>]</a:t>
            </a:r>
          </a:p>
          <a:p>
            <a:r>
              <a:rPr lang="en-US" sz="2000" b="1" dirty="0"/>
              <a:t>FIN, Null and Xmas Tree Scans [-</a:t>
            </a:r>
            <a:r>
              <a:rPr lang="en-US" sz="2000" b="1" dirty="0" err="1"/>
              <a:t>sF</a:t>
            </a:r>
            <a:r>
              <a:rPr lang="en-US" sz="2000" b="1" dirty="0"/>
              <a:t>, -</a:t>
            </a:r>
            <a:r>
              <a:rPr lang="en-US" sz="2000" b="1" dirty="0" err="1"/>
              <a:t>sN</a:t>
            </a:r>
            <a:r>
              <a:rPr lang="en-US" sz="2000" b="1" dirty="0"/>
              <a:t>, -</a:t>
            </a:r>
            <a:r>
              <a:rPr lang="en-US" sz="2000" b="1" dirty="0" err="1"/>
              <a:t>sX</a:t>
            </a:r>
            <a:r>
              <a:rPr lang="en-US" sz="2000" b="1" dirty="0"/>
              <a:t>]</a:t>
            </a:r>
          </a:p>
          <a:p>
            <a:pPr>
              <a:buNone/>
            </a:pPr>
            <a:r>
              <a:rPr lang="en-US" sz="2000" b="1" dirty="0" smtClean="0"/>
              <a:t>       Ex: </a:t>
            </a:r>
            <a:r>
              <a:rPr lang="en-US" sz="2000" dirty="0" smtClean="0"/>
              <a:t># </a:t>
            </a:r>
            <a:r>
              <a:rPr lang="en-US" sz="2000" dirty="0" err="1" smtClean="0"/>
              <a:t>nmap</a:t>
            </a:r>
            <a:r>
              <a:rPr lang="en-US" sz="2000" dirty="0" smtClean="0"/>
              <a:t> -</a:t>
            </a:r>
            <a:r>
              <a:rPr lang="en-US" sz="2000" dirty="0" err="1" smtClean="0"/>
              <a:t>sS</a:t>
            </a:r>
            <a:r>
              <a:rPr lang="en-US" sz="2000" dirty="0" smtClean="0"/>
              <a:t> 127.0.0.1</a:t>
            </a:r>
          </a:p>
          <a:p>
            <a:r>
              <a:rPr lang="en-US" sz="2000" b="1" dirty="0"/>
              <a:t>Ping Scan [-</a:t>
            </a:r>
            <a:r>
              <a:rPr lang="en-US" sz="2000" b="1" dirty="0" err="1"/>
              <a:t>sP</a:t>
            </a:r>
            <a:r>
              <a:rPr lang="en-US" sz="2000" b="1" dirty="0"/>
              <a:t>]</a:t>
            </a:r>
          </a:p>
          <a:p>
            <a:r>
              <a:rPr lang="en-US" sz="2000" b="1" dirty="0"/>
              <a:t>UDP Scan [-</a:t>
            </a:r>
            <a:r>
              <a:rPr lang="en-US" sz="2000" b="1" dirty="0" err="1"/>
              <a:t>sU</a:t>
            </a:r>
            <a:r>
              <a:rPr lang="en-US" sz="2000" b="1" dirty="0"/>
              <a:t>]</a:t>
            </a:r>
          </a:p>
          <a:p>
            <a:r>
              <a:rPr lang="en-US" sz="2000" b="1" dirty="0"/>
              <a:t>IP Protocol Scans [-</a:t>
            </a:r>
            <a:r>
              <a:rPr lang="en-US" sz="2000" b="1" dirty="0" err="1"/>
              <a:t>sO</a:t>
            </a:r>
            <a:r>
              <a:rPr lang="en-US" sz="2000" b="1" dirty="0"/>
              <a:t>]</a:t>
            </a:r>
          </a:p>
          <a:p>
            <a:pPr>
              <a:buNone/>
            </a:pPr>
            <a:r>
              <a:rPr lang="en-US" sz="2000" b="1" dirty="0" smtClean="0"/>
              <a:t>     Ex: </a:t>
            </a:r>
            <a:r>
              <a:rPr lang="en-US" sz="2000" dirty="0" smtClean="0"/>
              <a:t># </a:t>
            </a:r>
            <a:r>
              <a:rPr lang="en-US" sz="2000" dirty="0" err="1" smtClean="0"/>
              <a:t>nmap</a:t>
            </a:r>
            <a:r>
              <a:rPr lang="en-US" sz="2000" dirty="0" smtClean="0"/>
              <a:t> -</a:t>
            </a:r>
            <a:r>
              <a:rPr lang="en-US" sz="2000" dirty="0" err="1" smtClean="0"/>
              <a:t>sO</a:t>
            </a:r>
            <a:r>
              <a:rPr lang="en-US" sz="2000" dirty="0" smtClean="0"/>
              <a:t> 127.0.0.1</a:t>
            </a:r>
            <a:endParaRPr lang="en-US" sz="2000" b="1" dirty="0"/>
          </a:p>
          <a:p>
            <a:endParaRPr lang="en-US" sz="20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Risks of DNS Poisoning and Spoofing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fontAlgn="base"/>
            <a:r>
              <a:rPr lang="en-US" dirty="0" smtClean="0">
                <a:latin typeface="Times New Roman" pitchFamily="18" charset="0"/>
                <a:cs typeface="Times New Roman" pitchFamily="18" charset="0"/>
              </a:rPr>
              <a:t>DNS spoofing poses several risks, each putting your devices and personal data in harm’s way.</a:t>
            </a:r>
          </a:p>
          <a:p>
            <a:pPr fontAlgn="base"/>
            <a:r>
              <a:rPr lang="en-US" b="1" dirty="0" smtClean="0">
                <a:latin typeface="Times New Roman" pitchFamily="18" charset="0"/>
                <a:cs typeface="Times New Roman" pitchFamily="18" charset="0"/>
              </a:rPr>
              <a:t>Data theft</a:t>
            </a:r>
            <a:r>
              <a:rPr lang="en-US" dirty="0" smtClean="0">
                <a:latin typeface="Times New Roman" pitchFamily="18" charset="0"/>
                <a:cs typeface="Times New Roman" pitchFamily="18" charset="0"/>
              </a:rPr>
              <a:t> can be particularly lucrative for DNS spoof attackers. Banking websites and popular online retailers are easily spoofed, meaning any password, credit card or personal information may be compromised. The redirects would be phishing websites designed to collect your info.</a:t>
            </a:r>
          </a:p>
          <a:p>
            <a:pPr fontAlgn="base"/>
            <a:r>
              <a:rPr lang="en-US" b="1" dirty="0" smtClean="0">
                <a:latin typeface="Times New Roman" pitchFamily="18" charset="0"/>
                <a:cs typeface="Times New Roman" pitchFamily="18" charset="0"/>
              </a:rPr>
              <a:t>Malware infection</a:t>
            </a:r>
            <a:r>
              <a:rPr lang="en-US" dirty="0" smtClean="0">
                <a:latin typeface="Times New Roman" pitchFamily="18" charset="0"/>
                <a:cs typeface="Times New Roman" pitchFamily="18" charset="0"/>
              </a:rPr>
              <a:t> is yet another common threat with DNS spoofing. With a spoof redirecting you, the destination could end up being a site infested with malicious downloads. Drive by downloads are an easy way to automate the infection of your system. Ultimately if you’re not using internet security, you’re exposed to risks like spyware, key loggers or worms.</a:t>
            </a:r>
          </a:p>
          <a:p>
            <a:pPr fontAlgn="base"/>
            <a:r>
              <a:rPr lang="en-US" b="1" dirty="0" smtClean="0">
                <a:latin typeface="Times New Roman" pitchFamily="18" charset="0"/>
                <a:cs typeface="Times New Roman" pitchFamily="18" charset="0"/>
              </a:rPr>
              <a:t>Halted security updates</a:t>
            </a:r>
            <a:r>
              <a:rPr lang="en-US" dirty="0" smtClean="0">
                <a:latin typeface="Times New Roman" pitchFamily="18" charset="0"/>
                <a:cs typeface="Times New Roman" pitchFamily="18" charset="0"/>
              </a:rPr>
              <a:t> can result from a DNS spoof. If spoofed sites include internet security providers, legitimate security updates will not be performed. As a result, your computer may be exposed to additional threats such as viruses or Trojans.</a:t>
            </a:r>
          </a:p>
          <a:p>
            <a:endParaRPr lang="en-US"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How to Prevent DNS Cache Poisoning and Spoofing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gn="just" fontAlgn="base"/>
            <a:r>
              <a:rPr lang="en-US" sz="2000" b="1" dirty="0" smtClean="0">
                <a:latin typeface="Times New Roman" pitchFamily="18" charset="0"/>
                <a:cs typeface="Times New Roman" pitchFamily="18" charset="0"/>
              </a:rPr>
              <a:t>DNS spoofing detection tools:</a:t>
            </a:r>
            <a:r>
              <a:rPr lang="en-US" sz="2000" dirty="0" smtClean="0">
                <a:latin typeface="Times New Roman" pitchFamily="18" charset="0"/>
                <a:cs typeface="Times New Roman" pitchFamily="18" charset="0"/>
              </a:rPr>
              <a:t> As an equivalent of endpoint user security products, these detection tools proactively scan all data received before sending it out.</a:t>
            </a:r>
          </a:p>
          <a:p>
            <a:pPr algn="just" fontAlgn="base"/>
            <a:r>
              <a:rPr lang="en-US" sz="2000" b="1" dirty="0" smtClean="0">
                <a:latin typeface="Times New Roman" pitchFamily="18" charset="0"/>
                <a:cs typeface="Times New Roman" pitchFamily="18" charset="0"/>
              </a:rPr>
              <a:t>Domain name system security extensions (DNSSEC):</a:t>
            </a:r>
            <a:r>
              <a:rPr lang="en-US" sz="2000" dirty="0" smtClean="0">
                <a:latin typeface="Times New Roman" pitchFamily="18" charset="0"/>
                <a:cs typeface="Times New Roman" pitchFamily="18" charset="0"/>
              </a:rPr>
              <a:t> Essentially a DNS “verified real” label, the DNSSEC system helps keep DNS lookup authentic and spoof-free.</a:t>
            </a:r>
          </a:p>
          <a:p>
            <a:pPr algn="just" fontAlgn="base"/>
            <a:r>
              <a:rPr lang="en-US" sz="2000" b="1" dirty="0" smtClean="0">
                <a:latin typeface="Times New Roman" pitchFamily="18" charset="0"/>
                <a:cs typeface="Times New Roman" pitchFamily="18" charset="0"/>
              </a:rPr>
              <a:t>End-to-end encryption:</a:t>
            </a:r>
            <a:r>
              <a:rPr lang="en-US" sz="2000" dirty="0" smtClean="0">
                <a:latin typeface="Times New Roman" pitchFamily="18" charset="0"/>
                <a:cs typeface="Times New Roman" pitchFamily="18" charset="0"/>
              </a:rPr>
              <a:t> Encrypted data sent for DNS requests and replies keeps criminals out as they won’t be able to duplicate the unique security certificate for the legitimate website.</a:t>
            </a:r>
          </a:p>
          <a:p>
            <a:pPr algn="just">
              <a:buNone/>
            </a:pPr>
            <a:r>
              <a:rPr lang="en-US" sz="2000" b="1" dirty="0" smtClean="0"/>
              <a:t>Prevention Tips for Endpoint Users</a:t>
            </a:r>
          </a:p>
          <a:p>
            <a:pPr algn="just">
              <a:buNone/>
            </a:pPr>
            <a:r>
              <a:rPr lang="en-US" sz="2000" b="1" dirty="0" smtClean="0"/>
              <a:t>Never click on a link you don't recognize</a:t>
            </a:r>
            <a:r>
              <a:rPr lang="en-US" sz="2000" dirty="0" smtClean="0"/>
              <a:t>. This includes email, text messages, </a:t>
            </a:r>
          </a:p>
          <a:p>
            <a:pPr algn="just">
              <a:buNone/>
            </a:pPr>
            <a:r>
              <a:rPr lang="en-US" sz="2000" dirty="0" smtClean="0"/>
              <a:t>or links in social media. Tools that shorten URLs can further mask link </a:t>
            </a:r>
          </a:p>
          <a:p>
            <a:pPr algn="just">
              <a:buNone/>
            </a:pPr>
            <a:r>
              <a:rPr lang="en-US" sz="2000" dirty="0" smtClean="0"/>
              <a:t>destinations, so avoid those as much as possible. To be especially safe, always opt </a:t>
            </a:r>
          </a:p>
          <a:p>
            <a:pPr algn="just">
              <a:buNone/>
            </a:pPr>
            <a:r>
              <a:rPr lang="en-US" sz="2000" dirty="0" smtClean="0"/>
              <a:t>to manually enter a URL into your address bar. But only do so after you’ve </a:t>
            </a:r>
          </a:p>
          <a:p>
            <a:pPr algn="just">
              <a:buNone/>
            </a:pPr>
            <a:r>
              <a:rPr lang="en-US" sz="2000" dirty="0" smtClean="0"/>
              <a:t>confirmed that it is official and legitimate.</a:t>
            </a:r>
            <a:endParaRPr lang="en-US" sz="2000" b="1" dirty="0" smtClean="0"/>
          </a:p>
          <a:p>
            <a:pPr algn="just"/>
            <a:endParaRPr lang="en-US" sz="20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Autofit/>
          </a:bodyPr>
          <a:lstStyle/>
          <a:p>
            <a:pPr fontAlgn="base"/>
            <a:r>
              <a:rPr lang="en-US" sz="1800" b="1" dirty="0" smtClean="0">
                <a:latin typeface="Times New Roman" pitchFamily="18" charset="0"/>
                <a:cs typeface="Times New Roman" pitchFamily="18" charset="0"/>
              </a:rPr>
              <a:t>Regularly scan your computer for malware.</a:t>
            </a:r>
            <a:r>
              <a:rPr lang="en-US" sz="1800" dirty="0" smtClean="0">
                <a:latin typeface="Times New Roman" pitchFamily="18" charset="0"/>
                <a:cs typeface="Times New Roman" pitchFamily="18" charset="0"/>
              </a:rPr>
              <a:t> While you may not be able to detect DNS cache poisoning, your security software will help you uncover and remove any secondary infections. Since spoofed sites can deliver all types of malicious programs, you should always be scanning for viruses, spyware, and other hidden issues. The inverse is also possible, as malware could deliver spoofs. Always do so using a local program rather than a hosted version, since poisoning could spoof web-based results.</a:t>
            </a:r>
          </a:p>
          <a:p>
            <a:pPr fontAlgn="base"/>
            <a:r>
              <a:rPr lang="en-US" sz="1800" b="1" dirty="0" smtClean="0">
                <a:latin typeface="Times New Roman" pitchFamily="18" charset="0"/>
                <a:cs typeface="Times New Roman" pitchFamily="18" charset="0"/>
              </a:rPr>
              <a:t>Flush your DNS cache to solve poisoning if necessary.</a:t>
            </a:r>
            <a:r>
              <a:rPr lang="en-US" sz="1800" dirty="0" smtClean="0">
                <a:latin typeface="Times New Roman" pitchFamily="18" charset="0"/>
                <a:cs typeface="Times New Roman" pitchFamily="18" charset="0"/>
              </a:rPr>
              <a:t> Cache poisoning stays within your system for the long-term unless you clean out the infected data. This process can be as simple as opening the Windows “Run” program and typing “ </a:t>
            </a:r>
            <a:r>
              <a:rPr lang="en-US" sz="1800" i="1" dirty="0" err="1" smtClean="0">
                <a:latin typeface="Times New Roman" pitchFamily="18" charset="0"/>
                <a:cs typeface="Times New Roman" pitchFamily="18" charset="0"/>
              </a:rPr>
              <a:t>ipconfig</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flushdns</a:t>
            </a:r>
            <a:r>
              <a:rPr lang="en-US" sz="1800" dirty="0" smtClean="0">
                <a:latin typeface="Times New Roman" pitchFamily="18" charset="0"/>
                <a:cs typeface="Times New Roman" pitchFamily="18" charset="0"/>
              </a:rPr>
              <a:t>” as your command. Mac, </a:t>
            </a:r>
            <a:r>
              <a:rPr lang="en-US" sz="1800" dirty="0" err="1" smtClean="0">
                <a:latin typeface="Times New Roman" pitchFamily="18" charset="0"/>
                <a:cs typeface="Times New Roman" pitchFamily="18" charset="0"/>
              </a:rPr>
              <a:t>iOS</a:t>
            </a:r>
            <a:r>
              <a:rPr lang="en-US" sz="1800" dirty="0" smtClean="0">
                <a:latin typeface="Times New Roman" pitchFamily="18" charset="0"/>
                <a:cs typeface="Times New Roman" pitchFamily="18" charset="0"/>
              </a:rPr>
              <a:t>, and Android also have flush options. These are usually found in a “network settings reset” option, toggling airplane mode, via device reboot, or in a specific native web browser URL. Look up your specific device’s method for guidance.</a:t>
            </a:r>
          </a:p>
          <a:p>
            <a:pPr fontAlgn="base"/>
            <a:r>
              <a:rPr lang="en-US" sz="1800" b="1" dirty="0" smtClean="0">
                <a:latin typeface="Times New Roman" pitchFamily="18" charset="0"/>
                <a:cs typeface="Times New Roman" pitchFamily="18" charset="0"/>
              </a:rPr>
              <a:t>Use a virtual private network (VPN).</a:t>
            </a:r>
            <a:r>
              <a:rPr lang="en-US" sz="1800" dirty="0" smtClean="0">
                <a:latin typeface="Times New Roman" pitchFamily="18" charset="0"/>
                <a:cs typeface="Times New Roman" pitchFamily="18" charset="0"/>
              </a:rPr>
              <a:t> These services give you an encrypted tunnel for all your web traffic and use of private DNS servers that exclusively use end-to-end encrypted requests. The result gives you servers that are far more resilient against DNS spoofing, and requests that can’t be interrupted.</a:t>
            </a:r>
          </a:p>
          <a:p>
            <a:endParaRPr lang="en-US" sz="18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Address Resolution Protocol (ARP) Poisoning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486400"/>
          </a:xfrm>
        </p:spPr>
        <p:txBody>
          <a:bodyPr>
            <a:noAutofit/>
          </a:bodyPr>
          <a:lstStyle/>
          <a:p>
            <a:r>
              <a:rPr lang="en-US" sz="1600" dirty="0" smtClean="0">
                <a:latin typeface="Times New Roman" pitchFamily="18" charset="0"/>
                <a:cs typeface="Times New Roman" pitchFamily="18" charset="0"/>
              </a:rPr>
              <a:t>ARP Poisoning (also known as ARP Spoofing) is a type of cyber attack carried out over a Local Area Network (LAN) that involves sending malicious ARP packets to a default gateway on a LAN in order to change the pairings in its IP to MAC address table. ARP Protocol translates IP addresses into MAC addresses. Because the ARP protocol was designed purely for efficiency and not for security, ARP Poisoning attacks are extremely easy to carry out as long as the attacker has control of a machine within the target LAN or is directly connected to it.</a:t>
            </a:r>
          </a:p>
          <a:p>
            <a:r>
              <a:rPr lang="en-US" sz="1600" dirty="0" smtClean="0">
                <a:latin typeface="Times New Roman" pitchFamily="18" charset="0"/>
                <a:cs typeface="Times New Roman" pitchFamily="18" charset="0"/>
              </a:rPr>
              <a:t>The attack itself consists of an attacker sending a false ARP reply message to the default network gateway, informing it that his or her MAC address should be associated with his or her target's IP address (and vice-versa, so his or her target's MAC is now associated with the attacker's IP address). </a:t>
            </a:r>
          </a:p>
          <a:p>
            <a:r>
              <a:rPr lang="en-US" sz="1600" dirty="0" smtClean="0">
                <a:latin typeface="Times New Roman" pitchFamily="18" charset="0"/>
                <a:cs typeface="Times New Roman" pitchFamily="18" charset="0"/>
              </a:rPr>
              <a:t>Once the default gateway has received this message and broadcasts its changes to all other devices on the network, all of the target's traffic to any other device on the network travels through the attacker's computer, allowing the attacker to inspect or modify it before forwarding it to its real destination. Because ARP Poisoning attacks occur on such a low level, users targeted by ARP Poisoning rarely realize that their traffic is being inspected or modified. Besides Man-in-the-Middle Attacks, ARP Poisoning can be used to cause a denial-of-service condition over a LAN by simply intercepting or dropping and not forwarding the target's packets.</a:t>
            </a:r>
          </a:p>
          <a:p>
            <a:endParaRPr lang="en-US" sz="16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ARP works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latin typeface="Times New Roman" pitchFamily="18" charset="0"/>
                <a:cs typeface="Times New Roman" pitchFamily="18" charset="0"/>
              </a:rPr>
              <a:t>When one machine needs to communicate with another, it looks up its ARP table.</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If the MAC address is not found in the table, the </a:t>
            </a:r>
            <a:r>
              <a:rPr lang="en-US" sz="2000" b="1" dirty="0" err="1" smtClean="0">
                <a:latin typeface="Times New Roman" pitchFamily="18" charset="0"/>
                <a:cs typeface="Times New Roman" pitchFamily="18" charset="0"/>
              </a:rPr>
              <a:t>ARP_request</a:t>
            </a:r>
            <a:r>
              <a:rPr lang="en-US" sz="2000" dirty="0" smtClean="0">
                <a:latin typeface="Times New Roman" pitchFamily="18" charset="0"/>
                <a:cs typeface="Times New Roman" pitchFamily="18" charset="0"/>
              </a:rPr>
              <a:t> is broadcasted over the network.</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All machines on the network will compare this IP address to MAC address.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If one of the machines in the network identifies this address, then it will respond to the </a:t>
            </a:r>
            <a:r>
              <a:rPr lang="en-US" sz="2000" b="1" dirty="0" err="1" smtClean="0">
                <a:latin typeface="Times New Roman" pitchFamily="18" charset="0"/>
                <a:cs typeface="Times New Roman" pitchFamily="18" charset="0"/>
              </a:rPr>
              <a:t>ARP_request</a:t>
            </a:r>
            <a:r>
              <a:rPr lang="en-US" sz="2000" dirty="0" smtClean="0">
                <a:latin typeface="Times New Roman" pitchFamily="18" charset="0"/>
                <a:cs typeface="Times New Roman" pitchFamily="18" charset="0"/>
              </a:rPr>
              <a:t> with its IP and MAC address.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requesting computer will store the address pair in its ARP table and communication will take place.</a:t>
            </a:r>
          </a:p>
          <a:p>
            <a:endParaRPr lang="en-US" sz="20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ARP Poisoning Countermeasures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181600"/>
          </a:xfrm>
        </p:spPr>
        <p:txBody>
          <a:bodyPr>
            <a:noAutofit/>
          </a:bodyPr>
          <a:lstStyle/>
          <a:p>
            <a:r>
              <a:rPr lang="en-US" sz="1600" b="1" dirty="0" smtClean="0">
                <a:latin typeface="Times New Roman" pitchFamily="18" charset="0"/>
                <a:cs typeface="Times New Roman" pitchFamily="18" charset="0"/>
              </a:rPr>
              <a:t>Static ARP entries</a:t>
            </a:r>
            <a:r>
              <a:rPr lang="en-US" sz="1600" dirty="0" smtClean="0">
                <a:latin typeface="Times New Roman" pitchFamily="18" charset="0"/>
                <a:cs typeface="Times New Roman" pitchFamily="18" charset="0"/>
              </a:rPr>
              <a:t>: these can be defined in the local ARP cache and the switch configured to ignore all auto ARP reply packets. The disadvantage of this method is, it’s difficult to maintain on large networks. IP/MAC address mapping has to be distributed to all the computers on the network.</a:t>
            </a:r>
          </a:p>
          <a:p>
            <a:r>
              <a:rPr lang="en-US" sz="1600" b="1" dirty="0" smtClean="0">
                <a:latin typeface="Times New Roman" pitchFamily="18" charset="0"/>
                <a:cs typeface="Times New Roman" pitchFamily="18" charset="0"/>
              </a:rPr>
              <a:t>ARP poisoning detection software</a:t>
            </a:r>
            <a:r>
              <a:rPr lang="en-US" sz="1600" dirty="0" smtClean="0">
                <a:latin typeface="Times New Roman" pitchFamily="18" charset="0"/>
                <a:cs typeface="Times New Roman" pitchFamily="18" charset="0"/>
              </a:rPr>
              <a:t>: these systems can be used to cross check the IP/MAC address resolution and certify them if they are authenticated. Uncertified IP/MAC address resolutions can then be blocked.</a:t>
            </a:r>
          </a:p>
          <a:p>
            <a:r>
              <a:rPr lang="en-US" sz="1600" b="1" dirty="0" smtClean="0">
                <a:latin typeface="Times New Roman" pitchFamily="18" charset="0"/>
                <a:cs typeface="Times New Roman" pitchFamily="18" charset="0"/>
              </a:rPr>
              <a:t>Operating System Security</a:t>
            </a:r>
            <a:r>
              <a:rPr lang="en-US" sz="1600" dirty="0" smtClean="0">
                <a:latin typeface="Times New Roman" pitchFamily="18" charset="0"/>
                <a:cs typeface="Times New Roman" pitchFamily="18" charset="0"/>
              </a:rPr>
              <a:t>: this measure is dependent on the operating system been used. The following are the basic techniques used by various operating systems.</a:t>
            </a:r>
          </a:p>
          <a:p>
            <a:pPr>
              <a:buNone/>
            </a:pPr>
            <a:r>
              <a:rPr lang="en-US" sz="1600" b="1" dirty="0" smtClean="0">
                <a:latin typeface="Times New Roman" pitchFamily="18" charset="0"/>
                <a:cs typeface="Times New Roman" pitchFamily="18" charset="0"/>
              </a:rPr>
              <a:t>               Linux based</a:t>
            </a:r>
            <a:r>
              <a:rPr lang="en-US" sz="1600" dirty="0" smtClean="0">
                <a:latin typeface="Times New Roman" pitchFamily="18" charset="0"/>
                <a:cs typeface="Times New Roman" pitchFamily="18" charset="0"/>
              </a:rPr>
              <a:t>: these work by ignoring unsolicited ARP reply packets.</a:t>
            </a:r>
          </a:p>
          <a:p>
            <a:pPr>
              <a:buNone/>
            </a:pPr>
            <a:r>
              <a:rPr lang="en-US" sz="1600" b="1" dirty="0" smtClean="0">
                <a:latin typeface="Times New Roman" pitchFamily="18" charset="0"/>
                <a:cs typeface="Times New Roman" pitchFamily="18" charset="0"/>
              </a:rPr>
              <a:t>               Microsoft Windows</a:t>
            </a:r>
            <a:r>
              <a:rPr lang="en-US" sz="1600" dirty="0" smtClean="0">
                <a:latin typeface="Times New Roman" pitchFamily="18" charset="0"/>
                <a:cs typeface="Times New Roman" pitchFamily="18" charset="0"/>
              </a:rPr>
              <a:t>: the ARP cache behavior can be configured via the registry.  The  </a:t>
            </a:r>
          </a:p>
          <a:p>
            <a:pPr>
              <a:buNone/>
            </a:pPr>
            <a:r>
              <a:rPr lang="en-US" sz="1600" dirty="0" smtClean="0">
                <a:latin typeface="Times New Roman" pitchFamily="18" charset="0"/>
                <a:cs typeface="Times New Roman" pitchFamily="18" charset="0"/>
              </a:rPr>
              <a:t>               following list includes some of the software that can be used to protect networks against </a:t>
            </a:r>
          </a:p>
          <a:p>
            <a:pPr>
              <a:buNone/>
            </a:pPr>
            <a:r>
              <a:rPr lang="en-US" sz="1600" dirty="0" smtClean="0">
                <a:latin typeface="Times New Roman" pitchFamily="18" charset="0"/>
                <a:cs typeface="Times New Roman" pitchFamily="18" charset="0"/>
              </a:rPr>
              <a:t>               sniffing;</a:t>
            </a:r>
          </a:p>
          <a:p>
            <a:pPr>
              <a:buNone/>
            </a:pP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AntiARP</a:t>
            </a:r>
            <a:r>
              <a:rPr lang="en-US" sz="1600" dirty="0" smtClean="0">
                <a:latin typeface="Times New Roman" pitchFamily="18" charset="0"/>
                <a:cs typeface="Times New Roman" pitchFamily="18" charset="0"/>
              </a:rPr>
              <a:t>– provides protection against both passive and active sniffing</a:t>
            </a:r>
          </a:p>
          <a:p>
            <a:pPr>
              <a:buNone/>
            </a:pP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Agnitum</a:t>
            </a:r>
            <a:r>
              <a:rPr lang="en-US" sz="1600" b="1" dirty="0" smtClean="0">
                <a:latin typeface="Times New Roman" pitchFamily="18" charset="0"/>
                <a:cs typeface="Times New Roman" pitchFamily="18" charset="0"/>
              </a:rPr>
              <a:t> Outpost Firewall</a:t>
            </a:r>
            <a:r>
              <a:rPr lang="en-US" sz="1600" dirty="0" smtClean="0">
                <a:latin typeface="Times New Roman" pitchFamily="18" charset="0"/>
                <a:cs typeface="Times New Roman" pitchFamily="18" charset="0"/>
              </a:rPr>
              <a:t>–provides protection against passive sniffing</a:t>
            </a:r>
          </a:p>
          <a:p>
            <a:pPr>
              <a:buNone/>
            </a:pP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XArp</a:t>
            </a:r>
            <a:r>
              <a:rPr lang="en-US" sz="1600" dirty="0" smtClean="0">
                <a:latin typeface="Times New Roman" pitchFamily="18" charset="0"/>
                <a:cs typeface="Times New Roman" pitchFamily="18" charset="0"/>
              </a:rPr>
              <a:t>– provides protection against both passive and active sniffing</a:t>
            </a:r>
          </a:p>
          <a:p>
            <a:pPr>
              <a:buNone/>
            </a:pPr>
            <a:r>
              <a:rPr lang="en-US" sz="1600" b="1" dirty="0" smtClean="0">
                <a:latin typeface="Times New Roman" pitchFamily="18" charset="0"/>
                <a:cs typeface="Times New Roman" pitchFamily="18" charset="0"/>
              </a:rPr>
              <a:t>              Mac OS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ArpGuard</a:t>
            </a:r>
            <a:r>
              <a:rPr lang="en-US" sz="1600" dirty="0" smtClean="0">
                <a:latin typeface="Times New Roman" pitchFamily="18" charset="0"/>
                <a:cs typeface="Times New Roman" pitchFamily="18" charset="0"/>
              </a:rPr>
              <a:t> can be used to provide protection. It protects against both active and </a:t>
            </a:r>
          </a:p>
          <a:p>
            <a:pPr>
              <a:buNone/>
            </a:pPr>
            <a:r>
              <a:rPr lang="en-US" sz="1600" dirty="0" smtClean="0">
                <a:latin typeface="Times New Roman" pitchFamily="18" charset="0"/>
                <a:cs typeface="Times New Roman" pitchFamily="18" charset="0"/>
              </a:rPr>
              <a:t>              passive sniffing.</a:t>
            </a:r>
          </a:p>
          <a:p>
            <a:endParaRPr lang="en-US" sz="16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DDOS Concepts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000" b="1" dirty="0" smtClean="0">
                <a:latin typeface="Times New Roman" pitchFamily="18" charset="0"/>
                <a:cs typeface="Times New Roman" pitchFamily="18" charset="0"/>
              </a:rPr>
              <a:t>What is a Denial-of-Service Attack?</a:t>
            </a:r>
          </a:p>
          <a:p>
            <a:r>
              <a:rPr lang="en-US" sz="2000" dirty="0" smtClean="0">
                <a:latin typeface="Times New Roman" pitchFamily="18" charset="0"/>
                <a:cs typeface="Times New Roman" pitchFamily="18" charset="0"/>
              </a:rPr>
              <a:t>Denial of Service (</a:t>
            </a:r>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is an attack on a computer or network that reduces, restricts or prevents accessibility of system resources to its legitimate users.</a:t>
            </a:r>
          </a:p>
          <a:p>
            <a:r>
              <a:rPr lang="en-US" sz="2000" dirty="0" smtClean="0">
                <a:latin typeface="Times New Roman" pitchFamily="18" charset="0"/>
                <a:cs typeface="Times New Roman" pitchFamily="18" charset="0"/>
              </a:rPr>
              <a:t>In a </a:t>
            </a:r>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attack, attackers flood a victim system with non-legitimate service requests or traffic to overload its resources.</a:t>
            </a:r>
          </a:p>
          <a:p>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attack leads to unavailability of a particular website and show network</a:t>
            </a:r>
          </a:p>
          <a:p>
            <a:r>
              <a:rPr lang="en-US" sz="2000" dirty="0" smtClean="0">
                <a:latin typeface="Times New Roman" pitchFamily="18" charset="0"/>
                <a:cs typeface="Times New Roman" pitchFamily="18" charset="0"/>
              </a:rPr>
              <a:t>performance.</a:t>
            </a:r>
          </a:p>
          <a:p>
            <a:pPr>
              <a:buNone/>
            </a:pPr>
            <a:r>
              <a:rPr lang="en-US" sz="2000" b="1" dirty="0" smtClean="0">
                <a:latin typeface="Times New Roman" pitchFamily="18" charset="0"/>
                <a:cs typeface="Times New Roman" pitchFamily="18" charset="0"/>
              </a:rPr>
              <a:t>What are Distributed Denial of Service Attacks?</a:t>
            </a:r>
          </a:p>
          <a:p>
            <a:r>
              <a:rPr lang="en-US" sz="2000" dirty="0" smtClean="0">
                <a:latin typeface="Times New Roman" pitchFamily="18" charset="0"/>
                <a:cs typeface="Times New Roman" pitchFamily="18" charset="0"/>
              </a:rPr>
              <a:t>A distributed denial-of-service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attack involves a multitude of compromised systems attacking a single target, thereby causing denial of service for users of the targeted system.</a:t>
            </a:r>
          </a:p>
          <a:p>
            <a:r>
              <a:rPr lang="en-US" sz="2000" dirty="0" smtClean="0">
                <a:latin typeface="Times New Roman" pitchFamily="18" charset="0"/>
                <a:cs typeface="Times New Roman" pitchFamily="18" charset="0"/>
              </a:rPr>
              <a:t>To launch a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attack, an attacker uses </a:t>
            </a:r>
            <a:r>
              <a:rPr lang="en-US" sz="2000" dirty="0" err="1" smtClean="0">
                <a:latin typeface="Times New Roman" pitchFamily="18" charset="0"/>
                <a:cs typeface="Times New Roman" pitchFamily="18" charset="0"/>
              </a:rPr>
              <a:t>botnets</a:t>
            </a:r>
            <a:r>
              <a:rPr lang="en-US" sz="2000" dirty="0" smtClean="0">
                <a:latin typeface="Times New Roman" pitchFamily="18" charset="0"/>
                <a:cs typeface="Times New Roman" pitchFamily="18" charset="0"/>
              </a:rPr>
              <a:t> and attacks a single system.</a:t>
            </a:r>
            <a:endParaRPr lang="en-US" sz="20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How Distributed Denial of Service Attacks Work</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pic>
        <p:nvPicPr>
          <p:cNvPr id="1029" name="Picture 5"/>
          <p:cNvPicPr>
            <a:picLocks noChangeAspect="1" noChangeArrowheads="1"/>
          </p:cNvPicPr>
          <p:nvPr/>
        </p:nvPicPr>
        <p:blipFill>
          <a:blip r:embed="rId2"/>
          <a:srcRect/>
          <a:stretch>
            <a:fillRect/>
          </a:stretch>
        </p:blipFill>
        <p:spPr bwMode="auto">
          <a:xfrm>
            <a:off x="228600" y="1600200"/>
            <a:ext cx="8915399"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Times New Roman" pitchFamily="18" charset="0"/>
                <a:cs typeface="Times New Roman" pitchFamily="18" charset="0"/>
              </a:rPr>
              <a:t>DoS</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DDoS</a:t>
            </a:r>
            <a:r>
              <a:rPr lang="en-US" sz="3600" dirty="0" smtClean="0">
                <a:latin typeface="Times New Roman" pitchFamily="18" charset="0"/>
                <a:cs typeface="Times New Roman" pitchFamily="18" charset="0"/>
              </a:rPr>
              <a:t> Attack Techniques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None/>
            </a:pPr>
            <a:r>
              <a:rPr lang="en-US" sz="2000" b="1" dirty="0" smtClean="0">
                <a:latin typeface="Times New Roman" pitchFamily="18" charset="0"/>
                <a:cs typeface="Times New Roman" pitchFamily="18" charset="0"/>
              </a:rPr>
              <a:t>Basic Categories of </a:t>
            </a:r>
            <a:r>
              <a:rPr lang="en-US" sz="2000" b="1" dirty="0" err="1" smtClean="0">
                <a:latin typeface="Times New Roman" pitchFamily="18" charset="0"/>
                <a:cs typeface="Times New Roman" pitchFamily="18" charset="0"/>
              </a:rPr>
              <a:t>DoS</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DDoS</a:t>
            </a:r>
            <a:r>
              <a:rPr lang="en-US" sz="2000" b="1" dirty="0" smtClean="0">
                <a:latin typeface="Times New Roman" pitchFamily="18" charset="0"/>
                <a:cs typeface="Times New Roman" pitchFamily="18" charset="0"/>
              </a:rPr>
              <a:t> Attack Vectors</a:t>
            </a:r>
          </a:p>
          <a:p>
            <a:pPr>
              <a:buNone/>
            </a:pP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Volumetric Attacks: </a:t>
            </a:r>
            <a:r>
              <a:rPr lang="en-US" sz="2000" dirty="0" smtClean="0">
                <a:latin typeface="Times New Roman" pitchFamily="18" charset="0"/>
                <a:cs typeface="Times New Roman" pitchFamily="18" charset="0"/>
              </a:rPr>
              <a:t>Consumes the bandwidth of target network or service.</a:t>
            </a:r>
          </a:p>
          <a:p>
            <a:r>
              <a:rPr lang="en-US" sz="2000" b="1" dirty="0" smtClean="0">
                <a:latin typeface="Times New Roman" pitchFamily="18" charset="0"/>
                <a:cs typeface="Times New Roman" pitchFamily="18" charset="0"/>
              </a:rPr>
              <a:t>Fragmentation Attacks: </a:t>
            </a:r>
            <a:r>
              <a:rPr lang="en-US" sz="2000" dirty="0" smtClean="0">
                <a:latin typeface="Times New Roman" pitchFamily="18" charset="0"/>
                <a:cs typeface="Times New Roman" pitchFamily="18" charset="0"/>
              </a:rPr>
              <a:t>Overwhelms target's ability of re-assembling the fragmented packets.</a:t>
            </a:r>
          </a:p>
          <a:p>
            <a:r>
              <a:rPr lang="en-US" sz="2000" b="1" dirty="0" smtClean="0">
                <a:latin typeface="Times New Roman" pitchFamily="18" charset="0"/>
                <a:cs typeface="Times New Roman" pitchFamily="18" charset="0"/>
              </a:rPr>
              <a:t>TCP State-Exhaustion Attacks: </a:t>
            </a:r>
            <a:r>
              <a:rPr lang="en-US" sz="2000" dirty="0" smtClean="0">
                <a:latin typeface="Times New Roman" pitchFamily="18" charset="0"/>
                <a:cs typeface="Times New Roman" pitchFamily="18" charset="0"/>
              </a:rPr>
              <a:t>Consumes the connection state tables present in the network infrastructure components such as load-balancers, firewalls, and application servers.</a:t>
            </a:r>
          </a:p>
          <a:p>
            <a:r>
              <a:rPr lang="en-US" sz="2000" b="1" dirty="0" smtClean="0">
                <a:latin typeface="Times New Roman" pitchFamily="18" charset="0"/>
                <a:cs typeface="Times New Roman" pitchFamily="18" charset="0"/>
              </a:rPr>
              <a:t>Application Layer Attacks: </a:t>
            </a:r>
            <a:r>
              <a:rPr lang="en-US" sz="2000" dirty="0" smtClean="0">
                <a:latin typeface="Times New Roman" pitchFamily="18" charset="0"/>
                <a:cs typeface="Times New Roman" pitchFamily="18" charset="0"/>
              </a:rPr>
              <a:t>Consumes the application resources or service thereby making it unavailable to other legitimate users.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Times New Roman" pitchFamily="18" charset="0"/>
                <a:cs typeface="Times New Roman" pitchFamily="18" charset="0"/>
              </a:rPr>
              <a:t>DoS</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DDoS</a:t>
            </a:r>
            <a:r>
              <a:rPr lang="en-US" sz="3600" dirty="0" smtClean="0">
                <a:latin typeface="Times New Roman" pitchFamily="18" charset="0"/>
                <a:cs typeface="Times New Roman" pitchFamily="18" charset="0"/>
              </a:rPr>
              <a:t> Attack Techniques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Bandwidth Attacks and Service Request Floods</a:t>
            </a:r>
          </a:p>
          <a:p>
            <a:r>
              <a:rPr lang="en-US" sz="2000" dirty="0" smtClean="0">
                <a:latin typeface="Times New Roman" pitchFamily="18" charset="0"/>
                <a:cs typeface="Times New Roman" pitchFamily="18" charset="0"/>
              </a:rPr>
              <a:t>SYN Flooding Attack</a:t>
            </a:r>
          </a:p>
          <a:p>
            <a:r>
              <a:rPr lang="en-US" sz="2000" dirty="0" smtClean="0">
                <a:latin typeface="Times New Roman" pitchFamily="18" charset="0"/>
                <a:cs typeface="Times New Roman" pitchFamily="18" charset="0"/>
              </a:rPr>
              <a:t>ICMP Flood Attack</a:t>
            </a:r>
          </a:p>
          <a:p>
            <a:r>
              <a:rPr lang="en-US" sz="2000" dirty="0" smtClean="0">
                <a:latin typeface="Times New Roman" pitchFamily="18" charset="0"/>
                <a:cs typeface="Times New Roman" pitchFamily="18" charset="0"/>
              </a:rPr>
              <a:t>Peer-to-Peer Attacks</a:t>
            </a:r>
          </a:p>
          <a:p>
            <a:r>
              <a:rPr lang="en-US" sz="2000" dirty="0" smtClean="0">
                <a:latin typeface="Times New Roman" pitchFamily="18" charset="0"/>
                <a:cs typeface="Times New Roman" pitchFamily="18" charset="0"/>
              </a:rPr>
              <a:t>Application-Level Flood Attacks</a:t>
            </a:r>
          </a:p>
          <a:p>
            <a:r>
              <a:rPr lang="en-US" sz="2000" dirty="0" smtClean="0">
                <a:latin typeface="Times New Roman" pitchFamily="18" charset="0"/>
                <a:cs typeface="Times New Roman" pitchFamily="18" charset="0"/>
              </a:rPr>
              <a:t>Permanent Denial-of-Service Attack</a:t>
            </a:r>
          </a:p>
          <a:p>
            <a:r>
              <a:rPr lang="en-US" sz="2000" dirty="0" smtClean="0">
                <a:latin typeface="Times New Roman" pitchFamily="18" charset="0"/>
                <a:cs typeface="Times New Roman" pitchFamily="18" charset="0"/>
              </a:rPr>
              <a:t>Distributed Reflection Denial of Service (</a:t>
            </a:r>
            <a:r>
              <a:rPr lang="en-US" sz="2000" dirty="0" err="1" smtClean="0">
                <a:latin typeface="Times New Roman" pitchFamily="18" charset="0"/>
                <a:cs typeface="Times New Roman" pitchFamily="18" charset="0"/>
              </a:rPr>
              <a:t>DrDoS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Idle Scanning [-</a:t>
            </a:r>
            <a:r>
              <a:rPr lang="en-US" sz="2000" b="1" dirty="0" err="1" smtClean="0">
                <a:latin typeface="Times New Roman" pitchFamily="18" charset="0"/>
                <a:cs typeface="Times New Roman" pitchFamily="18" charset="0"/>
              </a:rPr>
              <a:t>sI</a:t>
            </a:r>
            <a:r>
              <a:rPr lang="en-US" sz="2000" b="1" dirty="0" smtClean="0">
                <a:latin typeface="Times New Roman" pitchFamily="18" charset="0"/>
                <a:cs typeface="Times New Roman" pitchFamily="18" charset="0"/>
              </a:rPr>
              <a:t>]</a:t>
            </a:r>
          </a:p>
          <a:p>
            <a:r>
              <a:rPr lang="en-US" sz="2000" b="1" dirty="0"/>
              <a:t>Version Detection [-</a:t>
            </a:r>
            <a:r>
              <a:rPr lang="en-US" sz="2000" b="1" dirty="0" err="1"/>
              <a:t>sV</a:t>
            </a:r>
            <a:r>
              <a:rPr lang="en-US" sz="2000" b="1" dirty="0"/>
              <a:t>]</a:t>
            </a:r>
          </a:p>
          <a:p>
            <a:r>
              <a:rPr lang="en-US" sz="2000" b="1" dirty="0"/>
              <a:t>ACK Scan [-</a:t>
            </a:r>
            <a:r>
              <a:rPr lang="en-US" sz="2000" b="1" dirty="0" err="1"/>
              <a:t>sA</a:t>
            </a:r>
            <a:r>
              <a:rPr lang="en-US" sz="2000" b="1" dirty="0"/>
              <a:t>]</a:t>
            </a:r>
          </a:p>
          <a:p>
            <a:r>
              <a:rPr lang="en-US" sz="2000" b="1" dirty="0"/>
              <a:t>Window Scan, RPC Scan, List Scan [-</a:t>
            </a:r>
            <a:r>
              <a:rPr lang="en-US" sz="2000" b="1" dirty="0" err="1"/>
              <a:t>sW</a:t>
            </a:r>
            <a:r>
              <a:rPr lang="en-US" sz="2000" b="1" dirty="0"/>
              <a:t>, -</a:t>
            </a:r>
            <a:r>
              <a:rPr lang="en-US" sz="2000" b="1" dirty="0" err="1"/>
              <a:t>sR</a:t>
            </a:r>
            <a:r>
              <a:rPr lang="en-US" sz="2000" b="1" dirty="0"/>
              <a:t>, -</a:t>
            </a:r>
            <a:r>
              <a:rPr lang="en-US" sz="2000" b="1" dirty="0" err="1"/>
              <a:t>sL</a:t>
            </a:r>
            <a:r>
              <a:rPr lang="en-US" sz="2000" b="1" dirty="0"/>
              <a:t>]</a:t>
            </a:r>
          </a:p>
          <a:p>
            <a:endParaRPr lang="en-US" sz="2000"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Bandwidth Attacks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A single machine cannot make enough requests to overwhelm network equipment; hence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attacks were created where an attacker uses several computers to flood a victim.</a:t>
            </a:r>
          </a:p>
          <a:p>
            <a:r>
              <a:rPr lang="en-US" sz="2000" dirty="0" smtClean="0">
                <a:latin typeface="Times New Roman" pitchFamily="18" charset="0"/>
                <a:cs typeface="Times New Roman" pitchFamily="18" charset="0"/>
              </a:rPr>
              <a:t>When a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attack is launched, flooding a network, it can cause network equipment. such as switches and routers to be overwhelmed due to the significant statistical</a:t>
            </a:r>
          </a:p>
          <a:p>
            <a:r>
              <a:rPr lang="en-US" sz="2000" dirty="0" smtClean="0">
                <a:latin typeface="Times New Roman" pitchFamily="18" charset="0"/>
                <a:cs typeface="Times New Roman" pitchFamily="18" charset="0"/>
              </a:rPr>
              <a:t>change in the network traffic.</a:t>
            </a:r>
          </a:p>
          <a:p>
            <a:r>
              <a:rPr lang="en-US" sz="2000" dirty="0" smtClean="0">
                <a:latin typeface="Times New Roman" pitchFamily="18" charset="0"/>
                <a:cs typeface="Times New Roman" pitchFamily="18" charset="0"/>
              </a:rPr>
              <a:t>Attackers use </a:t>
            </a:r>
            <a:r>
              <a:rPr lang="en-US" sz="2000" dirty="0" err="1" smtClean="0">
                <a:latin typeface="Times New Roman" pitchFamily="18" charset="0"/>
                <a:cs typeface="Times New Roman" pitchFamily="18" charset="0"/>
              </a:rPr>
              <a:t>botnets</a:t>
            </a:r>
            <a:r>
              <a:rPr lang="en-US" sz="2000" dirty="0" smtClean="0">
                <a:latin typeface="Times New Roman" pitchFamily="18" charset="0"/>
                <a:cs typeface="Times New Roman" pitchFamily="18" charset="0"/>
              </a:rPr>
              <a:t> and carry out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attacks by flooding the network with ICMP ECHO packets.</a:t>
            </a:r>
          </a:p>
          <a:p>
            <a:r>
              <a:rPr lang="en-US" sz="2000" dirty="0" smtClean="0">
                <a:latin typeface="Times New Roman" pitchFamily="18" charset="0"/>
                <a:cs typeface="Times New Roman" pitchFamily="18" charset="0"/>
              </a:rPr>
              <a:t>Basically, all bandwidths is used and no bandwidth remains for legitimate use.</a:t>
            </a:r>
            <a:endParaRPr lang="en-US" sz="20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Times New Roman" pitchFamily="18" charset="0"/>
                <a:cs typeface="Times New Roman" pitchFamily="18" charset="0"/>
              </a:rPr>
              <a:t>DoS</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DDoS</a:t>
            </a:r>
            <a:r>
              <a:rPr lang="en-US" sz="3600" dirty="0" smtClean="0">
                <a:latin typeface="Times New Roman" pitchFamily="18" charset="0"/>
                <a:cs typeface="Times New Roman" pitchFamily="18" charset="0"/>
              </a:rPr>
              <a:t> Attack Tools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Pandora </a:t>
            </a:r>
            <a:r>
              <a:rPr lang="en-US" sz="2000" b="1" dirty="0" err="1" smtClean="0">
                <a:latin typeface="Times New Roman" pitchFamily="18" charset="0"/>
                <a:cs typeface="Times New Roman" pitchFamily="18" charset="0"/>
              </a:rPr>
              <a:t>DDoS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Bot</a:t>
            </a:r>
            <a:r>
              <a:rPr lang="en-US" sz="2000" b="1" dirty="0" smtClean="0">
                <a:latin typeface="Times New Roman" pitchFamily="18" charset="0"/>
                <a:cs typeface="Times New Roman" pitchFamily="18" charset="0"/>
              </a:rPr>
              <a:t> Toolkit</a:t>
            </a:r>
          </a:p>
          <a:p>
            <a:pPr>
              <a:buNone/>
            </a:pPr>
            <a:r>
              <a:rPr lang="en-US" sz="2000" dirty="0" smtClean="0">
                <a:latin typeface="Times New Roman" pitchFamily="18" charset="0"/>
                <a:cs typeface="Times New Roman" pitchFamily="18" charset="0"/>
              </a:rPr>
              <a:t>The Pandora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Bot</a:t>
            </a:r>
            <a:r>
              <a:rPr lang="en-US" sz="2000" dirty="0" smtClean="0">
                <a:latin typeface="Times New Roman" pitchFamily="18" charset="0"/>
                <a:cs typeface="Times New Roman" pitchFamily="18" charset="0"/>
              </a:rPr>
              <a:t> Toolkit is an updated variant of the Dirt </a:t>
            </a:r>
          </a:p>
          <a:p>
            <a:pPr>
              <a:buNone/>
            </a:pPr>
            <a:r>
              <a:rPr lang="en-US" sz="2000" dirty="0" smtClean="0">
                <a:latin typeface="Times New Roman" pitchFamily="18" charset="0"/>
                <a:cs typeface="Times New Roman" pitchFamily="18" charset="0"/>
              </a:rPr>
              <a:t>Jumper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toolkit.</a:t>
            </a:r>
          </a:p>
          <a:p>
            <a:pPr>
              <a:buNone/>
            </a:pPr>
            <a:r>
              <a:rPr lang="en-US" sz="2000" dirty="0" smtClean="0">
                <a:latin typeface="Times New Roman" pitchFamily="18" charset="0"/>
                <a:cs typeface="Times New Roman" pitchFamily="18" charset="0"/>
              </a:rPr>
              <a:t>It offers five distributed denial of service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attack modes.</a:t>
            </a:r>
          </a:p>
          <a:p>
            <a:pPr>
              <a:buNone/>
            </a:pP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It generates five attack types:</a:t>
            </a:r>
          </a:p>
          <a:p>
            <a:r>
              <a:rPr lang="en-US" sz="2000" dirty="0" smtClean="0">
                <a:latin typeface="Times New Roman" pitchFamily="18" charset="0"/>
                <a:cs typeface="Times New Roman" pitchFamily="18" charset="0"/>
              </a:rPr>
              <a:t>HTTP min</a:t>
            </a:r>
          </a:p>
          <a:p>
            <a:r>
              <a:rPr lang="en-US" sz="2000" dirty="0" smtClean="0">
                <a:latin typeface="Times New Roman" pitchFamily="18" charset="0"/>
                <a:cs typeface="Times New Roman" pitchFamily="18" charset="0"/>
              </a:rPr>
              <a:t>HTTP download</a:t>
            </a:r>
          </a:p>
          <a:p>
            <a:r>
              <a:rPr lang="en-US" sz="2000" dirty="0" smtClean="0">
                <a:latin typeface="Times New Roman" pitchFamily="18" charset="0"/>
                <a:cs typeface="Times New Roman" pitchFamily="18" charset="0"/>
              </a:rPr>
              <a:t>HTTP Combo</a:t>
            </a:r>
          </a:p>
          <a:p>
            <a:r>
              <a:rPr lang="en-US" sz="2000" dirty="0" smtClean="0">
                <a:latin typeface="Times New Roman" pitchFamily="18" charset="0"/>
                <a:cs typeface="Times New Roman" pitchFamily="18" charset="0"/>
              </a:rPr>
              <a:t>Socket Connect</a:t>
            </a:r>
          </a:p>
          <a:p>
            <a:r>
              <a:rPr lang="en-US" sz="2000" dirty="0" smtClean="0">
                <a:latin typeface="Times New Roman" pitchFamily="18" charset="0"/>
                <a:cs typeface="Times New Roman" pitchFamily="18" charset="0"/>
              </a:rPr>
              <a:t>Max Flood</a:t>
            </a:r>
          </a:p>
          <a:p>
            <a:r>
              <a:rPr lang="en-US" sz="2000" dirty="0" err="1" smtClean="0">
                <a:latin typeface="Times New Roman" pitchFamily="18" charset="0"/>
                <a:cs typeface="Times New Roman" pitchFamily="18" charset="0"/>
              </a:rPr>
              <a:t>DoS</a:t>
            </a:r>
            <a:endParaRPr lang="en-US" sz="20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b="1" dirty="0" err="1" smtClean="0">
                <a:latin typeface="Times New Roman" pitchFamily="18" charset="0"/>
                <a:cs typeface="Times New Roman" pitchFamily="18" charset="0"/>
              </a:rPr>
              <a:t>Dereil</a:t>
            </a:r>
            <a:r>
              <a:rPr lang="en-US" sz="2000" b="1" dirty="0" smtClean="0">
                <a:latin typeface="Times New Roman" pitchFamily="18" charset="0"/>
                <a:cs typeface="Times New Roman" pitchFamily="18" charset="0"/>
              </a:rPr>
              <a:t> and HOIC</a:t>
            </a:r>
          </a:p>
          <a:p>
            <a:r>
              <a:rPr lang="en-US" sz="2000" b="1" dirty="0" err="1" smtClean="0">
                <a:latin typeface="Times New Roman" pitchFamily="18" charset="0"/>
                <a:cs typeface="Times New Roman" pitchFamily="18" charset="0"/>
              </a:rPr>
              <a:t>Dereil</a:t>
            </a:r>
            <a:r>
              <a:rPr lang="en-US" sz="2000" b="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Dereil</a:t>
            </a:r>
            <a:r>
              <a:rPr lang="en-US" sz="2000" dirty="0" smtClean="0">
                <a:latin typeface="Times New Roman" pitchFamily="18" charset="0"/>
                <a:cs typeface="Times New Roman" pitchFamily="18" charset="0"/>
              </a:rPr>
              <a:t> is professional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Tools with modern patterns for attack via TCP, UDP, and HTTP protocols.</a:t>
            </a:r>
          </a:p>
          <a:p>
            <a:r>
              <a:rPr lang="en-US" sz="2000" b="1" dirty="0" smtClean="0">
                <a:latin typeface="Times New Roman" pitchFamily="18" charset="0"/>
                <a:cs typeface="Times New Roman" pitchFamily="18" charset="0"/>
              </a:rPr>
              <a:t>HOIC: </a:t>
            </a:r>
            <a:r>
              <a:rPr lang="en-US" sz="2000" dirty="0" smtClean="0">
                <a:latin typeface="Times New Roman" pitchFamily="18" charset="0"/>
                <a:cs typeface="Times New Roman" pitchFamily="18" charset="0"/>
              </a:rPr>
              <a:t>HOIC makes a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attacks to any IP address, with a user selected port and a user selected protocol.</a:t>
            </a:r>
          </a:p>
          <a:p>
            <a:pPr>
              <a:buNone/>
            </a:pPr>
            <a:endParaRPr lang="en-US" sz="2000" b="1" dirty="0" smtClean="0">
              <a:latin typeface="Times New Roman" pitchFamily="18" charset="0"/>
              <a:cs typeface="Times New Roman" pitchFamily="18" charset="0"/>
            </a:endParaRPr>
          </a:p>
          <a:p>
            <a:r>
              <a:rPr lang="en-US" sz="2000" b="1" dirty="0" err="1" smtClean="0">
                <a:latin typeface="Times New Roman" pitchFamily="18" charset="0"/>
                <a:cs typeface="Times New Roman" pitchFamily="18" charset="0"/>
              </a:rPr>
              <a:t>DoS</a:t>
            </a:r>
            <a:r>
              <a:rPr lang="en-US" sz="2000" b="1" dirty="0" smtClean="0">
                <a:latin typeface="Times New Roman" pitchFamily="18" charset="0"/>
                <a:cs typeface="Times New Roman" pitchFamily="18" charset="0"/>
              </a:rPr>
              <a:t> HTTP:</a:t>
            </a:r>
          </a:p>
          <a:p>
            <a:r>
              <a:rPr lang="en-US" sz="2000" dirty="0" err="1" smtClean="0">
                <a:latin typeface="Times New Roman" pitchFamily="18" charset="0"/>
                <a:cs typeface="Times New Roman" pitchFamily="18" charset="0"/>
              </a:rPr>
              <a:t>DoSHTTP</a:t>
            </a:r>
            <a:r>
              <a:rPr lang="en-US" sz="2000" dirty="0" smtClean="0">
                <a:latin typeface="Times New Roman" pitchFamily="18" charset="0"/>
                <a:cs typeface="Times New Roman" pitchFamily="18" charset="0"/>
              </a:rPr>
              <a:t> is HTTP Flood Denial of Service (</a:t>
            </a:r>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Testing Tool for Windows</a:t>
            </a:r>
          </a:p>
          <a:p>
            <a:r>
              <a:rPr lang="en-US" sz="2000" dirty="0" smtClean="0">
                <a:latin typeface="Times New Roman" pitchFamily="18" charset="0"/>
                <a:cs typeface="Times New Roman" pitchFamily="18" charset="0"/>
              </a:rPr>
              <a:t>It includes URL verification, HTTP redirection, port designation, performance monitoring and enhanced reporting.</a:t>
            </a:r>
          </a:p>
          <a:p>
            <a:r>
              <a:rPr lang="en-US" sz="2000" dirty="0" smtClean="0">
                <a:latin typeface="Times New Roman" pitchFamily="18" charset="0"/>
                <a:cs typeface="Times New Roman" pitchFamily="18" charset="0"/>
              </a:rPr>
              <a:t>It uses multiple asynchronous sockets to perform an effective HTTP Flood.</a:t>
            </a:r>
            <a:endParaRPr lang="en-US" sz="2000"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Countermeasures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Detection Techniques</a:t>
            </a:r>
          </a:p>
          <a:p>
            <a:r>
              <a:rPr lang="en-US" sz="2000" dirty="0" smtClean="0">
                <a:latin typeface="Times New Roman" pitchFamily="18" charset="0"/>
                <a:cs typeface="Times New Roman" pitchFamily="18" charset="0"/>
              </a:rPr>
              <a:t>Detection techniques are based on identifying and discriminating the illegitimate traffic increase and flash events from legitimate packet traffic.</a:t>
            </a:r>
          </a:p>
          <a:p>
            <a:r>
              <a:rPr lang="en-US" sz="2000" dirty="0" smtClean="0">
                <a:latin typeface="Times New Roman" pitchFamily="18" charset="0"/>
                <a:cs typeface="Times New Roman" pitchFamily="18" charset="0"/>
              </a:rPr>
              <a:t>All detection techniques define an attack as an abnormal and noticeable deviation from a threshold of normal network traffic statistics.</a:t>
            </a:r>
          </a:p>
          <a:p>
            <a:r>
              <a:rPr lang="en-US" sz="2000" dirty="0" smtClean="0">
                <a:latin typeface="Times New Roman" pitchFamily="18" charset="0"/>
                <a:cs typeface="Times New Roman" pitchFamily="18" charset="0"/>
              </a:rPr>
              <a:t>1. Activity Profiling</a:t>
            </a:r>
          </a:p>
          <a:p>
            <a:r>
              <a:rPr lang="en-US" sz="2000" dirty="0" smtClean="0">
                <a:latin typeface="Times New Roman" pitchFamily="18" charset="0"/>
                <a:cs typeface="Times New Roman" pitchFamily="18" charset="0"/>
              </a:rPr>
              <a:t>2. Wavelet-based Signal Analysis</a:t>
            </a:r>
          </a:p>
          <a:p>
            <a:r>
              <a:rPr lang="en-US" sz="2000" dirty="0" smtClean="0">
                <a:latin typeface="Times New Roman" pitchFamily="18" charset="0"/>
                <a:cs typeface="Times New Roman" pitchFamily="18" charset="0"/>
              </a:rPr>
              <a:t>3. Change point Detection</a:t>
            </a:r>
            <a:endParaRPr lang="en-US" sz="20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Activity Profiling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000" dirty="0" smtClean="0">
                <a:latin typeface="Times New Roman" pitchFamily="18" charset="0"/>
                <a:cs typeface="Times New Roman" pitchFamily="18" charset="0"/>
              </a:rPr>
              <a:t>An attack is indicated by:</a:t>
            </a:r>
          </a:p>
          <a:p>
            <a:r>
              <a:rPr lang="en-US" sz="2000" dirty="0" smtClean="0">
                <a:latin typeface="Times New Roman" pitchFamily="18" charset="0"/>
                <a:cs typeface="Times New Roman" pitchFamily="18" charset="0"/>
              </a:rPr>
              <a:t>An increase in activity levels among the network flow clusters.</a:t>
            </a:r>
          </a:p>
          <a:p>
            <a:r>
              <a:rPr lang="en-US" sz="2000" dirty="0" smtClean="0">
                <a:latin typeface="Times New Roman" pitchFamily="18" charset="0"/>
                <a:cs typeface="Times New Roman" pitchFamily="18" charset="0"/>
              </a:rPr>
              <a:t>An increase in the overall number of distinct clusters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attack)</a:t>
            </a:r>
          </a:p>
          <a:p>
            <a:r>
              <a:rPr lang="en-US" sz="2000" dirty="0" smtClean="0">
                <a:latin typeface="Times New Roman" pitchFamily="18" charset="0"/>
                <a:cs typeface="Times New Roman" pitchFamily="18" charset="0"/>
              </a:rPr>
              <a:t>Activity profile is done based on the average packet rate for a network flow, which consists of consecutive packets with similar packet fields.</a:t>
            </a:r>
          </a:p>
          <a:p>
            <a:r>
              <a:rPr lang="en-US" sz="2000" dirty="0" smtClean="0">
                <a:latin typeface="Times New Roman" pitchFamily="18" charset="0"/>
                <a:cs typeface="Times New Roman" pitchFamily="18" charset="0"/>
              </a:rPr>
              <a:t>Activity profile is obtained by monitoring the network packet's header information</a:t>
            </a:r>
            <a:endParaRPr lang="en-US" sz="2000"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Wavelet-based Signal Analysis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Wavelet analysis describes an input signal in terms of spectral components.</a:t>
            </a:r>
          </a:p>
          <a:p>
            <a:r>
              <a:rPr lang="en-US" sz="2000" dirty="0" smtClean="0">
                <a:latin typeface="Times New Roman" pitchFamily="18" charset="0"/>
                <a:cs typeface="Times New Roman" pitchFamily="18" charset="0"/>
              </a:rPr>
              <a:t>Wavelets provide for concurrent time and frequency description.</a:t>
            </a:r>
          </a:p>
          <a:p>
            <a:r>
              <a:rPr lang="en-US" sz="2000" dirty="0" smtClean="0">
                <a:latin typeface="Times New Roman" pitchFamily="18" charset="0"/>
                <a:cs typeface="Times New Roman" pitchFamily="18" charset="0"/>
              </a:rPr>
              <a:t>Analyzing each spectral window's energy determines the presence of anomalies.</a:t>
            </a:r>
          </a:p>
          <a:p>
            <a:r>
              <a:rPr lang="en-US" sz="2000" dirty="0" smtClean="0">
                <a:latin typeface="Times New Roman" pitchFamily="18" charset="0"/>
                <a:cs typeface="Times New Roman" pitchFamily="18" charset="0"/>
              </a:rPr>
              <a:t>Signal analysis determines the time at which certain frequency components are present.</a:t>
            </a:r>
            <a:endParaRPr lang="en-US" sz="2000"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Sequential Change-Point Detection</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Isolate Traffic: </a:t>
            </a:r>
            <a:r>
              <a:rPr lang="en-US" sz="2000" dirty="0" smtClean="0">
                <a:latin typeface="Times New Roman" pitchFamily="18" charset="0"/>
                <a:cs typeface="Times New Roman" pitchFamily="18" charset="0"/>
              </a:rPr>
              <a:t>Change-point detection algorithms isolate changes in network traffic statistics caused by attacks</a:t>
            </a:r>
          </a:p>
          <a:p>
            <a:r>
              <a:rPr lang="en-US" sz="2000" b="1" dirty="0" smtClean="0">
                <a:latin typeface="Times New Roman" pitchFamily="18" charset="0"/>
                <a:cs typeface="Times New Roman" pitchFamily="18" charset="0"/>
              </a:rPr>
              <a:t>Filter Traffic: </a:t>
            </a:r>
            <a:r>
              <a:rPr lang="en-US" sz="2000" dirty="0" smtClean="0">
                <a:latin typeface="Times New Roman" pitchFamily="18" charset="0"/>
                <a:cs typeface="Times New Roman" pitchFamily="18" charset="0"/>
              </a:rPr>
              <a:t>The algorithms filter the target traffic data by address, port, or protocol and store the resultant flow as a time series.</a:t>
            </a:r>
          </a:p>
          <a:p>
            <a:r>
              <a:rPr lang="en-US" sz="2000" b="1" dirty="0" smtClean="0">
                <a:latin typeface="Times New Roman" pitchFamily="18" charset="0"/>
                <a:cs typeface="Times New Roman" pitchFamily="18" charset="0"/>
              </a:rPr>
              <a:t>Identify Attack: </a:t>
            </a:r>
            <a:r>
              <a:rPr lang="en-US" sz="2000" dirty="0" smtClean="0">
                <a:latin typeface="Times New Roman" pitchFamily="18" charset="0"/>
                <a:cs typeface="Times New Roman" pitchFamily="18" charset="0"/>
              </a:rPr>
              <a:t>Sequential change-point detection technique uses Cumulative Sum (</a:t>
            </a:r>
            <a:r>
              <a:rPr lang="en-US" sz="2000" dirty="0" err="1" smtClean="0">
                <a:latin typeface="Times New Roman" pitchFamily="18" charset="0"/>
                <a:cs typeface="Times New Roman" pitchFamily="18" charset="0"/>
              </a:rPr>
              <a:t>Cusum</a:t>
            </a:r>
            <a:r>
              <a:rPr lang="en-US" sz="2000" dirty="0" smtClean="0">
                <a:latin typeface="Times New Roman" pitchFamily="18" charset="0"/>
                <a:cs typeface="Times New Roman" pitchFamily="18" charset="0"/>
              </a:rPr>
              <a:t>) algorithm to identify and locate the </a:t>
            </a:r>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attacks; the algorithm calculates deviations in the actual versus expected local average in the traffic time series.</a:t>
            </a:r>
          </a:p>
          <a:p>
            <a:r>
              <a:rPr lang="en-US" sz="2000" b="1" dirty="0" smtClean="0">
                <a:latin typeface="Times New Roman" pitchFamily="18" charset="0"/>
                <a:cs typeface="Times New Roman" pitchFamily="18" charset="0"/>
              </a:rPr>
              <a:t>Identify Scan Activity: </a:t>
            </a:r>
            <a:r>
              <a:rPr lang="en-US" sz="2000" dirty="0" smtClean="0">
                <a:latin typeface="Times New Roman" pitchFamily="18" charset="0"/>
                <a:cs typeface="Times New Roman" pitchFamily="18" charset="0"/>
              </a:rPr>
              <a:t>This technique can also be used to identify the typical scanning activities of the network worms..</a:t>
            </a:r>
            <a:endParaRPr lang="en-US" sz="20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Times New Roman" pitchFamily="18" charset="0"/>
                <a:cs typeface="Times New Roman" pitchFamily="18" charset="0"/>
              </a:rPr>
              <a:t>DoS</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DDoS</a:t>
            </a:r>
            <a:r>
              <a:rPr lang="en-US" sz="3600" dirty="0" smtClean="0">
                <a:latin typeface="Times New Roman" pitchFamily="18" charset="0"/>
                <a:cs typeface="Times New Roman" pitchFamily="18" charset="0"/>
              </a:rPr>
              <a:t> Countermeasure Strategies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Absorbing the Attack:</a:t>
            </a:r>
          </a:p>
          <a:p>
            <a:pPr>
              <a:buNone/>
            </a:pPr>
            <a:r>
              <a:rPr lang="en-US" sz="2000" dirty="0" smtClean="0">
                <a:latin typeface="Times New Roman" pitchFamily="18" charset="0"/>
                <a:cs typeface="Times New Roman" pitchFamily="18" charset="0"/>
              </a:rPr>
              <a:t>          Use additional capacity to absorb attack; it requires preplanning. It requires additional resources.</a:t>
            </a:r>
          </a:p>
          <a:p>
            <a:r>
              <a:rPr lang="en-US" sz="2000" b="1" dirty="0" smtClean="0">
                <a:latin typeface="Times New Roman" pitchFamily="18" charset="0"/>
                <a:cs typeface="Times New Roman" pitchFamily="18" charset="0"/>
              </a:rPr>
              <a:t>Degrading Services:</a:t>
            </a:r>
          </a:p>
          <a:p>
            <a:pPr>
              <a:buNone/>
            </a:pPr>
            <a:r>
              <a:rPr lang="en-US" sz="2000" dirty="0" smtClean="0">
                <a:latin typeface="Times New Roman" pitchFamily="18" charset="0"/>
                <a:cs typeface="Times New Roman" pitchFamily="18" charset="0"/>
              </a:rPr>
              <a:t>        Identify critical services and stop non critical services.</a:t>
            </a:r>
          </a:p>
          <a:p>
            <a:r>
              <a:rPr lang="en-US" sz="2000" b="1" dirty="0" smtClean="0">
                <a:latin typeface="Times New Roman" pitchFamily="18" charset="0"/>
                <a:cs typeface="Times New Roman" pitchFamily="18" charset="0"/>
              </a:rPr>
              <a:t>Shutting Down the Services:</a:t>
            </a:r>
          </a:p>
          <a:p>
            <a:pPr>
              <a:buNone/>
            </a:pPr>
            <a:r>
              <a:rPr lang="en-US" sz="2000" dirty="0" smtClean="0">
                <a:latin typeface="Times New Roman" pitchFamily="18" charset="0"/>
                <a:cs typeface="Times New Roman" pitchFamily="18" charset="0"/>
              </a:rPr>
              <a:t>         Shut down all the services until the attack has subsided.</a:t>
            </a:r>
            <a:endParaRPr lang="en-US" sz="2000"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Times New Roman" pitchFamily="18" charset="0"/>
                <a:cs typeface="Times New Roman" pitchFamily="18" charset="0"/>
              </a:rPr>
              <a:t>DDoS</a:t>
            </a:r>
            <a:r>
              <a:rPr lang="en-US" sz="3600" dirty="0" smtClean="0">
                <a:latin typeface="Times New Roman" pitchFamily="18" charset="0"/>
                <a:cs typeface="Times New Roman" pitchFamily="18" charset="0"/>
              </a:rPr>
              <a:t> Attack Countermeasures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Protect Secondary Victims</a:t>
            </a:r>
          </a:p>
          <a:p>
            <a:r>
              <a:rPr lang="en-US" sz="2000" dirty="0" smtClean="0">
                <a:latin typeface="Times New Roman" pitchFamily="18" charset="0"/>
                <a:cs typeface="Times New Roman" pitchFamily="18" charset="0"/>
              </a:rPr>
              <a:t>Neutralize Handlers</a:t>
            </a:r>
          </a:p>
          <a:p>
            <a:r>
              <a:rPr lang="en-US" sz="2000" dirty="0" smtClean="0">
                <a:latin typeface="Times New Roman" pitchFamily="18" charset="0"/>
                <a:cs typeface="Times New Roman" pitchFamily="18" charset="0"/>
              </a:rPr>
              <a:t>Prevent Potential Attacks</a:t>
            </a:r>
          </a:p>
          <a:p>
            <a:r>
              <a:rPr lang="en-US" sz="2000" dirty="0" smtClean="0">
                <a:latin typeface="Times New Roman" pitchFamily="18" charset="0"/>
                <a:cs typeface="Times New Roman" pitchFamily="18" charset="0"/>
              </a:rPr>
              <a:t>Deflect Attacks</a:t>
            </a:r>
          </a:p>
          <a:p>
            <a:r>
              <a:rPr lang="en-US" sz="2000" dirty="0" smtClean="0">
                <a:latin typeface="Times New Roman" pitchFamily="18" charset="0"/>
                <a:cs typeface="Times New Roman" pitchFamily="18" charset="0"/>
              </a:rPr>
              <a:t>Mitigate Attacks</a:t>
            </a:r>
          </a:p>
          <a:p>
            <a:r>
              <a:rPr lang="en-US" sz="2000" dirty="0" smtClean="0">
                <a:latin typeface="Times New Roman" pitchFamily="18" charset="0"/>
                <a:cs typeface="Times New Roman" pitchFamily="18" charset="0"/>
              </a:rPr>
              <a:t>Post-attack Forensics</a:t>
            </a:r>
            <a:endParaRPr lang="en-US" sz="2000" dirty="0">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Denial-of-Service (</a:t>
            </a:r>
            <a:r>
              <a:rPr lang="en-US" sz="3600" dirty="0" err="1" smtClean="0">
                <a:latin typeface="Times New Roman" pitchFamily="18" charset="0"/>
                <a:cs typeface="Times New Roman" pitchFamily="18" charset="0"/>
              </a:rPr>
              <a:t>DoS</a:t>
            </a:r>
            <a:r>
              <a:rPr lang="en-US" sz="3600" dirty="0" smtClean="0">
                <a:latin typeface="Times New Roman" pitchFamily="18" charset="0"/>
                <a:cs typeface="Times New Roman" pitchFamily="18" charset="0"/>
              </a:rPr>
              <a:t>) Attack </a:t>
            </a:r>
            <a:r>
              <a:rPr lang="en-US" sz="3600" dirty="0" err="1" smtClean="0">
                <a:latin typeface="Times New Roman" pitchFamily="18" charset="0"/>
                <a:cs typeface="Times New Roman" pitchFamily="18" charset="0"/>
              </a:rPr>
              <a:t>PenetrationTesting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257800"/>
          </a:xfrm>
        </p:spPr>
        <p:txBody>
          <a:bodyPr>
            <a:noAutofit/>
          </a:bodyPr>
          <a:lstStyle/>
          <a:p>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attack should be incorporated into Pen testing plans to find out if the network</a:t>
            </a:r>
          </a:p>
          <a:p>
            <a:r>
              <a:rPr lang="en-US" sz="2000" dirty="0" smtClean="0">
                <a:latin typeface="Times New Roman" pitchFamily="18" charset="0"/>
                <a:cs typeface="Times New Roman" pitchFamily="18" charset="0"/>
              </a:rPr>
              <a:t>server is susceptible to </a:t>
            </a:r>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attacks.</a:t>
            </a:r>
          </a:p>
          <a:p>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Pen Testing determines minimum thresholds for </a:t>
            </a:r>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attacks on a system, but the tester cannot ensure that the system is resistant to </a:t>
            </a:r>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attacks.</a:t>
            </a:r>
          </a:p>
          <a:p>
            <a:r>
              <a:rPr lang="en-US" sz="2000" dirty="0" smtClean="0">
                <a:latin typeface="Times New Roman" pitchFamily="18" charset="0"/>
                <a:cs typeface="Times New Roman" pitchFamily="18" charset="0"/>
              </a:rPr>
              <a:t>The pen tester floods the target network with traffic, similar to hundreds of people</a:t>
            </a:r>
          </a:p>
          <a:p>
            <a:r>
              <a:rPr lang="en-US" sz="2000" dirty="0" smtClean="0">
                <a:latin typeface="Times New Roman" pitchFamily="18" charset="0"/>
                <a:cs typeface="Times New Roman" pitchFamily="18" charset="0"/>
              </a:rPr>
              <a:t>repeatedly requesting the service in order to check the system stability.</a:t>
            </a:r>
          </a:p>
          <a:p>
            <a:r>
              <a:rPr lang="en-US" sz="2000" dirty="0" smtClean="0">
                <a:latin typeface="Times New Roman" pitchFamily="18" charset="0"/>
                <a:cs typeface="Times New Roman" pitchFamily="18" charset="0"/>
              </a:rPr>
              <a:t>Pen testing results will help the administrators to determine and adopt suitable network perimeter security controls such as load balancer, IDS, IPS, Firewalls, etc.</a:t>
            </a:r>
          </a:p>
          <a:p>
            <a:r>
              <a:rPr lang="en-US" sz="2000" dirty="0" smtClean="0">
                <a:latin typeface="Times New Roman" pitchFamily="18" charset="0"/>
                <a:cs typeface="Times New Roman" pitchFamily="18" charset="0"/>
              </a:rPr>
              <a:t>Test the web server using automated tools such as </a:t>
            </a:r>
            <a:r>
              <a:rPr lang="en-US" sz="2000" dirty="0" err="1" smtClean="0">
                <a:latin typeface="Times New Roman" pitchFamily="18" charset="0"/>
                <a:cs typeface="Times New Roman" pitchFamily="18" charset="0"/>
              </a:rPr>
              <a:t>Webserver</a:t>
            </a:r>
            <a:r>
              <a:rPr lang="en-US" sz="2000" dirty="0" smtClean="0">
                <a:latin typeface="Times New Roman" pitchFamily="18" charset="0"/>
                <a:cs typeface="Times New Roman" pitchFamily="18" charset="0"/>
              </a:rPr>
              <a:t> Stress Tool and </a:t>
            </a:r>
            <a:r>
              <a:rPr lang="en-US" sz="2000" dirty="0" err="1" smtClean="0">
                <a:latin typeface="Times New Roman" pitchFamily="18" charset="0"/>
                <a:cs typeface="Times New Roman" pitchFamily="18" charset="0"/>
              </a:rPr>
              <a:t>Jmeter</a:t>
            </a:r>
            <a:r>
              <a:rPr lang="en-US" sz="2000" dirty="0" smtClean="0">
                <a:latin typeface="Times New Roman" pitchFamily="18" charset="0"/>
                <a:cs typeface="Times New Roman" pitchFamily="18" charset="0"/>
              </a:rPr>
              <a:t> for load capacity, server-side performance, locks, and other scalability issues.</a:t>
            </a:r>
            <a:endParaRPr lang="en-US"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Times New Roman" pitchFamily="18" charset="0"/>
                <a:cs typeface="Times New Roman" pitchFamily="18" charset="0"/>
              </a:rPr>
              <a:t>DMitry</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000" dirty="0" err="1">
                <a:latin typeface="Times New Roman" pitchFamily="18" charset="0"/>
                <a:cs typeface="Times New Roman" pitchFamily="18" charset="0"/>
              </a:rPr>
              <a:t>DMitry</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Deepmagic</a:t>
            </a:r>
            <a:r>
              <a:rPr lang="en-US" sz="2000" dirty="0">
                <a:latin typeface="Times New Roman" pitchFamily="18" charset="0"/>
                <a:cs typeface="Times New Roman" pitchFamily="18" charset="0"/>
              </a:rPr>
              <a:t> Information Gathering </a:t>
            </a:r>
            <a:r>
              <a:rPr lang="en-US" sz="2000" dirty="0" smtClean="0">
                <a:latin typeface="Times New Roman" pitchFamily="18" charset="0"/>
                <a:cs typeface="Times New Roman" pitchFamily="18" charset="0"/>
              </a:rPr>
              <a:t>Tool</a:t>
            </a:r>
          </a:p>
          <a:p>
            <a:pPr>
              <a:buNone/>
            </a:pPr>
            <a:r>
              <a:rPr lang="en-US" sz="2000" dirty="0" smtClean="0">
                <a:latin typeface="Times New Roman" pitchFamily="18" charset="0"/>
                <a:cs typeface="Times New Roman" pitchFamily="18" charset="0"/>
              </a:rPr>
              <a:t>Syntax</a:t>
            </a:r>
          </a:p>
          <a:p>
            <a:pPr>
              <a:buNone/>
            </a:pPr>
            <a:r>
              <a:rPr lang="en-US" sz="2000" b="1" dirty="0" err="1"/>
              <a:t>dmitry</a:t>
            </a:r>
            <a:r>
              <a:rPr lang="en-US" sz="2000" dirty="0"/>
              <a:t> [Options] </a:t>
            </a:r>
            <a:r>
              <a:rPr lang="en-US" sz="2000" dirty="0" smtClean="0"/>
              <a:t>host</a:t>
            </a:r>
          </a:p>
          <a:p>
            <a:pPr algn="just">
              <a:buNone/>
            </a:pPr>
            <a:r>
              <a:rPr lang="en-US" sz="2000" dirty="0" err="1"/>
              <a:t>DMitry</a:t>
            </a:r>
            <a:r>
              <a:rPr lang="en-US" sz="2000" dirty="0"/>
              <a:t> (</a:t>
            </a:r>
            <a:r>
              <a:rPr lang="en-US" sz="2000" dirty="0" err="1"/>
              <a:t>Deepmagic</a:t>
            </a:r>
            <a:r>
              <a:rPr lang="en-US" sz="2000" dirty="0"/>
              <a:t> Information Gathering Tool) is a UNIX/(GNU)Linux </a:t>
            </a:r>
            <a:endParaRPr lang="en-US" sz="2000" dirty="0" smtClean="0"/>
          </a:p>
          <a:p>
            <a:pPr algn="just">
              <a:buNone/>
            </a:pPr>
            <a:r>
              <a:rPr lang="en-US" sz="2000" dirty="0" smtClean="0"/>
              <a:t>Command </a:t>
            </a:r>
            <a:r>
              <a:rPr lang="en-US" sz="2000" dirty="0"/>
              <a:t>Line program coded purely in C with the ability to gather as much </a:t>
            </a:r>
            <a:endParaRPr lang="en-US" sz="2000" dirty="0" smtClean="0"/>
          </a:p>
          <a:p>
            <a:pPr algn="just">
              <a:buNone/>
            </a:pPr>
            <a:r>
              <a:rPr lang="en-US" sz="2000" dirty="0" smtClean="0"/>
              <a:t>information </a:t>
            </a:r>
            <a:r>
              <a:rPr lang="en-US" sz="2000" dirty="0"/>
              <a:t>as possible about a host</a:t>
            </a:r>
            <a:r>
              <a:rPr lang="en-US" sz="2000" dirty="0" smtClean="0"/>
              <a:t>.</a:t>
            </a:r>
          </a:p>
          <a:p>
            <a:pPr algn="just">
              <a:buNone/>
            </a:pPr>
            <a:r>
              <a:rPr lang="en-US" sz="2000" dirty="0" err="1" smtClean="0"/>
              <a:t>DMitry</a:t>
            </a:r>
            <a:r>
              <a:rPr lang="en-US" sz="2000" dirty="0" smtClean="0"/>
              <a:t> </a:t>
            </a:r>
            <a:r>
              <a:rPr lang="en-US" sz="2000" dirty="0"/>
              <a:t>has a base functionality with the </a:t>
            </a:r>
            <a:r>
              <a:rPr lang="en-US" sz="2000" dirty="0" smtClean="0"/>
              <a:t>ability </a:t>
            </a:r>
            <a:r>
              <a:rPr lang="en-US" sz="2000" dirty="0"/>
              <a:t>to add new functions. Basic </a:t>
            </a:r>
            <a:endParaRPr lang="en-US" sz="2000" dirty="0" smtClean="0"/>
          </a:p>
          <a:p>
            <a:pPr algn="just">
              <a:buNone/>
            </a:pPr>
            <a:r>
              <a:rPr lang="en-US" sz="2000" dirty="0" smtClean="0"/>
              <a:t>functionality </a:t>
            </a:r>
            <a:r>
              <a:rPr lang="en-US" sz="2000" dirty="0"/>
              <a:t>of </a:t>
            </a:r>
            <a:r>
              <a:rPr lang="en-US" sz="2000" dirty="0" err="1"/>
              <a:t>DMitry</a:t>
            </a:r>
            <a:r>
              <a:rPr lang="en-US" sz="2000" dirty="0"/>
              <a:t> allows for </a:t>
            </a:r>
            <a:r>
              <a:rPr lang="en-US" sz="2000" dirty="0" smtClean="0"/>
              <a:t> information </a:t>
            </a:r>
            <a:r>
              <a:rPr lang="en-US" sz="2000" dirty="0"/>
              <a:t>to be gathered about a target </a:t>
            </a:r>
            <a:endParaRPr lang="en-US" sz="2000" dirty="0" smtClean="0"/>
          </a:p>
          <a:p>
            <a:pPr algn="just">
              <a:buNone/>
            </a:pPr>
            <a:r>
              <a:rPr lang="en-US" sz="2000" dirty="0" smtClean="0"/>
              <a:t>host </a:t>
            </a:r>
            <a:r>
              <a:rPr lang="en-US" sz="2000" dirty="0"/>
              <a:t>from a simple </a:t>
            </a:r>
            <a:r>
              <a:rPr lang="en-US" sz="2000" dirty="0" err="1"/>
              <a:t>whois</a:t>
            </a:r>
            <a:r>
              <a:rPr lang="en-US" sz="2000" dirty="0"/>
              <a:t> lookup on </a:t>
            </a:r>
            <a:r>
              <a:rPr lang="en-US" sz="2000" dirty="0" smtClean="0"/>
              <a:t> the </a:t>
            </a:r>
            <a:r>
              <a:rPr lang="en-US" sz="2000" dirty="0"/>
              <a:t>target to </a:t>
            </a:r>
            <a:r>
              <a:rPr lang="en-US" sz="2000" dirty="0" err="1"/>
              <a:t>UpTime</a:t>
            </a:r>
            <a:r>
              <a:rPr lang="en-US" sz="2000" dirty="0"/>
              <a:t> reports and TCP </a:t>
            </a:r>
            <a:endParaRPr lang="en-US" sz="2000" dirty="0" smtClean="0"/>
          </a:p>
          <a:p>
            <a:pPr algn="just">
              <a:buNone/>
            </a:pPr>
            <a:r>
              <a:rPr lang="en-US" sz="2000" dirty="0" err="1" smtClean="0"/>
              <a:t>portscans</a:t>
            </a:r>
            <a:r>
              <a:rPr lang="en-US" sz="2000" dirty="0"/>
              <a:t>.</a:t>
            </a:r>
          </a:p>
          <a:p>
            <a:pPr>
              <a:buNone/>
            </a:pPr>
            <a:endParaRPr lang="en-US" sz="2000"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000" dirty="0" smtClean="0">
                <a:latin typeface="Times New Roman" pitchFamily="18" charset="0"/>
                <a:cs typeface="Times New Roman" pitchFamily="18" charset="0"/>
              </a:rPr>
              <a:t>Scan the network using automated tools such as </a:t>
            </a:r>
            <a:r>
              <a:rPr lang="en-US" sz="2000" dirty="0" err="1" smtClean="0">
                <a:latin typeface="Times New Roman" pitchFamily="18" charset="0"/>
                <a:cs typeface="Times New Roman" pitchFamily="18" charset="0"/>
              </a:rPr>
              <a:t>Nmap</a:t>
            </a:r>
            <a:r>
              <a:rPr lang="en-US" sz="2000" dirty="0" smtClean="0">
                <a:latin typeface="Times New Roman" pitchFamily="18" charset="0"/>
                <a:cs typeface="Times New Roman" pitchFamily="18" charset="0"/>
              </a:rPr>
              <a:t>, GFI </a:t>
            </a:r>
            <a:r>
              <a:rPr lang="en-US" sz="2000" dirty="0" err="1" smtClean="0">
                <a:latin typeface="Times New Roman" pitchFamily="18" charset="0"/>
                <a:cs typeface="Times New Roman" pitchFamily="18" charset="0"/>
              </a:rPr>
              <a:t>LanGuard</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Nessus</a:t>
            </a:r>
            <a:r>
              <a:rPr lang="en-US" sz="2000" dirty="0" smtClean="0">
                <a:latin typeface="Times New Roman" pitchFamily="18" charset="0"/>
                <a:cs typeface="Times New Roman" pitchFamily="18" charset="0"/>
              </a:rPr>
              <a:t> to discover any systems that are vulnerable to </a:t>
            </a:r>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attacks.</a:t>
            </a:r>
          </a:p>
          <a:p>
            <a:r>
              <a:rPr lang="en-US" sz="2000" dirty="0" smtClean="0">
                <a:latin typeface="Times New Roman" pitchFamily="18" charset="0"/>
                <a:cs typeface="Times New Roman" pitchFamily="18" charset="0"/>
              </a:rPr>
              <a:t>Flood the target with connection request packets using tools such as Dirt Jumper </a:t>
            </a:r>
            <a:r>
              <a:rPr lang="en-US" sz="2000" dirty="0" err="1" smtClean="0">
                <a:latin typeface="Times New Roman" pitchFamily="18" charset="0"/>
                <a:cs typeface="Times New Roman" pitchFamily="18" charset="0"/>
              </a:rPr>
              <a:t>DDoS</a:t>
            </a:r>
            <a:r>
              <a:rPr lang="en-US" sz="2000" dirty="0" smtClean="0">
                <a:latin typeface="Times New Roman" pitchFamily="18" charset="0"/>
                <a:cs typeface="Times New Roman" pitchFamily="18" charset="0"/>
              </a:rPr>
              <a:t> Toolkit, </a:t>
            </a:r>
            <a:r>
              <a:rPr lang="en-US" sz="2000" dirty="0" err="1" smtClean="0">
                <a:latin typeface="Times New Roman" pitchFamily="18" charset="0"/>
                <a:cs typeface="Times New Roman" pitchFamily="18" charset="0"/>
              </a:rPr>
              <a:t>Dereil</a:t>
            </a:r>
            <a:r>
              <a:rPr lang="en-US" sz="2000" dirty="0" smtClean="0">
                <a:latin typeface="Times New Roman" pitchFamily="18" charset="0"/>
                <a:cs typeface="Times New Roman" pitchFamily="18" charset="0"/>
              </a:rPr>
              <a:t>, HOIC, and </a:t>
            </a:r>
            <a:r>
              <a:rPr lang="en-US" sz="2000" dirty="0" err="1" smtClean="0">
                <a:latin typeface="Times New Roman" pitchFamily="18" charset="0"/>
                <a:cs typeface="Times New Roman" pitchFamily="18" charset="0"/>
              </a:rPr>
              <a:t>DoS</a:t>
            </a:r>
            <a:r>
              <a:rPr lang="en-US" sz="2000" dirty="0" smtClean="0">
                <a:latin typeface="Times New Roman" pitchFamily="18" charset="0"/>
                <a:cs typeface="Times New Roman" pitchFamily="18" charset="0"/>
              </a:rPr>
              <a:t> HTTP.</a:t>
            </a:r>
          </a:p>
          <a:p>
            <a:r>
              <a:rPr lang="en-US" sz="2000" dirty="0" smtClean="0">
                <a:latin typeface="Times New Roman" pitchFamily="18" charset="0"/>
                <a:cs typeface="Times New Roman" pitchFamily="18" charset="0"/>
              </a:rPr>
              <a:t>Use a port flooding attack to flood the port and increase the CPU usage by maintaining all the connection requests on the ports under blockade. Use tools LOIC and </a:t>
            </a:r>
            <a:r>
              <a:rPr lang="en-US" sz="2000" dirty="0" err="1" smtClean="0">
                <a:latin typeface="Times New Roman" pitchFamily="18" charset="0"/>
                <a:cs typeface="Times New Roman" pitchFamily="18" charset="0"/>
              </a:rPr>
              <a:t>Moihack</a:t>
            </a:r>
            <a:r>
              <a:rPr lang="en-US" sz="2000" dirty="0" smtClean="0">
                <a:latin typeface="Times New Roman" pitchFamily="18" charset="0"/>
                <a:cs typeface="Times New Roman" pitchFamily="18" charset="0"/>
              </a:rPr>
              <a:t> Port Flooder to automate a port flooding attack.</a:t>
            </a:r>
          </a:p>
          <a:p>
            <a:r>
              <a:rPr lang="en-US" sz="2000" dirty="0" smtClean="0">
                <a:latin typeface="Times New Roman" pitchFamily="18" charset="0"/>
                <a:cs typeface="Times New Roman" pitchFamily="18" charset="0"/>
              </a:rPr>
              <a:t>Use tools Mail Bomber to send a large number of emails to a target mail server.</a:t>
            </a:r>
          </a:p>
          <a:p>
            <a:r>
              <a:rPr lang="en-US" sz="2000" dirty="0" smtClean="0">
                <a:latin typeface="Times New Roman" pitchFamily="18" charset="0"/>
                <a:cs typeface="Times New Roman" pitchFamily="18" charset="0"/>
              </a:rPr>
              <a:t>Fill the forms with arbitrary and lengthy entries.</a:t>
            </a:r>
            <a:endParaRPr lang="en-US" sz="2000"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Intrusion Detection Systems (IDS) and their Placement</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An intrusion detection system (IDS) inspects all inbound and outbound network traffic for suspicious patterns that may indicate a network or system security breach.</a:t>
            </a:r>
          </a:p>
          <a:p>
            <a:r>
              <a:rPr lang="en-US" sz="2000" dirty="0" smtClean="0">
                <a:latin typeface="Times New Roman" pitchFamily="18" charset="0"/>
                <a:cs typeface="Times New Roman" pitchFamily="18" charset="0"/>
              </a:rPr>
              <a:t>The IDS checks traffic for signatures that match known intrusion patterns, and signals an alarm when a match is found.</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How IDS Works</a:t>
            </a:r>
            <a:endParaRPr lang="en-US" sz="36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228600" y="1371600"/>
            <a:ext cx="86868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Ways to Detect an Intrusion</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Signature Recognition</a:t>
            </a:r>
            <a:r>
              <a:rPr lang="en-US" sz="2000" dirty="0" smtClean="0">
                <a:latin typeface="Times New Roman" pitchFamily="18" charset="0"/>
                <a:cs typeface="Times New Roman" pitchFamily="18" charset="0"/>
              </a:rPr>
              <a:t>: It is also </a:t>
            </a:r>
            <a:r>
              <a:rPr lang="en-US" sz="2000" dirty="0" err="1" smtClean="0">
                <a:latin typeface="Times New Roman" pitchFamily="18" charset="0"/>
                <a:cs typeface="Times New Roman" pitchFamily="18" charset="0"/>
              </a:rPr>
              <a:t>knwon</a:t>
            </a:r>
            <a:r>
              <a:rPr lang="en-US" sz="2000" dirty="0" smtClean="0">
                <a:latin typeface="Times New Roman" pitchFamily="18" charset="0"/>
                <a:cs typeface="Times New Roman" pitchFamily="18" charset="0"/>
              </a:rPr>
              <a:t> </a:t>
            </a:r>
            <a:r>
              <a:rPr lang="en-US" sz="2000" smtClean="0">
                <a:latin typeface="Times New Roman" pitchFamily="18" charset="0"/>
                <a:cs typeface="Times New Roman" pitchFamily="18" charset="0"/>
              </a:rPr>
              <a:t>as </a:t>
            </a:r>
            <a:r>
              <a:rPr lang="en-US" sz="2000" smtClean="0">
                <a:latin typeface="Times New Roman" pitchFamily="18" charset="0"/>
                <a:cs typeface="Times New Roman" pitchFamily="18" charset="0"/>
              </a:rPr>
              <a:t>misuses </a:t>
            </a:r>
            <a:r>
              <a:rPr lang="en-US" sz="2000" dirty="0" smtClean="0">
                <a:latin typeface="Times New Roman" pitchFamily="18" charset="0"/>
                <a:cs typeface="Times New Roman" pitchFamily="18" charset="0"/>
              </a:rPr>
              <a:t>detection. Signature recognition tries to identify events that indicate misuse of a system resource.</a:t>
            </a: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Anomaly Detection: </a:t>
            </a:r>
            <a:r>
              <a:rPr lang="en-US" sz="2000" dirty="0" smtClean="0">
                <a:latin typeface="Times New Roman" pitchFamily="18" charset="0"/>
                <a:cs typeface="Times New Roman" pitchFamily="18" charset="0"/>
              </a:rPr>
              <a:t>It detects the intrusion based on the fixed behavioral</a:t>
            </a:r>
          </a:p>
          <a:p>
            <a:pPr>
              <a:buNone/>
            </a:pPr>
            <a:r>
              <a:rPr lang="en-US" sz="2000" dirty="0" smtClean="0">
                <a:latin typeface="Times New Roman" pitchFamily="18" charset="0"/>
                <a:cs typeface="Times New Roman" pitchFamily="18" charset="0"/>
              </a:rPr>
              <a:t>     characteristics of the users and components in a computer system.</a:t>
            </a:r>
          </a:p>
          <a:p>
            <a:pPr>
              <a:buNone/>
            </a:pP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Protocol Anomaly Detection: </a:t>
            </a:r>
            <a:r>
              <a:rPr lang="en-US" sz="2000" dirty="0" smtClean="0">
                <a:latin typeface="Times New Roman" pitchFamily="18" charset="0"/>
                <a:cs typeface="Times New Roman" pitchFamily="18" charset="0"/>
              </a:rPr>
              <a:t>In this type of detection, models are built to explore anomalies in the way vendors deploy the TCP/IP specification.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General Indications of Intrusions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a:buNone/>
            </a:pPr>
            <a:r>
              <a:rPr lang="en-US" b="1" dirty="0" smtClean="0">
                <a:latin typeface="Times New Roman" pitchFamily="18" charset="0"/>
                <a:cs typeface="Times New Roman" pitchFamily="18" charset="0"/>
              </a:rPr>
              <a:t>System Intrusions:</a:t>
            </a:r>
          </a:p>
          <a:p>
            <a:r>
              <a:rPr lang="en-US" dirty="0" smtClean="0">
                <a:latin typeface="Times New Roman" pitchFamily="18" charset="0"/>
                <a:cs typeface="Times New Roman" pitchFamily="18" charset="0"/>
              </a:rPr>
              <a:t>The presence of new, unfamiliar files, or programs.</a:t>
            </a:r>
          </a:p>
          <a:p>
            <a:r>
              <a:rPr lang="en-US" dirty="0" smtClean="0">
                <a:latin typeface="Times New Roman" pitchFamily="18" charset="0"/>
                <a:cs typeface="Times New Roman" pitchFamily="18" charset="0"/>
              </a:rPr>
              <a:t>Changes in file permissions.</a:t>
            </a:r>
          </a:p>
          <a:p>
            <a:r>
              <a:rPr lang="en-US" dirty="0" smtClean="0">
                <a:latin typeface="Times New Roman" pitchFamily="18" charset="0"/>
                <a:cs typeface="Times New Roman" pitchFamily="18" charset="0"/>
              </a:rPr>
              <a:t>Unexplained changes in a file's size.</a:t>
            </a:r>
          </a:p>
          <a:p>
            <a:r>
              <a:rPr lang="en-US" dirty="0" smtClean="0">
                <a:latin typeface="Times New Roman" pitchFamily="18" charset="0"/>
                <a:cs typeface="Times New Roman" pitchFamily="18" charset="0"/>
              </a:rPr>
              <a:t>Rogue files on the system that do not correspond to your master list of signed files.</a:t>
            </a:r>
          </a:p>
          <a:p>
            <a:r>
              <a:rPr lang="en-US" dirty="0" smtClean="0">
                <a:latin typeface="Times New Roman" pitchFamily="18" charset="0"/>
                <a:cs typeface="Times New Roman" pitchFamily="18" charset="0"/>
              </a:rPr>
              <a:t>Unfamiliar file names in directories.</a:t>
            </a:r>
          </a:p>
          <a:p>
            <a:r>
              <a:rPr lang="en-US" dirty="0" smtClean="0">
                <a:latin typeface="Times New Roman" pitchFamily="18" charset="0"/>
                <a:cs typeface="Times New Roman" pitchFamily="18" charset="0"/>
              </a:rPr>
              <a:t>Missing files.</a:t>
            </a:r>
          </a:p>
          <a:p>
            <a:pPr>
              <a:buNone/>
            </a:pPr>
            <a:r>
              <a:rPr lang="en-US" b="1" dirty="0" smtClean="0">
                <a:latin typeface="Times New Roman" pitchFamily="18" charset="0"/>
                <a:cs typeface="Times New Roman" pitchFamily="18" charset="0"/>
              </a:rPr>
              <a:t>Network Intrusions:</a:t>
            </a:r>
          </a:p>
          <a:p>
            <a:r>
              <a:rPr lang="en-US" dirty="0" smtClean="0">
                <a:latin typeface="Times New Roman" pitchFamily="18" charset="0"/>
                <a:cs typeface="Times New Roman" pitchFamily="18" charset="0"/>
              </a:rPr>
              <a:t>Repeated probes of the available services on your machines.</a:t>
            </a:r>
          </a:p>
          <a:p>
            <a:r>
              <a:rPr lang="en-US" dirty="0" smtClean="0">
                <a:latin typeface="Times New Roman" pitchFamily="18" charset="0"/>
                <a:cs typeface="Times New Roman" pitchFamily="18" charset="0"/>
              </a:rPr>
              <a:t>Connections from unusual locations.</a:t>
            </a:r>
          </a:p>
          <a:p>
            <a:r>
              <a:rPr lang="en-US" dirty="0" smtClean="0">
                <a:latin typeface="Times New Roman" pitchFamily="18" charset="0"/>
                <a:cs typeface="Times New Roman" pitchFamily="18" charset="0"/>
              </a:rPr>
              <a:t>Repeated login attempts from remote hosts.</a:t>
            </a:r>
          </a:p>
          <a:p>
            <a:r>
              <a:rPr lang="en-US" dirty="0" smtClean="0">
                <a:latin typeface="Times New Roman" pitchFamily="18" charset="0"/>
                <a:cs typeface="Times New Roman" pitchFamily="18" charset="0"/>
              </a:rPr>
              <a:t>Arbitrary data in log files, indicating attempts to cause a </a:t>
            </a:r>
            <a:r>
              <a:rPr lang="en-US" dirty="0" err="1" smtClean="0">
                <a:latin typeface="Times New Roman" pitchFamily="18" charset="0"/>
                <a:cs typeface="Times New Roman" pitchFamily="18" charset="0"/>
              </a:rPr>
              <a:t>DoS</a:t>
            </a:r>
            <a:r>
              <a:rPr lang="en-US" dirty="0" smtClean="0">
                <a:latin typeface="Times New Roman" pitchFamily="18" charset="0"/>
                <a:cs typeface="Times New Roman" pitchFamily="18" charset="0"/>
              </a:rPr>
              <a:t> or to crash a service.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General Indications of System Intrusions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Short or incomplete logs</a:t>
            </a:r>
          </a:p>
          <a:p>
            <a:r>
              <a:rPr lang="en-US" sz="2000" dirty="0" smtClean="0">
                <a:latin typeface="Times New Roman" pitchFamily="18" charset="0"/>
                <a:cs typeface="Times New Roman" pitchFamily="18" charset="0"/>
              </a:rPr>
              <a:t>Unusual graphic displays or text messages</a:t>
            </a:r>
          </a:p>
          <a:p>
            <a:r>
              <a:rPr lang="en-US" sz="2000" dirty="0" smtClean="0">
                <a:latin typeface="Times New Roman" pitchFamily="18" charset="0"/>
                <a:cs typeface="Times New Roman" pitchFamily="18" charset="0"/>
              </a:rPr>
              <a:t>Unusually slow system performance</a:t>
            </a:r>
          </a:p>
          <a:p>
            <a:r>
              <a:rPr lang="en-US" sz="2000" dirty="0" smtClean="0">
                <a:latin typeface="Times New Roman" pitchFamily="18" charset="0"/>
                <a:cs typeface="Times New Roman" pitchFamily="18" charset="0"/>
              </a:rPr>
              <a:t>Modifications to system software and configuration files</a:t>
            </a:r>
          </a:p>
          <a:p>
            <a:r>
              <a:rPr lang="en-US" sz="2000" dirty="0" smtClean="0">
                <a:latin typeface="Times New Roman" pitchFamily="18" charset="0"/>
                <a:cs typeface="Times New Roman" pitchFamily="18" charset="0"/>
              </a:rPr>
              <a:t>Missing logs or logs with incorrect permissions or ownership</a:t>
            </a:r>
          </a:p>
          <a:p>
            <a:r>
              <a:rPr lang="en-US" sz="2000" dirty="0" smtClean="0">
                <a:latin typeface="Times New Roman" pitchFamily="18" charset="0"/>
                <a:cs typeface="Times New Roman" pitchFamily="18" charset="0"/>
              </a:rPr>
              <a:t>System crashes or reboots</a:t>
            </a:r>
          </a:p>
          <a:p>
            <a:r>
              <a:rPr lang="en-US" sz="2000" dirty="0" smtClean="0">
                <a:latin typeface="Times New Roman" pitchFamily="18" charset="0"/>
                <a:cs typeface="Times New Roman" pitchFamily="18" charset="0"/>
              </a:rPr>
              <a:t>Gaps in the system accounting</a:t>
            </a:r>
          </a:p>
          <a:p>
            <a:r>
              <a:rPr lang="en-US" sz="2000" dirty="0" smtClean="0">
                <a:latin typeface="Times New Roman" pitchFamily="18" charset="0"/>
                <a:cs typeface="Times New Roman" pitchFamily="18" charset="0"/>
              </a:rPr>
              <a:t>Unfamiliar processes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Types of Intrusion Detection Systems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000" b="1" dirty="0" smtClean="0">
                <a:latin typeface="Times New Roman" pitchFamily="18" charset="0"/>
                <a:cs typeface="Times New Roman" pitchFamily="18" charset="0"/>
              </a:rPr>
              <a:t>Network-Based Intrusion Detection Systems:</a:t>
            </a:r>
          </a:p>
          <a:p>
            <a:r>
              <a:rPr lang="en-US" sz="2000" dirty="0" smtClean="0">
                <a:latin typeface="Times New Roman" pitchFamily="18" charset="0"/>
                <a:cs typeface="Times New Roman" pitchFamily="18" charset="0"/>
              </a:rPr>
              <a:t>These mechanisms typically consist of a black box that is placed on the network in the promiscuous mode, listening for patterns indicative of an intrusion.</a:t>
            </a:r>
          </a:p>
          <a:p>
            <a:r>
              <a:rPr lang="en-US" sz="2000" dirty="0" smtClean="0">
                <a:latin typeface="Times New Roman" pitchFamily="18" charset="0"/>
                <a:cs typeface="Times New Roman" pitchFamily="18" charset="0"/>
              </a:rPr>
              <a:t>It detects malicious activity such as Denial-of-Service attacks, port scans, or even attempts to crack into computers by monitoring network traffic.</a:t>
            </a:r>
          </a:p>
          <a:p>
            <a:pPr>
              <a:buNone/>
            </a:pPr>
            <a:r>
              <a:rPr lang="en-US" sz="2000" b="1" dirty="0" smtClean="0">
                <a:latin typeface="Times New Roman" pitchFamily="18" charset="0"/>
                <a:cs typeface="Times New Roman" pitchFamily="18" charset="0"/>
              </a:rPr>
              <a:t>Host-Based Intrusion Detection Systems:</a:t>
            </a:r>
          </a:p>
          <a:p>
            <a:r>
              <a:rPr lang="en-US" sz="2000" dirty="0" smtClean="0">
                <a:latin typeface="Times New Roman" pitchFamily="18" charset="0"/>
                <a:cs typeface="Times New Roman" pitchFamily="18" charset="0"/>
              </a:rPr>
              <a:t>These mechanisms usually include auditing for events that occur on a specific host.</a:t>
            </a:r>
          </a:p>
          <a:p>
            <a:r>
              <a:rPr lang="en-US" sz="2000" dirty="0" smtClean="0">
                <a:latin typeface="Times New Roman" pitchFamily="18" charset="0"/>
                <a:cs typeface="Times New Roman" pitchFamily="18" charset="0"/>
              </a:rPr>
              <a:t>These are not as common, due to the overhead they incur by having to monitor each system event.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76200" y="304800"/>
            <a:ext cx="89916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System Integrity Verifiers (SIV)</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System Integrity Verifiers detect changes in critical system components which help in detecting system intrusions.</a:t>
            </a:r>
          </a:p>
          <a:p>
            <a:r>
              <a:rPr lang="en-US" sz="2000" dirty="0" smtClean="0">
                <a:latin typeface="Times New Roman" pitchFamily="18" charset="0"/>
                <a:cs typeface="Times New Roman" pitchFamily="18" charset="0"/>
              </a:rPr>
              <a:t>SIVs compares a snapshot of the file system with an existing baseline snapshot.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Intrusion Detection Tool: Snort</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Snort is an open source network intrusion detection system, capable of performing </a:t>
            </a:r>
            <a:r>
              <a:rPr lang="en-US" sz="2000" dirty="0" err="1" smtClean="0">
                <a:latin typeface="Times New Roman" pitchFamily="18" charset="0"/>
                <a:cs typeface="Times New Roman" pitchFamily="18" charset="0"/>
              </a:rPr>
              <a:t>realtime</a:t>
            </a:r>
            <a:r>
              <a:rPr lang="en-US" sz="2000" dirty="0" smtClean="0">
                <a:latin typeface="Times New Roman" pitchFamily="18" charset="0"/>
                <a:cs typeface="Times New Roman" pitchFamily="18" charset="0"/>
              </a:rPr>
              <a:t> traffic analysis and packet logging on IP networks.</a:t>
            </a:r>
          </a:p>
          <a:p>
            <a:r>
              <a:rPr lang="en-US" sz="2000" dirty="0" smtClean="0">
                <a:latin typeface="Times New Roman" pitchFamily="18" charset="0"/>
                <a:cs typeface="Times New Roman" pitchFamily="18" charset="0"/>
              </a:rPr>
              <a:t>It can perform protocol analysis and content searching/matching, and is used to detect a variety of attacks and probes, such as buffer overflows, stealth port scans, CGI attacks,</a:t>
            </a:r>
          </a:p>
          <a:p>
            <a:r>
              <a:rPr lang="en-US" sz="2000" dirty="0" smtClean="0">
                <a:latin typeface="Times New Roman" pitchFamily="18" charset="0"/>
                <a:cs typeface="Times New Roman" pitchFamily="18" charset="0"/>
              </a:rPr>
              <a:t>SMB probes, and OS fingerprinting attempts.</a:t>
            </a:r>
          </a:p>
          <a:p>
            <a:r>
              <a:rPr lang="en-US" sz="2000" dirty="0" smtClean="0">
                <a:latin typeface="Times New Roman" pitchFamily="18" charset="0"/>
                <a:cs typeface="Times New Roman" pitchFamily="18" charset="0"/>
              </a:rPr>
              <a:t>It uses flexible rules language to describe traffic that it should collect or pass, as well as a detection engine that utilizes a modular plug-in architecture.</a:t>
            </a:r>
          </a:p>
          <a:p>
            <a:pPr>
              <a:buNone/>
            </a:pPr>
            <a:r>
              <a:rPr lang="en-US" sz="2000" b="1" dirty="0" smtClean="0">
                <a:latin typeface="Times New Roman" pitchFamily="18" charset="0"/>
                <a:cs typeface="Times New Roman" pitchFamily="18" charset="0"/>
              </a:rPr>
              <a:t>Uses of Snort:</a:t>
            </a:r>
          </a:p>
          <a:p>
            <a:r>
              <a:rPr lang="en-US" sz="2000" dirty="0" smtClean="0">
                <a:latin typeface="Times New Roman" pitchFamily="18" charset="0"/>
                <a:cs typeface="Times New Roman" pitchFamily="18" charset="0"/>
              </a:rPr>
              <a:t>Straight packet sniffer like </a:t>
            </a:r>
            <a:r>
              <a:rPr lang="en-US" sz="2000" dirty="0" err="1" smtClean="0">
                <a:latin typeface="Times New Roman" pitchFamily="18" charset="0"/>
                <a:cs typeface="Times New Roman" pitchFamily="18" charset="0"/>
              </a:rPr>
              <a:t>tcpdump</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Packet logger (useful for network traffic debugging, etc.)</a:t>
            </a:r>
          </a:p>
          <a:p>
            <a:r>
              <a:rPr lang="en-US" sz="2000" dirty="0" smtClean="0">
                <a:latin typeface="Times New Roman" pitchFamily="18" charset="0"/>
                <a:cs typeface="Times New Roman" pitchFamily="18" charset="0"/>
              </a:rPr>
              <a:t>Network intrusion prevention system</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Options</a:t>
            </a:r>
            <a:endParaRPr lang="en-US" sz="3600" dirty="0"/>
          </a:p>
        </p:txBody>
      </p:sp>
      <p:sp>
        <p:nvSpPr>
          <p:cNvPr id="3" name="Content Placeholder 2"/>
          <p:cNvSpPr>
            <a:spLocks noGrp="1"/>
          </p:cNvSpPr>
          <p:nvPr>
            <p:ph idx="1"/>
          </p:nvPr>
        </p:nvSpPr>
        <p:spPr/>
        <p:txBody>
          <a:bodyPr>
            <a:noAutofit/>
          </a:bodyPr>
          <a:lstStyle/>
          <a:p>
            <a:pPr>
              <a:buNone/>
            </a:pPr>
            <a:r>
              <a:rPr lang="en-US" sz="2000" dirty="0" smtClean="0">
                <a:latin typeface="Times New Roman" pitchFamily="18" charset="0"/>
                <a:cs typeface="Times New Roman" pitchFamily="18" charset="0"/>
              </a:rPr>
              <a:t>Options </a:t>
            </a:r>
            <a:r>
              <a:rPr lang="en-US" sz="2000" dirty="0">
                <a:latin typeface="Times New Roman" pitchFamily="18" charset="0"/>
                <a:cs typeface="Times New Roman" pitchFamily="18" charset="0"/>
              </a:rPr>
              <a:t>should be passed to </a:t>
            </a:r>
            <a:r>
              <a:rPr lang="en-US" sz="2000" dirty="0" err="1">
                <a:latin typeface="Times New Roman" pitchFamily="18" charset="0"/>
                <a:cs typeface="Times New Roman" pitchFamily="18" charset="0"/>
              </a:rPr>
              <a:t>DMitry</a:t>
            </a:r>
            <a:r>
              <a:rPr lang="en-US" sz="2000" dirty="0">
                <a:latin typeface="Times New Roman" pitchFamily="18" charset="0"/>
                <a:cs typeface="Times New Roman" pitchFamily="18" charset="0"/>
              </a:rPr>
              <a:t> in the form of '-option'. Only options </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known </a:t>
            </a:r>
            <a:r>
              <a:rPr lang="en-US" sz="2000" dirty="0">
                <a:latin typeface="Times New Roman" pitchFamily="18" charset="0"/>
                <a:cs typeface="Times New Roman" pitchFamily="18" charset="0"/>
              </a:rPr>
              <a:t>by </a:t>
            </a:r>
            <a:r>
              <a:rPr lang="en-US" sz="2000" dirty="0" err="1">
                <a:latin typeface="Times New Roman" pitchFamily="18" charset="0"/>
                <a:cs typeface="Times New Roman" pitchFamily="18" charset="0"/>
              </a:rPr>
              <a:t>DMitry</a:t>
            </a:r>
            <a:r>
              <a:rPr lang="en-US" sz="2000" dirty="0">
                <a:latin typeface="Times New Roman" pitchFamily="18" charset="0"/>
                <a:cs typeface="Times New Roman" pitchFamily="18" charset="0"/>
              </a:rPr>
              <a:t> will be used and others will be ignored. If options are not </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passed </a:t>
            </a:r>
            <a:r>
              <a:rPr lang="en-US" sz="2000" dirty="0">
                <a:latin typeface="Times New Roman" pitchFamily="18" charset="0"/>
                <a:cs typeface="Times New Roman" pitchFamily="18" charset="0"/>
              </a:rPr>
              <a:t>as a group block, the trailing options will be considered a host target</a:t>
            </a:r>
            <a:r>
              <a:rPr lang="en-US" sz="2000"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-o filename </a:t>
            </a:r>
            <a:r>
              <a:rPr lang="en-US" sz="2000" dirty="0" smtClean="0">
                <a:latin typeface="Times New Roman" pitchFamily="18" charset="0"/>
                <a:cs typeface="Times New Roman" pitchFamily="18" charset="0"/>
              </a:rPr>
              <a:t>Create an </a:t>
            </a:r>
            <a:r>
              <a:rPr lang="en-US" sz="2000" dirty="0" err="1" smtClean="0">
                <a:latin typeface="Times New Roman" pitchFamily="18" charset="0"/>
                <a:cs typeface="Times New Roman" pitchFamily="18" charset="0"/>
              </a:rPr>
              <a:t>ascii</a:t>
            </a:r>
            <a:r>
              <a:rPr lang="en-US" sz="2000" dirty="0" smtClean="0">
                <a:latin typeface="Times New Roman" pitchFamily="18" charset="0"/>
                <a:cs typeface="Times New Roman" pitchFamily="18" charset="0"/>
              </a:rPr>
              <a:t> text output of the results to the "filename" specified. If no output filename is specified then output will be saved to "target.txt". If this option is not specified in any form output will be sent to the standard output (STDOUT) by default. This option MUST trail all other options, i.e. "./</a:t>
            </a:r>
            <a:r>
              <a:rPr lang="en-US" sz="2000" dirty="0" err="1" smtClean="0">
                <a:latin typeface="Times New Roman" pitchFamily="18" charset="0"/>
                <a:cs typeface="Times New Roman" pitchFamily="18" charset="0"/>
              </a:rPr>
              <a:t>dmitry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winseo</a:t>
            </a:r>
            <a:r>
              <a:rPr lang="en-US" sz="2000" dirty="0" smtClean="0">
                <a:latin typeface="Times New Roman" pitchFamily="18" charset="0"/>
                <a:cs typeface="Times New Roman" pitchFamily="18" charset="0"/>
              </a:rPr>
              <a:t> target".</a:t>
            </a:r>
          </a:p>
          <a:p>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Perform an Internet Number </a:t>
            </a:r>
            <a:r>
              <a:rPr lang="en-US" sz="2000" dirty="0" err="1" smtClean="0">
                <a:latin typeface="Times New Roman" pitchFamily="18" charset="0"/>
                <a:cs typeface="Times New Roman" pitchFamily="18" charset="0"/>
              </a:rPr>
              <a:t>whois</a:t>
            </a:r>
            <a:r>
              <a:rPr lang="en-US" sz="2000" dirty="0" smtClean="0">
                <a:latin typeface="Times New Roman" pitchFamily="18" charset="0"/>
                <a:cs typeface="Times New Roman" pitchFamily="18" charset="0"/>
              </a:rPr>
              <a:t> lookup on the target. This requires that the target be in the form of a 4 part Internet Number with each octal </a:t>
            </a:r>
            <a:r>
              <a:rPr lang="en-US" sz="2000" dirty="0" err="1" smtClean="0">
                <a:latin typeface="Times New Roman" pitchFamily="18" charset="0"/>
                <a:cs typeface="Times New Roman" pitchFamily="18" charset="0"/>
              </a:rPr>
              <a:t>seperated</a:t>
            </a:r>
            <a:r>
              <a:rPr lang="en-US" sz="2000" dirty="0" smtClean="0">
                <a:latin typeface="Times New Roman" pitchFamily="18" charset="0"/>
                <a:cs typeface="Times New Roman" pitchFamily="18" charset="0"/>
              </a:rPr>
              <a:t> using the '.' notation. For example, "./</a:t>
            </a:r>
            <a:r>
              <a:rPr lang="en-US" sz="2000" dirty="0" err="1" smtClean="0">
                <a:latin typeface="Times New Roman" pitchFamily="18" charset="0"/>
                <a:cs typeface="Times New Roman" pitchFamily="18" charset="0"/>
              </a:rPr>
              <a:t>dmitry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255.255.255.255".</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Evading IDS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000" b="1" dirty="0" smtClean="0">
                <a:latin typeface="Times New Roman" pitchFamily="18" charset="0"/>
                <a:cs typeface="Times New Roman" pitchFamily="18" charset="0"/>
              </a:rPr>
              <a:t>Insertion Attack </a:t>
            </a:r>
          </a:p>
          <a:p>
            <a:pPr marL="457200" indent="-457200">
              <a:buAutoNum type="arabicPeriod"/>
            </a:pPr>
            <a:r>
              <a:rPr lang="en-US" sz="2000" dirty="0" smtClean="0">
                <a:latin typeface="Times New Roman" pitchFamily="18" charset="0"/>
                <a:cs typeface="Times New Roman" pitchFamily="18" charset="0"/>
              </a:rPr>
              <a:t>An IDS blindly believes and accepts a packet that an end system rejects.</a:t>
            </a:r>
          </a:p>
          <a:p>
            <a:pPr marL="457200" indent="-457200">
              <a:buAutoNum type="arabicPeriod"/>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2. An attacker exploits this condition and inserts data into the IDS.</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3. This attack occurs when NIDS is less strict in processing packets.</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4. Attacker obscures extra traffic and IDS concludes traffic is harmless.</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5. Hence, the IDS gets more packets than the destination.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Session Splicing</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2000" dirty="0" smtClean="0">
                <a:latin typeface="Times New Roman" pitchFamily="18" charset="0"/>
                <a:cs typeface="Times New Roman" pitchFamily="18" charset="0"/>
              </a:rPr>
              <a:t>A technique used to bypass IDS where an attacker splits the attack traffic in to many packets such that no single packet triggers the IDS.</a:t>
            </a:r>
          </a:p>
          <a:p>
            <a:r>
              <a:rPr lang="en-US" sz="2000" dirty="0" smtClean="0">
                <a:latin typeface="Times New Roman" pitchFamily="18" charset="0"/>
                <a:cs typeface="Times New Roman" pitchFamily="18" charset="0"/>
              </a:rPr>
              <a:t>It is effective against IDSs that do not reconstruct packet before checking them against intrusion signatures.</a:t>
            </a:r>
          </a:p>
          <a:p>
            <a:r>
              <a:rPr lang="en-US" sz="2000" dirty="0" smtClean="0">
                <a:latin typeface="Times New Roman" pitchFamily="18" charset="0"/>
                <a:cs typeface="Times New Roman" pitchFamily="18" charset="0"/>
              </a:rPr>
              <a:t>If attackers are aware of delay in packet reassembly at the IDS, they can add delays between packet transmissions to bypass the reassembly.</a:t>
            </a:r>
          </a:p>
          <a:p>
            <a:r>
              <a:rPr lang="en-US" sz="2000" dirty="0" smtClean="0">
                <a:latin typeface="Times New Roman" pitchFamily="18" charset="0"/>
                <a:cs typeface="Times New Roman" pitchFamily="18" charset="0"/>
              </a:rPr>
              <a:t>Many IDSs stops reassembly if they do not receive packets within a certain time.</a:t>
            </a:r>
          </a:p>
          <a:p>
            <a:r>
              <a:rPr lang="en-US" sz="2000" dirty="0" smtClean="0">
                <a:latin typeface="Times New Roman" pitchFamily="18" charset="0"/>
                <a:cs typeface="Times New Roman" pitchFamily="18" charset="0"/>
              </a:rPr>
              <a:t>IDS will stop working if the target host keeps session active for a time longer than the IDS reassembly time.</a:t>
            </a:r>
          </a:p>
          <a:p>
            <a:r>
              <a:rPr lang="en-US" sz="2000" dirty="0" smtClean="0">
                <a:latin typeface="Times New Roman" pitchFamily="18" charset="0"/>
                <a:cs typeface="Times New Roman" pitchFamily="18" charset="0"/>
              </a:rPr>
              <a:t>Any attack attempt after a successful splicing attack will not be logged by the IDS.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Firewall Architecture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2590800"/>
          </a:xfrm>
        </p:spPr>
        <p:txBody>
          <a:bodyPr>
            <a:normAutofit/>
          </a:bodyPr>
          <a:lstStyle/>
          <a:p>
            <a:pPr>
              <a:buNone/>
            </a:pPr>
            <a:r>
              <a:rPr lang="en-US" sz="2000" b="1" dirty="0" smtClean="0">
                <a:latin typeface="Times New Roman" pitchFamily="18" charset="0"/>
                <a:cs typeface="Times New Roman" pitchFamily="18" charset="0"/>
              </a:rPr>
              <a:t>Bastion Host:</a:t>
            </a:r>
          </a:p>
          <a:p>
            <a:r>
              <a:rPr lang="en-US" sz="2000" dirty="0" smtClean="0">
                <a:latin typeface="Times New Roman" pitchFamily="18" charset="0"/>
                <a:cs typeface="Times New Roman" pitchFamily="18" charset="0"/>
              </a:rPr>
              <a:t>Bastion host is a computer system designed and configured to protect network  resources from attack.</a:t>
            </a:r>
          </a:p>
          <a:p>
            <a:r>
              <a:rPr lang="en-US" sz="2000" dirty="0" smtClean="0">
                <a:latin typeface="Times New Roman" pitchFamily="18" charset="0"/>
                <a:cs typeface="Times New Roman" pitchFamily="18" charset="0"/>
              </a:rPr>
              <a:t>Traffic entering or leaving the network passes through the firewall, it has two interfaces:</a:t>
            </a:r>
          </a:p>
          <a:p>
            <a:pPr>
              <a:buNone/>
            </a:pPr>
            <a:r>
              <a:rPr lang="en-US" sz="2000" dirty="0" smtClean="0">
                <a:latin typeface="Times New Roman" pitchFamily="18" charset="0"/>
                <a:cs typeface="Times New Roman" pitchFamily="18" charset="0"/>
              </a:rPr>
              <a:t>          public interface directly connected to the Internet.</a:t>
            </a:r>
          </a:p>
          <a:p>
            <a:pPr>
              <a:buNone/>
            </a:pPr>
            <a:r>
              <a:rPr lang="en-US" sz="2000" dirty="0" smtClean="0">
                <a:latin typeface="Times New Roman" pitchFamily="18" charset="0"/>
                <a:cs typeface="Times New Roman" pitchFamily="18" charset="0"/>
              </a:rPr>
              <a:t>          private interface connected to the Intranet.</a:t>
            </a:r>
          </a:p>
          <a:p>
            <a:pPr>
              <a:buNone/>
            </a:pPr>
            <a:endParaRPr lang="en-US" sz="2000"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srcRect/>
          <a:stretch>
            <a:fillRect/>
          </a:stretch>
        </p:blipFill>
        <p:spPr bwMode="auto">
          <a:xfrm>
            <a:off x="304800" y="4248150"/>
            <a:ext cx="8458200" cy="253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Screened Subnet</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1828800"/>
          </a:xfrm>
        </p:spPr>
        <p:txBody>
          <a:bodyPr>
            <a:normAutofit/>
          </a:bodyPr>
          <a:lstStyle/>
          <a:p>
            <a:r>
              <a:rPr lang="en-US" sz="2000" dirty="0" smtClean="0">
                <a:latin typeface="Times New Roman" pitchFamily="18" charset="0"/>
                <a:cs typeface="Times New Roman" pitchFamily="18" charset="0"/>
              </a:rPr>
              <a:t>The screened subnet or DMZ (additional zone) contains hosts that offer public services.</a:t>
            </a:r>
          </a:p>
          <a:p>
            <a:r>
              <a:rPr lang="en-US" sz="2000" dirty="0" smtClean="0">
                <a:latin typeface="Times New Roman" pitchFamily="18" charset="0"/>
                <a:cs typeface="Times New Roman" pitchFamily="18" charset="0"/>
              </a:rPr>
              <a:t>The DMZ zone responds to public requests, and has no hosts accessed by the private network.</a:t>
            </a:r>
          </a:p>
          <a:p>
            <a:r>
              <a:rPr lang="en-US" sz="2000" dirty="0" smtClean="0">
                <a:latin typeface="Times New Roman" pitchFamily="18" charset="0"/>
                <a:cs typeface="Times New Roman" pitchFamily="18" charset="0"/>
              </a:rPr>
              <a:t>Private zone can not be accessed by Internet users.</a:t>
            </a:r>
            <a:endParaRPr lang="en-US"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228600" y="3733800"/>
            <a:ext cx="86868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Multi-homed Firewall</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1143000"/>
          </a:xfrm>
        </p:spPr>
        <p:txBody>
          <a:bodyPr>
            <a:normAutofit/>
          </a:bodyPr>
          <a:lstStyle/>
          <a:p>
            <a:r>
              <a:rPr lang="en-US" sz="2000" dirty="0" smtClean="0">
                <a:latin typeface="Times New Roman" pitchFamily="18" charset="0"/>
                <a:cs typeface="Times New Roman" pitchFamily="18" charset="0"/>
              </a:rPr>
              <a:t>In this case, a firewall with two or more interfaces is present that allows further subdivision of the network based on the specific security objectives of the organization.</a:t>
            </a:r>
            <a:endParaRPr lang="en-US" sz="20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228600" y="3190875"/>
            <a:ext cx="8686800" cy="3209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Times New Roman" pitchFamily="18" charset="0"/>
                <a:cs typeface="Times New Roman" pitchFamily="18" charset="0"/>
              </a:rPr>
              <a:t>DeMilitarized</a:t>
            </a:r>
            <a:r>
              <a:rPr lang="en-US" sz="3600" dirty="0" smtClean="0">
                <a:latin typeface="Times New Roman" pitchFamily="18" charset="0"/>
                <a:cs typeface="Times New Roman" pitchFamily="18" charset="0"/>
              </a:rPr>
              <a:t> Zone (DMZ)</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DMZ is a network that serves as a buffer between the internal secure network and insecure Internet.</a:t>
            </a:r>
          </a:p>
          <a:p>
            <a:r>
              <a:rPr lang="en-US" sz="2000" dirty="0" smtClean="0">
                <a:latin typeface="Times New Roman" pitchFamily="18" charset="0"/>
                <a:cs typeface="Times New Roman" pitchFamily="18" charset="0"/>
              </a:rPr>
              <a:t>It can be created using firewall with three or more network interfaces assigned with specific roles such as Internal trusted network, DMZ network, and external un-trusted network.</a:t>
            </a:r>
          </a:p>
          <a:p>
            <a:endParaRPr lang="en-US" sz="2000" dirty="0" smtClean="0">
              <a:latin typeface="Times New Roman" pitchFamily="18" charset="0"/>
              <a:cs typeface="Times New Roman" pitchFamily="18" charset="0"/>
            </a:endParaRPr>
          </a:p>
          <a:p>
            <a:pPr>
              <a:buNone/>
            </a:pPr>
            <a:r>
              <a:rPr lang="en-US" sz="2000" b="1" dirty="0" smtClean="0"/>
              <a:t>Types of Firewall</a:t>
            </a:r>
          </a:p>
          <a:p>
            <a:r>
              <a:rPr lang="en-US" sz="2000" dirty="0" smtClean="0"/>
              <a:t>Packet Filters</a:t>
            </a:r>
          </a:p>
          <a:p>
            <a:r>
              <a:rPr lang="en-US" sz="2000" dirty="0" smtClean="0"/>
              <a:t>Circuit Level Gateways</a:t>
            </a:r>
          </a:p>
          <a:p>
            <a:r>
              <a:rPr lang="en-US" sz="2000" dirty="0" smtClean="0"/>
              <a:t>Application Gateways</a:t>
            </a:r>
          </a:p>
          <a:p>
            <a:r>
              <a:rPr lang="en-US" sz="2000" dirty="0" err="1" smtClean="0"/>
              <a:t>Stateful</a:t>
            </a:r>
            <a:r>
              <a:rPr lang="en-US" sz="2000" dirty="0" smtClean="0"/>
              <a:t> Multilayer Inspection Firewalls</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Evading Firewalls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None/>
            </a:pPr>
            <a:r>
              <a:rPr lang="en-US" sz="2000" b="1" dirty="0" smtClean="0">
                <a:latin typeface="Times New Roman" pitchFamily="18" charset="0"/>
                <a:cs typeface="Times New Roman" pitchFamily="18" charset="0"/>
              </a:rPr>
              <a:t>Bypassing Firewall through SSH Tunneling Method</a:t>
            </a:r>
          </a:p>
          <a:p>
            <a:r>
              <a:rPr lang="en-US" sz="2000" b="1" dirty="0" err="1" smtClean="0">
                <a:latin typeface="Times New Roman" pitchFamily="18" charset="0"/>
                <a:cs typeface="Times New Roman" pitchFamily="18" charset="0"/>
              </a:rPr>
              <a:t>OpenSSH</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Attackers use </a:t>
            </a:r>
            <a:r>
              <a:rPr lang="en-US" sz="2000" dirty="0" err="1" smtClean="0">
                <a:latin typeface="Times New Roman" pitchFamily="18" charset="0"/>
                <a:cs typeface="Times New Roman" pitchFamily="18" charset="0"/>
              </a:rPr>
              <a:t>OpenSSH</a:t>
            </a:r>
            <a:r>
              <a:rPr lang="en-US" sz="2000" dirty="0" smtClean="0">
                <a:latin typeface="Times New Roman" pitchFamily="18" charset="0"/>
                <a:cs typeface="Times New Roman" pitchFamily="18" charset="0"/>
              </a:rPr>
              <a:t> to encrypt and tunnel all the traffic from a local machine to a remote machine to avoid detection by perimeter security controls.</a:t>
            </a:r>
          </a:p>
          <a:p>
            <a:endParaRPr lang="en-US" sz="2000"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SSH Tunneling Tool: </a:t>
            </a:r>
            <a:r>
              <a:rPr lang="en-US" sz="2000" b="1" dirty="0" err="1" smtClean="0">
                <a:latin typeface="Times New Roman" pitchFamily="18" charset="0"/>
                <a:cs typeface="Times New Roman" pitchFamily="18" charset="0"/>
              </a:rPr>
              <a:t>Bitvise</a:t>
            </a:r>
            <a:endParaRPr lang="en-US" sz="2000" b="1"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Bitvise</a:t>
            </a:r>
            <a:r>
              <a:rPr lang="en-US" sz="2000" dirty="0" smtClean="0">
                <a:latin typeface="Times New Roman" pitchFamily="18" charset="0"/>
                <a:cs typeface="Times New Roman" pitchFamily="18" charset="0"/>
              </a:rPr>
              <a:t> SSH Server provides secure remote login capabilities to Windows workstations and servers.</a:t>
            </a:r>
          </a:p>
          <a:p>
            <a:r>
              <a:rPr lang="en-US" sz="2000" dirty="0" smtClean="0">
                <a:latin typeface="Times New Roman" pitchFamily="18" charset="0"/>
                <a:cs typeface="Times New Roman" pitchFamily="18" charset="0"/>
              </a:rPr>
              <a:t>SSH Client includes powerful tunneling features including dynamic port forwarding through an integrated proxy, and also remote administration for the SSH Server.</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7608</TotalTime>
  <Words>6778</Words>
  <Application>Microsoft Office PowerPoint</Application>
  <PresentationFormat>On-screen Show (4:3)</PresentationFormat>
  <Paragraphs>711</Paragraphs>
  <Slides>96</Slides>
  <Notes>5</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SECURITY OF COMPUTER NETWORKS</vt:lpstr>
      <vt:lpstr>Information gathering</vt:lpstr>
      <vt:lpstr>Recon-ng</vt:lpstr>
      <vt:lpstr>Netdiscover</vt:lpstr>
      <vt:lpstr>Slide 5</vt:lpstr>
      <vt:lpstr>Nmap</vt:lpstr>
      <vt:lpstr>Slide 7</vt:lpstr>
      <vt:lpstr>DMitry</vt:lpstr>
      <vt:lpstr>Options</vt:lpstr>
      <vt:lpstr>Slide 10</vt:lpstr>
      <vt:lpstr>Slide 11</vt:lpstr>
      <vt:lpstr>Slide 12</vt:lpstr>
      <vt:lpstr>Sniffing</vt:lpstr>
      <vt:lpstr>Slide 14</vt:lpstr>
      <vt:lpstr>How a Sniffer Works</vt:lpstr>
      <vt:lpstr>How an Attacker Hacks the Network Using Sniffers</vt:lpstr>
      <vt:lpstr>Slide 17</vt:lpstr>
      <vt:lpstr>Active Sniffing Attacks</vt:lpstr>
      <vt:lpstr>Slide 19</vt:lpstr>
      <vt:lpstr>Attacks</vt:lpstr>
      <vt:lpstr>Countermeasures</vt:lpstr>
      <vt:lpstr>Sniffing Detection Techniques</vt:lpstr>
      <vt:lpstr>Slide 23</vt:lpstr>
      <vt:lpstr>Slide 24</vt:lpstr>
      <vt:lpstr>Sniffing Pen Testing</vt:lpstr>
      <vt:lpstr>Eavesdropping</vt:lpstr>
      <vt:lpstr>Slide 27</vt:lpstr>
      <vt:lpstr>What is the impact of the Eavesdropping attack?</vt:lpstr>
      <vt:lpstr>How to prevent Eavesdropping attacks?</vt:lpstr>
      <vt:lpstr>Spoofing</vt:lpstr>
      <vt:lpstr>Slide 31</vt:lpstr>
      <vt:lpstr>Slide 32</vt:lpstr>
      <vt:lpstr>Slide 33</vt:lpstr>
      <vt:lpstr>Slide 34</vt:lpstr>
      <vt:lpstr>Slide 35</vt:lpstr>
      <vt:lpstr>Session Hijacking</vt:lpstr>
      <vt:lpstr>Why Session Hijacking is Successful?</vt:lpstr>
      <vt:lpstr>Session Hijacking Process</vt:lpstr>
      <vt:lpstr>Slide 39</vt:lpstr>
      <vt:lpstr>Slide 40</vt:lpstr>
      <vt:lpstr>Types of Session Hijacking</vt:lpstr>
      <vt:lpstr>Spoofing vs. Hijacking</vt:lpstr>
      <vt:lpstr>Application Level Session Hijacking</vt:lpstr>
      <vt:lpstr>Network-level Session Hijacking</vt:lpstr>
      <vt:lpstr>Session Hijacking Tools</vt:lpstr>
      <vt:lpstr>Session Hijacking Tools for Mobile: DroidSheep and DroidSniff</vt:lpstr>
      <vt:lpstr>Session Hijacking Detection Methods </vt:lpstr>
      <vt:lpstr>Protecting against Session Hijacking</vt:lpstr>
      <vt:lpstr>Slide 49</vt:lpstr>
      <vt:lpstr>Counter Measures</vt:lpstr>
      <vt:lpstr>Session Hijacking Pen Testing</vt:lpstr>
      <vt:lpstr>Man-in-the-Middle Attack</vt:lpstr>
      <vt:lpstr>Key Concepts of a Man-in-the-Middle Attack</vt:lpstr>
      <vt:lpstr>Slide 54</vt:lpstr>
      <vt:lpstr>Interactions Susceptible to MITM Attacks</vt:lpstr>
      <vt:lpstr>Man in the middle attack prevention</vt:lpstr>
      <vt:lpstr>DNS Poisoning</vt:lpstr>
      <vt:lpstr>How DNS Cache Poisoning and Spoofing Works</vt:lpstr>
      <vt:lpstr>Methods for DNS Spoofing or Cache Poisoning Attacks</vt:lpstr>
      <vt:lpstr>Risks of DNS Poisoning and Spoofing</vt:lpstr>
      <vt:lpstr>How to Prevent DNS Cache Poisoning and Spoofing</vt:lpstr>
      <vt:lpstr>Slide 62</vt:lpstr>
      <vt:lpstr>Address Resolution Protocol (ARP) Poisoning</vt:lpstr>
      <vt:lpstr>How ARP works</vt:lpstr>
      <vt:lpstr>ARP Poisoning Countermeasures</vt:lpstr>
      <vt:lpstr>DDOS Concepts</vt:lpstr>
      <vt:lpstr>How Distributed Denial of Service Attacks Work</vt:lpstr>
      <vt:lpstr>DoS/DDoS Attack Techniques</vt:lpstr>
      <vt:lpstr>DoS/DDoS Attack Techniques</vt:lpstr>
      <vt:lpstr>Bandwidth Attacks</vt:lpstr>
      <vt:lpstr>DoS/DDoS Attack Tools</vt:lpstr>
      <vt:lpstr>Slide 72</vt:lpstr>
      <vt:lpstr>Countermeasures</vt:lpstr>
      <vt:lpstr>Activity Profiling</vt:lpstr>
      <vt:lpstr>Wavelet-based Signal Analysis</vt:lpstr>
      <vt:lpstr>Sequential Change-Point Detection</vt:lpstr>
      <vt:lpstr>DoS/DDoS Countermeasure Strategies</vt:lpstr>
      <vt:lpstr>DDoS Attack Countermeasures</vt:lpstr>
      <vt:lpstr>Denial-of-Service (DoS) Attack PenetrationTesting</vt:lpstr>
      <vt:lpstr>Slide 80</vt:lpstr>
      <vt:lpstr>Intrusion Detection Systems (IDS) and their Placement</vt:lpstr>
      <vt:lpstr>How IDS Works</vt:lpstr>
      <vt:lpstr>Ways to Detect an Intrusion</vt:lpstr>
      <vt:lpstr>General Indications of Intrusions</vt:lpstr>
      <vt:lpstr>General Indications of System Intrusions</vt:lpstr>
      <vt:lpstr>Types of Intrusion Detection Systems</vt:lpstr>
      <vt:lpstr>Slide 87</vt:lpstr>
      <vt:lpstr>System Integrity Verifiers (SIV)</vt:lpstr>
      <vt:lpstr>Intrusion Detection Tool: Snort</vt:lpstr>
      <vt:lpstr>Evading IDS</vt:lpstr>
      <vt:lpstr>Session Splicing</vt:lpstr>
      <vt:lpstr>Firewall Architecture</vt:lpstr>
      <vt:lpstr>Screened Subnet</vt:lpstr>
      <vt:lpstr>Multi-homed Firewall</vt:lpstr>
      <vt:lpstr>DeMilitarized Zone (DMZ)</vt:lpstr>
      <vt:lpstr>Evading Firewalls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OF COMPUTER NETWORKS</dc:title>
  <dc:creator>SRI</dc:creator>
  <cp:lastModifiedBy>Sri</cp:lastModifiedBy>
  <cp:revision>35</cp:revision>
  <dcterms:created xsi:type="dcterms:W3CDTF">2020-07-28T02:51:04Z</dcterms:created>
  <dcterms:modified xsi:type="dcterms:W3CDTF">2022-09-29T06:17:09Z</dcterms:modified>
</cp:coreProperties>
</file>