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73" r:id="rId4"/>
    <p:sldId id="274" r:id="rId5"/>
    <p:sldId id="257" r:id="rId6"/>
    <p:sldId id="258" r:id="rId7"/>
    <p:sldId id="259" r:id="rId8"/>
    <p:sldId id="260" r:id="rId9"/>
    <p:sldId id="262" r:id="rId10"/>
    <p:sldId id="263" r:id="rId11"/>
    <p:sldId id="264" r:id="rId12"/>
    <p:sldId id="265" r:id="rId13"/>
    <p:sldId id="266" r:id="rId14"/>
    <p:sldId id="267" r:id="rId15"/>
    <p:sldId id="268" r:id="rId16"/>
    <p:sldId id="269" r:id="rId17"/>
    <p:sldId id="270" r:id="rId18"/>
    <p:sldId id="271" r:id="rId19"/>
    <p:sldId id="272" r:id="rId20"/>
    <p:sldId id="275" r:id="rId21"/>
    <p:sldId id="276" r:id="rId22"/>
    <p:sldId id="277" r:id="rId23"/>
    <p:sldId id="278" r:id="rId24"/>
    <p:sldId id="279" r:id="rId25"/>
    <p:sldId id="280" r:id="rId26"/>
    <p:sldId id="281" r:id="rId27"/>
    <p:sldId id="282" r:id="rId28"/>
    <p:sldId id="283" r:id="rId29"/>
    <p:sldId id="284" r:id="rId30"/>
    <p:sldId id="285" r:id="rId31"/>
    <p:sldId id="294" r:id="rId32"/>
    <p:sldId id="295" r:id="rId33"/>
    <p:sldId id="296" r:id="rId34"/>
    <p:sldId id="286" r:id="rId35"/>
    <p:sldId id="287" r:id="rId36"/>
    <p:sldId id="288" r:id="rId37"/>
    <p:sldId id="289" r:id="rId38"/>
    <p:sldId id="290" r:id="rId39"/>
    <p:sldId id="291" r:id="rId40"/>
    <p:sldId id="292" r:id="rId41"/>
    <p:sldId id="293"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706" autoAdjust="0"/>
    <p:restoredTop sz="94660"/>
  </p:normalViewPr>
  <p:slideViewPr>
    <p:cSldViewPr>
      <p:cViewPr>
        <p:scale>
          <a:sx n="70" d="100"/>
          <a:sy n="70" d="100"/>
        </p:scale>
        <p:origin x="-1422" y="-5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49B692-FEBC-4C00-BDFC-99F38EB99B92}"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9B692-FEBC-4C00-BDFC-99F38EB99B92}"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9B692-FEBC-4C00-BDFC-99F38EB99B92}"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49B692-FEBC-4C00-BDFC-99F38EB99B92}"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49B692-FEBC-4C00-BDFC-99F38EB99B92}" type="datetimeFigureOut">
              <a:rPr lang="en-US" smtClean="0"/>
              <a:pPr/>
              <a:t>21-Dec-20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49B692-FEBC-4C00-BDFC-99F38EB99B92}" type="datetimeFigureOut">
              <a:rPr lang="en-US" smtClean="0"/>
              <a:pPr/>
              <a:t>21-Dec-20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49B692-FEBC-4C00-BDFC-99F38EB99B92}" type="datetimeFigureOut">
              <a:rPr lang="en-US" smtClean="0"/>
              <a:pPr/>
              <a:t>21-Dec-20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49B692-FEBC-4C00-BDFC-99F38EB99B92}" type="datetimeFigureOut">
              <a:rPr lang="en-US" smtClean="0"/>
              <a:pPr/>
              <a:t>21-Dec-20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49B692-FEBC-4C00-BDFC-99F38EB99B92}" type="datetimeFigureOut">
              <a:rPr lang="en-US" smtClean="0"/>
              <a:pPr/>
              <a:t>21-Dec-20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9B692-FEBC-4C00-BDFC-99F38EB99B92}" type="datetimeFigureOut">
              <a:rPr lang="en-US" smtClean="0"/>
              <a:pPr/>
              <a:t>21-Dec-20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49B692-FEBC-4C00-BDFC-99F38EB99B92}" type="datetimeFigureOut">
              <a:rPr lang="en-US" smtClean="0"/>
              <a:pPr/>
              <a:t>21-Dec-20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0EE33F-7290-44F2-8EC0-2ED482022C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49B692-FEBC-4C00-BDFC-99F38EB99B92}" type="datetimeFigureOut">
              <a:rPr lang="en-US" smtClean="0"/>
              <a:pPr/>
              <a:t>21-Dec-20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0EE33F-7290-44F2-8EC0-2ED482022C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comtact.co.uk/blog/slow-antivirus-solving-the-problem-of-the-weekly-av-scan" TargetMode="External"/><Relationship Id="rId2" Type="http://schemas.openxmlformats.org/officeDocument/2006/relationships/hyperlink" Target="https://www.comtact.co.uk/blog/2017/05/lessons-learned-wannacry-ransomware-attac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Times New Roman" pitchFamily="18" charset="0"/>
                <a:cs typeface="Times New Roman" pitchFamily="18" charset="0"/>
              </a:rPr>
              <a:t>SECURITY OF COMPUTER SYSTEMS</a:t>
            </a:r>
          </a:p>
        </p:txBody>
      </p:sp>
      <p:sp>
        <p:nvSpPr>
          <p:cNvPr id="4" name="Subtitle 3"/>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458200" cy="6477000"/>
          </a:xfrm>
        </p:spPr>
        <p:txBody>
          <a:bodyPr>
            <a:normAutofit fontScale="70000" lnSpcReduction="20000"/>
          </a:bodyPr>
          <a:lstStyle/>
          <a:p>
            <a:pPr algn="just" fontAlgn="base">
              <a:buNone/>
            </a:pPr>
            <a:r>
              <a:rPr lang="en-US" dirty="0" smtClean="0">
                <a:latin typeface="Times New Roman" pitchFamily="18" charset="0"/>
                <a:cs typeface="Times New Roman" pitchFamily="18" charset="0"/>
              </a:rPr>
              <a:t>2.  Viruses</a:t>
            </a:r>
          </a:p>
          <a:p>
            <a:pPr algn="just" fontAlgn="base"/>
            <a:r>
              <a:rPr lang="en-US" dirty="0" smtClean="0">
                <a:latin typeface="Times New Roman" pitchFamily="18" charset="0"/>
                <a:cs typeface="Times New Roman" pitchFamily="18" charset="0"/>
              </a:rPr>
              <a:t>Unlike worms, viruses need an already-infected active operating system or program to work. Viruses are typically attached to an executable file or a word document.</a:t>
            </a:r>
          </a:p>
          <a:p>
            <a:pPr algn="just" fontAlgn="base"/>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Most people are probably aware that a .exe file extension could lead to issues if it’s not from a trusted source. But there are hundreds of other file extensions that denote an executable file.</a:t>
            </a:r>
          </a:p>
          <a:p>
            <a:pPr algn="just" fontAlgn="base"/>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Usually spread via infected websites, file sharing, or email attachment downloads, a virus will lie dormant until the infected host file or program is activated. Once that happens, the virus is able to replicate itself and spread through your systems.</a:t>
            </a:r>
          </a:p>
          <a:p>
            <a:pPr algn="just" fontAlgn="base"/>
            <a:endParaRPr lang="en-US" dirty="0" smtClean="0">
              <a:latin typeface="Times New Roman" pitchFamily="18" charset="0"/>
              <a:cs typeface="Times New Roman" pitchFamily="18" charset="0"/>
            </a:endParaRPr>
          </a:p>
          <a:p>
            <a:pPr algn="just" fontAlgn="base"/>
            <a:r>
              <a:rPr lang="en-US" dirty="0" smtClean="0">
                <a:latin typeface="Times New Roman" pitchFamily="18" charset="0"/>
                <a:cs typeface="Times New Roman" pitchFamily="18" charset="0"/>
              </a:rPr>
              <a:t>For computer viruses, your contact list is the equivalent of a packed train for the common cold. It hijacks your applications and uses your own apps to sneeze all over everyone… sending out infected files to your colleagues, friends and clients. Because it looks like it’s coming from a trustworthy source (you!), it has a much higher chance of spreading.</a:t>
            </a:r>
          </a:p>
          <a:p>
            <a:pPr algn="just"/>
            <a:endParaRPr lang="en-US"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610600" cy="6096000"/>
          </a:xfrm>
        </p:spPr>
        <p:txBody>
          <a:bodyPr>
            <a:normAutofit/>
          </a:bodyPr>
          <a:lstStyle/>
          <a:p>
            <a:pPr fontAlgn="base">
              <a:buNone/>
            </a:pPr>
            <a:r>
              <a:rPr lang="en-US" sz="2200" dirty="0" smtClean="0">
                <a:latin typeface="Times New Roman" pitchFamily="18" charset="0"/>
                <a:cs typeface="Times New Roman" pitchFamily="18" charset="0"/>
              </a:rPr>
              <a:t>3.  Bots &amp; </a:t>
            </a:r>
            <a:r>
              <a:rPr lang="en-US" sz="2200" dirty="0" err="1" smtClean="0">
                <a:latin typeface="Times New Roman" pitchFamily="18" charset="0"/>
                <a:cs typeface="Times New Roman" pitchFamily="18" charset="0"/>
              </a:rPr>
              <a:t>Botnets</a:t>
            </a:r>
            <a:endParaRPr lang="en-US" sz="2200" dirty="0" smtClean="0">
              <a:latin typeface="Times New Roman" pitchFamily="18" charset="0"/>
              <a:cs typeface="Times New Roman" pitchFamily="18" charset="0"/>
            </a:endParaRPr>
          </a:p>
          <a:p>
            <a:pPr fontAlgn="base"/>
            <a:r>
              <a:rPr lang="en-US" sz="2200" dirty="0" smtClean="0">
                <a:latin typeface="Times New Roman" pitchFamily="18" charset="0"/>
                <a:cs typeface="Times New Roman" pitchFamily="18" charset="0"/>
              </a:rPr>
              <a:t>A </a:t>
            </a:r>
            <a:r>
              <a:rPr lang="en-US" sz="2200" dirty="0" err="1" smtClean="0">
                <a:latin typeface="Times New Roman" pitchFamily="18" charset="0"/>
                <a:cs typeface="Times New Roman" pitchFamily="18" charset="0"/>
              </a:rPr>
              <a:t>bot</a:t>
            </a:r>
            <a:r>
              <a:rPr lang="en-US" sz="2200" dirty="0" smtClean="0">
                <a:latin typeface="Times New Roman" pitchFamily="18" charset="0"/>
                <a:cs typeface="Times New Roman" pitchFamily="18" charset="0"/>
              </a:rPr>
              <a:t> is a computer that’s been infected with malware so it can be controlled remotely by a hacker.</a:t>
            </a:r>
          </a:p>
          <a:p>
            <a:pPr fontAlgn="base"/>
            <a:r>
              <a:rPr lang="en-US" sz="2200" dirty="0" smtClean="0">
                <a:latin typeface="Times New Roman" pitchFamily="18" charset="0"/>
                <a:cs typeface="Times New Roman" pitchFamily="18" charset="0"/>
              </a:rPr>
              <a:t>That </a:t>
            </a:r>
            <a:r>
              <a:rPr lang="en-US" sz="2200" dirty="0" err="1" smtClean="0">
                <a:latin typeface="Times New Roman" pitchFamily="18" charset="0"/>
                <a:cs typeface="Times New Roman" pitchFamily="18" charset="0"/>
              </a:rPr>
              <a:t>bot</a:t>
            </a:r>
            <a:r>
              <a:rPr lang="en-US" sz="2200" dirty="0" smtClean="0">
                <a:latin typeface="Times New Roman" pitchFamily="18" charset="0"/>
                <a:cs typeface="Times New Roman" pitchFamily="18" charset="0"/>
              </a:rPr>
              <a:t> (aka a zombie computer), can then be used to launch more attacks or to become part of a collection of bots (aka a </a:t>
            </a:r>
            <a:r>
              <a:rPr lang="en-US" sz="2200" dirty="0" err="1" smtClean="0">
                <a:latin typeface="Times New Roman" pitchFamily="18" charset="0"/>
                <a:cs typeface="Times New Roman" pitchFamily="18" charset="0"/>
              </a:rPr>
              <a:t>botnet</a:t>
            </a:r>
            <a:r>
              <a:rPr lang="en-US" sz="2200" dirty="0" smtClean="0">
                <a:latin typeface="Times New Roman" pitchFamily="18" charset="0"/>
                <a:cs typeface="Times New Roman" pitchFamily="18" charset="0"/>
              </a:rPr>
              <a:t>).</a:t>
            </a:r>
          </a:p>
          <a:p>
            <a:pPr fontAlgn="base"/>
            <a:r>
              <a:rPr lang="en-US" sz="2200" dirty="0" err="1" smtClean="0">
                <a:latin typeface="Times New Roman" pitchFamily="18" charset="0"/>
                <a:cs typeface="Times New Roman" pitchFamily="18" charset="0"/>
              </a:rPr>
              <a:t>Botnets</a:t>
            </a:r>
            <a:r>
              <a:rPr lang="en-US" sz="2200" dirty="0" smtClean="0">
                <a:latin typeface="Times New Roman" pitchFamily="18" charset="0"/>
                <a:cs typeface="Times New Roman" pitchFamily="18" charset="0"/>
              </a:rPr>
              <a:t> are popular with hacker show-offs (the more bots you collect, the mightier a hacker you are) and cyber criminals spreading </a:t>
            </a:r>
            <a:r>
              <a:rPr lang="en-US" sz="2200" dirty="0" err="1" smtClean="0">
                <a:latin typeface="Times New Roman" pitchFamily="18" charset="0"/>
                <a:cs typeface="Times New Roman" pitchFamily="18" charset="0"/>
              </a:rPr>
              <a:t>ransomware</a:t>
            </a:r>
            <a:r>
              <a:rPr lang="en-US" sz="2200" dirty="0" smtClean="0">
                <a:latin typeface="Times New Roman" pitchFamily="18" charset="0"/>
                <a:cs typeface="Times New Roman" pitchFamily="18" charset="0"/>
              </a:rPr>
              <a:t>. </a:t>
            </a:r>
            <a:r>
              <a:rPr lang="en-US" sz="2200" dirty="0" err="1" smtClean="0">
                <a:latin typeface="Times New Roman" pitchFamily="18" charset="0"/>
                <a:cs typeface="Times New Roman" pitchFamily="18" charset="0"/>
              </a:rPr>
              <a:t>Botnets</a:t>
            </a:r>
            <a:r>
              <a:rPr lang="en-US" sz="2200" dirty="0" smtClean="0">
                <a:latin typeface="Times New Roman" pitchFamily="18" charset="0"/>
                <a:cs typeface="Times New Roman" pitchFamily="18" charset="0"/>
              </a:rPr>
              <a:t> can include millions of devices as they spread undetected.</a:t>
            </a:r>
          </a:p>
          <a:p>
            <a:pPr fontAlgn="base">
              <a:buNone/>
            </a:pPr>
            <a:r>
              <a:rPr lang="en-US" sz="2200" dirty="0" err="1" smtClean="0">
                <a:latin typeface="Times New Roman" pitchFamily="18" charset="0"/>
                <a:cs typeface="Times New Roman" pitchFamily="18" charset="0"/>
              </a:rPr>
              <a:t>Botnets</a:t>
            </a:r>
            <a:r>
              <a:rPr lang="en-US" sz="2200" dirty="0" smtClean="0">
                <a:latin typeface="Times New Roman" pitchFamily="18" charset="0"/>
                <a:cs typeface="Times New Roman" pitchFamily="18" charset="0"/>
              </a:rPr>
              <a:t> help hackers with all manner of malicious activities, including:</a:t>
            </a:r>
          </a:p>
          <a:p>
            <a:pPr fontAlgn="base"/>
            <a:r>
              <a:rPr lang="en-US" sz="2200" b="1" dirty="0" smtClean="0">
                <a:latin typeface="Times New Roman" pitchFamily="18" charset="0"/>
                <a:cs typeface="Times New Roman" pitchFamily="18" charset="0"/>
              </a:rPr>
              <a:t>DDOS Attacks</a:t>
            </a:r>
          </a:p>
          <a:p>
            <a:pPr fontAlgn="base"/>
            <a:r>
              <a:rPr lang="en-US" sz="2200" b="1" dirty="0" err="1" smtClean="0">
                <a:latin typeface="Times New Roman" pitchFamily="18" charset="0"/>
                <a:cs typeface="Times New Roman" pitchFamily="18" charset="0"/>
              </a:rPr>
              <a:t>Keylogging</a:t>
            </a:r>
            <a:r>
              <a:rPr lang="en-US" sz="2200" b="1" dirty="0" smtClean="0">
                <a:latin typeface="Times New Roman" pitchFamily="18" charset="0"/>
                <a:cs typeface="Times New Roman" pitchFamily="18" charset="0"/>
              </a:rPr>
              <a:t>, screenshots and webcam access</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Spreading other types of malware</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Sending spam and phishing messages</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a:bodyPr>
          <a:lstStyle/>
          <a:p>
            <a:pPr fontAlgn="base">
              <a:buNone/>
            </a:pPr>
            <a:r>
              <a:rPr lang="en-US" sz="2400" dirty="0" smtClean="0">
                <a:latin typeface="Times New Roman" pitchFamily="18" charset="0"/>
                <a:cs typeface="Times New Roman" pitchFamily="18" charset="0"/>
              </a:rPr>
              <a:t>4.  Trojan Horses</a:t>
            </a:r>
          </a:p>
          <a:p>
            <a:pPr fontAlgn="base"/>
            <a:r>
              <a:rPr lang="en-US" sz="2400" dirty="0" smtClean="0">
                <a:latin typeface="Times New Roman" pitchFamily="18" charset="0"/>
                <a:cs typeface="Times New Roman" pitchFamily="18" charset="0"/>
              </a:rPr>
              <a:t>Just as it sounds, a Trojan Horse is a malicious program that disguises itself as a legitimate file. Because it looks trustworthy, users download it and… hey presto, in storms the enemy.</a:t>
            </a:r>
          </a:p>
          <a:p>
            <a:pPr fontAlgn="base"/>
            <a:r>
              <a:rPr lang="en-US" sz="2400" dirty="0" smtClean="0">
                <a:latin typeface="Times New Roman" pitchFamily="18" charset="0"/>
                <a:cs typeface="Times New Roman" pitchFamily="18" charset="0"/>
              </a:rPr>
              <a:t>Trojans themselves are a doorway. Unlike a worm, they need a host to work. Once you’ve got the Trojan on your device, hackers can use it to…</a:t>
            </a:r>
          </a:p>
          <a:p>
            <a:pPr fontAlgn="base"/>
            <a:r>
              <a:rPr lang="en-US" sz="2400" b="1" dirty="0" smtClean="0">
                <a:latin typeface="Times New Roman" pitchFamily="18" charset="0"/>
                <a:cs typeface="Times New Roman" pitchFamily="18" charset="0"/>
              </a:rPr>
              <a:t>Delete, modify and capture data</a:t>
            </a:r>
            <a:endParaRPr lang="en-US" sz="2400" dirty="0" smtClean="0">
              <a:latin typeface="Times New Roman" pitchFamily="18" charset="0"/>
              <a:cs typeface="Times New Roman" pitchFamily="18" charset="0"/>
            </a:endParaRPr>
          </a:p>
          <a:p>
            <a:pPr fontAlgn="base"/>
            <a:r>
              <a:rPr lang="en-US" sz="2400" b="1" dirty="0" smtClean="0">
                <a:latin typeface="Times New Roman" pitchFamily="18" charset="0"/>
                <a:cs typeface="Times New Roman" pitchFamily="18" charset="0"/>
              </a:rPr>
              <a:t>Harvest your device as part of a </a:t>
            </a:r>
            <a:r>
              <a:rPr lang="en-US" sz="2400" b="1" dirty="0" err="1" smtClean="0">
                <a:latin typeface="Times New Roman" pitchFamily="18" charset="0"/>
                <a:cs typeface="Times New Roman" pitchFamily="18" charset="0"/>
              </a:rPr>
              <a:t>botnet</a:t>
            </a:r>
            <a:endParaRPr lang="en-US" sz="2400" dirty="0" smtClean="0">
              <a:latin typeface="Times New Roman" pitchFamily="18" charset="0"/>
              <a:cs typeface="Times New Roman" pitchFamily="18" charset="0"/>
            </a:endParaRPr>
          </a:p>
          <a:p>
            <a:pPr fontAlgn="base"/>
            <a:r>
              <a:rPr lang="en-US" sz="2400" b="1" dirty="0" smtClean="0">
                <a:latin typeface="Times New Roman" pitchFamily="18" charset="0"/>
                <a:cs typeface="Times New Roman" pitchFamily="18" charset="0"/>
              </a:rPr>
              <a:t>Spy on your device</a:t>
            </a:r>
            <a:endParaRPr lang="en-US" sz="2400" dirty="0" smtClean="0">
              <a:latin typeface="Times New Roman" pitchFamily="18" charset="0"/>
              <a:cs typeface="Times New Roman" pitchFamily="18" charset="0"/>
            </a:endParaRPr>
          </a:p>
          <a:p>
            <a:pPr fontAlgn="base"/>
            <a:r>
              <a:rPr lang="en-US" sz="2400" b="1" dirty="0" smtClean="0">
                <a:latin typeface="Times New Roman" pitchFamily="18" charset="0"/>
                <a:cs typeface="Times New Roman" pitchFamily="18" charset="0"/>
              </a:rPr>
              <a:t>Gain access to your network</a:t>
            </a: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229600" cy="6248400"/>
          </a:xfrm>
        </p:spPr>
        <p:txBody>
          <a:bodyPr>
            <a:noAutofit/>
          </a:bodyPr>
          <a:lstStyle/>
          <a:p>
            <a:pPr fontAlgn="base">
              <a:buNone/>
            </a:pPr>
            <a:r>
              <a:rPr lang="en-US" sz="2200" dirty="0" smtClean="0">
                <a:latin typeface="Times New Roman" pitchFamily="18" charset="0"/>
                <a:cs typeface="Times New Roman" pitchFamily="18" charset="0"/>
              </a:rPr>
              <a:t>5.  </a:t>
            </a:r>
            <a:r>
              <a:rPr lang="en-US" sz="2200" dirty="0" err="1" smtClean="0">
                <a:latin typeface="Times New Roman" pitchFamily="18" charset="0"/>
                <a:cs typeface="Times New Roman" pitchFamily="18" charset="0"/>
              </a:rPr>
              <a:t>Ransomware</a:t>
            </a:r>
            <a:endParaRPr lang="en-US" sz="2200" dirty="0" smtClean="0">
              <a:latin typeface="Times New Roman" pitchFamily="18" charset="0"/>
              <a:cs typeface="Times New Roman" pitchFamily="18" charset="0"/>
            </a:endParaRPr>
          </a:p>
          <a:p>
            <a:pPr fontAlgn="base"/>
            <a:r>
              <a:rPr lang="en-US" sz="2200" dirty="0" err="1" smtClean="0">
                <a:latin typeface="Times New Roman" pitchFamily="18" charset="0"/>
                <a:cs typeface="Times New Roman" pitchFamily="18" charset="0"/>
              </a:rPr>
              <a:t>Ransomware</a:t>
            </a:r>
            <a:r>
              <a:rPr lang="en-US" sz="2200" dirty="0" smtClean="0">
                <a:latin typeface="Times New Roman" pitchFamily="18" charset="0"/>
                <a:cs typeface="Times New Roman" pitchFamily="18" charset="0"/>
              </a:rPr>
              <a:t> denies or restricts access to your own files. Then it demands payment (usually with crypto-currencies) in return for letting you back in.</a:t>
            </a:r>
          </a:p>
          <a:p>
            <a:pPr fontAlgn="base"/>
            <a:r>
              <a:rPr lang="en-US" sz="2200" dirty="0" smtClean="0">
                <a:latin typeface="Times New Roman" pitchFamily="18" charset="0"/>
                <a:cs typeface="Times New Roman" pitchFamily="18" charset="0"/>
              </a:rPr>
              <a:t>In May 2017, a </a:t>
            </a:r>
            <a:r>
              <a:rPr lang="en-US" sz="2200" dirty="0" err="1" smtClean="0">
                <a:latin typeface="Times New Roman" pitchFamily="18" charset="0"/>
                <a:cs typeface="Times New Roman" pitchFamily="18" charset="0"/>
              </a:rPr>
              <a:t>ransomware</a:t>
            </a:r>
            <a:r>
              <a:rPr lang="en-US" sz="2200" dirty="0" smtClean="0">
                <a:latin typeface="Times New Roman" pitchFamily="18" charset="0"/>
                <a:cs typeface="Times New Roman" pitchFamily="18" charset="0"/>
              </a:rPr>
              <a:t> attack spread across 150 countries and compromised over 200k computers within just one day. Aptly named </a:t>
            </a:r>
            <a:r>
              <a:rPr lang="en-US" sz="2200" dirty="0" err="1" smtClean="0">
                <a:latin typeface="Times New Roman" pitchFamily="18" charset="0"/>
                <a:cs typeface="Times New Roman" pitchFamily="18" charset="0"/>
                <a:hlinkClick r:id="rId2"/>
              </a:rPr>
              <a:t>WannaCry</a:t>
            </a:r>
            <a:r>
              <a:rPr lang="en-US" sz="2200" dirty="0" smtClean="0">
                <a:latin typeface="Times New Roman" pitchFamily="18" charset="0"/>
                <a:cs typeface="Times New Roman" pitchFamily="18" charset="0"/>
              </a:rPr>
              <a:t>, the attack caused damage estimated in the hundreds of millions to billions of dollars.</a:t>
            </a:r>
          </a:p>
          <a:p>
            <a:pPr fontAlgn="base"/>
            <a:r>
              <a:rPr lang="en-US" sz="2200" dirty="0" err="1" smtClean="0">
                <a:latin typeface="Times New Roman" pitchFamily="18" charset="0"/>
                <a:cs typeface="Times New Roman" pitchFamily="18" charset="0"/>
              </a:rPr>
              <a:t>WannaCry</a:t>
            </a:r>
            <a:r>
              <a:rPr lang="en-US" sz="2200" dirty="0" smtClean="0">
                <a:latin typeface="Times New Roman" pitchFamily="18" charset="0"/>
                <a:cs typeface="Times New Roman" pitchFamily="18" charset="0"/>
              </a:rPr>
              <a:t> affected MS Operating systems that did not have the latest patch installed for a known vulnerability. To reduce the risk of </a:t>
            </a:r>
            <a:r>
              <a:rPr lang="en-US" sz="2200" dirty="0" err="1" smtClean="0">
                <a:latin typeface="Times New Roman" pitchFamily="18" charset="0"/>
                <a:cs typeface="Times New Roman" pitchFamily="18" charset="0"/>
              </a:rPr>
              <a:t>ransomware</a:t>
            </a:r>
            <a:r>
              <a:rPr lang="en-US" sz="2200" dirty="0" smtClean="0">
                <a:latin typeface="Times New Roman" pitchFamily="18" charset="0"/>
                <a:cs typeface="Times New Roman" pitchFamily="18" charset="0"/>
              </a:rPr>
              <a:t> attacks…</a:t>
            </a:r>
          </a:p>
          <a:p>
            <a:pPr fontAlgn="base"/>
            <a:r>
              <a:rPr lang="en-US" sz="2200" b="1" dirty="0" smtClean="0">
                <a:latin typeface="Times New Roman" pitchFamily="18" charset="0"/>
                <a:cs typeface="Times New Roman" pitchFamily="18" charset="0"/>
              </a:rPr>
              <a:t>Always keep your Operating System up to date</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Keep your </a:t>
            </a:r>
            <a:r>
              <a:rPr lang="en-US" sz="2200" b="1" dirty="0" smtClean="0">
                <a:latin typeface="Times New Roman" pitchFamily="18" charset="0"/>
                <a:cs typeface="Times New Roman" pitchFamily="18" charset="0"/>
                <a:hlinkClick r:id="rId3"/>
              </a:rPr>
              <a:t>Anti-Virus software</a:t>
            </a:r>
            <a:r>
              <a:rPr lang="en-US" sz="2200" b="1" dirty="0" smtClean="0">
                <a:latin typeface="Times New Roman" pitchFamily="18" charset="0"/>
                <a:cs typeface="Times New Roman" pitchFamily="18" charset="0"/>
              </a:rPr>
              <a:t> up to date</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Back-up your most important files</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Don’t open attachments from unknown sources (</a:t>
            </a:r>
            <a:r>
              <a:rPr lang="en-US" sz="2200" b="1" dirty="0" err="1" smtClean="0">
                <a:latin typeface="Times New Roman" pitchFamily="18" charset="0"/>
                <a:cs typeface="Times New Roman" pitchFamily="18" charset="0"/>
              </a:rPr>
              <a:t>WannaCry</a:t>
            </a:r>
            <a:r>
              <a:rPr lang="en-US" sz="2200" b="1" dirty="0" smtClean="0">
                <a:latin typeface="Times New Roman" pitchFamily="18" charset="0"/>
                <a:cs typeface="Times New Roman" pitchFamily="18" charset="0"/>
              </a:rPr>
              <a:t> was spread via a .</a:t>
            </a:r>
            <a:r>
              <a:rPr lang="en-US" sz="2200" b="1" dirty="0" err="1" smtClean="0">
                <a:latin typeface="Times New Roman" pitchFamily="18" charset="0"/>
                <a:cs typeface="Times New Roman" pitchFamily="18" charset="0"/>
              </a:rPr>
              <a:t>js</a:t>
            </a:r>
            <a:r>
              <a:rPr lang="en-US" sz="2200" b="1" dirty="0" smtClean="0">
                <a:latin typeface="Times New Roman" pitchFamily="18" charset="0"/>
                <a:cs typeface="Times New Roman" pitchFamily="18" charset="0"/>
              </a:rPr>
              <a:t> attachment)</a:t>
            </a:r>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fontAlgn="base">
              <a:buNone/>
            </a:pPr>
            <a:r>
              <a:rPr lang="en-US" sz="2400" dirty="0" smtClean="0">
                <a:latin typeface="Times New Roman" pitchFamily="18" charset="0"/>
                <a:cs typeface="Times New Roman" pitchFamily="18" charset="0"/>
              </a:rPr>
              <a:t>6.  Adware &amp; Scams</a:t>
            </a:r>
          </a:p>
          <a:p>
            <a:pPr fontAlgn="base"/>
            <a:r>
              <a:rPr lang="en-US" sz="2400" dirty="0" smtClean="0">
                <a:latin typeface="Times New Roman" pitchFamily="18" charset="0"/>
                <a:cs typeface="Times New Roman" pitchFamily="18" charset="0"/>
              </a:rPr>
              <a:t>Adware is one of the better-known types of malware. It serves pop-ups and display ads that often have no relevance to you.</a:t>
            </a:r>
          </a:p>
          <a:p>
            <a:pPr fontAlgn="base"/>
            <a:endParaRPr lang="en-US" sz="2400" dirty="0" smtClean="0">
              <a:latin typeface="Times New Roman" pitchFamily="18" charset="0"/>
              <a:cs typeface="Times New Roman" pitchFamily="18" charset="0"/>
            </a:endParaRPr>
          </a:p>
          <a:p>
            <a:pPr fontAlgn="base"/>
            <a:r>
              <a:rPr lang="en-US" sz="2400" dirty="0" smtClean="0">
                <a:latin typeface="Times New Roman" pitchFamily="18" charset="0"/>
                <a:cs typeface="Times New Roman" pitchFamily="18" charset="0"/>
              </a:rPr>
              <a:t>Some users will put up with certain types of adware in return for free software (games for example). But not all adware is equal. At best, it’s annoying and slows down your machine. </a:t>
            </a:r>
          </a:p>
          <a:p>
            <a:pPr fontAlgn="base"/>
            <a:endParaRPr lang="en-US" sz="2400" dirty="0" smtClean="0">
              <a:latin typeface="Times New Roman" pitchFamily="18" charset="0"/>
              <a:cs typeface="Times New Roman" pitchFamily="18" charset="0"/>
            </a:endParaRPr>
          </a:p>
          <a:p>
            <a:pPr fontAlgn="base"/>
            <a:r>
              <a:rPr lang="en-US" sz="2400" dirty="0" smtClean="0">
                <a:latin typeface="Times New Roman" pitchFamily="18" charset="0"/>
                <a:cs typeface="Times New Roman" pitchFamily="18" charset="0"/>
              </a:rPr>
              <a:t>At worst, the ads link to sites where malicious downloads await unsuspecting users. Adware can also deliver Spyware and is often easily hacked, making devices that have it installed a soft target for hackers, </a:t>
            </a:r>
            <a:r>
              <a:rPr lang="en-US" sz="2400" dirty="0" err="1" smtClean="0">
                <a:latin typeface="Times New Roman" pitchFamily="18" charset="0"/>
                <a:cs typeface="Times New Roman" pitchFamily="18" charset="0"/>
              </a:rPr>
              <a:t>phishers</a:t>
            </a:r>
            <a:r>
              <a:rPr lang="en-US" sz="2400" dirty="0" smtClean="0">
                <a:latin typeface="Times New Roman" pitchFamily="18" charset="0"/>
                <a:cs typeface="Times New Roman" pitchFamily="18" charset="0"/>
              </a:rPr>
              <a:t> and scammers.</a:t>
            </a:r>
          </a:p>
          <a:p>
            <a:endParaRPr lang="en-US" sz="2400" dirty="0">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229600" cy="4525963"/>
          </a:xfrm>
        </p:spPr>
        <p:txBody>
          <a:bodyPr>
            <a:noAutofit/>
          </a:bodyPr>
          <a:lstStyle/>
          <a:p>
            <a:pPr fontAlgn="base">
              <a:buNone/>
            </a:pPr>
            <a:r>
              <a:rPr lang="en-US" sz="2400" dirty="0" smtClean="0">
                <a:latin typeface="Times New Roman" pitchFamily="18" charset="0"/>
                <a:cs typeface="Times New Roman" pitchFamily="18" charset="0"/>
              </a:rPr>
              <a:t>7.  Spyware</a:t>
            </a:r>
          </a:p>
          <a:p>
            <a:pPr fontAlgn="base"/>
            <a:r>
              <a:rPr lang="en-US" sz="2400" dirty="0" smtClean="0">
                <a:latin typeface="Times New Roman" pitchFamily="18" charset="0"/>
                <a:cs typeface="Times New Roman" pitchFamily="18" charset="0"/>
              </a:rPr>
              <a:t>Spyware secretly records your online activity, harvesting your data and collecting personal information such as usernames, passwords and surfing habits.</a:t>
            </a:r>
          </a:p>
          <a:p>
            <a:pPr fontAlgn="base"/>
            <a:r>
              <a:rPr lang="en-US" sz="2400" dirty="0" smtClean="0">
                <a:latin typeface="Times New Roman" pitchFamily="18" charset="0"/>
                <a:cs typeface="Times New Roman" pitchFamily="18" charset="0"/>
              </a:rPr>
              <a:t>Spyware is a common threat, usually distributed as freeware or shareware that has an appealing function on the front end with a covert mission running in the background that you might never notice. It’s often used to carry out identity theft and credit card fraud.</a:t>
            </a:r>
          </a:p>
          <a:p>
            <a:pPr fontAlgn="base"/>
            <a:r>
              <a:rPr lang="en-US" sz="2400" dirty="0" smtClean="0">
                <a:latin typeface="Times New Roman" pitchFamily="18" charset="0"/>
                <a:cs typeface="Times New Roman" pitchFamily="18" charset="0"/>
              </a:rPr>
              <a:t>Once on your computer, spyware relays your data to advertisers or cyber criminals. Some spyware installs additional malware that make changes to your settings.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buNone/>
            </a:pPr>
            <a:r>
              <a:rPr lang="en-US" sz="2200" dirty="0" smtClean="0">
                <a:latin typeface="Times New Roman" pitchFamily="18" charset="0"/>
                <a:cs typeface="Times New Roman" pitchFamily="18" charset="0"/>
              </a:rPr>
              <a:t>8.  Spam &amp; Phishing</a:t>
            </a:r>
          </a:p>
          <a:p>
            <a:pPr fontAlgn="base"/>
            <a:r>
              <a:rPr lang="en-US" sz="2200" dirty="0" smtClean="0">
                <a:latin typeface="Times New Roman" pitchFamily="18" charset="0"/>
                <a:cs typeface="Times New Roman" pitchFamily="18" charset="0"/>
              </a:rPr>
              <a:t>Phishing is a type of social engineering attack, rather than a type of malware. But is a common method of cyber attack . Phishing is successful since the emails sent, text messages and web links created look like they’re from trusted sources. They’re sent by criminals to fraudulently acquire personal and financial information.</a:t>
            </a:r>
          </a:p>
          <a:p>
            <a:pPr fontAlgn="base"/>
            <a:r>
              <a:rPr lang="en-US" sz="2200" dirty="0" smtClean="0">
                <a:latin typeface="Times New Roman" pitchFamily="18" charset="0"/>
                <a:cs typeface="Times New Roman" pitchFamily="18" charset="0"/>
              </a:rPr>
              <a:t>Some are highly sophisticated and can fool even your most savvy users. Especially in cases where a known contact’s email account has been compromised and it appears you’re getting an instruction from your boss or IT colleagues. Others are less sophisticated and simply spam as many emails as they can with a message about ‘checking your bank account details’.</a:t>
            </a:r>
          </a:p>
          <a:p>
            <a:endParaRPr lang="en-US" sz="22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Warning signs of malware infection</a:t>
            </a:r>
            <a:endParaRPr lang="en-US" sz="3600" dirty="0">
              <a:latin typeface="Times New Roman" pitchFamily="18" charset="0"/>
              <a:cs typeface="Times New Roman" pitchFamily="18" charset="0"/>
            </a:endParaRPr>
          </a:p>
        </p:txBody>
      </p:sp>
      <p:pic>
        <p:nvPicPr>
          <p:cNvPr id="1026" name="Picture 2" descr="6 warning signs of a malware infection"/>
          <p:cNvPicPr>
            <a:picLocks noChangeAspect="1" noChangeArrowheads="1"/>
          </p:cNvPicPr>
          <p:nvPr/>
        </p:nvPicPr>
        <p:blipFill>
          <a:blip r:embed="rId2"/>
          <a:srcRect/>
          <a:stretch>
            <a:fillRect/>
          </a:stretch>
        </p:blipFill>
        <p:spPr bwMode="auto">
          <a:xfrm>
            <a:off x="304800" y="1447800"/>
            <a:ext cx="8610600" cy="5257800"/>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base">
              <a:buNone/>
            </a:pPr>
            <a:r>
              <a:rPr lang="en-US" sz="2400" dirty="0" smtClean="0">
                <a:latin typeface="Times New Roman" pitchFamily="18" charset="0"/>
                <a:cs typeface="Times New Roman" pitchFamily="18" charset="0"/>
              </a:rPr>
              <a:t>If you’ve noticed any of the following, you may have malware on </a:t>
            </a:r>
          </a:p>
          <a:p>
            <a:pPr fontAlgn="base">
              <a:buNone/>
            </a:pPr>
            <a:r>
              <a:rPr lang="en-US" sz="2400" dirty="0" smtClean="0">
                <a:latin typeface="Times New Roman" pitchFamily="18" charset="0"/>
                <a:cs typeface="Times New Roman" pitchFamily="18" charset="0"/>
              </a:rPr>
              <a:t>your device:</a:t>
            </a:r>
          </a:p>
          <a:p>
            <a:pPr fontAlgn="base"/>
            <a:r>
              <a:rPr lang="en-US" sz="2400" dirty="0" smtClean="0">
                <a:latin typeface="Times New Roman" pitchFamily="18" charset="0"/>
                <a:cs typeface="Times New Roman" pitchFamily="18" charset="0"/>
              </a:rPr>
              <a:t> A slow, crashing or freezing computer</a:t>
            </a:r>
          </a:p>
          <a:p>
            <a:pPr fontAlgn="base"/>
            <a:r>
              <a:rPr lang="en-US" sz="2400" dirty="0" smtClean="0">
                <a:latin typeface="Times New Roman" pitchFamily="18" charset="0"/>
                <a:cs typeface="Times New Roman" pitchFamily="18" charset="0"/>
              </a:rPr>
              <a:t> Blue screen of death (BSOD)</a:t>
            </a:r>
          </a:p>
          <a:p>
            <a:pPr fontAlgn="base"/>
            <a:r>
              <a:rPr lang="en-US" sz="2400" dirty="0" smtClean="0">
                <a:latin typeface="Times New Roman" pitchFamily="18" charset="0"/>
                <a:cs typeface="Times New Roman" pitchFamily="18" charset="0"/>
              </a:rPr>
              <a:t> </a:t>
            </a:r>
            <a:r>
              <a:rPr lang="en-US" sz="2400" dirty="0" err="1" smtClean="0">
                <a:latin typeface="Times New Roman" pitchFamily="18" charset="0"/>
                <a:cs typeface="Times New Roman" pitchFamily="18" charset="0"/>
              </a:rPr>
              <a:t>Programmes</a:t>
            </a:r>
            <a:r>
              <a:rPr lang="en-US" sz="2400" dirty="0" smtClean="0">
                <a:latin typeface="Times New Roman" pitchFamily="18" charset="0"/>
                <a:cs typeface="Times New Roman" pitchFamily="18" charset="0"/>
              </a:rPr>
              <a:t> opening and closing automatically or altering themselves</a:t>
            </a:r>
          </a:p>
          <a:p>
            <a:pPr fontAlgn="base"/>
            <a:r>
              <a:rPr lang="en-US" sz="2400" dirty="0" smtClean="0">
                <a:latin typeface="Times New Roman" pitchFamily="18" charset="0"/>
                <a:cs typeface="Times New Roman" pitchFamily="18" charset="0"/>
              </a:rPr>
              <a:t> Lack of storage space</a:t>
            </a:r>
          </a:p>
          <a:p>
            <a:pPr fontAlgn="base"/>
            <a:r>
              <a:rPr lang="en-US" sz="2400" dirty="0" smtClean="0">
                <a:latin typeface="Times New Roman" pitchFamily="18" charset="0"/>
                <a:cs typeface="Times New Roman" pitchFamily="18" charset="0"/>
              </a:rPr>
              <a:t> Increased pop-ups, toolbars and other unwanted programs</a:t>
            </a:r>
          </a:p>
          <a:p>
            <a:pPr fontAlgn="base"/>
            <a:r>
              <a:rPr lang="en-US" sz="2400" dirty="0" smtClean="0">
                <a:latin typeface="Times New Roman" pitchFamily="18" charset="0"/>
                <a:cs typeface="Times New Roman" pitchFamily="18" charset="0"/>
              </a:rPr>
              <a:t> Emails and messages being sent without you prompting them</a:t>
            </a:r>
          </a:p>
          <a:p>
            <a:endParaRPr lang="en-US" sz="24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Password Attacks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000" dirty="0" smtClean="0">
                <a:latin typeface="Times New Roman" pitchFamily="18" charset="0"/>
                <a:cs typeface="Times New Roman" pitchFamily="18" charset="0"/>
              </a:rPr>
              <a:t>Most widely used types of attacks are</a:t>
            </a:r>
          </a:p>
          <a:p>
            <a:r>
              <a:rPr lang="en-US" sz="2000" dirty="0" smtClean="0">
                <a:latin typeface="Times New Roman" pitchFamily="18" charset="0"/>
                <a:cs typeface="Times New Roman" pitchFamily="18" charset="0"/>
              </a:rPr>
              <a:t>Password Guessing</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The most common type of attack is password guessing. Attackers can guess passwords locally or remotely using either a manual or automated approach. Password guessing isn't always as difficult as you'd expect.</a:t>
            </a:r>
          </a:p>
          <a:p>
            <a:r>
              <a:rPr lang="en-US" sz="2000" dirty="0" smtClean="0">
                <a:latin typeface="Times New Roman" pitchFamily="18" charset="0"/>
                <a:cs typeface="Times New Roman" pitchFamily="18" charset="0"/>
              </a:rPr>
              <a:t>Password Resetting</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Attackers often find it much easier to reset passwords than to guess them. Many password cracking programs are actually password resetters.</a:t>
            </a:r>
          </a:p>
          <a:p>
            <a:r>
              <a:rPr lang="en-US" sz="2000" dirty="0" smtClean="0">
                <a:latin typeface="Times New Roman" pitchFamily="18" charset="0"/>
                <a:cs typeface="Times New Roman" pitchFamily="18" charset="0"/>
              </a:rPr>
              <a:t>Password sniffing</a:t>
            </a:r>
          </a:p>
          <a:p>
            <a:pPr>
              <a:buNone/>
            </a:pPr>
            <a:r>
              <a:rPr lang="en-US" sz="2000" dirty="0" smtClean="0">
                <a:latin typeface="Times New Roman" pitchFamily="18" charset="0"/>
                <a:cs typeface="Times New Roman" pitchFamily="18" charset="0"/>
              </a:rPr>
              <a:t>     Some password crackers can sniff authentication traffic between a client and server and extract password hashes or enough authentication information to begin the cracking process.</a:t>
            </a:r>
            <a:endParaRPr lang="en-US" sz="20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The contraction of </a:t>
            </a:r>
            <a:r>
              <a:rPr lang="en-US" sz="2400" b="1" dirty="0" smtClean="0">
                <a:solidFill>
                  <a:srgbClr val="FF0000"/>
                </a:solidFill>
                <a:latin typeface="Times New Roman" pitchFamily="18" charset="0"/>
                <a:cs typeface="Times New Roman" pitchFamily="18" charset="0"/>
              </a:rPr>
              <a:t>mal</a:t>
            </a:r>
            <a:r>
              <a:rPr lang="en-US" sz="2400" dirty="0" smtClean="0">
                <a:latin typeface="Times New Roman" pitchFamily="18" charset="0"/>
                <a:cs typeface="Times New Roman" pitchFamily="18" charset="0"/>
              </a:rPr>
              <a:t>icious soft</a:t>
            </a:r>
            <a:r>
              <a:rPr lang="en-US" sz="2400" b="1" dirty="0" smtClean="0">
                <a:solidFill>
                  <a:srgbClr val="FF0000"/>
                </a:solidFill>
                <a:latin typeface="Times New Roman" pitchFamily="18" charset="0"/>
                <a:cs typeface="Times New Roman" pitchFamily="18" charset="0"/>
              </a:rPr>
              <a:t>ware </a:t>
            </a:r>
            <a:r>
              <a:rPr lang="en-US" sz="2400" dirty="0" smtClean="0">
                <a:latin typeface="Times New Roman" pitchFamily="18" charset="0"/>
                <a:cs typeface="Times New Roman" pitchFamily="18" charset="0"/>
              </a:rPr>
              <a:t> known as </a:t>
            </a:r>
            <a:r>
              <a:rPr lang="en-US" sz="2400" b="1" dirty="0" smtClean="0">
                <a:solidFill>
                  <a:srgbClr val="FF0000"/>
                </a:solidFill>
                <a:latin typeface="Times New Roman" pitchFamily="18" charset="0"/>
                <a:cs typeface="Times New Roman" pitchFamily="18" charset="0"/>
              </a:rPr>
              <a:t>malware</a:t>
            </a:r>
            <a:r>
              <a:rPr lang="en-US" sz="2400" dirty="0" smtClean="0">
                <a:latin typeface="Times New Roman" pitchFamily="18" charset="0"/>
                <a:cs typeface="Times New Roman" pitchFamily="18" charset="0"/>
              </a:rPr>
              <a:t>. </a:t>
            </a:r>
          </a:p>
          <a:p>
            <a:pPr>
              <a:buNone/>
            </a:pPr>
            <a:endParaRPr lang="en-US" sz="2400" dirty="0" smtClean="0">
              <a:latin typeface="Times New Roman" pitchFamily="18" charset="0"/>
              <a:cs typeface="Times New Roman" pitchFamily="18" charset="0"/>
            </a:endParaRPr>
          </a:p>
          <a:p>
            <a:pPr>
              <a:buNone/>
            </a:pPr>
            <a:r>
              <a:rPr lang="en-US" sz="2400" dirty="0" smtClean="0">
                <a:latin typeface="Times New Roman" pitchFamily="18" charset="0"/>
                <a:cs typeface="Times New Roman" pitchFamily="18" charset="0"/>
              </a:rPr>
              <a:t>Malware is any piece of software that is designed with the intent </a:t>
            </a:r>
          </a:p>
          <a:p>
            <a:pPr>
              <a:buNone/>
            </a:pPr>
            <a:r>
              <a:rPr lang="en-US" sz="2400" dirty="0" smtClean="0">
                <a:latin typeface="Times New Roman" pitchFamily="18" charset="0"/>
                <a:cs typeface="Times New Roman" pitchFamily="18" charset="0"/>
              </a:rPr>
              <a:t>to damage, disrupt or gain </a:t>
            </a:r>
            <a:r>
              <a:rPr lang="en-US" sz="2400" dirty="0" err="1" smtClean="0">
                <a:latin typeface="Times New Roman" pitchFamily="18" charset="0"/>
                <a:cs typeface="Times New Roman" pitchFamily="18" charset="0"/>
              </a:rPr>
              <a:t>unauthorised</a:t>
            </a:r>
            <a:r>
              <a:rPr lang="en-US" sz="2400" dirty="0" smtClean="0">
                <a:latin typeface="Times New Roman" pitchFamily="18" charset="0"/>
                <a:cs typeface="Times New Roman" pitchFamily="18" charset="0"/>
              </a:rPr>
              <a:t> access to your device and </a:t>
            </a:r>
          </a:p>
          <a:p>
            <a:pPr>
              <a:buNone/>
            </a:pPr>
            <a:r>
              <a:rPr lang="en-US" sz="2400" dirty="0" smtClean="0">
                <a:latin typeface="Times New Roman" pitchFamily="18" charset="0"/>
                <a:cs typeface="Times New Roman" pitchFamily="18" charset="0"/>
              </a:rPr>
              <a:t>inflict harm to data and/or people in multiple ways.</a:t>
            </a:r>
          </a:p>
          <a:p>
            <a:pPr>
              <a:buNone/>
            </a:pPr>
            <a:endParaRPr lang="en-US" sz="2400" dirty="0" smtClean="0">
              <a:latin typeface="Times New Roman" pitchFamily="18" charset="0"/>
              <a:cs typeface="Times New Roman" pitchFamily="18" charset="0"/>
            </a:endParaRPr>
          </a:p>
          <a:p>
            <a:pPr fontAlgn="base">
              <a:buNone/>
            </a:pPr>
            <a:r>
              <a:rPr lang="en-US" sz="2400" b="1" dirty="0" smtClean="0">
                <a:latin typeface="Times New Roman" pitchFamily="18" charset="0"/>
                <a:cs typeface="Times New Roman" pitchFamily="18" charset="0"/>
              </a:rPr>
              <a:t>It is one of the biggest threats on the internet</a:t>
            </a:r>
          </a:p>
          <a:p>
            <a:pPr fontAlgn="base">
              <a:buNone/>
            </a:pPr>
            <a:endParaRPr lang="en-US" sz="2400" dirty="0" smtClean="0">
              <a:latin typeface="Times New Roman" pitchFamily="18" charset="0"/>
              <a:cs typeface="Times New Roman" pitchFamily="18" charset="0"/>
            </a:endParaRPr>
          </a:p>
          <a:p>
            <a:pPr fontAlgn="base">
              <a:buNone/>
            </a:pPr>
            <a:r>
              <a:rPr lang="en-US" sz="2400" dirty="0" smtClean="0">
                <a:latin typeface="Times New Roman" pitchFamily="18" charset="0"/>
                <a:cs typeface="Times New Roman" pitchFamily="18" charset="0"/>
              </a:rPr>
              <a:t>and it comes in a bewildering variety of forms, each with its own </a:t>
            </a:r>
          </a:p>
          <a:p>
            <a:pPr fontAlgn="base">
              <a:buNone/>
            </a:pPr>
            <a:r>
              <a:rPr lang="en-US" sz="2400" dirty="0" smtClean="0">
                <a:latin typeface="Times New Roman" pitchFamily="18" charset="0"/>
                <a:cs typeface="Times New Roman" pitchFamily="18" charset="0"/>
              </a:rPr>
              <a:t>method of delivery</a:t>
            </a:r>
          </a:p>
          <a:p>
            <a:pPr>
              <a:buNone/>
            </a:pPr>
            <a:endParaRPr lang="en-US" sz="2400" dirty="0">
              <a:latin typeface="Times New Roman" pitchFamily="18" charset="0"/>
              <a:cs typeface="Times New Roman" pitchFamily="18" charset="0"/>
            </a:endParaRPr>
          </a:p>
        </p:txBody>
      </p:sp>
      <p:sp>
        <p:nvSpPr>
          <p:cNvPr id="4" name="Title 1"/>
          <p:cNvSpPr>
            <a:spLocks noGrp="1"/>
          </p:cNvSpPr>
          <p:nvPr>
            <p:ph type="title"/>
          </p:nvPr>
        </p:nvSpPr>
        <p:spPr>
          <a:xfrm>
            <a:off x="457200" y="274638"/>
            <a:ext cx="8229600" cy="1143000"/>
          </a:xfrm>
        </p:spPr>
        <p:txBody>
          <a:bodyPr>
            <a:normAutofit/>
          </a:bodyPr>
          <a:lstStyle/>
          <a:p>
            <a:r>
              <a:rPr lang="en-US" sz="3600" b="1" dirty="0">
                <a:latin typeface="Times New Roman" pitchFamily="18" charset="0"/>
                <a:cs typeface="Times New Roman" pitchFamily="18" charset="0"/>
              </a:rPr>
              <a:t>Introduction to Malware</a:t>
            </a:r>
            <a:endParaRPr lang="en-US" sz="36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sz="2000" dirty="0" smtClean="0">
                <a:latin typeface="Times New Roman" pitchFamily="18" charset="0"/>
                <a:cs typeface="Times New Roman" pitchFamily="18" charset="0"/>
              </a:rPr>
              <a:t>Password Capturing</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Many attackers capture passwords simply by installing a keyboard-sniffing Trojan horse or one of the many physical keyboard-logging hardware devices for sale on the Internet. Symantec reports that 82 percent of the most commonly used malware programs steal confidential information. </a:t>
            </a:r>
          </a:p>
          <a:p>
            <a:r>
              <a:rPr lang="en-US" sz="2000" dirty="0" smtClean="0">
                <a:latin typeface="Times New Roman" pitchFamily="18" charset="0"/>
                <a:cs typeface="Times New Roman" pitchFamily="18" charset="0"/>
              </a:rPr>
              <a:t>password cracking</a:t>
            </a:r>
          </a:p>
          <a:p>
            <a:r>
              <a:rPr lang="en-US" sz="2000" dirty="0" smtClean="0">
                <a:latin typeface="Times New Roman" pitchFamily="18" charset="0"/>
                <a:cs typeface="Times New Roman" pitchFamily="18" charset="0"/>
              </a:rPr>
              <a:t>It is the process of recovering passwords from data that has been stored in or transmitted by a computer system. A common approach (brute-force attack) is to repeatedly try guesses for the password and to check them against an available cryptographic hash of the password. The purpose of password cracking might be to help a user recover a forgotten password (installing an entirely new password is less of a security risk, but it involves System Administration privileges), to gain unauthorized access to a system, or to act as a preventive measure whereby system administrators check for easily </a:t>
            </a:r>
            <a:r>
              <a:rPr lang="en-US" sz="2000" dirty="0" err="1" smtClean="0">
                <a:latin typeface="Times New Roman" pitchFamily="18" charset="0"/>
                <a:cs typeface="Times New Roman" pitchFamily="18" charset="0"/>
              </a:rPr>
              <a:t>crackable</a:t>
            </a:r>
            <a:r>
              <a:rPr lang="en-US" sz="2000" dirty="0" smtClean="0">
                <a:latin typeface="Times New Roman" pitchFamily="18" charset="0"/>
                <a:cs typeface="Times New Roman" pitchFamily="18" charset="0"/>
              </a:rPr>
              <a:t> passwords.</a:t>
            </a:r>
            <a:endParaRPr lang="en-US" sz="20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Password Attack Methods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5029200"/>
          </a:xfrm>
        </p:spPr>
        <p:txBody>
          <a:bodyPr>
            <a:normAutofit fontScale="62500" lnSpcReduction="20000"/>
          </a:bodyPr>
          <a:lstStyle/>
          <a:p>
            <a:pPr fontAlgn="base">
              <a:buNone/>
            </a:pPr>
            <a:r>
              <a:rPr lang="en-US" b="1" dirty="0" smtClean="0">
                <a:latin typeface="Times New Roman" pitchFamily="18" charset="0"/>
                <a:cs typeface="Times New Roman" pitchFamily="18" charset="0"/>
              </a:rPr>
              <a:t>1. Brute Force Attack</a:t>
            </a:r>
            <a:endParaRPr lang="en-US"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One of the most common forms of password attack methods, and the easiest for hackers to perform. In fact, inexperienced hackers favor this method precisely because of this.  </a:t>
            </a:r>
          </a:p>
          <a:p>
            <a:pPr fontAlgn="base"/>
            <a:r>
              <a:rPr lang="en-US" dirty="0" smtClean="0">
                <a:latin typeface="Times New Roman" pitchFamily="18" charset="0"/>
                <a:cs typeface="Times New Roman" pitchFamily="18" charset="0"/>
              </a:rPr>
              <a:t>In a brute force attack, a hacker uses a computer program to login to a user’s account with all possible password combinations. Moreover, brute force accounts don’t start at random; instead, they start with the easiest-to-guess passwords. </a:t>
            </a:r>
          </a:p>
          <a:p>
            <a:pPr fontAlgn="base">
              <a:buNone/>
            </a:pPr>
            <a:r>
              <a:rPr lang="en-US" dirty="0" smtClean="0">
                <a:latin typeface="Times New Roman" pitchFamily="18" charset="0"/>
                <a:cs typeface="Times New Roman" pitchFamily="18" charset="0"/>
              </a:rPr>
              <a:t> </a:t>
            </a:r>
          </a:p>
          <a:p>
            <a:pPr fontAlgn="base">
              <a:buNone/>
            </a:pPr>
            <a:r>
              <a:rPr lang="en-US" b="1" dirty="0" smtClean="0">
                <a:latin typeface="Times New Roman" pitchFamily="18" charset="0"/>
                <a:cs typeface="Times New Roman" pitchFamily="18" charset="0"/>
              </a:rPr>
              <a:t>2. Dictionary Attack</a:t>
            </a:r>
            <a:endParaRPr lang="en-US" dirty="0" smtClean="0">
              <a:latin typeface="Times New Roman" pitchFamily="18" charset="0"/>
              <a:cs typeface="Times New Roman" pitchFamily="18" charset="0"/>
            </a:endParaRPr>
          </a:p>
          <a:p>
            <a:pPr fontAlgn="base"/>
            <a:r>
              <a:rPr lang="en-US" dirty="0" smtClean="0">
                <a:latin typeface="Times New Roman" pitchFamily="18" charset="0"/>
                <a:cs typeface="Times New Roman" pitchFamily="18" charset="0"/>
              </a:rPr>
              <a:t>Conversely, a dictionary attack allows hackers to employ a program which cycles through common words. A brute force attack goes letter by letter, whereas a dictionary attack only tries possibilities most likely to succeed.  </a:t>
            </a:r>
          </a:p>
          <a:p>
            <a:pPr fontAlgn="base"/>
            <a:r>
              <a:rPr lang="en-US" dirty="0" smtClean="0">
                <a:latin typeface="Times New Roman" pitchFamily="18" charset="0"/>
                <a:cs typeface="Times New Roman" pitchFamily="18" charset="0"/>
              </a:rPr>
              <a:t>Also, dictionary attacks rely on a few key factors of users’ psychology.  For example, users tend to pick short passwords and base their passwords off common words. So a dictionary attack starts with those words and variations (adding numbers at the end, replacing letters with numbers, etc.).</a:t>
            </a:r>
          </a:p>
          <a:p>
            <a:endParaRPr lang="en-US" dirty="0">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sz="2000" b="1" dirty="0" smtClean="0">
                <a:latin typeface="Times New Roman" pitchFamily="18" charset="0"/>
                <a:cs typeface="Times New Roman" pitchFamily="18" charset="0"/>
              </a:rPr>
              <a:t>3. Phishing</a:t>
            </a:r>
          </a:p>
          <a:p>
            <a:pPr fontAlgn="base"/>
            <a:r>
              <a:rPr lang="en-US" sz="2000" dirty="0" smtClean="0">
                <a:latin typeface="Times New Roman" pitchFamily="18" charset="0"/>
                <a:cs typeface="Times New Roman" pitchFamily="18" charset="0"/>
              </a:rPr>
              <a:t>Usually, hackers disguise their phishing attacks as unsuspecting emails posing as legitimate and known services.  From these emails, hackers take users to fake login pages disguised as the legitimate service. Often, the hackers add a subtle, threatening dimension to their emails like the prospect of service cancellation. This forces the users to hand over their credentials before giving it careful consideration. </a:t>
            </a:r>
          </a:p>
          <a:p>
            <a:pPr fontAlgn="base"/>
            <a:r>
              <a:rPr lang="en-US" sz="2000" dirty="0" smtClean="0">
                <a:latin typeface="Times New Roman" pitchFamily="18" charset="0"/>
                <a:cs typeface="Times New Roman" pitchFamily="18" charset="0"/>
              </a:rPr>
              <a:t>Also, a variation of phishing attack is the social engineering attack. These identity attacks use the social conventions of the workplace to fool users. Hackers could pose as the IT team and directly ask users for their passwords without risking detection.</a:t>
            </a:r>
          </a:p>
          <a:p>
            <a:pPr fontAlgn="base"/>
            <a:r>
              <a:rPr lang="en-US" sz="2000" dirty="0" smtClean="0">
                <a:latin typeface="Times New Roman" pitchFamily="18" charset="0"/>
                <a:cs typeface="Times New Roman" pitchFamily="18" charset="0"/>
              </a:rPr>
              <a:t>Finally, phishing facilitates password guessing, but of course, hackers can always just guess with the information they find online. Distressingly, they often turn out to be right in the end. </a:t>
            </a:r>
          </a:p>
          <a:p>
            <a:pPr fontAlgn="base"/>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sz="1800" b="1" dirty="0" smtClean="0">
                <a:latin typeface="Times New Roman" pitchFamily="18" charset="0"/>
                <a:cs typeface="Times New Roman" pitchFamily="18" charset="0"/>
              </a:rPr>
              <a:t>4. Rainbow Table Attack</a:t>
            </a:r>
          </a:p>
          <a:p>
            <a:r>
              <a:rPr lang="en-US" sz="1800" dirty="0" smtClean="0">
                <a:latin typeface="Times New Roman" pitchFamily="18" charset="0"/>
                <a:cs typeface="Times New Roman" pitchFamily="18" charset="0"/>
              </a:rPr>
              <a:t>Wisely, enterprises often hash their users’ passwords; hashing entails mathematically converting caches of passwords into cryptographic, random-looking strings of characters to prevent them from being misused. If hackers can’t read the passwords, they can’t abuse them.</a:t>
            </a:r>
          </a:p>
          <a:p>
            <a:r>
              <a:rPr lang="en-US" sz="1800" dirty="0" smtClean="0">
                <a:latin typeface="Times New Roman" pitchFamily="18" charset="0"/>
                <a:cs typeface="Times New Roman" pitchFamily="18" charset="0"/>
              </a:rPr>
              <a:t>A rainbow table compiles a list of pre-computed hashes. It already has the mathematical answers for all possible password combinations for common hash algorithms. Like many identity management threats, this one uses time to its advantage.   </a:t>
            </a:r>
          </a:p>
          <a:p>
            <a:pPr>
              <a:buNone/>
            </a:pPr>
            <a:r>
              <a:rPr lang="en-US" sz="1800" b="1" dirty="0" smtClean="0">
                <a:latin typeface="Times New Roman" pitchFamily="18" charset="0"/>
                <a:cs typeface="Times New Roman" pitchFamily="18" charset="0"/>
              </a:rPr>
              <a:t>5. Credential Stuffing</a:t>
            </a:r>
          </a:p>
          <a:p>
            <a:pPr fontAlgn="base"/>
            <a:r>
              <a:rPr lang="en-US" sz="1800" dirty="0" smtClean="0">
                <a:latin typeface="Times New Roman" pitchFamily="18" charset="0"/>
                <a:cs typeface="Times New Roman" pitchFamily="18" charset="0"/>
              </a:rPr>
              <a:t>In a credential stuffing attack, hackers use lists of stolen usernames and passwords in combination on various accounts, automatically trying over and over until they hit a match. </a:t>
            </a:r>
          </a:p>
          <a:p>
            <a:pPr fontAlgn="base"/>
            <a:r>
              <a:rPr lang="en-US" sz="1800" dirty="0" smtClean="0">
                <a:latin typeface="Times New Roman" pitchFamily="18" charset="0"/>
                <a:cs typeface="Times New Roman" pitchFamily="18" charset="0"/>
              </a:rPr>
              <a:t>Credential stuffing relies on users’ tendency to reuse their passwords for multiple accounts, often to great success. Further, hackers share stolen passwords on the Dark Web or sell them, so this information proliferates among threat actors.   </a:t>
            </a:r>
          </a:p>
          <a:p>
            <a:pPr fontAlgn="base"/>
            <a:r>
              <a:rPr lang="en-US" sz="1800" dirty="0" smtClean="0">
                <a:latin typeface="Times New Roman" pitchFamily="18" charset="0"/>
                <a:cs typeface="Times New Roman" pitchFamily="18" charset="0"/>
              </a:rPr>
              <a:t>Technically, credential stuffing falls under the umbrella of brute force password attack methods. Yet it proves incredibly effective because it uses known passwords.</a:t>
            </a:r>
          </a:p>
          <a:p>
            <a:endParaRPr lang="en-US" sz="18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buNone/>
            </a:pPr>
            <a:r>
              <a:rPr lang="en-US" sz="2000" b="1" dirty="0" smtClean="0">
                <a:latin typeface="Times New Roman" pitchFamily="18" charset="0"/>
                <a:cs typeface="Times New Roman" pitchFamily="18" charset="0"/>
              </a:rPr>
              <a:t>6. Password Spraying</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password spraying expands the potential targets exponentially. Thus, it helps hackers avoid account lockout policies which would trigger on repeat login failures. At the very least, it mitigates their effectiveness. </a:t>
            </a:r>
          </a:p>
          <a:p>
            <a:r>
              <a:rPr lang="en-US" sz="2000" dirty="0" smtClean="0">
                <a:latin typeface="Times New Roman" pitchFamily="18" charset="0"/>
                <a:cs typeface="Times New Roman" pitchFamily="18" charset="0"/>
              </a:rPr>
              <a:t>Surprisingly, these password attack methods tend to move slowly. Hackers prefer to attack methodically from account to account, trying different passwords. This allows the timers on account lockout detection tools to revert before moving back with a different password. Password spraying can be particularly dangerous for single sign-on or cloud-based authentication portals. </a:t>
            </a:r>
          </a:p>
          <a:p>
            <a:pPr>
              <a:buNone/>
            </a:pPr>
            <a:r>
              <a:rPr lang="en-US" sz="2000" b="1" dirty="0" smtClean="0">
                <a:latin typeface="Times New Roman" pitchFamily="18" charset="0"/>
                <a:cs typeface="Times New Roman" pitchFamily="18" charset="0"/>
              </a:rPr>
              <a:t>7.  Keylogger Attack</a:t>
            </a:r>
            <a:endParaRPr lang="en-US" sz="2000" dirty="0" smtClean="0">
              <a:latin typeface="Times New Roman" pitchFamily="18" charset="0"/>
              <a:cs typeface="Times New Roman" pitchFamily="18" charset="0"/>
            </a:endParaRPr>
          </a:p>
          <a:p>
            <a:r>
              <a:rPr lang="en-US" sz="2000" dirty="0" smtClean="0">
                <a:latin typeface="Times New Roman" pitchFamily="18" charset="0"/>
                <a:cs typeface="Times New Roman" pitchFamily="18" charset="0"/>
              </a:rPr>
              <a:t>keylogger attacks install a program on users’ endpoints to track all of a users’ keystrokes. </a:t>
            </a:r>
          </a:p>
          <a:p>
            <a:r>
              <a:rPr lang="en-US" sz="2000" dirty="0" smtClean="0">
                <a:latin typeface="Times New Roman" pitchFamily="18" charset="0"/>
                <a:cs typeface="Times New Roman" pitchFamily="18" charset="0"/>
              </a:rPr>
              <a:t>So as the user types in their usernames and passwords, the hackers record them for use later. This technically falls under the category of malware or a digital virus, so it must first infect the users’ endpoints.</a:t>
            </a:r>
          </a:p>
          <a:p>
            <a:endParaRPr lang="en-US" sz="20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Denial-of-Service</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buNone/>
            </a:pPr>
            <a:r>
              <a:rPr lang="en-US" sz="2400" b="1" dirty="0" smtClean="0">
                <a:latin typeface="Times New Roman" pitchFamily="18" charset="0"/>
                <a:cs typeface="Times New Roman" pitchFamily="18" charset="0"/>
              </a:rPr>
              <a:t>What is a Denial-of-Service Attack?</a:t>
            </a:r>
          </a:p>
          <a:p>
            <a:r>
              <a:rPr lang="en-US" sz="2400" dirty="0" smtClean="0">
                <a:latin typeface="Times New Roman" pitchFamily="18" charset="0"/>
                <a:cs typeface="Times New Roman" pitchFamily="18" charset="0"/>
              </a:rPr>
              <a:t>Denial of Service (</a:t>
            </a:r>
            <a:r>
              <a:rPr lang="en-US" sz="2400" dirty="0" err="1" smtClean="0">
                <a:latin typeface="Times New Roman" pitchFamily="18" charset="0"/>
                <a:cs typeface="Times New Roman" pitchFamily="18" charset="0"/>
              </a:rPr>
              <a:t>DoS</a:t>
            </a:r>
            <a:r>
              <a:rPr lang="en-US" sz="2400" dirty="0" smtClean="0">
                <a:latin typeface="Times New Roman" pitchFamily="18" charset="0"/>
                <a:cs typeface="Times New Roman" pitchFamily="18" charset="0"/>
              </a:rPr>
              <a:t>) is an attack on a computer or network that reduces, restricts or prevents accessibility of system resources to its legitimate users.</a:t>
            </a:r>
          </a:p>
          <a:p>
            <a:r>
              <a:rPr lang="en-US" sz="2400" dirty="0" smtClean="0">
                <a:latin typeface="Times New Roman" pitchFamily="18" charset="0"/>
                <a:cs typeface="Times New Roman" pitchFamily="18" charset="0"/>
              </a:rPr>
              <a:t>In a </a:t>
            </a:r>
            <a:r>
              <a:rPr lang="en-US" sz="2400" dirty="0" err="1" smtClean="0">
                <a:latin typeface="Times New Roman" pitchFamily="18" charset="0"/>
                <a:cs typeface="Times New Roman" pitchFamily="18" charset="0"/>
              </a:rPr>
              <a:t>DoS</a:t>
            </a:r>
            <a:r>
              <a:rPr lang="en-US" sz="2400" dirty="0" smtClean="0">
                <a:latin typeface="Times New Roman" pitchFamily="18" charset="0"/>
                <a:cs typeface="Times New Roman" pitchFamily="18" charset="0"/>
              </a:rPr>
              <a:t> attack, attackers flood a victim system with non-legitimate service requests or traffic to overload its resources.</a:t>
            </a:r>
          </a:p>
          <a:p>
            <a:r>
              <a:rPr lang="en-US" sz="2400" dirty="0" err="1" smtClean="0">
                <a:latin typeface="Times New Roman" pitchFamily="18" charset="0"/>
                <a:cs typeface="Times New Roman" pitchFamily="18" charset="0"/>
              </a:rPr>
              <a:t>DoS</a:t>
            </a:r>
            <a:r>
              <a:rPr lang="en-US" sz="2400" dirty="0" smtClean="0">
                <a:latin typeface="Times New Roman" pitchFamily="18" charset="0"/>
                <a:cs typeface="Times New Roman" pitchFamily="18" charset="0"/>
              </a:rPr>
              <a:t> attack leads to unavailability of a particular website and show network performance.</a:t>
            </a:r>
            <a:endParaRPr lang="en-US" sz="24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Times New Roman" pitchFamily="18" charset="0"/>
                <a:cs typeface="Times New Roman" pitchFamily="18" charset="0"/>
              </a:rPr>
              <a:t>Basic Categories of </a:t>
            </a:r>
            <a:r>
              <a:rPr lang="en-US" sz="3600" b="1" dirty="0" err="1" smtClean="0">
                <a:latin typeface="Times New Roman" pitchFamily="18" charset="0"/>
                <a:cs typeface="Times New Roman" pitchFamily="18" charset="0"/>
              </a:rPr>
              <a:t>DoS</a:t>
            </a:r>
            <a:r>
              <a:rPr lang="en-US" sz="3600" b="1" dirty="0" smtClean="0">
                <a:latin typeface="Times New Roman" pitchFamily="18" charset="0"/>
                <a:cs typeface="Times New Roman" pitchFamily="18" charset="0"/>
              </a:rPr>
              <a:t>/</a:t>
            </a:r>
            <a:r>
              <a:rPr lang="en-US" sz="3600" b="1" dirty="0" err="1" smtClean="0">
                <a:latin typeface="Times New Roman" pitchFamily="18" charset="0"/>
                <a:cs typeface="Times New Roman" pitchFamily="18" charset="0"/>
              </a:rPr>
              <a:t>DDoS</a:t>
            </a:r>
            <a:r>
              <a:rPr lang="en-US" sz="3600" b="1" dirty="0" smtClean="0">
                <a:latin typeface="Times New Roman" pitchFamily="18" charset="0"/>
                <a:cs typeface="Times New Roman" pitchFamily="18" charset="0"/>
              </a:rPr>
              <a:t> Attack Vectors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b="1" dirty="0" smtClean="0">
                <a:latin typeface="Times New Roman" pitchFamily="18" charset="0"/>
                <a:cs typeface="Times New Roman" pitchFamily="18" charset="0"/>
              </a:rPr>
              <a:t>Volumetric Attacks: </a:t>
            </a:r>
            <a:r>
              <a:rPr lang="en-US" sz="2000" dirty="0" smtClean="0">
                <a:latin typeface="Times New Roman" pitchFamily="18" charset="0"/>
                <a:cs typeface="Times New Roman" pitchFamily="18" charset="0"/>
              </a:rPr>
              <a:t>Consumes the bandwidth of target network or service.</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Fragmentation Attacks: </a:t>
            </a:r>
            <a:r>
              <a:rPr lang="en-US" sz="2000" dirty="0" smtClean="0">
                <a:latin typeface="Times New Roman" pitchFamily="18" charset="0"/>
                <a:cs typeface="Times New Roman" pitchFamily="18" charset="0"/>
              </a:rPr>
              <a:t>Overwhelms target's ability of re-assembling the fragmented packets.</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TCP State-Exhaustion Attacks: </a:t>
            </a:r>
            <a:r>
              <a:rPr lang="en-US" sz="2000" dirty="0" smtClean="0">
                <a:latin typeface="Times New Roman" pitchFamily="18" charset="0"/>
                <a:cs typeface="Times New Roman" pitchFamily="18" charset="0"/>
              </a:rPr>
              <a:t>Consumes the connection state tables present in the network infrastructure components such as load-balancers, firewalls, and application servers.</a:t>
            </a:r>
          </a:p>
          <a:p>
            <a:endParaRPr lang="en-US" sz="2000" dirty="0" smtClean="0">
              <a:latin typeface="Times New Roman" pitchFamily="18" charset="0"/>
              <a:cs typeface="Times New Roman" pitchFamily="18" charset="0"/>
            </a:endParaRPr>
          </a:p>
          <a:p>
            <a:r>
              <a:rPr lang="en-US" sz="2000" b="1" dirty="0" smtClean="0">
                <a:latin typeface="Times New Roman" pitchFamily="18" charset="0"/>
                <a:cs typeface="Times New Roman" pitchFamily="18" charset="0"/>
              </a:rPr>
              <a:t>Application Layer Attacks: </a:t>
            </a:r>
            <a:r>
              <a:rPr lang="en-US" sz="2000" dirty="0" smtClean="0">
                <a:latin typeface="Times New Roman" pitchFamily="18" charset="0"/>
                <a:cs typeface="Times New Roman" pitchFamily="18" charset="0"/>
              </a:rPr>
              <a:t>Consumes the application resources or service thereby making it unavailable to other legitimate users.</a:t>
            </a:r>
            <a:endParaRPr lang="en-US" sz="2000" dirty="0">
              <a:latin typeface="Times New Roman" pitchFamily="18" charset="0"/>
              <a:cs typeface="Times New Roman"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err="1" smtClean="0">
                <a:latin typeface="Times New Roman" pitchFamily="18" charset="0"/>
                <a:cs typeface="Times New Roman" pitchFamily="18" charset="0"/>
              </a:rPr>
              <a:t>DoS</a:t>
            </a:r>
            <a:r>
              <a:rPr lang="en-US" sz="3600" b="1" dirty="0" smtClean="0">
                <a:latin typeface="Times New Roman" pitchFamily="18" charset="0"/>
                <a:cs typeface="Times New Roman" pitchFamily="18" charset="0"/>
              </a:rPr>
              <a:t>/</a:t>
            </a:r>
            <a:r>
              <a:rPr lang="en-US" sz="3600" b="1" dirty="0" err="1" smtClean="0">
                <a:latin typeface="Times New Roman" pitchFamily="18" charset="0"/>
                <a:cs typeface="Times New Roman" pitchFamily="18" charset="0"/>
              </a:rPr>
              <a:t>DDoS</a:t>
            </a:r>
            <a:r>
              <a:rPr lang="en-US" sz="3600" b="1" dirty="0" smtClean="0">
                <a:latin typeface="Times New Roman" pitchFamily="18" charset="0"/>
                <a:cs typeface="Times New Roman" pitchFamily="18" charset="0"/>
              </a:rPr>
              <a:t> Attack Techniques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Bandwidth Attacks and Service Request Floods</a:t>
            </a:r>
          </a:p>
          <a:p>
            <a:r>
              <a:rPr lang="en-US" sz="2400" dirty="0" smtClean="0">
                <a:latin typeface="Times New Roman" pitchFamily="18" charset="0"/>
                <a:cs typeface="Times New Roman" pitchFamily="18" charset="0"/>
              </a:rPr>
              <a:t>SYN Flooding Attack</a:t>
            </a:r>
          </a:p>
          <a:p>
            <a:r>
              <a:rPr lang="en-US" sz="2400" dirty="0" smtClean="0">
                <a:latin typeface="Times New Roman" pitchFamily="18" charset="0"/>
                <a:cs typeface="Times New Roman" pitchFamily="18" charset="0"/>
              </a:rPr>
              <a:t>ICMP Flood Attack</a:t>
            </a:r>
          </a:p>
          <a:p>
            <a:r>
              <a:rPr lang="en-US" sz="2400" dirty="0" smtClean="0">
                <a:latin typeface="Times New Roman" pitchFamily="18" charset="0"/>
                <a:cs typeface="Times New Roman" pitchFamily="18" charset="0"/>
              </a:rPr>
              <a:t>Peer-to-Peer Attacks</a:t>
            </a:r>
          </a:p>
          <a:p>
            <a:r>
              <a:rPr lang="en-US" sz="2400" dirty="0" smtClean="0">
                <a:latin typeface="Times New Roman" pitchFamily="18" charset="0"/>
                <a:cs typeface="Times New Roman" pitchFamily="18" charset="0"/>
              </a:rPr>
              <a:t>Application-Level Flood Attacks</a:t>
            </a:r>
          </a:p>
          <a:p>
            <a:r>
              <a:rPr lang="en-US" sz="2400" dirty="0" smtClean="0">
                <a:latin typeface="Times New Roman" pitchFamily="18" charset="0"/>
                <a:cs typeface="Times New Roman" pitchFamily="18" charset="0"/>
              </a:rPr>
              <a:t>Permanent Denial-of-Service Attack</a:t>
            </a:r>
          </a:p>
          <a:p>
            <a:r>
              <a:rPr lang="en-US" sz="2400" dirty="0" smtClean="0">
                <a:latin typeface="Times New Roman" pitchFamily="18" charset="0"/>
                <a:cs typeface="Times New Roman" pitchFamily="18" charset="0"/>
              </a:rPr>
              <a:t>Distributed Reflection Denial of Service (</a:t>
            </a:r>
            <a:r>
              <a:rPr lang="en-US" sz="2400" dirty="0" err="1" smtClean="0">
                <a:latin typeface="Times New Roman" pitchFamily="18" charset="0"/>
                <a:cs typeface="Times New Roman" pitchFamily="18" charset="0"/>
              </a:rPr>
              <a:t>DrDoS</a:t>
            </a:r>
            <a:r>
              <a:rPr lang="en-US" sz="2400" dirty="0" smtClean="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Unauthorized Access</a:t>
            </a:r>
            <a:endParaRPr lang="en-US" dirty="0"/>
          </a:p>
        </p:txBody>
      </p:sp>
      <p:sp>
        <p:nvSpPr>
          <p:cNvPr id="3" name="Content Placeholder 2"/>
          <p:cNvSpPr>
            <a:spLocks noGrp="1"/>
          </p:cNvSpPr>
          <p:nvPr>
            <p:ph idx="1"/>
          </p:nvPr>
        </p:nvSpPr>
        <p:spPr/>
        <p:txBody>
          <a:bodyPr>
            <a:normAutofit/>
          </a:bodyPr>
          <a:lstStyle/>
          <a:p>
            <a:pPr algn="just"/>
            <a:r>
              <a:rPr lang="en-US" sz="2000" dirty="0" smtClean="0">
                <a:latin typeface="Times New Roman" pitchFamily="18" charset="0"/>
                <a:cs typeface="Times New Roman" pitchFamily="18" charset="0"/>
              </a:rPr>
              <a:t>Unauthorized access refers to individuals gaining access to an organization’s data, networks, endpoints, applications or devices, without permission. It is closely related to authentication – a process that verifies a user’s identity when they access a system. Broken, or misconfigured authentication mechanisms are a main cause of access by unauthorized parties.</a:t>
            </a:r>
          </a:p>
          <a:p>
            <a:pPr fontAlgn="base">
              <a:buNone/>
            </a:pPr>
            <a:r>
              <a:rPr lang="en-US" sz="2000" b="1" dirty="0" smtClean="0">
                <a:latin typeface="Times New Roman" pitchFamily="18" charset="0"/>
                <a:cs typeface="Times New Roman" pitchFamily="18" charset="0"/>
              </a:rPr>
              <a:t>common causes of unauthorized access</a:t>
            </a:r>
            <a:endParaRPr lang="en-US" sz="2000" dirty="0" smtClean="0">
              <a:latin typeface="Times New Roman" pitchFamily="18" charset="0"/>
              <a:cs typeface="Times New Roman" pitchFamily="18" charset="0"/>
            </a:endParaRPr>
          </a:p>
          <a:p>
            <a:pPr fontAlgn="base"/>
            <a:r>
              <a:rPr lang="en-US" sz="2000" dirty="0" smtClean="0">
                <a:latin typeface="Times New Roman" pitchFamily="18" charset="0"/>
                <a:cs typeface="Times New Roman" pitchFamily="18" charset="0"/>
              </a:rPr>
              <a:t>Weak passwords selected by users, or passwords shared across services</a:t>
            </a:r>
          </a:p>
          <a:p>
            <a:pPr fontAlgn="base"/>
            <a:r>
              <a:rPr lang="en-US" sz="2000" dirty="0" smtClean="0">
                <a:latin typeface="Times New Roman" pitchFamily="18" charset="0"/>
                <a:cs typeface="Times New Roman" pitchFamily="18" charset="0"/>
              </a:rPr>
              <a:t>Social engineering attacks, primarily phishing, in which attackers send messages impersonating legitimate parties, often with the aim of stealing user credentials</a:t>
            </a:r>
          </a:p>
          <a:p>
            <a:pPr fontAlgn="base"/>
            <a:r>
              <a:rPr lang="en-US" sz="2000" dirty="0" smtClean="0">
                <a:latin typeface="Times New Roman" pitchFamily="18" charset="0"/>
                <a:cs typeface="Times New Roman" pitchFamily="18" charset="0"/>
              </a:rPr>
              <a:t>Compromised accounts – attackers often seek out a vulnerable system, compromise it, and use it to gain access to other, more secure systems</a:t>
            </a:r>
          </a:p>
          <a:p>
            <a:pPr algn="just"/>
            <a:endParaRPr lang="en-US" sz="2000" dirty="0">
              <a:latin typeface="Times New Roman" pitchFamily="18" charset="0"/>
              <a:cs typeface="Times New Roman"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dirty="0" smtClean="0">
                <a:latin typeface="Times New Roman" pitchFamily="18" charset="0"/>
                <a:cs typeface="Times New Roman" pitchFamily="18" charset="0"/>
              </a:rPr>
              <a:t>Insider threats – a malicious insider can leverage their position to gain unauthorized access to company systems</a:t>
            </a:r>
          </a:p>
          <a:p>
            <a:r>
              <a:rPr lang="en-US" sz="2400" dirty="0" smtClean="0">
                <a:latin typeface="Times New Roman" pitchFamily="18" charset="0"/>
                <a:cs typeface="Times New Roman" pitchFamily="18" charset="0"/>
              </a:rPr>
              <a:t>Zeus malware – uses </a:t>
            </a:r>
            <a:r>
              <a:rPr lang="en-US" sz="2400" dirty="0" err="1" smtClean="0">
                <a:latin typeface="Times New Roman" pitchFamily="18" charset="0"/>
                <a:cs typeface="Times New Roman" pitchFamily="18" charset="0"/>
              </a:rPr>
              <a:t>botnets</a:t>
            </a:r>
            <a:r>
              <a:rPr lang="en-US" sz="2400" dirty="0" smtClean="0">
                <a:latin typeface="Times New Roman" pitchFamily="18" charset="0"/>
                <a:cs typeface="Times New Roman" pitchFamily="18" charset="0"/>
              </a:rPr>
              <a:t> to gain unauthorized access to financial systems by stealing credentials, banking information and financial data</a:t>
            </a:r>
          </a:p>
          <a:p>
            <a:r>
              <a:rPr lang="en-US" sz="2400" dirty="0" smtClean="0">
                <a:latin typeface="Times New Roman" pitchFamily="18" charset="0"/>
                <a:cs typeface="Times New Roman" pitchFamily="18" charset="0"/>
              </a:rPr>
              <a:t>Cobalt strike – a commercial penetration testing tool used to conduct spear-phishing and gain unauthorized access to systems</a:t>
            </a:r>
          </a:p>
          <a:p>
            <a:endParaRPr lang="en-US" sz="24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Malware Attacks Examined</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None/>
            </a:pPr>
            <a:r>
              <a:rPr lang="en-US" sz="2400" dirty="0" smtClean="0">
                <a:latin typeface="Times New Roman" pitchFamily="18" charset="0"/>
                <a:cs typeface="Times New Roman" pitchFamily="18" charset="0"/>
              </a:rPr>
              <a:t>Malware discussion typically encompasses three main aspects:</a:t>
            </a:r>
          </a:p>
          <a:p>
            <a:r>
              <a:rPr lang="en-US" sz="2400" dirty="0" smtClean="0">
                <a:latin typeface="Times New Roman" pitchFamily="18" charset="0"/>
                <a:cs typeface="Times New Roman" pitchFamily="18" charset="0"/>
              </a:rPr>
              <a:t>Objective: What the malware is designed to achieve</a:t>
            </a:r>
          </a:p>
          <a:p>
            <a:r>
              <a:rPr lang="en-US" sz="2400" dirty="0" smtClean="0">
                <a:latin typeface="Times New Roman" pitchFamily="18" charset="0"/>
                <a:cs typeface="Times New Roman" pitchFamily="18" charset="0"/>
              </a:rPr>
              <a:t>Delivery: How the malware is delivered to the target</a:t>
            </a:r>
          </a:p>
          <a:p>
            <a:r>
              <a:rPr lang="en-US" sz="2400" dirty="0" smtClean="0">
                <a:latin typeface="Times New Roman" pitchFamily="18" charset="0"/>
                <a:cs typeface="Times New Roman" pitchFamily="18" charset="0"/>
              </a:rPr>
              <a:t>Concealment: How the malware avoids detection (this item is beyond the scope of this discussion)</a:t>
            </a:r>
          </a:p>
          <a:p>
            <a:pPr>
              <a:buNone/>
            </a:pPr>
            <a:r>
              <a:rPr lang="en-US" sz="2400" b="1" dirty="0" smtClean="0">
                <a:latin typeface="Times New Roman" pitchFamily="18" charset="0"/>
                <a:cs typeface="Times New Roman" pitchFamily="18" charset="0"/>
              </a:rPr>
              <a:t>Objectives</a:t>
            </a:r>
          </a:p>
          <a:p>
            <a:r>
              <a:rPr lang="en-US" sz="2400" dirty="0" smtClean="0">
                <a:latin typeface="Times New Roman" pitchFamily="18" charset="0"/>
                <a:cs typeface="Times New Roman" pitchFamily="18" charset="0"/>
              </a:rPr>
              <a:t>Malware is created with an objective in mind. While it could be said that the objective is “limited only to the imagination of its creator,” this will focus on some of the most common objectives observed in malware.</a:t>
            </a:r>
          </a:p>
          <a:p>
            <a:endParaRPr lang="en-US" sz="2400" dirty="0">
              <a:latin typeface="Times New Roman" pitchFamily="18" charset="0"/>
              <a:cs typeface="Times New Roman"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Times New Roman" pitchFamily="18" charset="0"/>
                <a:cs typeface="Times New Roman" pitchFamily="18" charset="0"/>
              </a:rPr>
              <a:t>Immediate security risks posed by unauthorized access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fontAlgn="base">
              <a:buNone/>
            </a:pPr>
            <a:r>
              <a:rPr lang="en-US" sz="2400" dirty="0" smtClean="0">
                <a:latin typeface="Times New Roman" pitchFamily="18" charset="0"/>
                <a:cs typeface="Times New Roman" pitchFamily="18" charset="0"/>
              </a:rPr>
              <a:t>By gaining unauthorized access to organizational systems or user </a:t>
            </a:r>
          </a:p>
          <a:p>
            <a:pPr fontAlgn="base">
              <a:buNone/>
            </a:pPr>
            <a:r>
              <a:rPr lang="en-US" sz="2400" dirty="0" smtClean="0">
                <a:latin typeface="Times New Roman" pitchFamily="18" charset="0"/>
                <a:cs typeface="Times New Roman" pitchFamily="18" charset="0"/>
              </a:rPr>
              <a:t>accounts, attackers can:</a:t>
            </a:r>
          </a:p>
          <a:p>
            <a:pPr fontAlgn="base"/>
            <a:r>
              <a:rPr lang="en-US" sz="2400" dirty="0" smtClean="0">
                <a:latin typeface="Times New Roman" pitchFamily="18" charset="0"/>
                <a:cs typeface="Times New Roman" pitchFamily="18" charset="0"/>
              </a:rPr>
              <a:t>Steal or destroy private data</a:t>
            </a:r>
          </a:p>
          <a:p>
            <a:pPr fontAlgn="base"/>
            <a:r>
              <a:rPr lang="en-US" sz="2400" dirty="0" smtClean="0">
                <a:latin typeface="Times New Roman" pitchFamily="18" charset="0"/>
                <a:cs typeface="Times New Roman" pitchFamily="18" charset="0"/>
              </a:rPr>
              <a:t>Steal money or goods by carrying out fraud</a:t>
            </a:r>
          </a:p>
          <a:p>
            <a:pPr fontAlgn="base"/>
            <a:r>
              <a:rPr lang="en-US" sz="2400" dirty="0" smtClean="0">
                <a:latin typeface="Times New Roman" pitchFamily="18" charset="0"/>
                <a:cs typeface="Times New Roman" pitchFamily="18" charset="0"/>
              </a:rPr>
              <a:t>Steal user identities</a:t>
            </a:r>
          </a:p>
          <a:p>
            <a:pPr fontAlgn="base"/>
            <a:r>
              <a:rPr lang="en-US" sz="2400" dirty="0" smtClean="0">
                <a:latin typeface="Times New Roman" pitchFamily="18" charset="0"/>
                <a:cs typeface="Times New Roman" pitchFamily="18" charset="0"/>
              </a:rPr>
              <a:t>Compromise systems and use them for illegitimate or criminal activity</a:t>
            </a:r>
          </a:p>
          <a:p>
            <a:pPr fontAlgn="base"/>
            <a:r>
              <a:rPr lang="en-US" sz="2400" dirty="0" smtClean="0">
                <a:latin typeface="Times New Roman" pitchFamily="18" charset="0"/>
                <a:cs typeface="Times New Roman" pitchFamily="18" charset="0"/>
              </a:rPr>
              <a:t>Sabotage organizational systems or deface websites</a:t>
            </a:r>
          </a:p>
          <a:p>
            <a:pPr fontAlgn="base"/>
            <a:r>
              <a:rPr lang="en-US" sz="2400" dirty="0" smtClean="0">
                <a:latin typeface="Times New Roman" pitchFamily="18" charset="0"/>
                <a:cs typeface="Times New Roman" pitchFamily="18" charset="0"/>
              </a:rPr>
              <a:t>Cause physical damages – by gaining access to connected devices</a:t>
            </a:r>
          </a:p>
          <a:p>
            <a:endParaRPr lang="en-US" sz="2400" dirty="0">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Types of Unauthorized Access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pPr>
              <a:buNone/>
            </a:pPr>
            <a:r>
              <a:rPr lang="en-US" sz="2400" b="1" dirty="0" smtClean="0">
                <a:latin typeface="Times New Roman" pitchFamily="18" charset="0"/>
                <a:cs typeface="Times New Roman" pitchFamily="18" charset="0"/>
              </a:rPr>
              <a:t>1. Tailgating</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One of the most common types of unauthorized access is tailgating, which occurs when one or more people follow an authorized user through a door. Often the user will hold the door for an unauthorized individual out of common courtesy, unwittingly exposing the building to risk. One way to decrease the likelihood of tailgating is by giving training to all credentialed users on security and awareness. An even more effective reduction technique is to implement turnstiles, mantraps or another solution that restricts entry to one individual at a time and generates an alarm if someone tries to circumvent it.</a:t>
            </a:r>
          </a:p>
          <a:p>
            <a:pPr>
              <a:buNone/>
            </a:pPr>
            <a:r>
              <a:rPr lang="en-US" sz="2400" b="1" dirty="0" smtClean="0">
                <a:latin typeface="Times New Roman" pitchFamily="18" charset="0"/>
                <a:cs typeface="Times New Roman" pitchFamily="18" charset="0"/>
              </a:rPr>
              <a:t>2. Door Propping</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Similar to tailgating, propping doors open, most often for convenience, is another common way unauthorized individuals gain access to a location and potentially create a dangerous situation for the people and assets within. Some access control systems include the capability to detect when doors are propped and alert security personnel, who can respond and investigate the situation as needed.</a:t>
            </a:r>
          </a:p>
          <a:p>
            <a:endParaRPr lang="en-US" sz="2400"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55000" lnSpcReduction="20000"/>
          </a:bodyPr>
          <a:lstStyle/>
          <a:p>
            <a:pPr>
              <a:buNone/>
            </a:pPr>
            <a:r>
              <a:rPr lang="en-US" b="1" dirty="0" smtClean="0">
                <a:latin typeface="Times New Roman" pitchFamily="18" charset="0"/>
                <a:cs typeface="Times New Roman" pitchFamily="18" charset="0"/>
              </a:rPr>
              <a:t>3. Levering Doors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You might be surprised to know how easily many doors can be levered open using something as small as a screwdriver or as large as a crowbar. Advanced access control systems include forced-door monitoring and will generate alarms if a door is forced. The effectiveness of these systems varies, with many systems prone to a high rate of false positives, poor database configuration or lack of active intrusion monitoring. With these tools and tactics in place, however, they are highly effective at detecting door levering.</a:t>
            </a:r>
          </a:p>
          <a:p>
            <a:endParaRPr lang="en-US" b="1" dirty="0" smtClean="0">
              <a:latin typeface="Times New Roman" pitchFamily="18" charset="0"/>
              <a:cs typeface="Times New Roman" pitchFamily="18" charset="0"/>
            </a:endParaRPr>
          </a:p>
          <a:p>
            <a:pPr>
              <a:buNone/>
            </a:pPr>
            <a:r>
              <a:rPr lang="en-US" b="1" dirty="0" smtClean="0">
                <a:latin typeface="Times New Roman" pitchFamily="18" charset="0"/>
                <a:cs typeface="Times New Roman" pitchFamily="18" charset="0"/>
              </a:rPr>
              <a:t>4. Keys</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Whether stolen, lost or loaned out, keys pose a major problem. They are often impossible to track when lost, forgotten, stolen or loaned to someone else, and if an individual tends to tailgate to enter the building, he or she may not notice missing keys for several days. During that time, there is huge risk, and the only way to ensure the continued security of a building is to re-core locks on multiple doors, which can be very expensive. Electronic key management solutions can be deployed to track keys, with the added benefit that many of these systems can be integrated with access control for an added layer of security.</a:t>
            </a:r>
          </a:p>
          <a:p>
            <a:endParaRPr lang="en-US" dirty="0">
              <a:latin typeface="Times New Roman" pitchFamily="18" charset="0"/>
              <a:cs typeface="Times New Roman"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400" b="1" dirty="0" smtClean="0">
                <a:latin typeface="Times New Roman" pitchFamily="18" charset="0"/>
                <a:cs typeface="Times New Roman" pitchFamily="18" charset="0"/>
              </a:rPr>
              <a:t>5. Access Cards</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With the added advantage of identifying authorized users who swipe in with an access control reader, electronic key cards are a more high-tech alternative to traditional keys. However, they are prone to the same risks associated with keys, namely the potential to be lost, stolen or shared with an authorized or unauthorized person.</a:t>
            </a:r>
          </a:p>
          <a:p>
            <a:endParaRPr lang="en-US" sz="2400" dirty="0">
              <a:latin typeface="Times New Roman" pitchFamily="18" charset="0"/>
              <a:cs typeface="Times New Roman"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Times New Roman" pitchFamily="18" charset="0"/>
                <a:cs typeface="Times New Roman" pitchFamily="18" charset="0"/>
              </a:rPr>
              <a:t>Best Practices to Prevent Unauthorized Access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676400"/>
            <a:ext cx="8686800" cy="4525963"/>
          </a:xfrm>
        </p:spPr>
        <p:txBody>
          <a:bodyPr>
            <a:normAutofit/>
          </a:bodyPr>
          <a:lstStyle/>
          <a:p>
            <a:pPr marL="457200" indent="-457200">
              <a:buAutoNum type="arabicPeriod"/>
            </a:pPr>
            <a:r>
              <a:rPr lang="en-US" sz="2400" dirty="0" smtClean="0">
                <a:latin typeface="Times New Roman" pitchFamily="18" charset="0"/>
                <a:cs typeface="Times New Roman" pitchFamily="18" charset="0"/>
              </a:rPr>
              <a:t>Strong Password Policy</a:t>
            </a:r>
          </a:p>
          <a:p>
            <a:pPr marL="457200" indent="-457200">
              <a:buAutoNum type="arabicPeriod"/>
            </a:pPr>
            <a:r>
              <a:rPr lang="en-US" sz="2400" dirty="0" smtClean="0">
                <a:latin typeface="Times New Roman" pitchFamily="18" charset="0"/>
                <a:cs typeface="Times New Roman" pitchFamily="18" charset="0"/>
              </a:rPr>
              <a:t>Two Factor Authentication (2FA) and Multifactor Authentication</a:t>
            </a:r>
          </a:p>
          <a:p>
            <a:pPr marL="457200" indent="-457200">
              <a:buAutoNum type="arabicPeriod"/>
            </a:pPr>
            <a:r>
              <a:rPr lang="en-US" sz="2400" dirty="0" smtClean="0">
                <a:latin typeface="Times New Roman" pitchFamily="18" charset="0"/>
                <a:cs typeface="Times New Roman" pitchFamily="18" charset="0"/>
              </a:rPr>
              <a:t>Physical Security Practices</a:t>
            </a:r>
          </a:p>
          <a:p>
            <a:pPr marL="457200" indent="-457200">
              <a:buAutoNum type="arabicPeriod"/>
            </a:pPr>
            <a:r>
              <a:rPr lang="en-US" sz="2400" dirty="0" smtClean="0">
                <a:latin typeface="Times New Roman" pitchFamily="18" charset="0"/>
                <a:cs typeface="Times New Roman" pitchFamily="18" charset="0"/>
              </a:rPr>
              <a:t>Monitoring User Activity</a:t>
            </a:r>
          </a:p>
          <a:p>
            <a:pPr marL="457200" indent="-457200">
              <a:buAutoNum type="arabicPeriod"/>
            </a:pPr>
            <a:r>
              <a:rPr lang="en-US" sz="2400" dirty="0" smtClean="0">
                <a:latin typeface="Times New Roman" pitchFamily="18" charset="0"/>
                <a:cs typeface="Times New Roman" pitchFamily="18" charset="0"/>
              </a:rPr>
              <a:t>Endpoint Security</a:t>
            </a:r>
          </a:p>
          <a:p>
            <a:pPr marL="457200" indent="-457200">
              <a:buAutoNum type="arabicPeriod"/>
            </a:pPr>
            <a:endParaRPr lang="en-US" sz="2400" dirty="0" smtClean="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Privilege escalation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a:r>
              <a:rPr lang="en-US" sz="2400" dirty="0" smtClean="0">
                <a:latin typeface="Times New Roman" pitchFamily="18" charset="0"/>
                <a:cs typeface="Times New Roman" pitchFamily="18" charset="0"/>
              </a:rPr>
              <a:t>Privilege escalation is a common way for attackers to gain unauthorized access to systems within a security perimeter.</a:t>
            </a:r>
          </a:p>
          <a:p>
            <a:pPr algn="just"/>
            <a:r>
              <a:rPr lang="en-US" sz="2400" dirty="0" smtClean="0">
                <a:latin typeface="Times New Roman" pitchFamily="18" charset="0"/>
                <a:cs typeface="Times New Roman" pitchFamily="18" charset="0"/>
              </a:rPr>
              <a:t>Attackers start by finding weak points in an organization’s defenses and gaining access to a system. In many cases that first point of penetration will not grant attackers with the level of access or data they need. They will then attempt privilege escalation to gain more permissions or obtain access to additional, more sensitive systems.</a:t>
            </a:r>
          </a:p>
          <a:p>
            <a:pPr algn="just"/>
            <a:endParaRPr lang="en-US" sz="2400"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Horizontal vs. Vertical Privilege Escalation</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600200"/>
            <a:ext cx="8229600" cy="4800600"/>
          </a:xfrm>
        </p:spPr>
        <p:txBody>
          <a:bodyPr>
            <a:noAutofit/>
          </a:bodyPr>
          <a:lstStyle/>
          <a:p>
            <a:pPr>
              <a:buNone/>
            </a:pPr>
            <a:r>
              <a:rPr lang="en-US" sz="2400" dirty="0" smtClean="0">
                <a:latin typeface="Times New Roman" pitchFamily="18" charset="0"/>
                <a:cs typeface="Times New Roman" pitchFamily="18" charset="0"/>
              </a:rPr>
              <a:t>There are two types of privilege escalation:</a:t>
            </a:r>
          </a:p>
          <a:p>
            <a:r>
              <a:rPr lang="en-US" sz="2400" dirty="0" smtClean="0">
                <a:latin typeface="Times New Roman" pitchFamily="18" charset="0"/>
                <a:cs typeface="Times New Roman" pitchFamily="18" charset="0"/>
              </a:rPr>
              <a:t>Horizontal privilege escalation—an attacker expands their privileges by taking over another account and misusing the legitimate privileges granted to the other user. </a:t>
            </a:r>
          </a:p>
          <a:p>
            <a:r>
              <a:rPr lang="en-US" sz="2400" dirty="0" smtClean="0">
                <a:latin typeface="Times New Roman" pitchFamily="18" charset="0"/>
                <a:cs typeface="Times New Roman" pitchFamily="18" charset="0"/>
              </a:rPr>
              <a:t>Vertical privilege escalation—an attacker attempts to gain more permissions or access with an existing account they have compromised. For example, an attacker takes over a regular user account on a network and attempts to gain administrative permissions. This requires more sophistication and may take the shape of an Advanced Persistent Threat.</a:t>
            </a:r>
          </a:p>
          <a:p>
            <a:endParaRPr lang="en-US" sz="2400" dirty="0">
              <a:latin typeface="Times New Roman" pitchFamily="18" charset="0"/>
              <a:cs typeface="Times New Roman"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304800"/>
            <a:ext cx="8229600" cy="5943600"/>
          </a:xfrm>
        </p:spPr>
        <p:txBody>
          <a:bodyPr>
            <a:noAutofit/>
          </a:bodyPr>
          <a:lstStyle/>
          <a:p>
            <a:pPr fontAlgn="base"/>
            <a:r>
              <a:rPr lang="en-US" sz="2000" dirty="0" smtClean="0">
                <a:latin typeface="Times New Roman" pitchFamily="18" charset="0"/>
                <a:cs typeface="Times New Roman" pitchFamily="18" charset="0"/>
              </a:rPr>
              <a:t>There are many privilege escalation methods in Windows operating systems. Here is a brief review of three common methods and how you can prevent them.</a:t>
            </a:r>
          </a:p>
          <a:p>
            <a:pPr>
              <a:buNone/>
            </a:pPr>
            <a:r>
              <a:rPr lang="en-US" sz="2400" dirty="0" smtClean="0">
                <a:latin typeface="Times New Roman" pitchFamily="18" charset="0"/>
                <a:cs typeface="Times New Roman" pitchFamily="18" charset="0"/>
              </a:rPr>
              <a:t>Access Token Manipulation</a:t>
            </a:r>
          </a:p>
          <a:p>
            <a:pPr fontAlgn="base"/>
            <a:r>
              <a:rPr lang="en-US" sz="2000" b="1" dirty="0" smtClean="0">
                <a:latin typeface="Times New Roman" pitchFamily="18" charset="0"/>
                <a:cs typeface="Times New Roman" pitchFamily="18" charset="0"/>
              </a:rPr>
              <a:t>Attack description</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Windows uses access tokens to determine the owners of running processes. When a process tries to perform a task that requires privileges, the system checks who owns the process and to see if they have sufficient permissions. Access token manipulation involves fooling the system into believing that the running process belongs to someone other than the user who started the process, granting the process the permissions of the other user.</a:t>
            </a:r>
          </a:p>
          <a:p>
            <a:pPr fontAlgn="base"/>
            <a:r>
              <a:rPr lang="en-US" sz="2000" b="1" dirty="0" smtClean="0">
                <a:latin typeface="Times New Roman" pitchFamily="18" charset="0"/>
                <a:cs typeface="Times New Roman" pitchFamily="18" charset="0"/>
              </a:rPr>
              <a:t>Techniques</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There are three ways to achieve access token manipulation:</a:t>
            </a:r>
          </a:p>
          <a:p>
            <a:pPr fontAlgn="base"/>
            <a:r>
              <a:rPr lang="en-US" sz="2000" b="1" dirty="0" smtClean="0">
                <a:latin typeface="Times New Roman" pitchFamily="18" charset="0"/>
                <a:cs typeface="Times New Roman" pitchFamily="18" charset="0"/>
              </a:rPr>
              <a:t>Duplicating an access token</a:t>
            </a:r>
            <a:r>
              <a:rPr lang="en-US" sz="2000" dirty="0" smtClean="0">
                <a:latin typeface="Times New Roman" pitchFamily="18" charset="0"/>
                <a:cs typeface="Times New Roman" pitchFamily="18" charset="0"/>
              </a:rPr>
              <a:t> using the Windows </a:t>
            </a:r>
            <a:r>
              <a:rPr lang="en-US" sz="2000" dirty="0" err="1" smtClean="0">
                <a:latin typeface="Times New Roman" pitchFamily="18" charset="0"/>
                <a:cs typeface="Times New Roman" pitchFamily="18" charset="0"/>
              </a:rPr>
              <a:t>DuplicateToken</a:t>
            </a:r>
            <a:r>
              <a:rPr lang="en-US" sz="2000" dirty="0" smtClean="0">
                <a:latin typeface="Times New Roman" pitchFamily="18" charset="0"/>
                <a:cs typeface="Times New Roman" pitchFamily="18" charset="0"/>
              </a:rPr>
              <a:t>(Ex) and then using </a:t>
            </a:r>
            <a:r>
              <a:rPr lang="en-US" sz="2000" dirty="0" err="1" smtClean="0">
                <a:latin typeface="Times New Roman" pitchFamily="18" charset="0"/>
                <a:cs typeface="Times New Roman" pitchFamily="18" charset="0"/>
              </a:rPr>
              <a:t>ImpersonateLoggedOnUserfunction</a:t>
            </a:r>
            <a:r>
              <a:rPr lang="en-US" sz="2000" dirty="0" smtClean="0">
                <a:latin typeface="Times New Roman" pitchFamily="18" charset="0"/>
                <a:cs typeface="Times New Roman" pitchFamily="18" charset="0"/>
              </a:rPr>
              <a:t> or </a:t>
            </a:r>
            <a:r>
              <a:rPr lang="en-US" sz="2000" dirty="0" err="1" smtClean="0">
                <a:latin typeface="Times New Roman" pitchFamily="18" charset="0"/>
                <a:cs typeface="Times New Roman" pitchFamily="18" charset="0"/>
              </a:rPr>
              <a:t>SetThreadToken</a:t>
            </a:r>
            <a:r>
              <a:rPr lang="en-US" sz="2000" dirty="0" smtClean="0">
                <a:latin typeface="Times New Roman" pitchFamily="18" charset="0"/>
                <a:cs typeface="Times New Roman" pitchFamily="18" charset="0"/>
              </a:rPr>
              <a:t> function to assign the impersonated token to a thread.</a:t>
            </a:r>
          </a:p>
          <a:p>
            <a:pPr fontAlgn="base"/>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953000"/>
          </a:xfrm>
        </p:spPr>
        <p:txBody>
          <a:bodyPr>
            <a:noAutofit/>
          </a:bodyPr>
          <a:lstStyle/>
          <a:p>
            <a:pPr fontAlgn="base"/>
            <a:r>
              <a:rPr lang="en-US" sz="2000" b="1" dirty="0" smtClean="0">
                <a:latin typeface="Times New Roman" pitchFamily="18" charset="0"/>
                <a:cs typeface="Times New Roman" pitchFamily="18" charset="0"/>
              </a:rPr>
              <a:t>Creating a new process with an impersonated token</a:t>
            </a:r>
            <a:r>
              <a:rPr lang="en-US" sz="2000" dirty="0" smtClean="0">
                <a:latin typeface="Times New Roman" pitchFamily="18" charset="0"/>
                <a:cs typeface="Times New Roman" pitchFamily="18" charset="0"/>
              </a:rPr>
              <a:t> using the </a:t>
            </a:r>
            <a:r>
              <a:rPr lang="en-US" sz="2000" dirty="0" err="1" smtClean="0">
                <a:latin typeface="Times New Roman" pitchFamily="18" charset="0"/>
                <a:cs typeface="Times New Roman" pitchFamily="18" charset="0"/>
              </a:rPr>
              <a:t>DuplicateToken</a:t>
            </a:r>
            <a:r>
              <a:rPr lang="en-US" sz="2000" dirty="0" smtClean="0">
                <a:latin typeface="Times New Roman" pitchFamily="18" charset="0"/>
                <a:cs typeface="Times New Roman" pitchFamily="18" charset="0"/>
              </a:rPr>
              <a:t>(Ex) function together with the </a:t>
            </a:r>
            <a:r>
              <a:rPr lang="en-US" sz="2000" dirty="0" err="1" smtClean="0">
                <a:latin typeface="Times New Roman" pitchFamily="18" charset="0"/>
                <a:cs typeface="Times New Roman" pitchFamily="18" charset="0"/>
              </a:rPr>
              <a:t>CreateProcessWithTokenW</a:t>
            </a:r>
            <a:r>
              <a:rPr lang="en-US" sz="2000" dirty="0" smtClean="0">
                <a:latin typeface="Times New Roman" pitchFamily="18" charset="0"/>
                <a:cs typeface="Times New Roman" pitchFamily="18" charset="0"/>
              </a:rPr>
              <a:t> function.</a:t>
            </a:r>
          </a:p>
          <a:p>
            <a:pPr fontAlgn="base"/>
            <a:r>
              <a:rPr lang="en-US" sz="2000" b="1" dirty="0" smtClean="0">
                <a:latin typeface="Times New Roman" pitchFamily="18" charset="0"/>
                <a:cs typeface="Times New Roman" pitchFamily="18" charset="0"/>
              </a:rPr>
              <a:t>Leveraging username and password to create a token</a:t>
            </a:r>
            <a:r>
              <a:rPr lang="en-US" sz="2000" dirty="0" smtClean="0">
                <a:latin typeface="Times New Roman" pitchFamily="18" charset="0"/>
                <a:cs typeface="Times New Roman" pitchFamily="18" charset="0"/>
              </a:rPr>
              <a:t> using the </a:t>
            </a:r>
            <a:r>
              <a:rPr lang="en-US" sz="2000" dirty="0" err="1" smtClean="0">
                <a:latin typeface="Times New Roman" pitchFamily="18" charset="0"/>
                <a:cs typeface="Times New Roman" pitchFamily="18" charset="0"/>
              </a:rPr>
              <a:t>LogonUser</a:t>
            </a:r>
            <a:r>
              <a:rPr lang="en-US" sz="2000" dirty="0" smtClean="0">
                <a:latin typeface="Times New Roman" pitchFamily="18" charset="0"/>
                <a:cs typeface="Times New Roman" pitchFamily="18" charset="0"/>
              </a:rPr>
              <a:t> function. The attacker possesses a username and password, and without logging on, they create a logon session, obtain the new token and use </a:t>
            </a:r>
            <a:r>
              <a:rPr lang="en-US" sz="2000" dirty="0" err="1" smtClean="0">
                <a:latin typeface="Times New Roman" pitchFamily="18" charset="0"/>
                <a:cs typeface="Times New Roman" pitchFamily="18" charset="0"/>
              </a:rPr>
              <a:t>SetThreadToken</a:t>
            </a:r>
            <a:r>
              <a:rPr lang="en-US" sz="2000" dirty="0" smtClean="0">
                <a:latin typeface="Times New Roman" pitchFamily="18" charset="0"/>
                <a:cs typeface="Times New Roman" pitchFamily="18" charset="0"/>
              </a:rPr>
              <a:t> to assign it to a thread. In this method, an adversary has a username and password, but the user is not logged</a:t>
            </a:r>
          </a:p>
          <a:p>
            <a:pPr fontAlgn="base"/>
            <a:r>
              <a:rPr lang="en-US" sz="2000" b="1" dirty="0" smtClean="0">
                <a:latin typeface="Times New Roman" pitchFamily="18" charset="0"/>
                <a:cs typeface="Times New Roman" pitchFamily="18" charset="0"/>
              </a:rPr>
              <a:t>Mitigation</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There is no way to disable access tokens in Windows. However, to perform this technique an attacker must already have administrative-level access. The best way to prevent the attack is to assign administrative rights in line with the least-privilege principle, regularly review administrative accounts and revoke them if access is no longer needed. Also, monitor privileged accounts for any sign of anomalous behavior.</a:t>
            </a:r>
          </a:p>
          <a:p>
            <a:endParaRPr lang="en-US" sz="2000"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buNone/>
            </a:pPr>
            <a:r>
              <a:rPr lang="en-US" sz="2400" dirty="0" smtClean="0">
                <a:latin typeface="Times New Roman" pitchFamily="18" charset="0"/>
                <a:cs typeface="Times New Roman" pitchFamily="18" charset="0"/>
              </a:rPr>
              <a:t>Bypass User Account Control</a:t>
            </a:r>
          </a:p>
          <a:p>
            <a:pPr fontAlgn="base"/>
            <a:r>
              <a:rPr lang="en-US" sz="2000" b="1" dirty="0" smtClean="0">
                <a:latin typeface="Times New Roman" pitchFamily="18" charset="0"/>
                <a:cs typeface="Times New Roman" pitchFamily="18" charset="0"/>
              </a:rPr>
              <a:t>Attack description</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The Windows user account control (UAC) mechanism creates a distinction between regular users and administrators. It limits all applications to standard user permissions unless specifically authorized by an administrator, to prevent malware from compromising the operating system. However, if UAC protection is not at the highest level, some Windows programs can escalate privileges, or execute COM objects with administrative privileges.</a:t>
            </a:r>
          </a:p>
          <a:p>
            <a:r>
              <a:rPr lang="en-US" sz="2000" b="1" dirty="0" smtClean="0">
                <a:latin typeface="Times New Roman" pitchFamily="18" charset="0"/>
                <a:cs typeface="Times New Roman" pitchFamily="18" charset="0"/>
              </a:rPr>
              <a:t>Mitigation</a:t>
            </a:r>
            <a:r>
              <a:rPr lang="en-US" sz="2000" dirty="0" smtClean="0">
                <a:latin typeface="Times New Roman" pitchFamily="18" charset="0"/>
                <a:cs typeface="Times New Roman" pitchFamily="18" charset="0"/>
              </a:rPr>
              <a:t/>
            </a:r>
            <a:br>
              <a:rPr lang="en-US" sz="2000" dirty="0" smtClean="0">
                <a:latin typeface="Times New Roman" pitchFamily="18" charset="0"/>
                <a:cs typeface="Times New Roman" pitchFamily="18" charset="0"/>
              </a:rPr>
            </a:br>
            <a:r>
              <a:rPr lang="en-US" sz="2000" dirty="0" smtClean="0">
                <a:latin typeface="Times New Roman" pitchFamily="18" charset="0"/>
                <a:cs typeface="Times New Roman" pitchFamily="18" charset="0"/>
              </a:rPr>
              <a:t>Review IT systems and ensure UAC protection is set to the highest level, or if this is not possible, apply other security measures. Regularly review which accounts are a local administrator group on sensitive systems and remove regular users who should not have administrative rights.</a:t>
            </a:r>
            <a:endParaRPr lang="en-US" sz="20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229600" cy="5867400"/>
          </a:xfrm>
        </p:spPr>
        <p:txBody>
          <a:bodyPr>
            <a:noAutofit/>
          </a:bodyPr>
          <a:lstStyle/>
          <a:p>
            <a:pPr>
              <a:buNone/>
            </a:pPr>
            <a:r>
              <a:rPr lang="en-US" sz="2400" b="1" dirty="0" smtClean="0">
                <a:latin typeface="Times New Roman" pitchFamily="18" charset="0"/>
                <a:cs typeface="Times New Roman" pitchFamily="18" charset="0"/>
              </a:rPr>
              <a:t>Exfiltrate Information</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Stealing data, credentials, payment information, etc. is a recurring theme in the realm of cybercrime. Malware focused on this type of theft can be extremely costly to a person, company, or government target that falls victim.</a:t>
            </a:r>
          </a:p>
          <a:p>
            <a:pPr>
              <a:buNone/>
            </a:pPr>
            <a:endParaRPr lang="en-US" sz="2400" b="1" dirty="0" smtClean="0">
              <a:latin typeface="Times New Roman" pitchFamily="18" charset="0"/>
              <a:cs typeface="Times New Roman" pitchFamily="18" charset="0"/>
            </a:endParaRPr>
          </a:p>
          <a:p>
            <a:pPr>
              <a:buNone/>
            </a:pPr>
            <a:r>
              <a:rPr lang="en-US" sz="2400" b="1" dirty="0" smtClean="0">
                <a:latin typeface="Times New Roman" pitchFamily="18" charset="0"/>
                <a:cs typeface="Times New Roman" pitchFamily="18" charset="0"/>
              </a:rPr>
              <a:t>Disrupt Operations</a:t>
            </a:r>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Actively working to “cause problems” for a target’s operation is another objective seen in malware. From a virus on a single computer corrupting critical OS files (making that one system unusable) to an orchestrated, physical self-destruction of many systems in an installation, the level of “disruption” can vary. And there’s also the scenario where infected systems are directed to carry out large-scale distributed denial of service attacks.</a:t>
            </a:r>
          </a:p>
          <a:p>
            <a:endParaRPr lang="en-US" sz="2400" dirty="0">
              <a:latin typeface="Times New Roman" pitchFamily="18" charset="0"/>
              <a:cs typeface="Times New Roman"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cap="all" dirty="0" smtClean="0">
                <a:latin typeface="Times New Roman" pitchFamily="18" charset="0"/>
                <a:cs typeface="Times New Roman" pitchFamily="18" charset="0"/>
              </a:rPr>
              <a:t>BACKDOOR ATTACKS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The backdoor attack is a type of malware that is used to get unauthorized access to a website by the cybercriminals. The cybercriminals spread the malware in the system through unsecured points of entry, such as outdated plug-ins or input fields.</a:t>
            </a:r>
          </a:p>
          <a:p>
            <a:pPr>
              <a:buNone/>
            </a:pPr>
            <a:endParaRPr lang="en-US" sz="2000" dirty="0" smtClean="0">
              <a:latin typeface="Times New Roman" pitchFamily="18" charset="0"/>
              <a:cs typeface="Times New Roman" pitchFamily="18" charset="0"/>
            </a:endParaRPr>
          </a:p>
          <a:p>
            <a:pPr>
              <a:buNone/>
            </a:pPr>
            <a:r>
              <a:rPr lang="en-US" sz="2000" dirty="0" smtClean="0">
                <a:latin typeface="Times New Roman" pitchFamily="18" charset="0"/>
                <a:cs typeface="Times New Roman" pitchFamily="18" charset="0"/>
              </a:rPr>
              <a:t>Web server backdoors are used for a number of malicious activities, including:</a:t>
            </a:r>
          </a:p>
          <a:p>
            <a:r>
              <a:rPr lang="en-US" sz="2000" dirty="0" smtClean="0">
                <a:latin typeface="Times New Roman" pitchFamily="18" charset="0"/>
                <a:cs typeface="Times New Roman" pitchFamily="18" charset="0"/>
              </a:rPr>
              <a:t>Data theft</a:t>
            </a:r>
          </a:p>
          <a:p>
            <a:r>
              <a:rPr lang="en-US" sz="2000" dirty="0" smtClean="0">
                <a:latin typeface="Times New Roman" pitchFamily="18" charset="0"/>
                <a:cs typeface="Times New Roman" pitchFamily="18" charset="0"/>
              </a:rPr>
              <a:t>Website defacing</a:t>
            </a:r>
          </a:p>
          <a:p>
            <a:r>
              <a:rPr lang="en-US" sz="2000" dirty="0" smtClean="0">
                <a:latin typeface="Times New Roman" pitchFamily="18" charset="0"/>
                <a:cs typeface="Times New Roman" pitchFamily="18" charset="0"/>
              </a:rPr>
              <a:t>Server hijacking</a:t>
            </a:r>
          </a:p>
          <a:p>
            <a:r>
              <a:rPr lang="en-US" sz="2000" dirty="0" smtClean="0">
                <a:latin typeface="Times New Roman" pitchFamily="18" charset="0"/>
                <a:cs typeface="Times New Roman" pitchFamily="18" charset="0"/>
              </a:rPr>
              <a:t>The launching of distributed denial of service (</a:t>
            </a:r>
            <a:r>
              <a:rPr lang="en-US" sz="2000" dirty="0" err="1" smtClean="0">
                <a:latin typeface="Times New Roman" pitchFamily="18" charset="0"/>
                <a:cs typeface="Times New Roman" pitchFamily="18" charset="0"/>
              </a:rPr>
              <a:t>DDoS</a:t>
            </a:r>
            <a:r>
              <a:rPr lang="en-US" sz="2000" dirty="0" smtClean="0">
                <a:latin typeface="Times New Roman" pitchFamily="18" charset="0"/>
                <a:cs typeface="Times New Roman" pitchFamily="18" charset="0"/>
              </a:rPr>
              <a:t>) attacks</a:t>
            </a:r>
          </a:p>
          <a:p>
            <a:r>
              <a:rPr lang="en-US" sz="2000" dirty="0" smtClean="0">
                <a:latin typeface="Times New Roman" pitchFamily="18" charset="0"/>
                <a:cs typeface="Times New Roman" pitchFamily="18" charset="0"/>
              </a:rPr>
              <a:t>Infecting website visitors (watering hole attacks)</a:t>
            </a:r>
          </a:p>
          <a:p>
            <a:r>
              <a:rPr lang="en-US" sz="2000" dirty="0" smtClean="0">
                <a:latin typeface="Times New Roman" pitchFamily="18" charset="0"/>
                <a:cs typeface="Times New Roman" pitchFamily="18" charset="0"/>
              </a:rPr>
              <a:t>Advanced persistent threat (APT) assaults</a:t>
            </a:r>
          </a:p>
          <a:p>
            <a:endParaRPr lang="en-US" sz="2000" dirty="0">
              <a:latin typeface="Times New Roman"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Times New Roman" pitchFamily="18" charset="0"/>
                <a:cs typeface="Times New Roman" pitchFamily="18" charset="0"/>
              </a:rPr>
              <a:t>How to protect </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sz="2000" dirty="0" smtClean="0">
                <a:latin typeface="Times New Roman" pitchFamily="18" charset="0"/>
                <a:cs typeface="Times New Roman" pitchFamily="18" charset="0"/>
              </a:rPr>
              <a:t>Good news bad news. The bad news is that it's difficult to identify and protect yourself against built-in backdoors. More often than not, the manufacturers don't even know the backdoor is there. The good news is that there are things you can do to protect yourself from the other kinds of backdoors</a:t>
            </a:r>
            <a:r>
              <a:rPr lang="en-US" sz="2000" dirty="0" smtClean="0">
                <a:latin typeface="Times New Roman" pitchFamily="18" charset="0"/>
                <a:cs typeface="Times New Roman" pitchFamily="18" charset="0"/>
              </a:rPr>
              <a:t>.</a:t>
            </a:r>
          </a:p>
          <a:p>
            <a:pPr marL="457200" indent="-457200">
              <a:buAutoNum type="arabicPeriod"/>
            </a:pPr>
            <a:r>
              <a:rPr lang="en-US" sz="2000" dirty="0" smtClean="0">
                <a:latin typeface="Times New Roman" pitchFamily="18" charset="0"/>
                <a:cs typeface="Times New Roman" pitchFamily="18" charset="0"/>
              </a:rPr>
              <a:t>Change your default passwords</a:t>
            </a:r>
          </a:p>
          <a:p>
            <a:pPr marL="457200" indent="-457200">
              <a:buAutoNum type="arabicPeriod"/>
            </a:pPr>
            <a:r>
              <a:rPr lang="en-US" sz="2000" dirty="0" smtClean="0">
                <a:latin typeface="Times New Roman" pitchFamily="18" charset="0"/>
                <a:cs typeface="Times New Roman" pitchFamily="18" charset="0"/>
              </a:rPr>
              <a:t>Monitor </a:t>
            </a:r>
            <a:r>
              <a:rPr lang="en-US" sz="2000" dirty="0" smtClean="0">
                <a:latin typeface="Times New Roman" pitchFamily="18" charset="0"/>
                <a:cs typeface="Times New Roman" pitchFamily="18" charset="0"/>
              </a:rPr>
              <a:t>network</a:t>
            </a:r>
            <a:r>
              <a:rPr lang="en-US" sz="2000" dirty="0" smtClean="0">
                <a:latin typeface="Times New Roman" pitchFamily="18" charset="0"/>
                <a:cs typeface="Times New Roman" pitchFamily="18" charset="0"/>
              </a:rPr>
              <a:t> activity</a:t>
            </a:r>
          </a:p>
          <a:p>
            <a:pPr marL="457200" indent="-457200">
              <a:buAutoNum type="arabicPeriod"/>
            </a:pPr>
            <a:r>
              <a:rPr lang="en-US" sz="2000" dirty="0" smtClean="0">
                <a:latin typeface="Times New Roman" pitchFamily="18" charset="0"/>
                <a:cs typeface="Times New Roman" pitchFamily="18" charset="0"/>
              </a:rPr>
              <a:t>Choose applications and  plug-ins carefully</a:t>
            </a:r>
          </a:p>
          <a:p>
            <a:pPr marL="457200" indent="-457200">
              <a:buAutoNum type="arabicPeriod"/>
            </a:pPr>
            <a:r>
              <a:rPr lang="en-US" sz="2000" dirty="0" smtClean="0">
                <a:latin typeface="Times New Roman" pitchFamily="18" charset="0"/>
                <a:cs typeface="Times New Roman" pitchFamily="18" charset="0"/>
              </a:rPr>
              <a:t>Use a good cyber security solutions</a:t>
            </a:r>
          </a:p>
          <a:p>
            <a:pPr marL="457200" indent="-457200">
              <a:buAutoNum type="arabicPeriod"/>
            </a:pPr>
            <a:endParaRPr lang="en-US" sz="2000" dirty="0" smtClean="0">
              <a:latin typeface="Times New Roman" pitchFamily="18" charset="0"/>
              <a:cs typeface="Times New Roman" pitchFamily="18" charset="0"/>
            </a:endParaRPr>
          </a:p>
          <a:p>
            <a:pPr>
              <a:buNone/>
            </a:pPr>
            <a:endParaRPr lang="en-US"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US" dirty="0">
                <a:latin typeface="Times New Roman" pitchFamily="18" charset="0"/>
                <a:cs typeface="Times New Roman" pitchFamily="18" charset="0"/>
              </a:rPr>
              <a:t>Malware is a malicious software that damages or disables computer systems and </a:t>
            </a:r>
            <a:r>
              <a:rPr lang="en-US" dirty="0" smtClean="0">
                <a:latin typeface="Times New Roman" pitchFamily="18" charset="0"/>
                <a:cs typeface="Times New Roman" pitchFamily="18" charset="0"/>
              </a:rPr>
              <a:t>gives limited </a:t>
            </a:r>
            <a:r>
              <a:rPr lang="en-US" dirty="0">
                <a:latin typeface="Times New Roman" pitchFamily="18" charset="0"/>
                <a:cs typeface="Times New Roman" pitchFamily="18" charset="0"/>
              </a:rPr>
              <a:t>or full control of the systems to the malware creator for the purpose of theft </a:t>
            </a:r>
            <a:r>
              <a:rPr lang="en-US" dirty="0" smtClean="0">
                <a:latin typeface="Times New Roman" pitchFamily="18" charset="0"/>
                <a:cs typeface="Times New Roman" pitchFamily="18" charset="0"/>
              </a:rPr>
              <a:t>or fraud</a:t>
            </a:r>
            <a:r>
              <a:rPr lang="en-US" dirty="0">
                <a:latin typeface="Times New Roman" pitchFamily="18" charset="0"/>
                <a:cs typeface="Times New Roman" pitchFamily="18" charset="0"/>
              </a:rPr>
              <a:t>.</a:t>
            </a:r>
          </a:p>
          <a:p>
            <a:pPr>
              <a:buNone/>
            </a:pPr>
            <a:r>
              <a:rPr lang="en-US" b="1" dirty="0">
                <a:latin typeface="Times New Roman" pitchFamily="18" charset="0"/>
                <a:cs typeface="Times New Roman" pitchFamily="18" charset="0"/>
              </a:rPr>
              <a:t>Examples of Malware:</a:t>
            </a:r>
          </a:p>
          <a:p>
            <a:r>
              <a:rPr lang="en-US" dirty="0">
                <a:latin typeface="Times New Roman" pitchFamily="18" charset="0"/>
                <a:cs typeface="Times New Roman" pitchFamily="18" charset="0"/>
              </a:rPr>
              <a:t>Trojan Horse</a:t>
            </a:r>
          </a:p>
          <a:p>
            <a:r>
              <a:rPr lang="en-US" dirty="0">
                <a:latin typeface="Times New Roman" pitchFamily="18" charset="0"/>
                <a:cs typeface="Times New Roman" pitchFamily="18" charset="0"/>
              </a:rPr>
              <a:t>Backdoor</a:t>
            </a:r>
          </a:p>
          <a:p>
            <a:r>
              <a:rPr lang="en-US" dirty="0" err="1">
                <a:latin typeface="Times New Roman" pitchFamily="18" charset="0"/>
                <a:cs typeface="Times New Roman" pitchFamily="18" charset="0"/>
              </a:rPr>
              <a:t>Rootkit</a:t>
            </a:r>
            <a:endParaRPr lang="en-US" dirty="0">
              <a:latin typeface="Times New Roman" pitchFamily="18" charset="0"/>
              <a:cs typeface="Times New Roman" pitchFamily="18" charset="0"/>
            </a:endParaRPr>
          </a:p>
          <a:p>
            <a:r>
              <a:rPr lang="en-US" dirty="0" err="1">
                <a:latin typeface="Times New Roman" pitchFamily="18" charset="0"/>
                <a:cs typeface="Times New Roman" pitchFamily="18" charset="0"/>
              </a:rPr>
              <a:t>Ransomware</a:t>
            </a:r>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Adware</a:t>
            </a:r>
          </a:p>
          <a:p>
            <a:r>
              <a:rPr lang="en-US" dirty="0">
                <a:latin typeface="Times New Roman" pitchFamily="18" charset="0"/>
                <a:cs typeface="Times New Roman" pitchFamily="18" charset="0"/>
              </a:rPr>
              <a:t>Virus</a:t>
            </a:r>
          </a:p>
          <a:p>
            <a:r>
              <a:rPr lang="en-US" dirty="0">
                <a:latin typeface="Times New Roman" pitchFamily="18" charset="0"/>
                <a:cs typeface="Times New Roman" pitchFamily="18" charset="0"/>
              </a:rPr>
              <a:t>Worms</a:t>
            </a:r>
          </a:p>
          <a:p>
            <a:r>
              <a:rPr lang="en-US" dirty="0">
                <a:latin typeface="Times New Roman" pitchFamily="18" charset="0"/>
                <a:cs typeface="Times New Roman" pitchFamily="18" charset="0"/>
              </a:rPr>
              <a:t>Spyware</a:t>
            </a:r>
          </a:p>
          <a:p>
            <a:r>
              <a:rPr lang="en-US" dirty="0" err="1">
                <a:latin typeface="Times New Roman" pitchFamily="18" charset="0"/>
                <a:cs typeface="Times New Roman" pitchFamily="18" charset="0"/>
              </a:rPr>
              <a:t>Botnet</a:t>
            </a:r>
            <a:endParaRPr lang="en-US" dirty="0">
              <a:latin typeface="Times New Roman" pitchFamily="18" charset="0"/>
              <a:cs typeface="Times New Roman" pitchFamily="18" charset="0"/>
            </a:endParaRPr>
          </a:p>
          <a:p>
            <a:r>
              <a:rPr lang="en-US" dirty="0" err="1">
                <a:latin typeface="Times New Roman" pitchFamily="18" charset="0"/>
                <a:cs typeface="Times New Roman" pitchFamily="18" charset="0"/>
              </a:rPr>
              <a:t>Crypter</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2000" b="1" dirty="0" smtClean="0">
                <a:latin typeface="Times New Roman" pitchFamily="18" charset="0"/>
                <a:cs typeface="Times New Roman" pitchFamily="18" charset="0"/>
              </a:rPr>
              <a:t>Different Ways a Malware can Get into a System</a:t>
            </a:r>
          </a:p>
          <a:p>
            <a:r>
              <a:rPr lang="en-US" sz="2000" dirty="0" smtClean="0">
                <a:latin typeface="Times New Roman" pitchFamily="18" charset="0"/>
                <a:cs typeface="Times New Roman" pitchFamily="18" charset="0"/>
              </a:rPr>
              <a:t>Instant Messenger applications</a:t>
            </a:r>
          </a:p>
          <a:p>
            <a:r>
              <a:rPr lang="en-US" sz="2000" dirty="0" smtClean="0">
                <a:latin typeface="Times New Roman" pitchFamily="18" charset="0"/>
                <a:cs typeface="Times New Roman" pitchFamily="18" charset="0"/>
              </a:rPr>
              <a:t>IRC (Internet Relay Chat)</a:t>
            </a:r>
          </a:p>
          <a:p>
            <a:r>
              <a:rPr lang="en-US" sz="2000" dirty="0" smtClean="0">
                <a:latin typeface="Times New Roman" pitchFamily="18" charset="0"/>
                <a:cs typeface="Times New Roman" pitchFamily="18" charset="0"/>
              </a:rPr>
              <a:t>Removable devices</a:t>
            </a:r>
          </a:p>
          <a:p>
            <a:r>
              <a:rPr lang="en-US" sz="2000" dirty="0" smtClean="0">
                <a:latin typeface="Times New Roman" pitchFamily="18" charset="0"/>
                <a:cs typeface="Times New Roman" pitchFamily="18" charset="0"/>
              </a:rPr>
              <a:t>Attachments</a:t>
            </a:r>
          </a:p>
          <a:p>
            <a:r>
              <a:rPr lang="en-US" sz="2000" dirty="0" smtClean="0">
                <a:latin typeface="Times New Roman" pitchFamily="18" charset="0"/>
                <a:cs typeface="Times New Roman" pitchFamily="18" charset="0"/>
              </a:rPr>
              <a:t>Legitimate "shrink-wrapped" software packaged by a disgruntled employee</a:t>
            </a:r>
          </a:p>
          <a:p>
            <a:r>
              <a:rPr lang="en-US" sz="2000" dirty="0" smtClean="0">
                <a:latin typeface="Times New Roman" pitchFamily="18" charset="0"/>
                <a:cs typeface="Times New Roman" pitchFamily="18" charset="0"/>
              </a:rPr>
              <a:t>Browser and email software bugs</a:t>
            </a:r>
          </a:p>
          <a:p>
            <a:r>
              <a:rPr lang="en-US" sz="2000" dirty="0" smtClean="0">
                <a:latin typeface="Times New Roman" pitchFamily="18" charset="0"/>
                <a:cs typeface="Times New Roman" pitchFamily="18" charset="0"/>
              </a:rPr>
              <a:t>NetBIOS (</a:t>
            </a:r>
            <a:r>
              <a:rPr lang="en-US" sz="2000" dirty="0" err="1" smtClean="0">
                <a:latin typeface="Times New Roman" pitchFamily="18" charset="0"/>
                <a:cs typeface="Times New Roman" pitchFamily="18" charset="0"/>
              </a:rPr>
              <a:t>FileSharing</a:t>
            </a:r>
            <a:r>
              <a:rPr lang="en-US" sz="2000" dirty="0" smtClean="0">
                <a:latin typeface="Times New Roman" pitchFamily="18" charset="0"/>
                <a:cs typeface="Times New Roman" pitchFamily="18" charset="0"/>
              </a:rPr>
              <a:t>)</a:t>
            </a:r>
          </a:p>
          <a:p>
            <a:r>
              <a:rPr lang="en-US" sz="2000" dirty="0" smtClean="0">
                <a:latin typeface="Times New Roman" pitchFamily="18" charset="0"/>
                <a:cs typeface="Times New Roman" pitchFamily="18" charset="0"/>
              </a:rPr>
              <a:t>Fake programs</a:t>
            </a:r>
          </a:p>
          <a:p>
            <a:r>
              <a:rPr lang="en-US" sz="2000" dirty="0" err="1" smtClean="0">
                <a:latin typeface="Times New Roman" pitchFamily="18" charset="0"/>
                <a:cs typeface="Times New Roman" pitchFamily="18" charset="0"/>
              </a:rPr>
              <a:t>Untrusted</a:t>
            </a:r>
            <a:r>
              <a:rPr lang="en-US" sz="2000" dirty="0" smtClean="0">
                <a:latin typeface="Times New Roman" pitchFamily="18" charset="0"/>
                <a:cs typeface="Times New Roman" pitchFamily="18" charset="0"/>
              </a:rPr>
              <a:t> sites and freeware software</a:t>
            </a:r>
          </a:p>
          <a:p>
            <a:r>
              <a:rPr lang="en-US" sz="2000" dirty="0" smtClean="0">
                <a:latin typeface="Times New Roman" pitchFamily="18" charset="0"/>
                <a:cs typeface="Times New Roman" pitchFamily="18" charset="0"/>
              </a:rPr>
              <a:t>Downloading files, games, and screensavers from Internet sites</a:t>
            </a:r>
            <a:endParaRPr lang="en-US"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buNone/>
            </a:pPr>
            <a:r>
              <a:rPr lang="en-US" sz="2400" b="1" dirty="0" smtClean="0">
                <a:latin typeface="Times New Roman" pitchFamily="18" charset="0"/>
                <a:cs typeface="Times New Roman" pitchFamily="18" charset="0"/>
              </a:rPr>
              <a:t>Common Techniques Attackers Use to Distribute Malware on </a:t>
            </a:r>
          </a:p>
          <a:p>
            <a:pPr>
              <a:buNone/>
            </a:pPr>
            <a:r>
              <a:rPr lang="en-US" sz="2400" b="1" dirty="0" smtClean="0">
                <a:latin typeface="Times New Roman" pitchFamily="18" charset="0"/>
                <a:cs typeface="Times New Roman" pitchFamily="18" charset="0"/>
              </a:rPr>
              <a:t>the Web</a:t>
            </a:r>
          </a:p>
          <a:p>
            <a:pPr>
              <a:buNone/>
            </a:pPr>
            <a:endParaRPr lang="en-US" sz="2400" b="1" dirty="0" smtClean="0">
              <a:latin typeface="Times New Roman" pitchFamily="18" charset="0"/>
              <a:cs typeface="Times New Roman" pitchFamily="18" charset="0"/>
            </a:endParaRPr>
          </a:p>
          <a:p>
            <a:r>
              <a:rPr lang="en-US" sz="2400" b="1" dirty="0" err="1" smtClean="0"/>
              <a:t>Blackhat</a:t>
            </a:r>
            <a:r>
              <a:rPr lang="en-US" sz="2400" b="1" dirty="0" smtClean="0"/>
              <a:t> Search Engine Optimization (SEO): </a:t>
            </a:r>
            <a:r>
              <a:rPr lang="en-US" sz="2400" dirty="0" smtClean="0"/>
              <a:t>Ranking malware pages highly in</a:t>
            </a:r>
            <a:r>
              <a:rPr lang="en-US" sz="2400" b="1" dirty="0" smtClean="0"/>
              <a:t> </a:t>
            </a:r>
            <a:r>
              <a:rPr lang="en-US" sz="2400" dirty="0" smtClean="0"/>
              <a:t>search results.</a:t>
            </a:r>
          </a:p>
          <a:p>
            <a:endParaRPr lang="en-US" sz="2400" dirty="0" smtClean="0"/>
          </a:p>
          <a:p>
            <a:r>
              <a:rPr lang="en-US" sz="2400" b="1" dirty="0" err="1" smtClean="0"/>
              <a:t>Malvertising</a:t>
            </a:r>
            <a:r>
              <a:rPr lang="en-US" sz="2400" b="1" dirty="0" smtClean="0"/>
              <a:t>: </a:t>
            </a:r>
            <a:r>
              <a:rPr lang="en-US" sz="2400" dirty="0" smtClean="0"/>
              <a:t>Embedding malware in ad-networks that display across hundreds of</a:t>
            </a:r>
            <a:r>
              <a:rPr lang="en-US" sz="2400" b="1" dirty="0" smtClean="0"/>
              <a:t> </a:t>
            </a:r>
            <a:r>
              <a:rPr lang="en-US" sz="2400" dirty="0" smtClean="0"/>
              <a:t>legitimate, high-traffic sites.</a:t>
            </a:r>
          </a:p>
          <a:p>
            <a:endParaRPr lang="en-US" sz="2400" dirty="0" smtClean="0"/>
          </a:p>
          <a:p>
            <a:r>
              <a:rPr lang="en-US" sz="2400" b="1" dirty="0" smtClean="0"/>
              <a:t>Compromised Legitimate Websites: </a:t>
            </a:r>
            <a:r>
              <a:rPr lang="en-US" sz="2400" dirty="0" smtClean="0"/>
              <a:t>Hosting embedded malware that spreads to</a:t>
            </a:r>
            <a:r>
              <a:rPr lang="en-US" sz="2400" b="1" dirty="0" smtClean="0"/>
              <a:t> </a:t>
            </a:r>
            <a:r>
              <a:rPr lang="en-US" sz="2400" dirty="0" smtClean="0"/>
              <a:t>unsuspecting visitors.</a:t>
            </a:r>
            <a:endParaRPr lang="en-US" sz="24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400" b="1" dirty="0" smtClean="0">
                <a:latin typeface="Times New Roman" pitchFamily="18" charset="0"/>
                <a:cs typeface="Times New Roman" pitchFamily="18" charset="0"/>
              </a:rPr>
              <a:t>Social Engineered Click-jacking: </a:t>
            </a:r>
            <a:r>
              <a:rPr lang="en-US" sz="2400" dirty="0" smtClean="0">
                <a:latin typeface="Times New Roman" pitchFamily="18" charset="0"/>
                <a:cs typeface="Times New Roman" pitchFamily="18" charset="0"/>
              </a:rPr>
              <a:t>Tricking users into clicking on innocent-looking web pages.</a:t>
            </a:r>
          </a:p>
          <a:p>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Spear phishing Sites: </a:t>
            </a:r>
            <a:r>
              <a:rPr lang="en-US" sz="2400" dirty="0" smtClean="0">
                <a:latin typeface="Times New Roman" pitchFamily="18" charset="0"/>
                <a:cs typeface="Times New Roman" pitchFamily="18" charset="0"/>
              </a:rPr>
              <a:t>Mimicking legitimate institutions is an attempt to steal login credentials.</a:t>
            </a:r>
          </a:p>
          <a:p>
            <a:endParaRPr lang="en-US" sz="2400" dirty="0" smtClean="0">
              <a:latin typeface="Times New Roman" pitchFamily="18" charset="0"/>
              <a:cs typeface="Times New Roman" pitchFamily="18" charset="0"/>
            </a:endParaRPr>
          </a:p>
          <a:p>
            <a:r>
              <a:rPr lang="en-US" sz="2400" b="1" dirty="0" smtClean="0">
                <a:latin typeface="Times New Roman" pitchFamily="18" charset="0"/>
                <a:cs typeface="Times New Roman" pitchFamily="18" charset="0"/>
              </a:rPr>
              <a:t>Drive-by Downloads: </a:t>
            </a:r>
            <a:r>
              <a:rPr lang="en-US" sz="2400" dirty="0" smtClean="0">
                <a:latin typeface="Times New Roman" pitchFamily="18" charset="0"/>
                <a:cs typeface="Times New Roman" pitchFamily="18" charset="0"/>
              </a:rPr>
              <a:t>Exploiting flaws in browser software to install malware just by visiting a web page.</a:t>
            </a:r>
            <a:endParaRPr lang="en-US" sz="24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attacks</a:t>
            </a:r>
            <a:endParaRPr lang="en-US" dirty="0"/>
          </a:p>
        </p:txBody>
      </p:sp>
      <p:sp>
        <p:nvSpPr>
          <p:cNvPr id="3" name="Content Placeholder 2"/>
          <p:cNvSpPr>
            <a:spLocks noGrp="1"/>
          </p:cNvSpPr>
          <p:nvPr>
            <p:ph idx="1"/>
          </p:nvPr>
        </p:nvSpPr>
        <p:spPr>
          <a:xfrm>
            <a:off x="228600" y="1524000"/>
            <a:ext cx="8686800" cy="5105400"/>
          </a:xfrm>
        </p:spPr>
        <p:txBody>
          <a:bodyPr>
            <a:noAutofit/>
          </a:bodyPr>
          <a:lstStyle/>
          <a:p>
            <a:pPr fontAlgn="base">
              <a:buNone/>
            </a:pPr>
            <a:r>
              <a:rPr lang="en-US" sz="2200" dirty="0" smtClean="0">
                <a:latin typeface="Times New Roman" pitchFamily="18" charset="0"/>
                <a:cs typeface="Times New Roman" pitchFamily="18" charset="0"/>
              </a:rPr>
              <a:t>1.  Worms</a:t>
            </a:r>
          </a:p>
          <a:p>
            <a:pPr fontAlgn="base"/>
            <a:r>
              <a:rPr lang="en-US" sz="2200" dirty="0" smtClean="0">
                <a:latin typeface="Times New Roman" pitchFamily="18" charset="0"/>
                <a:cs typeface="Times New Roman" pitchFamily="18" charset="0"/>
              </a:rPr>
              <a:t>Worms are spread via software vulnerabilities or phishing attacks. Once a worm has installed itself into your computer’s memory, it starts to infect the whole machine and in some cases… your whole network.</a:t>
            </a:r>
          </a:p>
          <a:p>
            <a:pPr fontAlgn="base"/>
            <a:r>
              <a:rPr lang="en-US" sz="2200" dirty="0" smtClean="0">
                <a:latin typeface="Times New Roman" pitchFamily="18" charset="0"/>
                <a:cs typeface="Times New Roman" pitchFamily="18" charset="0"/>
              </a:rPr>
              <a:t>Depending on the type of worm and your security measures, they can do serious damage. These parasitic </a:t>
            </a:r>
            <a:r>
              <a:rPr lang="en-US" sz="2200" dirty="0" err="1" smtClean="0">
                <a:latin typeface="Times New Roman" pitchFamily="18" charset="0"/>
                <a:cs typeface="Times New Roman" pitchFamily="18" charset="0"/>
              </a:rPr>
              <a:t>nasties</a:t>
            </a:r>
            <a:r>
              <a:rPr lang="en-US" sz="2200" dirty="0" smtClean="0">
                <a:latin typeface="Times New Roman" pitchFamily="18" charset="0"/>
                <a:cs typeface="Times New Roman" pitchFamily="18" charset="0"/>
              </a:rPr>
              <a:t> can…</a:t>
            </a:r>
          </a:p>
          <a:p>
            <a:pPr fontAlgn="base"/>
            <a:r>
              <a:rPr lang="en-US" sz="2200" b="1" dirty="0" smtClean="0">
                <a:latin typeface="Times New Roman" pitchFamily="18" charset="0"/>
                <a:cs typeface="Times New Roman" pitchFamily="18" charset="0"/>
              </a:rPr>
              <a:t>Modify and delete files</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Inject malicious software onto computers</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Replicate themselves over and over to deplete system resources</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Steal your data</a:t>
            </a:r>
            <a:endParaRPr lang="en-US" sz="2200" dirty="0" smtClean="0">
              <a:latin typeface="Times New Roman" pitchFamily="18" charset="0"/>
              <a:cs typeface="Times New Roman" pitchFamily="18" charset="0"/>
            </a:endParaRPr>
          </a:p>
          <a:p>
            <a:pPr fontAlgn="base"/>
            <a:r>
              <a:rPr lang="en-US" sz="2200" b="1" dirty="0" smtClean="0">
                <a:latin typeface="Times New Roman" pitchFamily="18" charset="0"/>
                <a:cs typeface="Times New Roman" pitchFamily="18" charset="0"/>
              </a:rPr>
              <a:t>Install a convenient backdoor for hackers</a:t>
            </a:r>
            <a:endParaRPr lang="en-US" sz="2200" dirty="0" smtClean="0">
              <a:latin typeface="Times New Roman" pitchFamily="18" charset="0"/>
              <a:cs typeface="Times New Roman" pitchFamily="18" charset="0"/>
            </a:endParaRPr>
          </a:p>
          <a:p>
            <a:pPr fontAlgn="base"/>
            <a:r>
              <a:rPr lang="en-US" sz="2200" dirty="0" smtClean="0">
                <a:latin typeface="Times New Roman" pitchFamily="18" charset="0"/>
                <a:cs typeface="Times New Roman" pitchFamily="18" charset="0"/>
              </a:rPr>
              <a:t>They can infect large numbers of computers fast, consuming bandwidth and overloading your web server as they go.</a:t>
            </a:r>
          </a:p>
          <a:p>
            <a:endParaRPr lang="en-US" sz="22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6005</TotalTime>
  <Words>1584</Words>
  <Application>Microsoft Office PowerPoint</Application>
  <PresentationFormat>On-screen Show (4:3)</PresentationFormat>
  <Paragraphs>249</Paragraphs>
  <Slides>41</Slides>
  <Notes>0</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Office Theme</vt:lpstr>
      <vt:lpstr>SECURITY OF COMPUTER SYSTEMS</vt:lpstr>
      <vt:lpstr>Introduction to Malware</vt:lpstr>
      <vt:lpstr>Malware Attacks Examined</vt:lpstr>
      <vt:lpstr>Slide 4</vt:lpstr>
      <vt:lpstr>Slide 5</vt:lpstr>
      <vt:lpstr>Slide 6</vt:lpstr>
      <vt:lpstr>Slide 7</vt:lpstr>
      <vt:lpstr>Slide 8</vt:lpstr>
      <vt:lpstr>Types of attacks</vt:lpstr>
      <vt:lpstr>Slide 10</vt:lpstr>
      <vt:lpstr>Slide 11</vt:lpstr>
      <vt:lpstr>Slide 12</vt:lpstr>
      <vt:lpstr>Slide 13</vt:lpstr>
      <vt:lpstr>Slide 14</vt:lpstr>
      <vt:lpstr>Slide 15</vt:lpstr>
      <vt:lpstr>Slide 16</vt:lpstr>
      <vt:lpstr>Warning signs of malware infection</vt:lpstr>
      <vt:lpstr>Slide 18</vt:lpstr>
      <vt:lpstr>Password Attacks</vt:lpstr>
      <vt:lpstr>Slide 20</vt:lpstr>
      <vt:lpstr>Password Attack Methods</vt:lpstr>
      <vt:lpstr>Slide 22</vt:lpstr>
      <vt:lpstr>Slide 23</vt:lpstr>
      <vt:lpstr>Slide 24</vt:lpstr>
      <vt:lpstr>Denial-of-Service</vt:lpstr>
      <vt:lpstr>Basic Categories of DoS/DDoS Attack Vectors</vt:lpstr>
      <vt:lpstr>DoS/DDoS Attack Techniques</vt:lpstr>
      <vt:lpstr>Unauthorized Access</vt:lpstr>
      <vt:lpstr>Slide 29</vt:lpstr>
      <vt:lpstr>Immediate security risks posed by unauthorized access</vt:lpstr>
      <vt:lpstr>Types of Unauthorized Access</vt:lpstr>
      <vt:lpstr>Slide 32</vt:lpstr>
      <vt:lpstr>Slide 33</vt:lpstr>
      <vt:lpstr>Best Practices to Prevent Unauthorized Access</vt:lpstr>
      <vt:lpstr>Privilege escalation</vt:lpstr>
      <vt:lpstr>Horizontal vs. Vertical Privilege Escalation</vt:lpstr>
      <vt:lpstr>Slide 37</vt:lpstr>
      <vt:lpstr>Slide 38</vt:lpstr>
      <vt:lpstr>Slide 39</vt:lpstr>
      <vt:lpstr>BACKDOOR ATTACKS</vt:lpstr>
      <vt:lpstr>How to protect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OF COMPUTER SYSTEMS</dc:title>
  <dc:creator>SRI</dc:creator>
  <cp:lastModifiedBy>Sri</cp:lastModifiedBy>
  <cp:revision>15</cp:revision>
  <dcterms:created xsi:type="dcterms:W3CDTF">2020-07-31T04:20:12Z</dcterms:created>
  <dcterms:modified xsi:type="dcterms:W3CDTF">2020-12-22T09:03:05Z</dcterms:modified>
</cp:coreProperties>
</file>