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3" r:id="rId20"/>
    <p:sldId id="275" r:id="rId21"/>
    <p:sldId id="277" r:id="rId22"/>
    <p:sldId id="276"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1086" y="17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8ED200D-9EFB-4442-A4FB-C85C9ED55E1A}" type="datetimeFigureOut">
              <a:rPr lang="en-US" smtClean="0"/>
              <a:pPr/>
              <a:t>27-Dec-20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7BB84C-5C93-4C64-9003-592A737BEE5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ED200D-9EFB-4442-A4FB-C85C9ED55E1A}" type="datetimeFigureOut">
              <a:rPr lang="en-US" smtClean="0"/>
              <a:pPr/>
              <a:t>27-Dec-20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7BB84C-5C93-4C64-9003-592A737BEE5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ED200D-9EFB-4442-A4FB-C85C9ED55E1A}" type="datetimeFigureOut">
              <a:rPr lang="en-US" smtClean="0"/>
              <a:pPr/>
              <a:t>27-Dec-20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7BB84C-5C93-4C64-9003-592A737BEE5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ED200D-9EFB-4442-A4FB-C85C9ED55E1A}" type="datetimeFigureOut">
              <a:rPr lang="en-US" smtClean="0"/>
              <a:pPr/>
              <a:t>27-Dec-20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7BB84C-5C93-4C64-9003-592A737BEE5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ED200D-9EFB-4442-A4FB-C85C9ED55E1A}" type="datetimeFigureOut">
              <a:rPr lang="en-US" smtClean="0"/>
              <a:pPr/>
              <a:t>27-Dec-20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7BB84C-5C93-4C64-9003-592A737BEE5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8ED200D-9EFB-4442-A4FB-C85C9ED55E1A}" type="datetimeFigureOut">
              <a:rPr lang="en-US" smtClean="0"/>
              <a:pPr/>
              <a:t>27-Dec-20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7BB84C-5C93-4C64-9003-592A737BEE5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8ED200D-9EFB-4442-A4FB-C85C9ED55E1A}" type="datetimeFigureOut">
              <a:rPr lang="en-US" smtClean="0"/>
              <a:pPr/>
              <a:t>27-Dec-20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7BB84C-5C93-4C64-9003-592A737BEE5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8ED200D-9EFB-4442-A4FB-C85C9ED55E1A}" type="datetimeFigureOut">
              <a:rPr lang="en-US" smtClean="0"/>
              <a:pPr/>
              <a:t>27-Dec-20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7BB84C-5C93-4C64-9003-592A737BEE5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ED200D-9EFB-4442-A4FB-C85C9ED55E1A}" type="datetimeFigureOut">
              <a:rPr lang="en-US" smtClean="0"/>
              <a:pPr/>
              <a:t>27-Dec-20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7BB84C-5C93-4C64-9003-592A737BEE5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ED200D-9EFB-4442-A4FB-C85C9ED55E1A}" type="datetimeFigureOut">
              <a:rPr lang="en-US" smtClean="0"/>
              <a:pPr/>
              <a:t>27-Dec-20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7BB84C-5C93-4C64-9003-592A737BEE5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ED200D-9EFB-4442-A4FB-C85C9ED55E1A}" type="datetimeFigureOut">
              <a:rPr lang="en-US" smtClean="0"/>
              <a:pPr/>
              <a:t>27-Dec-20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7BB84C-5C93-4C64-9003-592A737BEE5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ED200D-9EFB-4442-A4FB-C85C9ED55E1A}" type="datetimeFigureOut">
              <a:rPr lang="en-US" smtClean="0"/>
              <a:pPr/>
              <a:t>27-Dec-20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7BB84C-5C93-4C64-9003-592A737BEE5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example.com/sale/saleitems;jsessionid=2P0OC2JSNDLPSKHCJUN2JV"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UNIT IV</a:t>
            </a:r>
            <a:br>
              <a:rPr lang="en-US" dirty="0" smtClean="0"/>
            </a:br>
            <a:r>
              <a:rPr lang="en-US" dirty="0" smtClean="0"/>
              <a:t>Security of Applications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a:buNone/>
            </a:pPr>
            <a:r>
              <a:rPr lang="en-US" b="1" dirty="0" smtClean="0">
                <a:latin typeface="Times New Roman" pitchFamily="18" charset="0"/>
                <a:cs typeface="Times New Roman" pitchFamily="18" charset="0"/>
              </a:rPr>
              <a:t>Example #3: Insecure Server Configuration Can Lead Back to the Users, </a:t>
            </a:r>
          </a:p>
          <a:p>
            <a:pPr>
              <a:buNone/>
            </a:pPr>
            <a:r>
              <a:rPr lang="en-US" b="1" dirty="0" smtClean="0">
                <a:latin typeface="Times New Roman" pitchFamily="18" charset="0"/>
                <a:cs typeface="Times New Roman" pitchFamily="18" charset="0"/>
              </a:rPr>
              <a:t>Exposing Their Personal Information</a:t>
            </a:r>
          </a:p>
          <a:p>
            <a:r>
              <a:rPr lang="en-US" dirty="0" smtClean="0">
                <a:latin typeface="Times New Roman" pitchFamily="18" charset="0"/>
                <a:cs typeface="Times New Roman" pitchFamily="18" charset="0"/>
              </a:rPr>
              <a:t>Applications with security misconfigurations often display sensitive information in error messages that could lead back to the users. This could allow attackers to compromise the sensitive data of your users and gain access to their accounts or personal information.</a:t>
            </a:r>
          </a:p>
          <a:p>
            <a:endParaRPr lang="en-US"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Example #4: Sample Applications Are Not Removed From the Production </a:t>
            </a:r>
          </a:p>
          <a:p>
            <a:pPr>
              <a:buNone/>
            </a:pPr>
            <a:r>
              <a:rPr lang="en-US" b="1" dirty="0" smtClean="0">
                <a:latin typeface="Times New Roman" pitchFamily="18" charset="0"/>
                <a:cs typeface="Times New Roman" pitchFamily="18" charset="0"/>
              </a:rPr>
              <a:t>Server of the Application</a:t>
            </a:r>
          </a:p>
          <a:p>
            <a:r>
              <a:rPr lang="en-US" dirty="0" smtClean="0">
                <a:latin typeface="Times New Roman" pitchFamily="18" charset="0"/>
                <a:cs typeface="Times New Roman" pitchFamily="18" charset="0"/>
              </a:rPr>
              <a:t>Many times these sample applications have security vulnerabilities that an attacker might exploit to access your server.</a:t>
            </a:r>
          </a:p>
          <a:p>
            <a:pPr>
              <a:buNone/>
            </a:pPr>
            <a:r>
              <a:rPr lang="en-US" b="1" dirty="0" smtClean="0">
                <a:latin typeface="Times New Roman" pitchFamily="18" charset="0"/>
                <a:cs typeface="Times New Roman" pitchFamily="18" charset="0"/>
              </a:rPr>
              <a:t>Example #5: Default Configuration of Operating System (OS)</a:t>
            </a:r>
          </a:p>
          <a:p>
            <a:r>
              <a:rPr lang="en-US" dirty="0" smtClean="0">
                <a:latin typeface="Times New Roman" pitchFamily="18" charset="0"/>
                <a:cs typeface="Times New Roman" pitchFamily="18" charset="0"/>
              </a:rPr>
              <a:t>The default configuration of most operating systems is focused on functionality, communications, and usability. If you have not updated or modified the default configuration of your OS, it might lead to insecure servers.</a:t>
            </a:r>
          </a:p>
          <a:p>
            <a:endParaRPr lang="en-US"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Information Disclosure</a:t>
            </a:r>
            <a:endParaRPr lang="en-US" sz="3600" dirty="0"/>
          </a:p>
        </p:txBody>
      </p:sp>
      <p:sp>
        <p:nvSpPr>
          <p:cNvPr id="3" name="Content Placeholder 2"/>
          <p:cNvSpPr>
            <a:spLocks noGrp="1"/>
          </p:cNvSpPr>
          <p:nvPr>
            <p:ph idx="1"/>
          </p:nvPr>
        </p:nvSpPr>
        <p:spPr/>
        <p:txBody>
          <a:bodyPr>
            <a:normAutofit/>
          </a:bodyPr>
          <a:lstStyle/>
          <a:p>
            <a:pPr algn="just">
              <a:buNone/>
            </a:pPr>
            <a:r>
              <a:rPr lang="en-US" sz="2000" dirty="0">
                <a:latin typeface="Times New Roman" pitchFamily="18" charset="0"/>
                <a:cs typeface="Times New Roman" pitchFamily="18" charset="0"/>
              </a:rPr>
              <a:t>Information disclosure, also known as information leakage, is when a website </a:t>
            </a:r>
            <a:endParaRPr lang="en-US" sz="2000" dirty="0" smtClean="0">
              <a:latin typeface="Times New Roman" pitchFamily="18" charset="0"/>
              <a:cs typeface="Times New Roman" pitchFamily="18" charset="0"/>
            </a:endParaRPr>
          </a:p>
          <a:p>
            <a:pPr algn="just">
              <a:buNone/>
            </a:pPr>
            <a:r>
              <a:rPr lang="en-US" sz="2000" dirty="0" smtClean="0">
                <a:latin typeface="Times New Roman" pitchFamily="18" charset="0"/>
                <a:cs typeface="Times New Roman" pitchFamily="18" charset="0"/>
              </a:rPr>
              <a:t>unintentionally </a:t>
            </a:r>
            <a:r>
              <a:rPr lang="en-US" sz="2000" dirty="0">
                <a:latin typeface="Times New Roman" pitchFamily="18" charset="0"/>
                <a:cs typeface="Times New Roman" pitchFamily="18" charset="0"/>
              </a:rPr>
              <a:t>reveals sensitive information to its users. Depending on the </a:t>
            </a:r>
            <a:endParaRPr lang="en-US" sz="2000" dirty="0" smtClean="0">
              <a:latin typeface="Times New Roman" pitchFamily="18" charset="0"/>
              <a:cs typeface="Times New Roman" pitchFamily="18" charset="0"/>
            </a:endParaRPr>
          </a:p>
          <a:p>
            <a:pPr algn="just">
              <a:buNone/>
            </a:pPr>
            <a:r>
              <a:rPr lang="en-US" sz="2000" dirty="0" smtClean="0">
                <a:latin typeface="Times New Roman" pitchFamily="18" charset="0"/>
                <a:cs typeface="Times New Roman" pitchFamily="18" charset="0"/>
              </a:rPr>
              <a:t>context</a:t>
            </a:r>
            <a:r>
              <a:rPr lang="en-US" sz="2000" dirty="0">
                <a:latin typeface="Times New Roman" pitchFamily="18" charset="0"/>
                <a:cs typeface="Times New Roman" pitchFamily="18" charset="0"/>
              </a:rPr>
              <a:t>, websites may leak all kinds of information to a potential attacker, </a:t>
            </a:r>
            <a:endParaRPr lang="en-US" sz="2000" dirty="0" smtClean="0">
              <a:latin typeface="Times New Roman" pitchFamily="18" charset="0"/>
              <a:cs typeface="Times New Roman" pitchFamily="18" charset="0"/>
            </a:endParaRPr>
          </a:p>
          <a:p>
            <a:pPr algn="just">
              <a:buNone/>
            </a:pPr>
            <a:r>
              <a:rPr lang="en-US" sz="2000" dirty="0" smtClean="0">
                <a:latin typeface="Times New Roman" pitchFamily="18" charset="0"/>
                <a:cs typeface="Times New Roman" pitchFamily="18" charset="0"/>
              </a:rPr>
              <a:t>including</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Data about other users, such as usernames or financial information</a:t>
            </a:r>
          </a:p>
          <a:p>
            <a:r>
              <a:rPr lang="en-US" sz="2000" dirty="0">
                <a:latin typeface="Times New Roman" pitchFamily="18" charset="0"/>
                <a:cs typeface="Times New Roman" pitchFamily="18" charset="0"/>
              </a:rPr>
              <a:t>Sensitive commercial or business data</a:t>
            </a:r>
          </a:p>
          <a:p>
            <a:r>
              <a:rPr lang="en-US" sz="2000" dirty="0">
                <a:latin typeface="Times New Roman" pitchFamily="18" charset="0"/>
                <a:cs typeface="Times New Roman" pitchFamily="18" charset="0"/>
              </a:rPr>
              <a:t>Technical details about the website and its infrastructure</a:t>
            </a:r>
          </a:p>
          <a:p>
            <a:endParaRPr lang="en-US" sz="20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buNone/>
            </a:pPr>
            <a:r>
              <a:rPr lang="en-US" sz="2000" dirty="0">
                <a:latin typeface="Times New Roman" pitchFamily="18" charset="0"/>
                <a:cs typeface="Times New Roman" pitchFamily="18" charset="0"/>
              </a:rPr>
              <a:t>Some basic examples of information disclosure are as follows:</a:t>
            </a:r>
          </a:p>
          <a:p>
            <a:r>
              <a:rPr lang="en-US" sz="2000" dirty="0">
                <a:latin typeface="Times New Roman" pitchFamily="18" charset="0"/>
                <a:cs typeface="Times New Roman" pitchFamily="18" charset="0"/>
              </a:rPr>
              <a:t>Revealing the names of hidden directories, their structure, and their </a:t>
            </a:r>
            <a:r>
              <a:rPr lang="en-US" sz="2000" dirty="0" smtClean="0">
                <a:latin typeface="Times New Roman" pitchFamily="18" charset="0"/>
                <a:cs typeface="Times New Roman" pitchFamily="18" charset="0"/>
              </a:rPr>
              <a:t>contents.</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Providing access to source code files via temporary backups</a:t>
            </a:r>
          </a:p>
          <a:p>
            <a:r>
              <a:rPr lang="en-US" sz="2000" dirty="0">
                <a:latin typeface="Times New Roman" pitchFamily="18" charset="0"/>
                <a:cs typeface="Times New Roman" pitchFamily="18" charset="0"/>
              </a:rPr>
              <a:t>Explicitly mentioning database table or column names in error messages</a:t>
            </a:r>
          </a:p>
          <a:p>
            <a:r>
              <a:rPr lang="en-US" sz="2000" dirty="0">
                <a:latin typeface="Times New Roman" pitchFamily="18" charset="0"/>
                <a:cs typeface="Times New Roman" pitchFamily="18" charset="0"/>
              </a:rPr>
              <a:t>Unnecessarily exposing highly sensitive information, such as credit card details</a:t>
            </a:r>
          </a:p>
          <a:p>
            <a:r>
              <a:rPr lang="en-US" sz="2000" dirty="0">
                <a:latin typeface="Times New Roman" pitchFamily="18" charset="0"/>
                <a:cs typeface="Times New Roman" pitchFamily="18" charset="0"/>
              </a:rPr>
              <a:t>Hard-coding API keys, IP addresses, database credentials, and so on in the source code</a:t>
            </a:r>
          </a:p>
          <a:p>
            <a:r>
              <a:rPr lang="en-US" sz="2000" dirty="0">
                <a:latin typeface="Times New Roman" pitchFamily="18" charset="0"/>
                <a:cs typeface="Times New Roman" pitchFamily="18" charset="0"/>
              </a:rPr>
              <a:t>Hinting at the existence or absence of resources, usernames, and so on via subtle differences in application behavior</a:t>
            </a:r>
          </a:p>
          <a:p>
            <a:endParaRPr lang="en-US" sz="20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do information disclosure vulnerabilities arise?</a:t>
            </a:r>
            <a:endParaRPr lang="en-US" dirty="0"/>
          </a:p>
        </p:txBody>
      </p:sp>
      <p:sp>
        <p:nvSpPr>
          <p:cNvPr id="3" name="Content Placeholder 2"/>
          <p:cNvSpPr>
            <a:spLocks noGrp="1"/>
          </p:cNvSpPr>
          <p:nvPr>
            <p:ph idx="1"/>
          </p:nvPr>
        </p:nvSpPr>
        <p:spPr/>
        <p:txBody>
          <a:bodyPr>
            <a:normAutofit/>
          </a:bodyPr>
          <a:lstStyle/>
          <a:p>
            <a:pPr algn="just">
              <a:buNone/>
            </a:pPr>
            <a:r>
              <a:rPr lang="en-US" sz="2000" dirty="0" smtClean="0">
                <a:latin typeface="Times New Roman" pitchFamily="18" charset="0"/>
                <a:cs typeface="Times New Roman" pitchFamily="18" charset="0"/>
              </a:rPr>
              <a:t>Information </a:t>
            </a:r>
            <a:r>
              <a:rPr lang="en-US" sz="2000" dirty="0">
                <a:latin typeface="Times New Roman" pitchFamily="18" charset="0"/>
                <a:cs typeface="Times New Roman" pitchFamily="18" charset="0"/>
              </a:rPr>
              <a:t>disclosure vulnerabilities can arise in countless different ways, but </a:t>
            </a:r>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these </a:t>
            </a:r>
            <a:r>
              <a:rPr lang="en-US" sz="2000" dirty="0">
                <a:latin typeface="Times New Roman" pitchFamily="18" charset="0"/>
                <a:cs typeface="Times New Roman" pitchFamily="18" charset="0"/>
              </a:rPr>
              <a:t>can broadly be categorized as follows:</a:t>
            </a:r>
          </a:p>
          <a:p>
            <a:pPr algn="just"/>
            <a:r>
              <a:rPr lang="en-US" sz="2000" b="1" dirty="0">
                <a:latin typeface="Times New Roman" pitchFamily="18" charset="0"/>
                <a:cs typeface="Times New Roman" pitchFamily="18" charset="0"/>
              </a:rPr>
              <a:t>Failure to remove internal content from public content</a:t>
            </a:r>
            <a:r>
              <a:rPr lang="en-US" sz="2000" dirty="0">
                <a:latin typeface="Times New Roman" pitchFamily="18" charset="0"/>
                <a:cs typeface="Times New Roman" pitchFamily="18" charset="0"/>
              </a:rPr>
              <a:t>. For example, developer comments in markup are sometimes visible to users in the </a:t>
            </a:r>
            <a:r>
              <a:rPr lang="en-US" sz="2000" dirty="0" smtClean="0">
                <a:latin typeface="Times New Roman" pitchFamily="18" charset="0"/>
                <a:cs typeface="Times New Roman" pitchFamily="18" charset="0"/>
              </a:rPr>
              <a:t>production </a:t>
            </a:r>
            <a:r>
              <a:rPr lang="en-US" sz="2000" dirty="0">
                <a:latin typeface="Times New Roman" pitchFamily="18" charset="0"/>
                <a:cs typeface="Times New Roman" pitchFamily="18" charset="0"/>
              </a:rPr>
              <a:t>environment.</a:t>
            </a:r>
          </a:p>
          <a:p>
            <a:pPr algn="just"/>
            <a:r>
              <a:rPr lang="en-US" sz="2000" b="1" dirty="0">
                <a:latin typeface="Times New Roman" pitchFamily="18" charset="0"/>
                <a:cs typeface="Times New Roman" pitchFamily="18" charset="0"/>
              </a:rPr>
              <a:t>Insecure configuration of the website and related technologies</a:t>
            </a:r>
            <a:r>
              <a:rPr lang="en-US" sz="2000" dirty="0">
                <a:latin typeface="Times New Roman" pitchFamily="18" charset="0"/>
                <a:cs typeface="Times New Roman" pitchFamily="18" charset="0"/>
              </a:rPr>
              <a:t>. For example, failing to disable debugging and diagnostic features can sometimes provide attackers with useful tools to help them obtain sensitive information. Default configurations can also leave websites vulnerable, for example, by displaying overly verbose error messages.</a:t>
            </a:r>
          </a:p>
          <a:p>
            <a:pPr algn="just"/>
            <a:r>
              <a:rPr lang="en-US" sz="2000" b="1" dirty="0" smtClean="0">
                <a:latin typeface="Times New Roman" pitchFamily="18" charset="0"/>
                <a:cs typeface="Times New Roman" pitchFamily="18" charset="0"/>
              </a:rPr>
              <a:t>Flawed design and behavior of the application</a:t>
            </a:r>
            <a:r>
              <a:rPr lang="en-US" sz="2000" dirty="0" smtClean="0">
                <a:latin typeface="Times New Roman" pitchFamily="18" charset="0"/>
                <a:cs typeface="Times New Roman" pitchFamily="18" charset="0"/>
              </a:rPr>
              <a:t>. For example, if a website returns distinct responses when different error states occur, this can also allow attackers to enumerate sensitive data, such as valid user credentials.</a:t>
            </a:r>
          </a:p>
          <a:p>
            <a:endParaRPr lang="en-US" sz="20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latin typeface="Times New Roman" pitchFamily="18" charset="0"/>
                <a:cs typeface="Times New Roman" pitchFamily="18" charset="0"/>
              </a:rPr>
              <a:t>T</a:t>
            </a:r>
            <a:r>
              <a:rPr lang="en-US" sz="3600" dirty="0" smtClean="0">
                <a:latin typeface="Times New Roman" pitchFamily="18" charset="0"/>
                <a:cs typeface="Times New Roman" pitchFamily="18" charset="0"/>
              </a:rPr>
              <a:t>he </a:t>
            </a:r>
            <a:r>
              <a:rPr lang="en-US" sz="3600" dirty="0">
                <a:latin typeface="Times New Roman" pitchFamily="18" charset="0"/>
                <a:cs typeface="Times New Roman" pitchFamily="18" charset="0"/>
              </a:rPr>
              <a:t>impact of information disclosure </a:t>
            </a:r>
            <a:r>
              <a:rPr lang="en-US" sz="3600" dirty="0" smtClean="0">
                <a:latin typeface="Times New Roman" pitchFamily="18" charset="0"/>
                <a:cs typeface="Times New Roman" pitchFamily="18" charset="0"/>
              </a:rPr>
              <a:t>vulnerabilities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000" dirty="0">
                <a:latin typeface="Times New Roman" pitchFamily="18" charset="0"/>
                <a:cs typeface="Times New Roman" pitchFamily="18" charset="0"/>
              </a:rPr>
              <a:t>Information disclosure vulnerabilities can have both a direct and indirect impact depending on the purpose of the website and, therefore, what information an attacker is able to obtain. </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In </a:t>
            </a:r>
            <a:r>
              <a:rPr lang="en-US" sz="2000" dirty="0">
                <a:latin typeface="Times New Roman" pitchFamily="18" charset="0"/>
                <a:cs typeface="Times New Roman" pitchFamily="18" charset="0"/>
              </a:rPr>
              <a:t>some cases, the act of disclosing sensitive information alone can have a high impact on the affected parties. For example, an online shop leaking its customers' credit card details is likely to have severe consequences.</a:t>
            </a:r>
          </a:p>
          <a:p>
            <a:pPr algn="just"/>
            <a:r>
              <a:rPr lang="en-US" sz="2000" dirty="0">
                <a:latin typeface="Times New Roman" pitchFamily="18" charset="0"/>
                <a:cs typeface="Times New Roman" pitchFamily="18" charset="0"/>
              </a:rPr>
              <a:t>On the other hand, leaking technical information, such as the directory structure or which third-party frameworks are being used, may have little to no direct impact. However, in the wrong hands, this could be the key information required to construct any number of other exploits. The severity in this case depends on what the attacker is able to do with this information.</a:t>
            </a:r>
          </a:p>
          <a:p>
            <a:pPr algn="just"/>
            <a:endParaRPr lang="en-US" sz="20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latin typeface="Times New Roman" pitchFamily="18" charset="0"/>
                <a:cs typeface="Times New Roman" pitchFamily="18" charset="0"/>
              </a:rPr>
              <a:t>P</a:t>
            </a:r>
            <a:r>
              <a:rPr lang="en-US" sz="3600" dirty="0" smtClean="0">
                <a:latin typeface="Times New Roman" pitchFamily="18" charset="0"/>
                <a:cs typeface="Times New Roman" pitchFamily="18" charset="0"/>
              </a:rPr>
              <a:t>revent </a:t>
            </a:r>
            <a:r>
              <a:rPr lang="en-US" sz="3600" dirty="0">
                <a:latin typeface="Times New Roman" pitchFamily="18" charset="0"/>
                <a:cs typeface="Times New Roman" pitchFamily="18" charset="0"/>
              </a:rPr>
              <a:t>information disclosure </a:t>
            </a:r>
            <a:r>
              <a:rPr lang="en-US" sz="3600" dirty="0" smtClean="0">
                <a:latin typeface="Times New Roman" pitchFamily="18" charset="0"/>
                <a:cs typeface="Times New Roman" pitchFamily="18" charset="0"/>
              </a:rPr>
              <a:t>vulnerabilities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sz="2000" dirty="0" smtClean="0">
                <a:latin typeface="Times New Roman" pitchFamily="18" charset="0"/>
                <a:cs typeface="Times New Roman" pitchFamily="18" charset="0"/>
              </a:rPr>
              <a:t>Preventing information disclosure completely is tricky due to the huge variety </a:t>
            </a:r>
          </a:p>
          <a:p>
            <a:pPr>
              <a:buNone/>
            </a:pPr>
            <a:r>
              <a:rPr lang="en-US" sz="2000" dirty="0" smtClean="0">
                <a:latin typeface="Times New Roman" pitchFamily="18" charset="0"/>
                <a:cs typeface="Times New Roman" pitchFamily="18" charset="0"/>
              </a:rPr>
              <a:t>of ways in which it can occur. However, there are some general best practices </a:t>
            </a:r>
          </a:p>
          <a:p>
            <a:pPr>
              <a:buNone/>
            </a:pPr>
            <a:r>
              <a:rPr lang="en-US" sz="2000" dirty="0" smtClean="0">
                <a:latin typeface="Times New Roman" pitchFamily="18" charset="0"/>
                <a:cs typeface="Times New Roman" pitchFamily="18" charset="0"/>
              </a:rPr>
              <a:t>that you can follow to minimize the risk of these kinds of vulnerability </a:t>
            </a:r>
          </a:p>
          <a:p>
            <a:pPr>
              <a:buNone/>
            </a:pPr>
            <a:r>
              <a:rPr lang="en-US" sz="2000" dirty="0" smtClean="0">
                <a:latin typeface="Times New Roman" pitchFamily="18" charset="0"/>
                <a:cs typeface="Times New Roman" pitchFamily="18" charset="0"/>
              </a:rPr>
              <a:t>creeping into your own websites.</a:t>
            </a:r>
          </a:p>
          <a:p>
            <a:r>
              <a:rPr lang="en-US" sz="2000" dirty="0">
                <a:latin typeface="Times New Roman" pitchFamily="18" charset="0"/>
                <a:cs typeface="Times New Roman" pitchFamily="18" charset="0"/>
              </a:rPr>
              <a:t>Make sure that everyone involved in producing the website is fully aware of what information is considered </a:t>
            </a:r>
            <a:r>
              <a:rPr lang="en-US" sz="2000" dirty="0" smtClean="0">
                <a:latin typeface="Times New Roman" pitchFamily="18" charset="0"/>
                <a:cs typeface="Times New Roman" pitchFamily="18" charset="0"/>
              </a:rPr>
              <a:t>sensitive.</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Audit any code for potential information disclosure as part of your QA or build processes</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a:p>
            <a:r>
              <a:rPr lang="en-US" sz="2000" dirty="0" smtClean="0">
                <a:latin typeface="Times New Roman" pitchFamily="18" charset="0"/>
                <a:cs typeface="Times New Roman" pitchFamily="18" charset="0"/>
              </a:rPr>
              <a:t>Double-check </a:t>
            </a:r>
            <a:r>
              <a:rPr lang="en-US" sz="2000" dirty="0">
                <a:latin typeface="Times New Roman" pitchFamily="18" charset="0"/>
                <a:cs typeface="Times New Roman" pitchFamily="18" charset="0"/>
              </a:rPr>
              <a:t>that any debugging or diagnostic features are disabled in the production environment</a:t>
            </a:r>
            <a:r>
              <a:rPr lang="en-US" sz="2000" dirty="0" smtClean="0">
                <a:latin typeface="Times New Roman" pitchFamily="18" charset="0"/>
                <a:cs typeface="Times New Roman" pitchFamily="18" charset="0"/>
              </a:rPr>
              <a:t>.</a:t>
            </a:r>
          </a:p>
          <a:p>
            <a:r>
              <a:rPr lang="en-US" sz="2000" dirty="0">
                <a:latin typeface="Times New Roman" pitchFamily="18" charset="0"/>
                <a:cs typeface="Times New Roman" pitchFamily="18" charset="0"/>
              </a:rPr>
              <a:t>Make sure you fully understand the configuration settings, and security implications, of any third-party technology that you </a:t>
            </a:r>
            <a:r>
              <a:rPr lang="en-US" sz="2000" dirty="0" smtClean="0">
                <a:latin typeface="Times New Roman" pitchFamily="18" charset="0"/>
                <a:cs typeface="Times New Roman" pitchFamily="18" charset="0"/>
              </a:rPr>
              <a:t>implement.</a:t>
            </a:r>
            <a:endParaRPr lang="en-US" sz="20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731838"/>
          </a:xfrm>
        </p:spPr>
        <p:txBody>
          <a:bodyPr>
            <a:normAutofit/>
          </a:bodyPr>
          <a:lstStyle/>
          <a:p>
            <a:r>
              <a:rPr lang="en-US" sz="3600" dirty="0" smtClean="0">
                <a:latin typeface="Times New Roman" pitchFamily="18" charset="0"/>
                <a:cs typeface="Times New Roman" pitchFamily="18" charset="0"/>
              </a:rPr>
              <a:t>Buffer Overflow Issues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381000" y="990600"/>
            <a:ext cx="8229600" cy="4191000"/>
          </a:xfrm>
        </p:spPr>
        <p:txBody>
          <a:bodyPr>
            <a:normAutofit/>
          </a:bodyPr>
          <a:lstStyle/>
          <a:p>
            <a:pPr algn="just">
              <a:buNone/>
            </a:pPr>
            <a:r>
              <a:rPr lang="en-US" sz="2000" dirty="0" smtClean="0">
                <a:latin typeface="Times New Roman" pitchFamily="18" charset="0"/>
                <a:cs typeface="Times New Roman" pitchFamily="18" charset="0"/>
              </a:rPr>
              <a:t>Buffers are memory storage regions that temporarily hold data while it is being </a:t>
            </a:r>
          </a:p>
          <a:p>
            <a:pPr algn="just">
              <a:buNone/>
            </a:pPr>
            <a:r>
              <a:rPr lang="en-US" sz="2000" dirty="0" smtClean="0">
                <a:latin typeface="Times New Roman" pitchFamily="18" charset="0"/>
                <a:cs typeface="Times New Roman" pitchFamily="18" charset="0"/>
              </a:rPr>
              <a:t>transferred from one location to another.</a:t>
            </a:r>
          </a:p>
          <a:p>
            <a:pPr algn="just">
              <a:buNone/>
            </a:pPr>
            <a:endParaRPr lang="en-US" sz="2000" dirty="0">
              <a:latin typeface="Times New Roman" pitchFamily="18" charset="0"/>
              <a:cs typeface="Times New Roman" pitchFamily="18" charset="0"/>
            </a:endParaRPr>
          </a:p>
          <a:p>
            <a:pPr algn="just">
              <a:buNone/>
            </a:pPr>
            <a:r>
              <a:rPr lang="en-US" sz="2000" dirty="0" smtClean="0">
                <a:latin typeface="Times New Roman" pitchFamily="18" charset="0"/>
                <a:cs typeface="Times New Roman" pitchFamily="18" charset="0"/>
              </a:rPr>
              <a:t> A buffer overflow (or buffer overrun) occurs when the volume of data exceeds </a:t>
            </a:r>
          </a:p>
          <a:p>
            <a:pPr algn="just">
              <a:buNone/>
            </a:pPr>
            <a:r>
              <a:rPr lang="en-US" sz="2000" dirty="0" smtClean="0">
                <a:latin typeface="Times New Roman" pitchFamily="18" charset="0"/>
                <a:cs typeface="Times New Roman" pitchFamily="18" charset="0"/>
              </a:rPr>
              <a:t>the storage capacity of the memory  buffer. As a result, the program attempting </a:t>
            </a:r>
          </a:p>
          <a:p>
            <a:pPr algn="just">
              <a:buNone/>
            </a:pPr>
            <a:r>
              <a:rPr lang="en-US" sz="2000" dirty="0" smtClean="0">
                <a:latin typeface="Times New Roman" pitchFamily="18" charset="0"/>
                <a:cs typeface="Times New Roman" pitchFamily="18" charset="0"/>
              </a:rPr>
              <a:t>to write the data to the buffer overwrites adjacent memory locations.</a:t>
            </a:r>
          </a:p>
          <a:p>
            <a:pPr algn="just">
              <a:buNone/>
            </a:pPr>
            <a:endParaRPr lang="en-US" sz="2000" dirty="0" smtClean="0">
              <a:latin typeface="Times New Roman" pitchFamily="18" charset="0"/>
              <a:cs typeface="Times New Roman" pitchFamily="18" charset="0"/>
            </a:endParaRPr>
          </a:p>
          <a:p>
            <a:pPr algn="just">
              <a:buNone/>
            </a:pPr>
            <a:r>
              <a:rPr lang="en-US" sz="2000" dirty="0" smtClean="0">
                <a:latin typeface="Times New Roman" pitchFamily="18" charset="0"/>
                <a:cs typeface="Times New Roman" pitchFamily="18" charset="0"/>
              </a:rPr>
              <a:t>For example, a buffer for log-in credentials may be designed to expect </a:t>
            </a:r>
          </a:p>
          <a:p>
            <a:pPr algn="just">
              <a:buNone/>
            </a:pPr>
            <a:r>
              <a:rPr lang="en-US" sz="2000" dirty="0" smtClean="0">
                <a:latin typeface="Times New Roman" pitchFamily="18" charset="0"/>
                <a:cs typeface="Times New Roman" pitchFamily="18" charset="0"/>
              </a:rPr>
              <a:t>username and password inputs of 8 bytes, so if a transaction involves an input </a:t>
            </a:r>
          </a:p>
          <a:p>
            <a:pPr algn="just">
              <a:buNone/>
            </a:pPr>
            <a:r>
              <a:rPr lang="en-US" sz="2000" dirty="0" smtClean="0">
                <a:latin typeface="Times New Roman" pitchFamily="18" charset="0"/>
                <a:cs typeface="Times New Roman" pitchFamily="18" charset="0"/>
              </a:rPr>
              <a:t>of 10 bytes (that is, 2 bytes more than expected), the program may write the </a:t>
            </a:r>
          </a:p>
          <a:p>
            <a:pPr algn="just">
              <a:buNone/>
            </a:pPr>
            <a:r>
              <a:rPr lang="en-US" sz="2000" dirty="0" smtClean="0">
                <a:latin typeface="Times New Roman" pitchFamily="18" charset="0"/>
                <a:cs typeface="Times New Roman" pitchFamily="18" charset="0"/>
              </a:rPr>
              <a:t>excess data past the buffer boundary.</a:t>
            </a:r>
          </a:p>
          <a:p>
            <a:pPr algn="just">
              <a:buNone/>
            </a:pPr>
            <a:endParaRPr lang="en-US" sz="2000" dirty="0">
              <a:latin typeface="Times New Roman" pitchFamily="18" charset="0"/>
              <a:cs typeface="Times New Roman" pitchFamily="18" charset="0"/>
            </a:endParaRPr>
          </a:p>
        </p:txBody>
      </p:sp>
      <p:pic>
        <p:nvPicPr>
          <p:cNvPr id="1028" name="Picture 4" descr="buffer overflow"/>
          <p:cNvPicPr>
            <a:picLocks noChangeAspect="1" noChangeArrowheads="1"/>
          </p:cNvPicPr>
          <p:nvPr/>
        </p:nvPicPr>
        <p:blipFill>
          <a:blip r:embed="rId2"/>
          <a:srcRect/>
          <a:stretch>
            <a:fillRect/>
          </a:stretch>
        </p:blipFill>
        <p:spPr bwMode="auto">
          <a:xfrm>
            <a:off x="990600" y="5257800"/>
            <a:ext cx="7162800" cy="137160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76800"/>
          </a:xfrm>
        </p:spPr>
        <p:txBody>
          <a:bodyPr>
            <a:normAutofit fontScale="92500" lnSpcReduction="10000"/>
          </a:bodyPr>
          <a:lstStyle/>
          <a:p>
            <a:pPr algn="just"/>
            <a:r>
              <a:rPr lang="en-US" sz="2000" dirty="0">
                <a:latin typeface="Times New Roman" pitchFamily="18" charset="0"/>
                <a:cs typeface="Times New Roman" pitchFamily="18" charset="0"/>
              </a:rPr>
              <a:t>Buffer overflows can affect all types of software. They typically result from malformed inputs or failure to allocate enough space for the buffer. If the transaction overwrites executable code, it can cause the program to behave unpredictably and generate incorrect results, memory access errors, or crashes</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Buffer Overflow </a:t>
            </a:r>
            <a:r>
              <a:rPr lang="en-US" sz="2000" b="1" dirty="0" smtClean="0">
                <a:latin typeface="Times New Roman" pitchFamily="18" charset="0"/>
                <a:cs typeface="Times New Roman" pitchFamily="18" charset="0"/>
              </a:rPr>
              <a:t>Attack: </a:t>
            </a:r>
            <a:r>
              <a:rPr lang="en-US" sz="2000" dirty="0" smtClean="0">
                <a:latin typeface="Times New Roman" pitchFamily="18" charset="0"/>
                <a:cs typeface="Times New Roman" pitchFamily="18" charset="0"/>
              </a:rPr>
              <a:t>Attackers exploit buffer overflow issues by overwriting the memory of an application. This changes the execution path of the program, triggering a response that damages files or exposes private information. For example, an attacker may introduce extra code, sending new instructions to the application to gain access to IT systems.</a:t>
            </a:r>
          </a:p>
          <a:p>
            <a:pPr algn="just"/>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If attackers know the memory layout of a program, they can intentionally feed input that the buffer cannot store, and overwrite areas that hold executable code, replacing it with their own code. For example, an attacker can overwrite a pointer (an object that points to another area in memory) and point it to an exploit payload, to gain control over the program.</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000" dirty="0">
                <a:latin typeface="Times New Roman" pitchFamily="18" charset="0"/>
                <a:cs typeface="Times New Roman" pitchFamily="18" charset="0"/>
              </a:rPr>
              <a:t>Certain coding languages are more susceptible to buffer overflow than others. C and C++ are two popular languages with high vulnerability, since they contain no built-in protections against accessing or overwriting data in their memory. Windows, Mac OSX, and Linux all contain code written in one or both of these languages.</a:t>
            </a:r>
          </a:p>
          <a:p>
            <a:r>
              <a:rPr lang="en-US" sz="2000" dirty="0">
                <a:latin typeface="Times New Roman" pitchFamily="18" charset="0"/>
                <a:cs typeface="Times New Roman" pitchFamily="18" charset="0"/>
              </a:rPr>
              <a:t>More modern languages like Java, PERL, and C# have built-in features that help reduce the chances of buffer overflow, but cannot prevent it altogether.</a:t>
            </a:r>
          </a:p>
          <a:p>
            <a:endParaRPr lang="en-US" sz="20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Times New Roman" pitchFamily="18" charset="0"/>
                <a:cs typeface="Times New Roman" pitchFamily="18" charset="0"/>
              </a:rPr>
              <a:t>Types of Buffer Overflow </a:t>
            </a:r>
            <a:r>
              <a:rPr lang="en-US" sz="3600" dirty="0" smtClean="0">
                <a:latin typeface="Times New Roman" pitchFamily="18" charset="0"/>
                <a:cs typeface="Times New Roman" pitchFamily="18" charset="0"/>
              </a:rPr>
              <a:t>Attacks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000" b="1" dirty="0" smtClean="0">
                <a:latin typeface="Times New Roman" pitchFamily="18" charset="0"/>
                <a:cs typeface="Times New Roman" pitchFamily="18" charset="0"/>
              </a:rPr>
              <a:t>Stack </a:t>
            </a:r>
            <a:r>
              <a:rPr lang="en-US" sz="2000" b="1" dirty="0">
                <a:latin typeface="Times New Roman" pitchFamily="18" charset="0"/>
                <a:cs typeface="Times New Roman" pitchFamily="18" charset="0"/>
              </a:rPr>
              <a:t>overflow attack</a:t>
            </a:r>
            <a:r>
              <a:rPr lang="en-US" sz="2000" dirty="0">
                <a:latin typeface="Times New Roman" pitchFamily="18" charset="0"/>
                <a:cs typeface="Times New Roman" pitchFamily="18" charset="0"/>
              </a:rPr>
              <a:t> - This is the most common type of buffer overflow attack and involves overflowing a buffer on the call stack*.</a:t>
            </a:r>
          </a:p>
          <a:p>
            <a:r>
              <a:rPr lang="en-US" sz="2000" b="1" dirty="0">
                <a:latin typeface="Times New Roman" pitchFamily="18" charset="0"/>
                <a:cs typeface="Times New Roman" pitchFamily="18" charset="0"/>
              </a:rPr>
              <a:t>Heap overflow attack</a:t>
            </a:r>
            <a:r>
              <a:rPr lang="en-US" sz="2000" dirty="0">
                <a:latin typeface="Times New Roman" pitchFamily="18" charset="0"/>
                <a:cs typeface="Times New Roman" pitchFamily="18" charset="0"/>
              </a:rPr>
              <a:t> - This type of attack targets data in the open memory pool known as the heap*.</a:t>
            </a:r>
          </a:p>
          <a:p>
            <a:r>
              <a:rPr lang="en-US" sz="2000" b="1" dirty="0">
                <a:latin typeface="Times New Roman" pitchFamily="18" charset="0"/>
                <a:cs typeface="Times New Roman" pitchFamily="18" charset="0"/>
              </a:rPr>
              <a:t>Integer overflow attack</a:t>
            </a:r>
            <a:r>
              <a:rPr lang="en-US" sz="2000" dirty="0">
                <a:latin typeface="Times New Roman" pitchFamily="18" charset="0"/>
                <a:cs typeface="Times New Roman" pitchFamily="18" charset="0"/>
              </a:rPr>
              <a:t> - In an integer overflow, an arithmetic operation results in an integer (whole number) that is too large for the integer type meant to store it; this can result in a buffer overflow.</a:t>
            </a:r>
          </a:p>
          <a:p>
            <a:r>
              <a:rPr lang="en-US" sz="2000" b="1" dirty="0">
                <a:latin typeface="Times New Roman" pitchFamily="18" charset="0"/>
                <a:cs typeface="Times New Roman" pitchFamily="18" charset="0"/>
              </a:rPr>
              <a:t>Unicode overflow</a:t>
            </a:r>
            <a:r>
              <a:rPr lang="en-US" sz="2000" dirty="0">
                <a:latin typeface="Times New Roman" pitchFamily="18" charset="0"/>
                <a:cs typeface="Times New Roman" pitchFamily="18" charset="0"/>
              </a:rPr>
              <a:t> - A </a:t>
            </a:r>
            <a:r>
              <a:rPr lang="en-US" sz="2000" dirty="0" err="1">
                <a:latin typeface="Times New Roman" pitchFamily="18" charset="0"/>
                <a:cs typeface="Times New Roman" pitchFamily="18" charset="0"/>
              </a:rPr>
              <a:t>unicode</a:t>
            </a:r>
            <a:r>
              <a:rPr lang="en-US" sz="2000" dirty="0">
                <a:latin typeface="Times New Roman" pitchFamily="18" charset="0"/>
                <a:cs typeface="Times New Roman" pitchFamily="18" charset="0"/>
              </a:rPr>
              <a:t> overflow creates a buffer overflow by inserting </a:t>
            </a:r>
            <a:r>
              <a:rPr lang="en-US" sz="2000" dirty="0" err="1">
                <a:latin typeface="Times New Roman" pitchFamily="18" charset="0"/>
                <a:cs typeface="Times New Roman" pitchFamily="18" charset="0"/>
              </a:rPr>
              <a:t>unicode</a:t>
            </a:r>
            <a:r>
              <a:rPr lang="en-US" sz="2000" dirty="0">
                <a:latin typeface="Times New Roman" pitchFamily="18" charset="0"/>
                <a:cs typeface="Times New Roman" pitchFamily="18" charset="0"/>
              </a:rPr>
              <a:t> characters into an input that expect ASCII characters. </a:t>
            </a:r>
          </a:p>
          <a:p>
            <a:endParaRPr lang="en-US" sz="20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Improper Data/Input Validation</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en-US" sz="2000" b="1" dirty="0" smtClean="0">
                <a:latin typeface="Times New Roman" pitchFamily="18" charset="0"/>
                <a:cs typeface="Times New Roman" pitchFamily="18" charset="0"/>
              </a:rPr>
              <a:t>Input </a:t>
            </a:r>
            <a:r>
              <a:rPr lang="en-US" sz="2000" b="1" dirty="0">
                <a:latin typeface="Times New Roman" pitchFamily="18" charset="0"/>
                <a:cs typeface="Times New Roman" pitchFamily="18" charset="0"/>
              </a:rPr>
              <a:t>validation</a:t>
            </a:r>
            <a:r>
              <a:rPr lang="en-US" sz="2000" dirty="0">
                <a:latin typeface="Times New Roman" pitchFamily="18" charset="0"/>
                <a:cs typeface="Times New Roman" pitchFamily="18" charset="0"/>
              </a:rPr>
              <a:t>, also known as data validation, is the proper testing of any input supplied by a user or application. Input validation prevents improperly formed data from entering an information system. Because it is difficult to detect a malicious user who is trying to attack software, applications should check and validate all input entered into a system</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Input validation should occur when data is received from an external party, especially if the data is from </a:t>
            </a:r>
            <a:r>
              <a:rPr lang="en-US" sz="2000" dirty="0" err="1">
                <a:latin typeface="Times New Roman" pitchFamily="18" charset="0"/>
                <a:cs typeface="Times New Roman" pitchFamily="18" charset="0"/>
              </a:rPr>
              <a:t>untrusted</a:t>
            </a:r>
            <a:r>
              <a:rPr lang="en-US" sz="2000" dirty="0">
                <a:latin typeface="Times New Roman" pitchFamily="18" charset="0"/>
                <a:cs typeface="Times New Roman" pitchFamily="18" charset="0"/>
              </a:rPr>
              <a:t> sources. Incorrect input validation can lead to injection attacks, memory leakage, and compromised systems. While input validation can be either </a:t>
            </a:r>
            <a:r>
              <a:rPr lang="en-US" sz="2000" dirty="0" err="1">
                <a:latin typeface="Times New Roman" pitchFamily="18" charset="0"/>
                <a:cs typeface="Times New Roman" pitchFamily="18" charset="0"/>
              </a:rPr>
              <a:t>whitelisted</a:t>
            </a:r>
            <a:r>
              <a:rPr lang="en-US" sz="2000" dirty="0">
                <a:latin typeface="Times New Roman" pitchFamily="18" charset="0"/>
                <a:cs typeface="Times New Roman" pitchFamily="18" charset="0"/>
              </a:rPr>
              <a:t> or blacklisted, it is preferable to </a:t>
            </a:r>
            <a:r>
              <a:rPr lang="en-US" sz="2000" dirty="0" err="1">
                <a:latin typeface="Times New Roman" pitchFamily="18" charset="0"/>
                <a:cs typeface="Times New Roman" pitchFamily="18" charset="0"/>
              </a:rPr>
              <a:t>whitelist</a:t>
            </a:r>
            <a:r>
              <a:rPr lang="en-US" sz="2000" dirty="0">
                <a:latin typeface="Times New Roman" pitchFamily="18" charset="0"/>
                <a:cs typeface="Times New Roman" pitchFamily="18" charset="0"/>
              </a:rPr>
              <a:t> data</a:t>
            </a:r>
            <a:r>
              <a:rPr lang="en-US" sz="2000" dirty="0" smtClean="0">
                <a:latin typeface="Times New Roman" pitchFamily="18" charset="0"/>
                <a:cs typeface="Times New Roman" pitchFamily="18" charset="0"/>
              </a:rPr>
              <a:t>.</a:t>
            </a:r>
          </a:p>
          <a:p>
            <a:pPr algn="just"/>
            <a:endParaRPr lang="en-US" sz="2000" dirty="0" smtClean="0">
              <a:latin typeface="Times New Roman" pitchFamily="18" charset="0"/>
              <a:cs typeface="Times New Roman" pitchFamily="18" charset="0"/>
            </a:endParaRPr>
          </a:p>
          <a:p>
            <a:pPr algn="just"/>
            <a:r>
              <a:rPr lang="en-US" sz="2000" dirty="0" err="1">
                <a:latin typeface="Times New Roman" pitchFamily="18" charset="0"/>
                <a:cs typeface="Times New Roman" pitchFamily="18" charset="0"/>
              </a:rPr>
              <a:t>Whitelisting</a:t>
            </a:r>
            <a:r>
              <a:rPr lang="en-US" sz="2000" dirty="0">
                <a:latin typeface="Times New Roman" pitchFamily="18" charset="0"/>
                <a:cs typeface="Times New Roman" pitchFamily="18" charset="0"/>
              </a:rPr>
              <a:t> only passes expected data. In contrast, blacklisting relies on programmers predicting all unexpected data. As a result, programs make mistakes more easily with blacklisting.</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latin typeface="Times New Roman" pitchFamily="18" charset="0"/>
                <a:cs typeface="Times New Roman" pitchFamily="18" charset="0"/>
              </a:rPr>
              <a:t>How to protect against buffer overflow attacks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000" dirty="0" smtClean="0">
                <a:latin typeface="Times New Roman" pitchFamily="18" charset="0"/>
                <a:cs typeface="Times New Roman" pitchFamily="18" charset="0"/>
              </a:rPr>
              <a:t>Luckily</a:t>
            </a:r>
            <a:r>
              <a:rPr lang="en-US" sz="2000" dirty="0">
                <a:latin typeface="Times New Roman" pitchFamily="18" charset="0"/>
                <a:cs typeface="Times New Roman" pitchFamily="18" charset="0"/>
              </a:rPr>
              <a:t>, modern operating systems have runtime protections which help mitigate buffer overflow attacks. Let’s explore 2 common protections that help mitigate the risk of exploitation</a:t>
            </a:r>
            <a:r>
              <a:rPr lang="en-US" sz="2000" dirty="0" smtClean="0">
                <a:latin typeface="Times New Roman" pitchFamily="18" charset="0"/>
                <a:cs typeface="Times New Roman" pitchFamily="18" charset="0"/>
              </a:rPr>
              <a:t>:</a:t>
            </a:r>
          </a:p>
          <a:p>
            <a:endParaRPr lang="en-US" sz="2000" dirty="0">
              <a:latin typeface="Times New Roman" pitchFamily="18" charset="0"/>
              <a:cs typeface="Times New Roman" pitchFamily="18" charset="0"/>
            </a:endParaRPr>
          </a:p>
          <a:p>
            <a:r>
              <a:rPr lang="en-US" sz="2000" b="1" dirty="0">
                <a:latin typeface="Times New Roman" pitchFamily="18" charset="0"/>
                <a:cs typeface="Times New Roman" pitchFamily="18" charset="0"/>
              </a:rPr>
              <a:t>Address space randomization</a:t>
            </a:r>
            <a:r>
              <a:rPr lang="en-US" sz="2000" dirty="0">
                <a:latin typeface="Times New Roman" pitchFamily="18" charset="0"/>
                <a:cs typeface="Times New Roman" pitchFamily="18" charset="0"/>
              </a:rPr>
              <a:t> - Randomly rearranges the address space locations of key data areas of a process. Buffer overflow attacks generally rely on knowing the exact location of important executable code, randomization of address spaces makes that nearly impossible.</a:t>
            </a:r>
          </a:p>
          <a:p>
            <a:r>
              <a:rPr lang="en-US" sz="2000" b="1" dirty="0">
                <a:latin typeface="Times New Roman" pitchFamily="18" charset="0"/>
                <a:cs typeface="Times New Roman" pitchFamily="18" charset="0"/>
              </a:rPr>
              <a:t>Data execution prevention</a:t>
            </a:r>
            <a:r>
              <a:rPr lang="en-US" sz="2000" dirty="0">
                <a:latin typeface="Times New Roman" pitchFamily="18" charset="0"/>
                <a:cs typeface="Times New Roman" pitchFamily="18" charset="0"/>
              </a:rPr>
              <a:t> - Marks certain areas of memory either executable or non-executable, preventing an exploit from running code found in a non-executable area.</a:t>
            </a:r>
          </a:p>
          <a:p>
            <a:endParaRPr lang="en-US" sz="20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latin typeface="Times New Roman" pitchFamily="18" charset="0"/>
                <a:cs typeface="Times New Roman" pitchFamily="18" charset="0"/>
              </a:rPr>
              <a:t>Broken authentication and session management</a:t>
            </a:r>
            <a:endParaRPr lang="en-US" sz="3600" dirty="0"/>
          </a:p>
        </p:txBody>
      </p:sp>
      <p:sp>
        <p:nvSpPr>
          <p:cNvPr id="3" name="Content Placeholder 2"/>
          <p:cNvSpPr>
            <a:spLocks noGrp="1"/>
          </p:cNvSpPr>
          <p:nvPr>
            <p:ph idx="1"/>
          </p:nvPr>
        </p:nvSpPr>
        <p:spPr/>
        <p:txBody>
          <a:bodyPr>
            <a:normAutofit/>
          </a:bodyPr>
          <a:lstStyle/>
          <a:p>
            <a:pPr algn="just"/>
            <a:r>
              <a:rPr lang="en-US" sz="2000" dirty="0">
                <a:latin typeface="Times New Roman" pitchFamily="18" charset="0"/>
                <a:cs typeface="Times New Roman" pitchFamily="18" charset="0"/>
              </a:rPr>
              <a:t>Broken Authentication and Session Management as: </a:t>
            </a:r>
            <a:r>
              <a:rPr lang="en-US" sz="2000" b="1" dirty="0">
                <a:latin typeface="Times New Roman" pitchFamily="18" charset="0"/>
                <a:cs typeface="Times New Roman" pitchFamily="18" charset="0"/>
              </a:rPr>
              <a:t>‘Application functions related to authentication and session management are often not implemented correctly, allowing attackers to compromise passwords, keys, or session tokens, or to exploit other implementation flaws to assume other users’ identities.’ </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In other words, an attacker can get unauthorized access to a user's data due to flaws in the implementation. </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Broken Authentication and Session Management could lead to exposed user data, such as credentials or critical private data. It could also allow for privilege escalation attacks.</a:t>
            </a:r>
          </a:p>
          <a:p>
            <a:pPr algn="just"/>
            <a:endParaRPr lang="en-US" sz="2000" dirty="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latin typeface="Times New Roman" pitchFamily="18" charset="0"/>
                <a:cs typeface="Times New Roman" pitchFamily="18" charset="0"/>
              </a:rPr>
              <a:t>Broken authentication and session </a:t>
            </a:r>
            <a:r>
              <a:rPr lang="en-US" sz="3600" dirty="0" smtClean="0">
                <a:latin typeface="Times New Roman" pitchFamily="18" charset="0"/>
                <a:cs typeface="Times New Roman" pitchFamily="18" charset="0"/>
              </a:rPr>
              <a:t>management</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sz="2000" dirty="0" smtClean="0">
                <a:latin typeface="Times New Roman" pitchFamily="18" charset="0"/>
                <a:cs typeface="Times New Roman" pitchFamily="18" charset="0"/>
              </a:rPr>
              <a:t>These types of weaknesses can allow an attacker to either capture or bypass </a:t>
            </a:r>
          </a:p>
          <a:p>
            <a:pPr>
              <a:buNone/>
            </a:pPr>
            <a:r>
              <a:rPr lang="en-US" sz="2000" dirty="0" smtClean="0">
                <a:latin typeface="Times New Roman" pitchFamily="18" charset="0"/>
                <a:cs typeface="Times New Roman" pitchFamily="18" charset="0"/>
              </a:rPr>
              <a:t>the authentication methods that are used by a web application.</a:t>
            </a:r>
          </a:p>
          <a:p>
            <a:r>
              <a:rPr lang="en-US" sz="2000" dirty="0" smtClean="0">
                <a:latin typeface="Times New Roman" pitchFamily="18" charset="0"/>
                <a:cs typeface="Times New Roman" pitchFamily="18" charset="0"/>
              </a:rPr>
              <a:t>User authentication credentials are not protected when stored.</a:t>
            </a:r>
          </a:p>
          <a:p>
            <a:r>
              <a:rPr lang="en-US" sz="2000" dirty="0" smtClean="0">
                <a:latin typeface="Times New Roman" pitchFamily="18" charset="0"/>
                <a:cs typeface="Times New Roman" pitchFamily="18" charset="0"/>
              </a:rPr>
              <a:t>Predictable login credentials.</a:t>
            </a:r>
          </a:p>
          <a:p>
            <a:r>
              <a:rPr lang="en-US" sz="2000" dirty="0" smtClean="0">
                <a:latin typeface="Times New Roman" pitchFamily="18" charset="0"/>
                <a:cs typeface="Times New Roman" pitchFamily="18" charset="0"/>
              </a:rPr>
              <a:t>Session IDs are exposed in the URL (e.g., URL rewriting).</a:t>
            </a:r>
          </a:p>
          <a:p>
            <a:r>
              <a:rPr lang="en-US" sz="2000" dirty="0" smtClean="0">
                <a:latin typeface="Times New Roman" pitchFamily="18" charset="0"/>
                <a:cs typeface="Times New Roman" pitchFamily="18" charset="0"/>
              </a:rPr>
              <a:t>Session IDs are vulnerable to session fixation attacks.</a:t>
            </a:r>
          </a:p>
          <a:p>
            <a:r>
              <a:rPr lang="en-US" sz="2000" dirty="0" smtClean="0">
                <a:latin typeface="Times New Roman" pitchFamily="18" charset="0"/>
                <a:cs typeface="Times New Roman" pitchFamily="18" charset="0"/>
              </a:rPr>
              <a:t>Session value does not timeout or does not get invalidated after logout.</a:t>
            </a:r>
          </a:p>
          <a:p>
            <a:r>
              <a:rPr lang="en-US" sz="2000" dirty="0" smtClean="0">
                <a:latin typeface="Times New Roman" pitchFamily="18" charset="0"/>
                <a:cs typeface="Times New Roman" pitchFamily="18" charset="0"/>
              </a:rPr>
              <a:t>Session IDs are not rotated after successful login.</a:t>
            </a:r>
          </a:p>
          <a:p>
            <a:r>
              <a:rPr lang="en-US" sz="2000" dirty="0" smtClean="0">
                <a:latin typeface="Times New Roman" pitchFamily="18" charset="0"/>
                <a:cs typeface="Times New Roman" pitchFamily="18" charset="0"/>
              </a:rPr>
              <a:t>Passwords, session IDs, and other credentials are sent over unencrypted connections.</a:t>
            </a:r>
          </a:p>
          <a:p>
            <a:pPr>
              <a:buNone/>
            </a:pPr>
            <a:r>
              <a:rPr lang="en-US" sz="2000" dirty="0" smtClean="0">
                <a:latin typeface="Times New Roman" pitchFamily="18" charset="0"/>
                <a:cs typeface="Times New Roman" pitchFamily="18" charset="0"/>
              </a:rPr>
              <a:t>The goal of an attack is to take over one or more accounts and for the attacker </a:t>
            </a:r>
          </a:p>
          <a:p>
            <a:pPr>
              <a:buNone/>
            </a:pPr>
            <a:r>
              <a:rPr lang="en-US" sz="2000" dirty="0" smtClean="0">
                <a:latin typeface="Times New Roman" pitchFamily="18" charset="0"/>
                <a:cs typeface="Times New Roman" pitchFamily="18" charset="0"/>
              </a:rPr>
              <a:t>to get the same privileges as the attacked user.</a:t>
            </a:r>
          </a:p>
          <a:p>
            <a:endParaRPr lang="en-US" sz="2000"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Examples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sz="2000" dirty="0" smtClean="0">
                <a:latin typeface="Times New Roman" pitchFamily="18" charset="0"/>
                <a:cs typeface="Times New Roman" pitchFamily="18" charset="0"/>
              </a:rPr>
              <a:t>Example #1: URL rewriting</a:t>
            </a:r>
          </a:p>
          <a:p>
            <a:pPr>
              <a:buNone/>
            </a:pPr>
            <a:r>
              <a:rPr lang="en-US" sz="2000" dirty="0" smtClean="0">
                <a:latin typeface="Times New Roman" pitchFamily="18" charset="0"/>
                <a:cs typeface="Times New Roman" pitchFamily="18" charset="0"/>
              </a:rPr>
              <a:t>A travel reservations application supports URL rewriting, putting session IDs </a:t>
            </a:r>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in </a:t>
            </a:r>
            <a:r>
              <a:rPr lang="en-US" sz="2000" dirty="0" smtClean="0">
                <a:latin typeface="Times New Roman" pitchFamily="18" charset="0"/>
                <a:cs typeface="Times New Roman" pitchFamily="18" charset="0"/>
              </a:rPr>
              <a:t>the URL.</a:t>
            </a:r>
          </a:p>
          <a:p>
            <a:pPr>
              <a:buNone/>
            </a:pPr>
            <a:r>
              <a:rPr lang="en-US" sz="2000" dirty="0" smtClean="0">
                <a:latin typeface="Times New Roman" pitchFamily="18" charset="0"/>
                <a:cs typeface="Times New Roman" pitchFamily="18" charset="0"/>
                <a:hlinkClick r:id="rId2"/>
              </a:rPr>
              <a:t>http://example.com/sale/saleitems;jsessionid=2P0OC2JSNDLPSKHCJUN2JV</a:t>
            </a:r>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dest</a:t>
            </a:r>
            <a:r>
              <a:rPr lang="en-US" sz="2000" dirty="0" smtClean="0">
                <a:latin typeface="Times New Roman" pitchFamily="18" charset="0"/>
                <a:cs typeface="Times New Roman" pitchFamily="18" charset="0"/>
              </a:rPr>
              <a:t>=Hawaii</a:t>
            </a:r>
          </a:p>
          <a:p>
            <a:pPr>
              <a:buNone/>
            </a:pPr>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Example #2: Application’s timeout is not set properly</a:t>
            </a:r>
          </a:p>
          <a:p>
            <a:pPr>
              <a:buNone/>
            </a:pPr>
            <a:r>
              <a:rPr lang="en-US" sz="2000" dirty="0" smtClean="0">
                <a:latin typeface="Times New Roman" pitchFamily="18" charset="0"/>
                <a:cs typeface="Times New Roman" pitchFamily="18" charset="0"/>
              </a:rPr>
              <a:t>The user utilizes a public computer to access a site. Instead of selecting </a:t>
            </a:r>
          </a:p>
          <a:p>
            <a:pPr>
              <a:buNone/>
            </a:pPr>
            <a:r>
              <a:rPr lang="en-US" sz="2000" dirty="0" smtClean="0">
                <a:latin typeface="Times New Roman" pitchFamily="18" charset="0"/>
                <a:cs typeface="Times New Roman" pitchFamily="18" charset="0"/>
              </a:rPr>
              <a:t>“logout” the user simply closes the browser tab and walks away. An attacker </a:t>
            </a:r>
          </a:p>
          <a:p>
            <a:pPr>
              <a:buNone/>
            </a:pPr>
            <a:r>
              <a:rPr lang="en-US" sz="2000" dirty="0" smtClean="0">
                <a:latin typeface="Times New Roman" pitchFamily="18" charset="0"/>
                <a:cs typeface="Times New Roman" pitchFamily="18" charset="0"/>
              </a:rPr>
              <a:t>uses the same browser an hour later, and that browser is still authenticated.</a:t>
            </a:r>
          </a:p>
          <a:p>
            <a:endParaRPr lang="en-US" sz="2000" dirty="0" smtClean="0"/>
          </a:p>
          <a:p>
            <a:pPr>
              <a:buNone/>
            </a:pPr>
            <a:endParaRPr lang="en-US" sz="20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None/>
            </a:pPr>
            <a:r>
              <a:rPr lang="en-US" sz="2400" dirty="0" smtClean="0">
                <a:latin typeface="Times New Roman" pitchFamily="18" charset="0"/>
                <a:cs typeface="Times New Roman" pitchFamily="18" charset="0"/>
              </a:rPr>
              <a:t>Example #3: Passwords are not properly hashed and salted</a:t>
            </a:r>
          </a:p>
          <a:p>
            <a:pPr algn="just">
              <a:buNone/>
            </a:pPr>
            <a:r>
              <a:rPr lang="en-US" sz="2400" dirty="0" smtClean="0">
                <a:latin typeface="Times New Roman" pitchFamily="18" charset="0"/>
                <a:cs typeface="Times New Roman" pitchFamily="18" charset="0"/>
              </a:rPr>
              <a:t>An insider or external attacker gains access to the system’s </a:t>
            </a:r>
          </a:p>
          <a:p>
            <a:pPr algn="just">
              <a:buNone/>
            </a:pPr>
            <a:r>
              <a:rPr lang="en-US" sz="2400" dirty="0" smtClean="0">
                <a:latin typeface="Times New Roman" pitchFamily="18" charset="0"/>
                <a:cs typeface="Times New Roman" pitchFamily="18" charset="0"/>
              </a:rPr>
              <a:t>password database. User passwords are not properly hashed and </a:t>
            </a:r>
          </a:p>
          <a:p>
            <a:pPr algn="just">
              <a:buNone/>
            </a:pPr>
            <a:r>
              <a:rPr lang="en-US" sz="2400" dirty="0" smtClean="0">
                <a:latin typeface="Times New Roman" pitchFamily="18" charset="0"/>
                <a:cs typeface="Times New Roman" pitchFamily="18" charset="0"/>
              </a:rPr>
              <a:t>salted, exposing every user’s   password.</a:t>
            </a:r>
          </a:p>
          <a:p>
            <a:pPr algn="just">
              <a:buNone/>
            </a:pPr>
            <a:endParaRPr lang="en-US" sz="24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Example </a:t>
            </a:r>
            <a:r>
              <a:rPr lang="en-US" sz="2400" dirty="0">
                <a:latin typeface="Times New Roman" pitchFamily="18" charset="0"/>
                <a:cs typeface="Times New Roman" pitchFamily="18" charset="0"/>
              </a:rPr>
              <a:t>#4: Predictable login credentials</a:t>
            </a:r>
          </a:p>
          <a:p>
            <a:pPr algn="just">
              <a:buNone/>
            </a:pPr>
            <a:r>
              <a:rPr lang="en-US" sz="2400" dirty="0">
                <a:latin typeface="Times New Roman" pitchFamily="18" charset="0"/>
                <a:cs typeface="Times New Roman" pitchFamily="18" charset="0"/>
              </a:rPr>
              <a:t>Username and Password values that are easy to guess or that are </a:t>
            </a:r>
            <a:endParaRPr lang="en-US" sz="24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used </a:t>
            </a:r>
            <a:r>
              <a:rPr lang="en-US" sz="2400" dirty="0">
                <a:latin typeface="Times New Roman" pitchFamily="18" charset="0"/>
                <a:cs typeface="Times New Roman" pitchFamily="18" charset="0"/>
              </a:rPr>
              <a:t>frequently can be guessed by attackers to obtain </a:t>
            </a:r>
            <a:endParaRPr lang="en-US" sz="24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unauthorized </a:t>
            </a:r>
            <a:r>
              <a:rPr lang="en-US" sz="2400" dirty="0">
                <a:latin typeface="Times New Roman" pitchFamily="18" charset="0"/>
                <a:cs typeface="Times New Roman" pitchFamily="18" charset="0"/>
              </a:rPr>
              <a:t>access.</a:t>
            </a:r>
          </a:p>
          <a:p>
            <a:pPr algn="just"/>
            <a:endParaRPr lang="en-US" sz="24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latin typeface="Times New Roman" pitchFamily="18" charset="0"/>
                <a:cs typeface="Times New Roman" pitchFamily="18" charset="0"/>
              </a:rPr>
              <a:t>How to Prevent Broken Authentication and Session </a:t>
            </a:r>
            <a:r>
              <a:rPr lang="en-US" sz="3600" dirty="0" smtClean="0">
                <a:latin typeface="Times New Roman" pitchFamily="18" charset="0"/>
                <a:cs typeface="Times New Roman" pitchFamily="18" charset="0"/>
              </a:rPr>
              <a:t>Management</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sz="2000" b="1" cap="all" dirty="0">
                <a:latin typeface="Times New Roman" pitchFamily="18" charset="0"/>
                <a:cs typeface="Times New Roman" pitchFamily="18" charset="0"/>
              </a:rPr>
              <a:t>SESSION MANAGEMENT</a:t>
            </a:r>
          </a:p>
          <a:p>
            <a:r>
              <a:rPr lang="en-US" sz="2000" dirty="0">
                <a:latin typeface="Times New Roman" pitchFamily="18" charset="0"/>
                <a:cs typeface="Times New Roman" pitchFamily="18" charset="0"/>
              </a:rPr>
              <a:t>Credentials should be protected: User authentication credentials should be protected when stored using hashing or encryption.</a:t>
            </a:r>
          </a:p>
          <a:p>
            <a:r>
              <a:rPr lang="en-US" sz="2000" dirty="0">
                <a:latin typeface="Times New Roman" pitchFamily="18" charset="0"/>
                <a:cs typeface="Times New Roman" pitchFamily="18" charset="0"/>
              </a:rPr>
              <a:t>Do not expose session ID in the URL: Session IDs should not be exposed in the URL (e.g., URL rewriting).</a:t>
            </a:r>
          </a:p>
          <a:p>
            <a:r>
              <a:rPr lang="en-US" sz="2000" dirty="0">
                <a:latin typeface="Times New Roman" pitchFamily="18" charset="0"/>
                <a:cs typeface="Times New Roman" pitchFamily="18" charset="0"/>
              </a:rPr>
              <a:t>Session IDs should timeout: User sessions or authentication tokens should be properly invalidated during logout.</a:t>
            </a:r>
          </a:p>
          <a:p>
            <a:r>
              <a:rPr lang="en-US" sz="2000" dirty="0">
                <a:latin typeface="Times New Roman" pitchFamily="18" charset="0"/>
                <a:cs typeface="Times New Roman" pitchFamily="18" charset="0"/>
              </a:rPr>
              <a:t>Recreate session IDs: Session IDs should be recreated after successful login.</a:t>
            </a:r>
          </a:p>
          <a:p>
            <a:r>
              <a:rPr lang="en-US" sz="2000" dirty="0">
                <a:latin typeface="Times New Roman" pitchFamily="18" charset="0"/>
                <a:cs typeface="Times New Roman" pitchFamily="18" charset="0"/>
              </a:rPr>
              <a:t>Do not send credentials over unencrypted connections: Passwords, session IDs, and other credentials should not be sent over unencrypted connections.</a:t>
            </a:r>
          </a:p>
          <a:p>
            <a:pPr>
              <a:buNone/>
            </a:pP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62500" lnSpcReduction="20000"/>
          </a:bodyPr>
          <a:lstStyle/>
          <a:p>
            <a:pPr>
              <a:buNone/>
            </a:pPr>
            <a:r>
              <a:rPr lang="en-US" b="1" cap="all" dirty="0" smtClean="0">
                <a:latin typeface="Times New Roman" pitchFamily="18" charset="0"/>
                <a:cs typeface="Times New Roman" pitchFamily="18" charset="0"/>
              </a:rPr>
              <a:t>BROKEN AUTHENTICATION</a:t>
            </a:r>
          </a:p>
          <a:p>
            <a:r>
              <a:rPr lang="en-US" dirty="0" smtClean="0">
                <a:latin typeface="Times New Roman" pitchFamily="18" charset="0"/>
                <a:cs typeface="Times New Roman" pitchFamily="18" charset="0"/>
              </a:rPr>
              <a:t>Password length: Minimum password length should be at least eight (8) characters long. Combining this length with complexity makes a password difficult to guess using a brute force attack.</a:t>
            </a:r>
          </a:p>
          <a:p>
            <a:r>
              <a:rPr lang="en-US" dirty="0" smtClean="0">
                <a:latin typeface="Times New Roman" pitchFamily="18" charset="0"/>
                <a:cs typeface="Times New Roman" pitchFamily="18" charset="0"/>
              </a:rPr>
              <a:t>Password complexity: Passwords should be a combination of alphanumeric characters. Alphanumeric characters consist of letters, numbers, punctuation marks, mathematical and other conventional symbols.</a:t>
            </a:r>
          </a:p>
          <a:p>
            <a:r>
              <a:rPr lang="en-US" dirty="0" smtClean="0">
                <a:latin typeface="Times New Roman" pitchFamily="18" charset="0"/>
                <a:cs typeface="Times New Roman" pitchFamily="18" charset="0"/>
              </a:rPr>
              <a:t>Username/Password Enumeration: Authentication failure responses should not indicate which part of the authentication data was incorrect. For example, instead of "Invalid username" or "Invalid password", just use "Invalid username and/or password" for both. Error responses must be truly identical in both display and source code.</a:t>
            </a:r>
          </a:p>
          <a:p>
            <a:r>
              <a:rPr lang="en-US" dirty="0" smtClean="0">
                <a:latin typeface="Times New Roman" pitchFamily="18" charset="0"/>
                <a:cs typeface="Times New Roman" pitchFamily="18" charset="0"/>
              </a:rPr>
              <a:t>Protection against brute force login: Enforce account disabling after an established number of invalid login attempts (e.g., five attempts is common). The account must be disabled for a period of time sufficient to discourage brute force guessing of credentials, but not so long as to allow for a denial-of-service attack to be performed.</a:t>
            </a:r>
          </a:p>
          <a:p>
            <a:endParaRPr lang="en-US"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Improper Error Handling</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r>
              <a:rPr lang="en-US" sz="2000" dirty="0" smtClean="0">
                <a:latin typeface="Times New Roman" pitchFamily="18" charset="0"/>
                <a:cs typeface="Times New Roman" pitchFamily="18" charset="0"/>
              </a:rPr>
              <a:t>Improper handling of errors can introduce a variety of security problems for a web site. The most common problem is when detailed internal error messages such as stack traces, database dumps, and error codes are displayed to the user (hacker).</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These messages reveal implementation details that should never be revealed. Such details can provide hackers important clues on potential flaws in the site and such messages are also disturbing to normal users.</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Web applications frequently generate error conditions during normal operation. Out of memory, null pointer exceptions, system call failure, database unavailable, network timeout, and hundreds of other common conditions can cause errors to be generated. </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These errors must be handled according to a well thought out scheme that will provide a meaningful error message to the user, diagnostic information to the site maintainers, and no useful information to an attacker.</a:t>
            </a:r>
            <a:endParaRPr lang="en-US" sz="20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sz="2000" dirty="0" smtClean="0">
                <a:latin typeface="Times New Roman" pitchFamily="18" charset="0"/>
                <a:cs typeface="Times New Roman" pitchFamily="18" charset="0"/>
              </a:rPr>
              <a:t>One common security problem caused by improper error handling is the fail-open security check. All security mechanisms should deny access until specifically granted, not grant access until denied, which is a common reason why fail open errors occur.</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Other errors can cause the system to crash or consume significant resources, effectively denying or reducing service to legitimate users.</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Good error handling mechanisms should be able to handle any feasible set of inputs, while enforcing proper security. Simple error messages should be produced and logged so that their cause, whether an error in the site or a hacking attempt, can be reviewed. </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Error handling should not focus solely on input provided by the user, but should also include any errors that can be generated by internal components such as system calls, database queries, or any other internal functions.</a:t>
            </a:r>
            <a:endParaRPr lang="en-US" sz="20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How to Determine If You Are Vulnerable</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000" dirty="0" smtClean="0">
                <a:latin typeface="Times New Roman" pitchFamily="18" charset="0"/>
                <a:cs typeface="Times New Roman" pitchFamily="18" charset="0"/>
              </a:rPr>
              <a:t>Simple testing can determine how your site responds to various kinds of input errors. More thorough testing is usually required to cause internal errors to occur and see how the site behaves.</a:t>
            </a:r>
          </a:p>
          <a:p>
            <a:r>
              <a:rPr lang="en-US" sz="2000" dirty="0" smtClean="0">
                <a:latin typeface="Times New Roman" pitchFamily="18" charset="0"/>
                <a:cs typeface="Times New Roman" pitchFamily="18" charset="0"/>
              </a:rPr>
              <a:t>Another valuable approach is to have a detailed code review that searches the code for error handling logic. Error handling should be consistent across the entire site and each piece should be a part of a well-designed scheme.</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A code review will reveal how the system is intended to handle various types of errors. If you find that there is no organization to the error-handling scheme or that there appear to be several different schemes, there is quite likely a problem.</a:t>
            </a:r>
          </a:p>
          <a:p>
            <a:endParaRPr lang="en-US" sz="2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Times New Roman" pitchFamily="18" charset="0"/>
                <a:cs typeface="Times New Roman" pitchFamily="18" charset="0"/>
              </a:rPr>
              <a:t>What is input validation attack</a:t>
            </a:r>
            <a:r>
              <a:rPr lang="en-US" sz="3600" dirty="0" smtClean="0">
                <a:latin typeface="Times New Roman" pitchFamily="18" charset="0"/>
                <a:cs typeface="Times New Roman" pitchFamily="18" charset="0"/>
              </a:rPr>
              <a:t>?</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724400"/>
          </a:xfrm>
        </p:spPr>
        <p:txBody>
          <a:bodyPr>
            <a:noAutofit/>
          </a:bodyPr>
          <a:lstStyle/>
          <a:p>
            <a:pPr algn="just"/>
            <a:r>
              <a:rPr lang="en-US" sz="2000" dirty="0" smtClean="0">
                <a:latin typeface="Times New Roman" pitchFamily="18" charset="0"/>
                <a:cs typeface="Times New Roman" pitchFamily="18" charset="0"/>
              </a:rPr>
              <a:t>An input validation attack occurs when an attacker deliberately enters malicious input with the intention of confusing an application and causing it to carry out some unplanned action. </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Malicious input can include code, scripts and commands, which if not validated correctly can be used to exploit vulnerabilities. </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The most common input validation attacks include Buffer Overflow, XSS attacks and SQL injection. </a:t>
            </a:r>
            <a:endParaRPr lang="en-US" sz="2000"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How to Protect Yourself</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r>
              <a:rPr lang="en-US" sz="2000" dirty="0" smtClean="0">
                <a:latin typeface="Times New Roman" pitchFamily="18" charset="0"/>
                <a:cs typeface="Times New Roman" pitchFamily="18" charset="0"/>
              </a:rPr>
              <a:t>A specific policy for how to handle errors should be documented, including the types of errors to be handled and for each, what information is going to be reported back to the user, and what information is going to be logged. All developers need to understand the policy and ensure that their code follows it.</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In the implementation, ensure that the site is built to gracefully handle all possible errors. When errors occur, the site should respond with a specifically designed result that is helpful to the user without revealing unnecessary internal details.</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OWASP Filters project is producing reusable components in several languages to help prevent error codes leaking into user’s web pages by filtering pages when they are constructed dynamically by the application.</a:t>
            </a:r>
          </a:p>
          <a:p>
            <a:endParaRPr lang="en-US" sz="2000"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Exception Management</a:t>
            </a:r>
            <a:endParaRPr lang="en-US" dirty="0"/>
          </a:p>
        </p:txBody>
      </p:sp>
      <p:sp>
        <p:nvSpPr>
          <p:cNvPr id="3" name="Content Placeholder 2"/>
          <p:cNvSpPr>
            <a:spLocks noGrp="1"/>
          </p:cNvSpPr>
          <p:nvPr>
            <p:ph idx="1"/>
          </p:nvPr>
        </p:nvSpPr>
        <p:spPr/>
        <p:txBody>
          <a:bodyPr>
            <a:normAutofit/>
          </a:bodyPr>
          <a:lstStyle/>
          <a:p>
            <a:pPr>
              <a:buNone/>
            </a:pPr>
            <a:r>
              <a:rPr lang="en-US" sz="2000" dirty="0" smtClean="0">
                <a:latin typeface="Times New Roman" pitchFamily="18" charset="0"/>
                <a:cs typeface="Times New Roman" pitchFamily="18" charset="0"/>
              </a:rPr>
              <a:t>Exceptions to any information security policies or procedures should be </a:t>
            </a:r>
          </a:p>
          <a:p>
            <a:pPr>
              <a:buNone/>
            </a:pPr>
            <a:r>
              <a:rPr lang="en-US" sz="2000" dirty="0" smtClean="0">
                <a:latin typeface="Times New Roman" pitchFamily="18" charset="0"/>
                <a:cs typeface="Times New Roman" pitchFamily="18" charset="0"/>
              </a:rPr>
              <a:t>reviewed and approved by the senior management. Exceptions should be </a:t>
            </a:r>
          </a:p>
          <a:p>
            <a:pPr>
              <a:buNone/>
            </a:pPr>
            <a:r>
              <a:rPr lang="en-US" sz="2000" dirty="0" smtClean="0">
                <a:latin typeface="Times New Roman" pitchFamily="18" charset="0"/>
                <a:cs typeface="Times New Roman" pitchFamily="18" charset="0"/>
              </a:rPr>
              <a:t>managed accordingly. In most cases, exceptions could be provided for the </a:t>
            </a:r>
          </a:p>
          <a:p>
            <a:pPr>
              <a:buNone/>
            </a:pPr>
            <a:r>
              <a:rPr lang="en-US" sz="2000" dirty="0" smtClean="0">
                <a:latin typeface="Times New Roman" pitchFamily="18" charset="0"/>
                <a:cs typeface="Times New Roman" pitchFamily="18" charset="0"/>
              </a:rPr>
              <a:t>following:</a:t>
            </a:r>
          </a:p>
          <a:p>
            <a:r>
              <a:rPr lang="en-US" sz="2000" dirty="0" smtClean="0">
                <a:latin typeface="Times New Roman" pitchFamily="18" charset="0"/>
                <a:cs typeface="Times New Roman" pitchFamily="18" charset="0"/>
              </a:rPr>
              <a:t>Legacy systems</a:t>
            </a:r>
          </a:p>
          <a:p>
            <a:r>
              <a:rPr lang="en-US" sz="2000" dirty="0" smtClean="0">
                <a:latin typeface="Times New Roman" pitchFamily="18" charset="0"/>
                <a:cs typeface="Times New Roman" pitchFamily="18" charset="0"/>
              </a:rPr>
              <a:t>Third party applications</a:t>
            </a:r>
          </a:p>
          <a:p>
            <a:r>
              <a:rPr lang="en-US" sz="2000" dirty="0" smtClean="0">
                <a:latin typeface="Times New Roman" pitchFamily="18" charset="0"/>
                <a:cs typeface="Times New Roman" pitchFamily="18" charset="0"/>
              </a:rPr>
              <a:t>Proprietary systems</a:t>
            </a:r>
          </a:p>
          <a:p>
            <a:r>
              <a:rPr lang="en-US" sz="2000" dirty="0" smtClean="0">
                <a:latin typeface="Times New Roman" pitchFamily="18" charset="0"/>
                <a:cs typeface="Times New Roman" pitchFamily="18" charset="0"/>
              </a:rPr>
              <a:t>Physical security</a:t>
            </a:r>
          </a:p>
          <a:p>
            <a:r>
              <a:rPr lang="en-US" sz="2000" dirty="0" smtClean="0">
                <a:latin typeface="Times New Roman" pitchFamily="18" charset="0"/>
                <a:cs typeface="Times New Roman" pitchFamily="18" charset="0"/>
              </a:rPr>
              <a:t>Emergencies</a:t>
            </a:r>
          </a:p>
          <a:p>
            <a:r>
              <a:rPr lang="en-US" sz="2000" dirty="0" smtClean="0">
                <a:latin typeface="Times New Roman" pitchFamily="18" charset="0"/>
                <a:cs typeface="Times New Roman" pitchFamily="18" charset="0"/>
              </a:rPr>
              <a:t>Legal situations</a:t>
            </a:r>
          </a:p>
          <a:p>
            <a:endParaRPr lang="en-US" sz="2000"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Examples of exceptions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fontAlgn="base"/>
            <a:r>
              <a:rPr lang="en-US" sz="2000" dirty="0" smtClean="0">
                <a:latin typeface="Times New Roman" pitchFamily="18" charset="0"/>
                <a:cs typeface="Times New Roman" pitchFamily="18" charset="0"/>
              </a:rPr>
              <a:t>A specialized application may be configured to require passwords that do not meet password policy requirements.</a:t>
            </a:r>
          </a:p>
          <a:p>
            <a:pPr fontAlgn="base"/>
            <a:r>
              <a:rPr lang="en-US" sz="2000" dirty="0" smtClean="0">
                <a:latin typeface="Times New Roman" pitchFamily="18" charset="0"/>
                <a:cs typeface="Times New Roman" pitchFamily="18" charset="0"/>
              </a:rPr>
              <a:t>A proprietary business system only allows for one administrator ID; however, multiple individuals support this system. Administrators must share this ID to manage the system.</a:t>
            </a:r>
          </a:p>
          <a:p>
            <a:pPr fontAlgn="base"/>
            <a:r>
              <a:rPr lang="en-US" sz="2000" dirty="0" smtClean="0">
                <a:latin typeface="Times New Roman" pitchFamily="18" charset="0"/>
                <a:cs typeface="Times New Roman" pitchFamily="18" charset="0"/>
              </a:rPr>
              <a:t>Some mobile device operating systems do not have the ability to meet the network device attachment requirements.</a:t>
            </a:r>
          </a:p>
          <a:p>
            <a:pPr fontAlgn="base"/>
            <a:r>
              <a:rPr lang="en-US" sz="2000" dirty="0" smtClean="0">
                <a:latin typeface="Times New Roman" pitchFamily="18" charset="0"/>
                <a:cs typeface="Times New Roman" pitchFamily="18" charset="0"/>
              </a:rPr>
              <a:t>A legacy system that does not meet the technical requirements.</a:t>
            </a:r>
          </a:p>
          <a:p>
            <a:pPr fontAlgn="base"/>
            <a:r>
              <a:rPr lang="en-US" sz="2000" dirty="0" smtClean="0">
                <a:latin typeface="Times New Roman" pitchFamily="18" charset="0"/>
                <a:cs typeface="Times New Roman" pitchFamily="18" charset="0"/>
              </a:rPr>
              <a:t>A lawsuit requires retaining information above and beyond the retention procedure.</a:t>
            </a:r>
          </a:p>
          <a:p>
            <a:pPr fontAlgn="base"/>
            <a:r>
              <a:rPr lang="en-US" sz="2000" dirty="0" smtClean="0">
                <a:latin typeface="Times New Roman" pitchFamily="18" charset="0"/>
                <a:cs typeface="Times New Roman" pitchFamily="18" charset="0"/>
              </a:rPr>
              <a:t>An emergency situation takes place that requires a workforce member to use the credentials of another workforce member to cover a time-critical business operation.</a:t>
            </a:r>
          </a:p>
          <a:p>
            <a:endParaRPr lang="en-US" sz="2000"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How exception is handled</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sz="2000" dirty="0" smtClean="0">
                <a:latin typeface="Times New Roman" pitchFamily="18" charset="0"/>
                <a:cs typeface="Times New Roman" pitchFamily="18" charset="0"/>
              </a:rPr>
              <a:t>The exception request should include:</a:t>
            </a:r>
          </a:p>
          <a:p>
            <a:r>
              <a:rPr lang="en-US" sz="2000" dirty="0" smtClean="0">
                <a:latin typeface="Times New Roman" pitchFamily="18" charset="0"/>
                <a:cs typeface="Times New Roman" pitchFamily="18" charset="0"/>
              </a:rPr>
              <a:t>Requestors name or approving manager</a:t>
            </a:r>
          </a:p>
          <a:p>
            <a:r>
              <a:rPr lang="en-US" sz="2000" dirty="0" smtClean="0">
                <a:latin typeface="Times New Roman" pitchFamily="18" charset="0"/>
                <a:cs typeface="Times New Roman" pitchFamily="18" charset="0"/>
              </a:rPr>
              <a:t>Explanation of the request</a:t>
            </a:r>
          </a:p>
          <a:p>
            <a:r>
              <a:rPr lang="en-US" sz="2000" dirty="0" smtClean="0">
                <a:latin typeface="Times New Roman" pitchFamily="18" charset="0"/>
                <a:cs typeface="Times New Roman" pitchFamily="18" charset="0"/>
              </a:rPr>
              <a:t>The policy or procedure the request pertains</a:t>
            </a:r>
          </a:p>
          <a:p>
            <a:r>
              <a:rPr lang="en-US" sz="2000" dirty="0" smtClean="0">
                <a:latin typeface="Times New Roman" pitchFamily="18" charset="0"/>
                <a:cs typeface="Times New Roman" pitchFamily="18" charset="0"/>
              </a:rPr>
              <a:t>The reason for the request</a:t>
            </a:r>
          </a:p>
          <a:p>
            <a:r>
              <a:rPr lang="en-US" sz="2000" dirty="0" smtClean="0">
                <a:latin typeface="Times New Roman" pitchFamily="18" charset="0"/>
                <a:cs typeface="Times New Roman" pitchFamily="18" charset="0"/>
              </a:rPr>
              <a:t>Mitigating controls in place to mitigate any risks to the exception</a:t>
            </a:r>
          </a:p>
          <a:p>
            <a:pPr>
              <a:buNone/>
            </a:pPr>
            <a:r>
              <a:rPr lang="en-US" sz="2000" dirty="0" smtClean="0">
                <a:latin typeface="Times New Roman" pitchFamily="18" charset="0"/>
                <a:cs typeface="Times New Roman" pitchFamily="18" charset="0"/>
              </a:rPr>
              <a:t>The security management should review the request and determine whether or </a:t>
            </a:r>
          </a:p>
          <a:p>
            <a:pPr>
              <a:buNone/>
            </a:pPr>
            <a:r>
              <a:rPr lang="en-US" sz="2000" dirty="0" smtClean="0">
                <a:latin typeface="Times New Roman" pitchFamily="18" charset="0"/>
                <a:cs typeface="Times New Roman" pitchFamily="18" charset="0"/>
              </a:rPr>
              <a:t>not to grant the exception. If an exception is made, other mitigating controls </a:t>
            </a:r>
          </a:p>
          <a:p>
            <a:pPr>
              <a:buNone/>
            </a:pPr>
            <a:r>
              <a:rPr lang="en-US" sz="2000" dirty="0" smtClean="0">
                <a:latin typeface="Times New Roman" pitchFamily="18" charset="0"/>
                <a:cs typeface="Times New Roman" pitchFamily="18" charset="0"/>
              </a:rPr>
              <a:t>should be implemented. These mitigating actions can be administrative, </a:t>
            </a:r>
          </a:p>
          <a:p>
            <a:pPr>
              <a:buNone/>
            </a:pPr>
            <a:r>
              <a:rPr lang="en-US" sz="2000" dirty="0" smtClean="0">
                <a:latin typeface="Times New Roman" pitchFamily="18" charset="0"/>
                <a:cs typeface="Times New Roman" pitchFamily="18" charset="0"/>
              </a:rPr>
              <a:t>physical, technical, or any combination of these types of controls.</a:t>
            </a:r>
          </a:p>
          <a:p>
            <a:endParaRPr lang="en-US" sz="2000"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Monitoring of exception</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sz="2000" dirty="0" smtClean="0">
                <a:latin typeface="Times New Roman" pitchFamily="18" charset="0"/>
                <a:cs typeface="Times New Roman" pitchFamily="18" charset="0"/>
              </a:rPr>
              <a:t>A determination should be made on how the exception should be monitored. </a:t>
            </a:r>
          </a:p>
          <a:p>
            <a:pPr>
              <a:buNone/>
            </a:pPr>
            <a:r>
              <a:rPr lang="en-US" sz="2000" dirty="0" smtClean="0">
                <a:latin typeface="Times New Roman" pitchFamily="18" charset="0"/>
                <a:cs typeface="Times New Roman" pitchFamily="18" charset="0"/>
              </a:rPr>
              <a:t>This monitoring should be developed based on the exception made along with </a:t>
            </a:r>
          </a:p>
          <a:p>
            <a:pPr>
              <a:buNone/>
            </a:pPr>
            <a:r>
              <a:rPr lang="en-US" sz="2000" dirty="0" smtClean="0">
                <a:latin typeface="Times New Roman" pitchFamily="18" charset="0"/>
                <a:cs typeface="Times New Roman" pitchFamily="18" charset="0"/>
              </a:rPr>
              <a:t>appropriate procedures for reviewing or auditing the exception.</a:t>
            </a:r>
          </a:p>
          <a:p>
            <a:pPr>
              <a:buNone/>
            </a:pPr>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An exception should be well documented. Documentation of an exception </a:t>
            </a:r>
          </a:p>
          <a:p>
            <a:pPr>
              <a:buNone/>
            </a:pPr>
            <a:r>
              <a:rPr lang="en-US" sz="2000" dirty="0" smtClean="0">
                <a:latin typeface="Times New Roman" pitchFamily="18" charset="0"/>
                <a:cs typeface="Times New Roman" pitchFamily="18" charset="0"/>
              </a:rPr>
              <a:t>should include at least the following elements:</a:t>
            </a:r>
          </a:p>
          <a:p>
            <a:r>
              <a:rPr lang="en-US" sz="2000" dirty="0" smtClean="0">
                <a:latin typeface="Times New Roman" pitchFamily="18" charset="0"/>
                <a:cs typeface="Times New Roman" pitchFamily="18" charset="0"/>
              </a:rPr>
              <a:t>Individuals or systems involved or scope of the exception</a:t>
            </a:r>
          </a:p>
          <a:p>
            <a:r>
              <a:rPr lang="en-US" sz="2000" dirty="0" smtClean="0">
                <a:latin typeface="Times New Roman" pitchFamily="18" charset="0"/>
                <a:cs typeface="Times New Roman" pitchFamily="18" charset="0"/>
              </a:rPr>
              <a:t>Limitation of exception</a:t>
            </a:r>
          </a:p>
          <a:p>
            <a:r>
              <a:rPr lang="en-US" sz="2000" dirty="0" smtClean="0">
                <a:latin typeface="Times New Roman" pitchFamily="18" charset="0"/>
                <a:cs typeface="Times New Roman" pitchFamily="18" charset="0"/>
              </a:rPr>
              <a:t>Mitigating controls required</a:t>
            </a:r>
          </a:p>
          <a:p>
            <a:r>
              <a:rPr lang="en-US" sz="2000" dirty="0" smtClean="0">
                <a:latin typeface="Times New Roman" pitchFamily="18" charset="0"/>
                <a:cs typeface="Times New Roman" pitchFamily="18" charset="0"/>
              </a:rPr>
              <a:t>Dates/times</a:t>
            </a:r>
          </a:p>
          <a:p>
            <a:r>
              <a:rPr lang="en-US" sz="2000" dirty="0" smtClean="0">
                <a:latin typeface="Times New Roman" pitchFamily="18" charset="0"/>
                <a:cs typeface="Times New Roman" pitchFamily="18" charset="0"/>
              </a:rPr>
              <a:t>Reasons for exception</a:t>
            </a:r>
          </a:p>
          <a:p>
            <a:r>
              <a:rPr lang="en-US" sz="2000" dirty="0" smtClean="0">
                <a:latin typeface="Times New Roman" pitchFamily="18" charset="0"/>
                <a:cs typeface="Times New Roman" pitchFamily="18" charset="0"/>
              </a:rPr>
              <a:t>Approval</a:t>
            </a:r>
          </a:p>
          <a:p>
            <a:endParaRPr lang="en-US" sz="2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Improper input validation</a:t>
            </a:r>
            <a:endParaRPr lang="en-US" sz="3600" dirty="0"/>
          </a:p>
        </p:txBody>
      </p:sp>
      <p:sp>
        <p:nvSpPr>
          <p:cNvPr id="3" name="Content Placeholder 2"/>
          <p:cNvSpPr>
            <a:spLocks noGrp="1"/>
          </p:cNvSpPr>
          <p:nvPr>
            <p:ph idx="1"/>
          </p:nvPr>
        </p:nvSpPr>
        <p:spPr/>
        <p:txBody>
          <a:bodyPr>
            <a:normAutofit/>
          </a:bodyPr>
          <a:lstStyle/>
          <a:p>
            <a:r>
              <a:rPr lang="en-US" sz="2400" dirty="0">
                <a:latin typeface="Times New Roman" pitchFamily="18" charset="0"/>
                <a:cs typeface="Times New Roman" pitchFamily="18" charset="0"/>
              </a:rPr>
              <a:t>Improper input validation or unchecked user input is a type of vulnerability in computer software and application that may be used for security exploits.</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When software does not validate input properly, an attacker is able to craft the input in a form that is not expected by the rest of the application/software. This will lead to parts of the system receiving unintended input, which may result in altered control flow, arbitrary control of a resource, or arbitrary code execution.</a:t>
            </a:r>
          </a:p>
          <a:p>
            <a:endParaRPr lang="en-US" sz="2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cap="all" dirty="0">
                <a:latin typeface="Times New Roman" pitchFamily="18" charset="0"/>
                <a:cs typeface="Times New Roman" pitchFamily="18" charset="0"/>
              </a:rPr>
              <a:t>LIST OF </a:t>
            </a:r>
            <a:r>
              <a:rPr lang="en-US" sz="3600" cap="all" dirty="0" smtClean="0">
                <a:latin typeface="Times New Roman" pitchFamily="18" charset="0"/>
                <a:cs typeface="Times New Roman" pitchFamily="18" charset="0"/>
              </a:rPr>
              <a:t>VULNERABILITIES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000" dirty="0" smtClean="0">
                <a:latin typeface="Times New Roman" pitchFamily="18" charset="0"/>
                <a:cs typeface="Times New Roman" pitchFamily="18" charset="0"/>
              </a:rPr>
              <a:t>Injection:  SQL Injection, Blind SQL Injection, </a:t>
            </a:r>
            <a:r>
              <a:rPr lang="en-US" sz="2000" dirty="0" err="1" smtClean="0">
                <a:latin typeface="Times New Roman" pitchFamily="18" charset="0"/>
                <a:cs typeface="Times New Roman" pitchFamily="18" charset="0"/>
              </a:rPr>
              <a:t>nosql</a:t>
            </a:r>
            <a:r>
              <a:rPr lang="en-US" sz="2000" dirty="0" smtClean="0">
                <a:latin typeface="Times New Roman" pitchFamily="18" charset="0"/>
                <a:cs typeface="Times New Roman" pitchFamily="18" charset="0"/>
              </a:rPr>
              <a:t> Injection, XXE Injection ,OS Command Injection, </a:t>
            </a:r>
            <a:r>
              <a:rPr lang="en-US" sz="2000" dirty="0" err="1" smtClean="0">
                <a:latin typeface="Times New Roman" pitchFamily="18" charset="0"/>
                <a:cs typeface="Times New Roman" pitchFamily="18" charset="0"/>
              </a:rPr>
              <a:t>XPath</a:t>
            </a:r>
            <a:r>
              <a:rPr lang="en-US" sz="2000" dirty="0" smtClean="0">
                <a:latin typeface="Times New Roman" pitchFamily="18" charset="0"/>
                <a:cs typeface="Times New Roman" pitchFamily="18" charset="0"/>
              </a:rPr>
              <a:t> Injection, HTTP Injection, HTML Injection, Null Injection, Server Side Include (SSI) Injection, ORM Injection, Format String Injection, LDAP Injection, Flash Injection, XML Injection, IMAP/SMTP Injection, Formula Injection, Code Injection, Resource Injection</a:t>
            </a:r>
          </a:p>
          <a:p>
            <a:r>
              <a:rPr lang="en-US" sz="2000" dirty="0" smtClean="0">
                <a:latin typeface="Times New Roman" pitchFamily="18" charset="0"/>
                <a:cs typeface="Times New Roman" pitchFamily="18" charset="0"/>
              </a:rPr>
              <a:t>Cross-site scripting:  Stored Cross-site scripting, Reflected Cross-site , scripting, DOM Cross-site scripting</a:t>
            </a:r>
          </a:p>
          <a:p>
            <a:r>
              <a:rPr lang="en-US" sz="2000" dirty="0" smtClean="0">
                <a:latin typeface="Times New Roman" pitchFamily="18" charset="0"/>
                <a:cs typeface="Times New Roman" pitchFamily="18" charset="0"/>
              </a:rPr>
              <a:t>Cross Zone Scripting</a:t>
            </a:r>
          </a:p>
          <a:p>
            <a:r>
              <a:rPr lang="en-US" sz="2000" dirty="0" smtClean="0">
                <a:latin typeface="Times New Roman" pitchFamily="18" charset="0"/>
                <a:cs typeface="Times New Roman" pitchFamily="18" charset="0"/>
              </a:rPr>
              <a:t> Directory/Path Traversal</a:t>
            </a:r>
          </a:p>
          <a:p>
            <a:r>
              <a:rPr lang="en-US" sz="2000" dirty="0" smtClean="0">
                <a:latin typeface="Times New Roman" pitchFamily="18" charset="0"/>
                <a:cs typeface="Times New Roman" pitchFamily="18" charset="0"/>
              </a:rPr>
              <a:t> Overflow:  Heap Overflow, Stack Overflow, Memory Leak</a:t>
            </a:r>
          </a:p>
          <a:p>
            <a:endParaRPr lang="en-US" sz="20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Authentication and Authorization Attacks </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gn="just"/>
            <a:r>
              <a:rPr lang="en-US" sz="2000" dirty="0" smtClean="0">
                <a:latin typeface="Times New Roman" pitchFamily="18" charset="0"/>
                <a:cs typeface="Times New Roman" pitchFamily="18" charset="0"/>
              </a:rPr>
              <a:t>Authentication and authorization might sound similar, but they are distinct security processes in the world of identity and access management (IAM). Authentication confirms that users are who they say they are.  Authorization gives those users permission to access a resource.</a:t>
            </a:r>
          </a:p>
          <a:p>
            <a:pPr algn="just">
              <a:buNone/>
            </a:pPr>
            <a:r>
              <a:rPr lang="en-US" sz="2000" dirty="0" smtClean="0"/>
              <a:t>         Attack types		                      Attack description</a:t>
            </a:r>
          </a:p>
          <a:p>
            <a:pPr algn="just"/>
            <a:r>
              <a:rPr lang="en-US" sz="2000" dirty="0" smtClean="0"/>
              <a:t>Brute Force		Allows an attacker to guess a person's user name, 			password, credit card number, or cryptographic key 			by using an automated process of trial and error.</a:t>
            </a:r>
          </a:p>
          <a:p>
            <a:pPr algn="just"/>
            <a:r>
              <a:rPr lang="en-US" sz="2000" dirty="0" smtClean="0"/>
              <a:t>Insufficient Authentication        Allows an attacker to access a web site  				            containing sensitive content or functions 			            without having to properly authenticate with 			             the web site.</a:t>
            </a:r>
          </a:p>
          <a:p>
            <a:pPr algn="just"/>
            <a:r>
              <a:rPr lang="en-US" sz="2000" dirty="0" smtClean="0"/>
              <a:t>Weak Password Recovery Validation Allows an attacker to access a web 				          site that provides them with the 				          ability to illegally obtain, change, or 	                                                             recover another user's password.</a:t>
            </a:r>
            <a:endParaRPr lang="en-US" sz="20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Times New Roman" pitchFamily="18" charset="0"/>
                <a:cs typeface="Times New Roman" pitchFamily="18" charset="0"/>
              </a:rPr>
              <a:t>Security </a:t>
            </a:r>
            <a:r>
              <a:rPr lang="en-US" sz="3600" dirty="0" smtClean="0">
                <a:latin typeface="Times New Roman" pitchFamily="18" charset="0"/>
                <a:cs typeface="Times New Roman" pitchFamily="18" charset="0"/>
              </a:rPr>
              <a:t>Misconfiguration</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000" dirty="0" smtClean="0">
                <a:latin typeface="Times New Roman" pitchFamily="18" charset="0"/>
                <a:cs typeface="Times New Roman" pitchFamily="18" charset="0"/>
              </a:rPr>
              <a:t>Security misconfiguration is the implementation of improper security controls, such as for servers or application configurations, network devices, etc. that may lead to security vulnerabilities.</a:t>
            </a:r>
          </a:p>
          <a:p>
            <a:pPr>
              <a:buNone/>
            </a:pPr>
            <a:r>
              <a:rPr lang="en-US" sz="2000" dirty="0" smtClean="0">
                <a:latin typeface="Times New Roman" pitchFamily="18" charset="0"/>
                <a:cs typeface="Times New Roman" pitchFamily="18" charset="0"/>
              </a:rPr>
              <a:t>For example, insecure configuration of web applications could lead to </a:t>
            </a:r>
          </a:p>
          <a:p>
            <a:pPr>
              <a:buNone/>
            </a:pPr>
            <a:r>
              <a:rPr lang="en-US" sz="2000" dirty="0" smtClean="0">
                <a:latin typeface="Times New Roman" pitchFamily="18" charset="0"/>
                <a:cs typeface="Times New Roman" pitchFamily="18" charset="0"/>
              </a:rPr>
              <a:t>numerous security flaws including:</a:t>
            </a:r>
          </a:p>
          <a:p>
            <a:r>
              <a:rPr lang="en-US" sz="2000" dirty="0" smtClean="0">
                <a:latin typeface="Times New Roman" pitchFamily="18" charset="0"/>
                <a:cs typeface="Times New Roman" pitchFamily="18" charset="0"/>
              </a:rPr>
              <a:t>Incorrect folder permissions</a:t>
            </a:r>
          </a:p>
          <a:p>
            <a:r>
              <a:rPr lang="en-US" sz="2000" dirty="0" smtClean="0">
                <a:latin typeface="Times New Roman" pitchFamily="18" charset="0"/>
                <a:cs typeface="Times New Roman" pitchFamily="18" charset="0"/>
              </a:rPr>
              <a:t>Default passwords or username</a:t>
            </a:r>
          </a:p>
          <a:p>
            <a:r>
              <a:rPr lang="en-US" sz="2000" dirty="0" smtClean="0">
                <a:latin typeface="Times New Roman" pitchFamily="18" charset="0"/>
                <a:cs typeface="Times New Roman" pitchFamily="18" charset="0"/>
              </a:rPr>
              <a:t>Setup/Configuration pages enabled</a:t>
            </a:r>
          </a:p>
          <a:p>
            <a:r>
              <a:rPr lang="en-US" sz="2000" dirty="0" smtClean="0">
                <a:latin typeface="Times New Roman" pitchFamily="18" charset="0"/>
                <a:cs typeface="Times New Roman" pitchFamily="18" charset="0"/>
              </a:rPr>
              <a:t>Debugging enabled</a:t>
            </a:r>
          </a:p>
          <a:p>
            <a:endParaRPr lang="en-US" sz="20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000" dirty="0" smtClean="0">
                <a:latin typeface="Times New Roman" pitchFamily="18" charset="0"/>
                <a:cs typeface="Times New Roman" pitchFamily="18" charset="0"/>
              </a:rPr>
              <a:t>A security misconfiguration could range from forgetting to disable default platform functionality that could grant access to unauthorized users such as an attacker to failing to establish a security header on a web server. </a:t>
            </a:r>
          </a:p>
          <a:p>
            <a:endParaRPr lang="en-US" sz="2000" dirty="0">
              <a:latin typeface="Times New Roman" pitchFamily="18" charset="0"/>
              <a:cs typeface="Times New Roman" pitchFamily="18" charset="0"/>
            </a:endParaRPr>
          </a:p>
          <a:p>
            <a:r>
              <a:rPr lang="en-US" sz="2000" dirty="0" smtClean="0">
                <a:latin typeface="Times New Roman" pitchFamily="18" charset="0"/>
                <a:cs typeface="Times New Roman" pitchFamily="18" charset="0"/>
              </a:rPr>
              <a:t>Security misconfiguration can happen at any level of an application, including the web server, database, application server, platform, custom code, and framework.</a:t>
            </a:r>
          </a:p>
          <a:p>
            <a:endParaRPr lang="en-US" sz="2000" dirty="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impact of a security misconfiguration in your web application can be far reaching and devastating. According to Microsoft, cyber security breaches can now globally cost up to $500 billion per year, with an average breach costing a business $3.8 million.</a:t>
            </a:r>
            <a:endParaRPr lang="en-US" sz="20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Security Misconfiguration Examples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r>
              <a:rPr lang="en-US" dirty="0" smtClean="0">
                <a:latin typeface="Times New Roman" pitchFamily="18" charset="0"/>
                <a:cs typeface="Times New Roman" pitchFamily="18" charset="0"/>
              </a:rPr>
              <a:t>To </a:t>
            </a:r>
            <a:r>
              <a:rPr lang="en-US" dirty="0">
                <a:latin typeface="Times New Roman" pitchFamily="18" charset="0"/>
                <a:cs typeface="Times New Roman" pitchFamily="18" charset="0"/>
              </a:rPr>
              <a:t>give you a better understanding of potential security misconfigurations in your web application, here are some of the best examples:</a:t>
            </a:r>
          </a:p>
          <a:p>
            <a:pPr>
              <a:buNone/>
            </a:pPr>
            <a:r>
              <a:rPr lang="en-US" b="1" dirty="0">
                <a:latin typeface="Times New Roman" pitchFamily="18" charset="0"/>
                <a:cs typeface="Times New Roman" pitchFamily="18" charset="0"/>
              </a:rPr>
              <a:t>Example #1:  Default Configuration Has Not Been </a:t>
            </a:r>
            <a:r>
              <a:rPr lang="en-US" b="1" dirty="0" smtClean="0">
                <a:latin typeface="Times New Roman" pitchFamily="18" charset="0"/>
                <a:cs typeface="Times New Roman" pitchFamily="18" charset="0"/>
              </a:rPr>
              <a:t>Modified / </a:t>
            </a:r>
          </a:p>
          <a:p>
            <a:pPr>
              <a:buNone/>
            </a:pPr>
            <a:r>
              <a:rPr lang="en-US" b="1" dirty="0" smtClean="0">
                <a:latin typeface="Times New Roman" pitchFamily="18" charset="0"/>
                <a:cs typeface="Times New Roman" pitchFamily="18" charset="0"/>
              </a:rPr>
              <a:t>Updated</a:t>
            </a:r>
            <a:endParaRPr lang="en-US" b="1" dirty="0">
              <a:latin typeface="Times New Roman" pitchFamily="18" charset="0"/>
              <a:cs typeface="Times New Roman" pitchFamily="18" charset="0"/>
            </a:endParaRPr>
          </a:p>
          <a:p>
            <a:r>
              <a:rPr lang="en-US" dirty="0">
                <a:latin typeface="Times New Roman" pitchFamily="18" charset="0"/>
                <a:cs typeface="Times New Roman" pitchFamily="18" charset="0"/>
              </a:rPr>
              <a:t>If you have not changed the configuration of your web application, an attacker might discover the standard admin page on your server and log in using the default credentials and perform malicious actions.</a:t>
            </a:r>
          </a:p>
          <a:p>
            <a:pPr>
              <a:buNone/>
            </a:pPr>
            <a:r>
              <a:rPr lang="en-US" b="1" dirty="0">
                <a:latin typeface="Times New Roman" pitchFamily="18" charset="0"/>
                <a:cs typeface="Times New Roman" pitchFamily="18" charset="0"/>
              </a:rPr>
              <a:t>Example #2: Directory Listing is Not Disabled on Your Server</a:t>
            </a:r>
          </a:p>
          <a:p>
            <a:r>
              <a:rPr lang="en-US" dirty="0">
                <a:latin typeface="Times New Roman" pitchFamily="18" charset="0"/>
                <a:cs typeface="Times New Roman" pitchFamily="18" charset="0"/>
              </a:rPr>
              <a:t>In such cases, if an attacker discovers your directory listing, they can find any file. Hackers can find and download all your compiled Java classes, which they can reverse engineer to get your custom code. They can then exploit this security control flaw in your application and carry out malicious attacks.</a:t>
            </a:r>
          </a:p>
          <a:p>
            <a:endParaRPr lang="en-US"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3574</TotalTime>
  <Words>2745</Words>
  <Application>Microsoft Office PowerPoint</Application>
  <PresentationFormat>On-screen Show (4:3)</PresentationFormat>
  <Paragraphs>238</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UNIT IV Security of Applications</vt:lpstr>
      <vt:lpstr>Improper Data/Input Validation</vt:lpstr>
      <vt:lpstr>What is input validation attack?</vt:lpstr>
      <vt:lpstr>Improper input validation</vt:lpstr>
      <vt:lpstr>LIST OF VULNERABILITIES</vt:lpstr>
      <vt:lpstr>Authentication and Authorization Attacks </vt:lpstr>
      <vt:lpstr>Security Misconfiguration</vt:lpstr>
      <vt:lpstr>Slide 8</vt:lpstr>
      <vt:lpstr>Security Misconfiguration Examples</vt:lpstr>
      <vt:lpstr>Slide 10</vt:lpstr>
      <vt:lpstr>Information Disclosure</vt:lpstr>
      <vt:lpstr>Slide 12</vt:lpstr>
      <vt:lpstr>How do information disclosure vulnerabilities arise?</vt:lpstr>
      <vt:lpstr>The impact of information disclosure vulnerabilities</vt:lpstr>
      <vt:lpstr>Prevent information disclosure vulnerabilities</vt:lpstr>
      <vt:lpstr>Buffer Overflow Issues</vt:lpstr>
      <vt:lpstr>Slide 17</vt:lpstr>
      <vt:lpstr>Slide 18</vt:lpstr>
      <vt:lpstr>Types of Buffer Overflow Attacks</vt:lpstr>
      <vt:lpstr>How to protect against buffer overflow attacks</vt:lpstr>
      <vt:lpstr>Broken authentication and session management</vt:lpstr>
      <vt:lpstr>Broken authentication and session management</vt:lpstr>
      <vt:lpstr>Examples</vt:lpstr>
      <vt:lpstr>Slide 24</vt:lpstr>
      <vt:lpstr>How to Prevent Broken Authentication and Session Management</vt:lpstr>
      <vt:lpstr>Slide 26</vt:lpstr>
      <vt:lpstr>Improper Error Handling</vt:lpstr>
      <vt:lpstr>Slide 28</vt:lpstr>
      <vt:lpstr>How to Determine If You Are Vulnerable</vt:lpstr>
      <vt:lpstr>How to Protect Yourself</vt:lpstr>
      <vt:lpstr>Exception Management</vt:lpstr>
      <vt:lpstr>Examples of exceptions</vt:lpstr>
      <vt:lpstr>How exception is handled</vt:lpstr>
      <vt:lpstr>Monitoring of exception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Security of Applications</dc:title>
  <dc:creator>Sri</dc:creator>
  <cp:lastModifiedBy>Sri</cp:lastModifiedBy>
  <cp:revision>11</cp:revision>
  <dcterms:created xsi:type="dcterms:W3CDTF">2020-12-19T05:12:35Z</dcterms:created>
  <dcterms:modified xsi:type="dcterms:W3CDTF">2020-12-27T14:59:54Z</dcterms:modified>
</cp:coreProperties>
</file>