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318" r:id="rId3"/>
    <p:sldId id="292" r:id="rId4"/>
    <p:sldId id="280" r:id="rId5"/>
    <p:sldId id="294" r:id="rId6"/>
    <p:sldId id="295" r:id="rId7"/>
    <p:sldId id="296" r:id="rId8"/>
    <p:sldId id="297" r:id="rId9"/>
    <p:sldId id="298" r:id="rId10"/>
    <p:sldId id="299" r:id="rId11"/>
    <p:sldId id="300"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85" d="100"/>
          <a:sy n="85" d="100"/>
        </p:scale>
        <p:origin x="37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7248CD6-7364-469A-B707-511B5619B5E9}" type="datetimeFigureOut">
              <a:rPr lang="en-IN" smtClean="0"/>
              <a:t>08-06-2023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172093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248CD6-7364-469A-B707-511B5619B5E9}" type="datetimeFigureOut">
              <a:rPr lang="en-IN" smtClean="0"/>
              <a:t>08-06-2023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25846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248CD6-7364-469A-B707-511B5619B5E9}" type="datetimeFigureOut">
              <a:rPr lang="en-IN" smtClean="0"/>
              <a:t>08-06-2023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3887209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7248CD6-7364-469A-B707-511B5619B5E9}" type="datetimeFigureOut">
              <a:rPr lang="en-IN" smtClean="0"/>
              <a:t>08-06-2023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151080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248CD6-7364-469A-B707-511B5619B5E9}" type="datetimeFigureOut">
              <a:rPr lang="en-IN" smtClean="0"/>
              <a:t>08-06-2023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161210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7248CD6-7364-469A-B707-511B5619B5E9}" type="datetimeFigureOut">
              <a:rPr lang="en-IN" smtClean="0"/>
              <a:t>08-06-2023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85085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7248CD6-7364-469A-B707-511B5619B5E9}" type="datetimeFigureOut">
              <a:rPr lang="en-IN" smtClean="0"/>
              <a:t>08-06-2023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814233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7248CD6-7364-469A-B707-511B5619B5E9}" type="datetimeFigureOut">
              <a:rPr lang="en-IN" smtClean="0"/>
              <a:t>08-06-2023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42414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48CD6-7364-469A-B707-511B5619B5E9}" type="datetimeFigureOut">
              <a:rPr lang="en-IN" smtClean="0"/>
              <a:t>08-06-2023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1197329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48CD6-7364-469A-B707-511B5619B5E9}" type="datetimeFigureOut">
              <a:rPr lang="en-IN" smtClean="0"/>
              <a:t>08-06-2023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31042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48CD6-7364-469A-B707-511B5619B5E9}" type="datetimeFigureOut">
              <a:rPr lang="en-IN" smtClean="0"/>
              <a:t>08-06-2023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7B7E97-63BD-421F-B490-2F2227DB909E}" type="slidenum">
              <a:rPr lang="en-IN" smtClean="0"/>
              <a:t>‹#›</a:t>
            </a:fld>
            <a:endParaRPr lang="en-IN"/>
          </a:p>
        </p:txBody>
      </p:sp>
    </p:spTree>
    <p:extLst>
      <p:ext uri="{BB962C8B-B14F-4D97-AF65-F5344CB8AC3E}">
        <p14:creationId xmlns:p14="http://schemas.microsoft.com/office/powerpoint/2010/main" val="1776685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48CD6-7364-469A-B707-511B5619B5E9}" type="datetimeFigureOut">
              <a:rPr lang="en-IN" smtClean="0"/>
              <a:t>08-06-2023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B7E97-63BD-421F-B490-2F2227DB909E}" type="slidenum">
              <a:rPr lang="en-IN" smtClean="0"/>
              <a:t>‹#›</a:t>
            </a:fld>
            <a:endParaRPr lang="en-IN"/>
          </a:p>
        </p:txBody>
      </p:sp>
    </p:spTree>
    <p:extLst>
      <p:ext uri="{BB962C8B-B14F-4D97-AF65-F5344CB8AC3E}">
        <p14:creationId xmlns:p14="http://schemas.microsoft.com/office/powerpoint/2010/main" val="814383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A</a:t>
            </a:r>
            <a:r>
              <a:rPr lang="en-IN" dirty="0" smtClean="0"/>
              <a:t>mplitude modulation </a:t>
            </a:r>
            <a:r>
              <a:rPr lang="en-IN" dirty="0" smtClean="0"/>
              <a:t>Generation and Detection Methods</a:t>
            </a:r>
            <a:endParaRPr lang="en-IN"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r">
              <a:buNone/>
            </a:pPr>
            <a:r>
              <a:rPr lang="en-US" dirty="0" smtClean="0"/>
              <a:t>Prepared by</a:t>
            </a:r>
          </a:p>
          <a:p>
            <a:pPr marL="0" indent="0" algn="r">
              <a:buNone/>
            </a:pPr>
            <a:r>
              <a:rPr lang="en-US" dirty="0" smtClean="0"/>
              <a:t>K </a:t>
            </a:r>
            <a:r>
              <a:rPr lang="en-US" dirty="0" err="1" smtClean="0"/>
              <a:t>Kalpana</a:t>
            </a:r>
            <a:endParaRPr lang="en-US" dirty="0" smtClean="0"/>
          </a:p>
          <a:p>
            <a:pPr marL="0" indent="0" algn="r">
              <a:buNone/>
            </a:pPr>
            <a:r>
              <a:rPr lang="en-US" dirty="0" smtClean="0"/>
              <a:t> Assistant Professor</a:t>
            </a:r>
          </a:p>
          <a:p>
            <a:pPr marL="0" indent="0" algn="r">
              <a:buNone/>
            </a:pPr>
            <a:r>
              <a:rPr lang="en-US" dirty="0" smtClean="0"/>
              <a:t>               ECE Department	</a:t>
            </a:r>
          </a:p>
          <a:p>
            <a:pPr marL="0" indent="0" algn="r">
              <a:buNone/>
            </a:pPr>
            <a:r>
              <a:rPr lang="en-US" dirty="0" err="1" smtClean="0"/>
              <a:t>BEC,Bapatla</a:t>
            </a:r>
            <a:endParaRPr lang="en-IN" dirty="0"/>
          </a:p>
        </p:txBody>
      </p:sp>
    </p:spTree>
    <p:extLst>
      <p:ext uri="{BB962C8B-B14F-4D97-AF65-F5344CB8AC3E}">
        <p14:creationId xmlns:p14="http://schemas.microsoft.com/office/powerpoint/2010/main" val="363880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Switching Modulator</a:t>
            </a:r>
          </a:p>
        </p:txBody>
      </p:sp>
      <p:pic>
        <p:nvPicPr>
          <p:cNvPr id="5" name="Content Placeholder 4"/>
          <p:cNvPicPr>
            <a:picLocks noGrp="1" noChangeAspect="1"/>
          </p:cNvPicPr>
          <p:nvPr>
            <p:ph idx="1"/>
          </p:nvPr>
        </p:nvPicPr>
        <p:blipFill>
          <a:blip r:embed="rId2"/>
          <a:stretch>
            <a:fillRect/>
          </a:stretch>
        </p:blipFill>
        <p:spPr>
          <a:xfrm>
            <a:off x="1009292" y="1794294"/>
            <a:ext cx="9540814" cy="3666227"/>
          </a:xfrm>
          <a:prstGeom prst="rect">
            <a:avLst/>
          </a:prstGeom>
        </p:spPr>
      </p:pic>
    </p:spTree>
    <p:extLst>
      <p:ext uri="{BB962C8B-B14F-4D97-AF65-F5344CB8AC3E}">
        <p14:creationId xmlns:p14="http://schemas.microsoft.com/office/powerpoint/2010/main" val="2488524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34122"/>
          </a:xfrm>
        </p:spPr>
        <p:txBody>
          <a:bodyPr>
            <a:normAutofit fontScale="90000"/>
          </a:bodyPr>
          <a:lstStyle/>
          <a:p>
            <a:endParaRPr lang="en-IN" dirty="0"/>
          </a:p>
        </p:txBody>
      </p:sp>
      <p:sp>
        <p:nvSpPr>
          <p:cNvPr id="3" name="Content Placeholder 2"/>
          <p:cNvSpPr>
            <a:spLocks noGrp="1"/>
          </p:cNvSpPr>
          <p:nvPr>
            <p:ph idx="1"/>
          </p:nvPr>
        </p:nvSpPr>
        <p:spPr>
          <a:xfrm>
            <a:off x="609600" y="1057836"/>
            <a:ext cx="10744200" cy="5800164"/>
          </a:xfrm>
        </p:spPr>
        <p:txBody>
          <a:bodyPr/>
          <a:lstStyle/>
          <a:p>
            <a:pPr algn="just"/>
            <a:r>
              <a:rPr lang="en-US" dirty="0"/>
              <a:t>Assume that carrier wave </a:t>
            </a:r>
            <a:r>
              <a:rPr lang="en-US" dirty="0" smtClean="0"/>
              <a:t>c(t</a:t>
            </a:r>
            <a:r>
              <a:rPr lang="en-US" dirty="0"/>
              <a:t>) applied to the diode is large in amplitude, so that it swings right across the characteristic curve of the diode </a:t>
            </a:r>
            <a:r>
              <a:rPr lang="en-US" dirty="0" smtClean="0"/>
              <a:t>.</a:t>
            </a:r>
            <a:endParaRPr lang="en-US" dirty="0"/>
          </a:p>
          <a:p>
            <a:pPr algn="just"/>
            <a:r>
              <a:rPr lang="en-US" dirty="0" smtClean="0"/>
              <a:t> Assume </a:t>
            </a:r>
            <a:r>
              <a:rPr lang="en-US" dirty="0"/>
              <a:t>that the diode acts as an ideal switch, that is, it presents zero impedance when it is </a:t>
            </a:r>
            <a:r>
              <a:rPr lang="en-US" dirty="0" smtClean="0"/>
              <a:t>forward-biased</a:t>
            </a:r>
            <a:r>
              <a:rPr lang="en-US" dirty="0"/>
              <a:t> </a:t>
            </a:r>
            <a:r>
              <a:rPr lang="en-US" dirty="0" smtClean="0"/>
              <a:t>[c(t)&gt;0] </a:t>
            </a:r>
            <a:r>
              <a:rPr lang="en-US" dirty="0"/>
              <a:t>and infinite impedance when it is </a:t>
            </a:r>
            <a:r>
              <a:rPr lang="en-US" dirty="0" smtClean="0"/>
              <a:t>reverse-biased </a:t>
            </a:r>
            <a:r>
              <a:rPr lang="en-US" dirty="0"/>
              <a:t>[</a:t>
            </a:r>
            <a:r>
              <a:rPr lang="en-US" dirty="0" smtClean="0"/>
              <a:t>c(t)&lt;0</a:t>
            </a:r>
            <a:r>
              <a:rPr lang="en-US" dirty="0"/>
              <a:t>] </a:t>
            </a:r>
            <a:endParaRPr lang="en-US" dirty="0" smtClean="0"/>
          </a:p>
          <a:p>
            <a:pPr algn="just"/>
            <a:r>
              <a:rPr lang="en-US" dirty="0" smtClean="0"/>
              <a:t>We know that v</a:t>
            </a:r>
            <a:r>
              <a:rPr lang="en-US" baseline="-25000" dirty="0" smtClean="0"/>
              <a:t>1</a:t>
            </a:r>
            <a:r>
              <a:rPr lang="en-US" dirty="0" smtClean="0"/>
              <a:t> (t)= </a:t>
            </a:r>
            <a:r>
              <a:rPr lang="en-US" dirty="0" err="1" smtClean="0"/>
              <a:t>A</a:t>
            </a:r>
            <a:r>
              <a:rPr lang="en-US" baseline="-25000" dirty="0" err="1" smtClean="0"/>
              <a:t>c</a:t>
            </a:r>
            <a:r>
              <a:rPr lang="en-US" dirty="0" err="1" smtClean="0"/>
              <a:t>cos</a:t>
            </a:r>
            <a:r>
              <a:rPr lang="en-US" dirty="0" smtClean="0"/>
              <a:t>(2</a:t>
            </a:r>
            <a:r>
              <a:rPr lang="el-GR" dirty="0"/>
              <a:t>π</a:t>
            </a:r>
            <a:r>
              <a:rPr lang="en-US" dirty="0" err="1"/>
              <a:t>f</a:t>
            </a:r>
            <a:r>
              <a:rPr lang="en-US" baseline="-25000" dirty="0" err="1"/>
              <a:t>c</a:t>
            </a:r>
            <a:r>
              <a:rPr lang="en-US" dirty="0" err="1"/>
              <a:t>t</a:t>
            </a:r>
            <a:r>
              <a:rPr lang="en-US" dirty="0"/>
              <a:t>)+m(t</a:t>
            </a:r>
            <a:r>
              <a:rPr lang="en-US" dirty="0" smtClean="0"/>
              <a:t>) </a:t>
            </a:r>
            <a:r>
              <a:rPr lang="en-US" dirty="0"/>
              <a:t>Where m(t)&lt;&lt; A</a:t>
            </a:r>
            <a:r>
              <a:rPr lang="en-US" baseline="-25000" dirty="0"/>
              <a:t>c </a:t>
            </a:r>
            <a:endParaRPr lang="en-US" dirty="0" smtClean="0"/>
          </a:p>
          <a:p>
            <a:pPr marL="0" indent="0" algn="just">
              <a:buNone/>
            </a:pPr>
            <a:r>
              <a:rPr lang="en-US" dirty="0" smtClean="0"/>
              <a:t>The output voltage v</a:t>
            </a:r>
            <a:r>
              <a:rPr lang="en-US" baseline="-25000" dirty="0" smtClean="0"/>
              <a:t>2</a:t>
            </a:r>
            <a:r>
              <a:rPr lang="en-US" dirty="0" smtClean="0"/>
              <a:t> </a:t>
            </a:r>
            <a:r>
              <a:rPr lang="en-US" dirty="0"/>
              <a:t>(t</a:t>
            </a:r>
            <a:r>
              <a:rPr lang="en-US" dirty="0" smtClean="0"/>
              <a:t>)= </a:t>
            </a:r>
            <a:r>
              <a:rPr lang="en-US" dirty="0"/>
              <a:t>v</a:t>
            </a:r>
            <a:r>
              <a:rPr lang="en-US" baseline="-25000" dirty="0"/>
              <a:t>1</a:t>
            </a:r>
            <a:r>
              <a:rPr lang="en-US" dirty="0"/>
              <a:t> (t</a:t>
            </a:r>
            <a:r>
              <a:rPr lang="en-US" dirty="0" smtClean="0"/>
              <a:t>)      c(t)&gt;0</a:t>
            </a:r>
          </a:p>
          <a:p>
            <a:pPr marL="0" indent="0" algn="just">
              <a:buNone/>
            </a:pPr>
            <a:r>
              <a:rPr lang="en-US" dirty="0"/>
              <a:t> </a:t>
            </a:r>
            <a:r>
              <a:rPr lang="en-US" dirty="0" smtClean="0"/>
              <a:t>                                   v</a:t>
            </a:r>
            <a:r>
              <a:rPr lang="en-US" baseline="-25000" dirty="0" smtClean="0"/>
              <a:t>2</a:t>
            </a:r>
            <a:r>
              <a:rPr lang="en-US" dirty="0" smtClean="0"/>
              <a:t> </a:t>
            </a:r>
            <a:r>
              <a:rPr lang="en-US" dirty="0"/>
              <a:t>(t)= </a:t>
            </a:r>
            <a:r>
              <a:rPr lang="en-US" dirty="0" smtClean="0"/>
              <a:t>0            c(t)&lt;0</a:t>
            </a:r>
            <a:endParaRPr lang="en-US" dirty="0"/>
          </a:p>
          <a:p>
            <a:pPr marL="0" indent="0" algn="just">
              <a:buNone/>
            </a:pPr>
            <a:r>
              <a:rPr lang="en-US" dirty="0"/>
              <a:t>The output voltage varies periodically between the values input voltage V</a:t>
            </a:r>
            <a:r>
              <a:rPr lang="en-US" sz="1800" dirty="0"/>
              <a:t>1</a:t>
            </a:r>
            <a:r>
              <a:rPr lang="en-US" dirty="0"/>
              <a:t> (t) and zero at a rate equal to the carrier frequency fc . </a:t>
            </a:r>
            <a:endParaRPr lang="en-IN" dirty="0"/>
          </a:p>
          <a:p>
            <a:pPr marL="0" indent="0" algn="just">
              <a:buNone/>
            </a:pPr>
            <a:endParaRPr lang="en-US" dirty="0"/>
          </a:p>
          <a:p>
            <a:pPr marL="0" indent="0" algn="just">
              <a:buNone/>
            </a:pPr>
            <a:endParaRPr lang="en-US" dirty="0"/>
          </a:p>
          <a:p>
            <a:pPr algn="just"/>
            <a:endParaRPr lang="en-US" dirty="0" smtClean="0"/>
          </a:p>
          <a:p>
            <a:pPr algn="just"/>
            <a:endParaRPr lang="en-US" dirty="0" smtClean="0"/>
          </a:p>
          <a:p>
            <a:pPr algn="just"/>
            <a:endParaRPr lang="en-IN" dirty="0"/>
          </a:p>
        </p:txBody>
      </p:sp>
    </p:spTree>
    <p:extLst>
      <p:ext uri="{BB962C8B-B14F-4D97-AF65-F5344CB8AC3E}">
        <p14:creationId xmlns:p14="http://schemas.microsoft.com/office/powerpoint/2010/main" val="3253245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v</a:t>
            </a:r>
            <a:r>
              <a:rPr lang="en-US" baseline="-25000" dirty="0" smtClean="0"/>
              <a:t>2</a:t>
            </a:r>
            <a:r>
              <a:rPr lang="en-US" dirty="0" smtClean="0"/>
              <a:t>(t</a:t>
            </a:r>
            <a:r>
              <a:rPr lang="en-US" dirty="0"/>
              <a:t>)= </a:t>
            </a:r>
            <a:r>
              <a:rPr lang="en-US" dirty="0" smtClean="0"/>
              <a:t> </a:t>
            </a:r>
            <a:r>
              <a:rPr lang="en-US" dirty="0"/>
              <a:t>[</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)+m(t)]</a:t>
            </a:r>
            <a:r>
              <a:rPr lang="en-US" dirty="0" err="1"/>
              <a:t>g</a:t>
            </a:r>
            <a:r>
              <a:rPr lang="en-US" baseline="-25000" dirty="0" err="1"/>
              <a:t>p</a:t>
            </a:r>
            <a:r>
              <a:rPr lang="en-US" dirty="0"/>
              <a:t>(t</a:t>
            </a:r>
            <a:r>
              <a:rPr lang="en-US" dirty="0" smtClean="0"/>
              <a:t>)</a:t>
            </a:r>
          </a:p>
          <a:p>
            <a:r>
              <a:rPr lang="en-US" dirty="0" smtClean="0"/>
              <a:t>Where  </a:t>
            </a:r>
            <a:r>
              <a:rPr lang="en-US" dirty="0" err="1"/>
              <a:t>g</a:t>
            </a:r>
            <a:r>
              <a:rPr lang="en-US" baseline="-25000" dirty="0" err="1"/>
              <a:t>p</a:t>
            </a:r>
            <a:r>
              <a:rPr lang="en-US" dirty="0"/>
              <a:t>(t</a:t>
            </a:r>
            <a:r>
              <a:rPr lang="en-US" dirty="0" smtClean="0"/>
              <a:t>) is a periodic pulse train of duty cycle equal to one half</a:t>
            </a:r>
          </a:p>
          <a:p>
            <a:pPr marL="0" indent="0">
              <a:buNone/>
            </a:pPr>
            <a:r>
              <a:rPr lang="en-US" dirty="0"/>
              <a:t> period T</a:t>
            </a:r>
            <a:r>
              <a:rPr lang="en-US" baseline="-25000" dirty="0"/>
              <a:t>o</a:t>
            </a:r>
            <a:r>
              <a:rPr lang="en-US" dirty="0"/>
              <a:t>=1/f</a:t>
            </a:r>
            <a:r>
              <a:rPr lang="en-US" baseline="-25000" dirty="0"/>
              <a:t>c</a:t>
            </a:r>
            <a:endParaRPr lang="en-IN" dirty="0"/>
          </a:p>
          <a:p>
            <a:r>
              <a:rPr lang="en-US" dirty="0"/>
              <a:t> </a:t>
            </a:r>
            <a:endParaRPr lang="en-IN" dirty="0"/>
          </a:p>
          <a:p>
            <a:endParaRPr lang="en-IN" dirty="0"/>
          </a:p>
        </p:txBody>
      </p:sp>
      <p:pic>
        <p:nvPicPr>
          <p:cNvPr id="4" name="Content Placeholder 3"/>
          <p:cNvPicPr>
            <a:picLocks noChangeAspect="1"/>
          </p:cNvPicPr>
          <p:nvPr/>
        </p:nvPicPr>
        <p:blipFill>
          <a:blip r:embed="rId2"/>
          <a:stretch>
            <a:fillRect/>
          </a:stretch>
        </p:blipFill>
        <p:spPr>
          <a:xfrm>
            <a:off x="1371600" y="3545457"/>
            <a:ext cx="8902460" cy="2130723"/>
          </a:xfrm>
          <a:prstGeom prst="rect">
            <a:avLst/>
          </a:prstGeom>
        </p:spPr>
      </p:pic>
    </p:spTree>
    <p:extLst>
      <p:ext uri="{BB962C8B-B14F-4D97-AF65-F5344CB8AC3E}">
        <p14:creationId xmlns:p14="http://schemas.microsoft.com/office/powerpoint/2010/main" val="3977991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5" name="Content Placeholder 4"/>
          <p:cNvSpPr>
            <a:spLocks noGrp="1"/>
          </p:cNvSpPr>
          <p:nvPr>
            <p:ph idx="1"/>
          </p:nvPr>
        </p:nvSpPr>
        <p:spPr/>
        <p:txBody>
          <a:bodyPr/>
          <a:lstStyle/>
          <a:p>
            <a:r>
              <a:rPr lang="en-US" dirty="0" err="1"/>
              <a:t>g</a:t>
            </a:r>
            <a:r>
              <a:rPr lang="en-US" baseline="-25000" dirty="0" err="1"/>
              <a:t>p</a:t>
            </a:r>
            <a:r>
              <a:rPr lang="en-US" dirty="0"/>
              <a:t>(t)= 1/2 + 2/</a:t>
            </a:r>
            <a:r>
              <a:rPr lang="el-GR" dirty="0"/>
              <a:t>π </a:t>
            </a:r>
            <a:r>
              <a:rPr lang="en-US" dirty="0" err="1"/>
              <a:t>cos</a:t>
            </a:r>
            <a:r>
              <a:rPr lang="en-US" dirty="0"/>
              <a:t>(2</a:t>
            </a:r>
            <a:r>
              <a:rPr lang="el-GR" dirty="0"/>
              <a:t>π</a:t>
            </a:r>
            <a:r>
              <a:rPr lang="en-US" dirty="0" err="1"/>
              <a:t>f</a:t>
            </a:r>
            <a:r>
              <a:rPr lang="en-US" baseline="-25000" dirty="0" err="1"/>
              <a:t>c</a:t>
            </a:r>
            <a:r>
              <a:rPr lang="en-US" dirty="0" err="1"/>
              <a:t>t</a:t>
            </a:r>
            <a:r>
              <a:rPr lang="en-US" dirty="0"/>
              <a:t>) +odd harmonic components</a:t>
            </a:r>
            <a:endParaRPr lang="en-IN" dirty="0"/>
          </a:p>
          <a:p>
            <a:r>
              <a:rPr lang="en-US" dirty="0"/>
              <a:t>  v</a:t>
            </a:r>
            <a:r>
              <a:rPr lang="en-US" baseline="-25000" dirty="0"/>
              <a:t>2</a:t>
            </a:r>
            <a:r>
              <a:rPr lang="en-US" dirty="0"/>
              <a:t>(t</a:t>
            </a:r>
            <a:r>
              <a:rPr lang="en-US" dirty="0" smtClean="0"/>
              <a:t>)=[</a:t>
            </a:r>
            <a:r>
              <a:rPr lang="en-US" dirty="0" err="1" smtClean="0"/>
              <a:t>A</a:t>
            </a:r>
            <a:r>
              <a:rPr lang="en-US" baseline="-25000" dirty="0" err="1" smtClean="0"/>
              <a:t>c</a:t>
            </a:r>
            <a:r>
              <a:rPr lang="en-US" dirty="0" err="1" smtClean="0"/>
              <a:t>cos</a:t>
            </a:r>
            <a:r>
              <a:rPr lang="en-US" dirty="0" smtClean="0"/>
              <a:t>(2</a:t>
            </a:r>
            <a:r>
              <a:rPr lang="el-GR" dirty="0"/>
              <a:t>π</a:t>
            </a:r>
            <a:r>
              <a:rPr lang="en-US" dirty="0" err="1"/>
              <a:t>f</a:t>
            </a:r>
            <a:r>
              <a:rPr lang="en-US" baseline="-25000" dirty="0" err="1"/>
              <a:t>c</a:t>
            </a:r>
            <a:r>
              <a:rPr lang="en-US" dirty="0" err="1"/>
              <a:t>t</a:t>
            </a:r>
            <a:r>
              <a:rPr lang="en-US" dirty="0"/>
              <a:t>)+m(t)]</a:t>
            </a:r>
            <a:r>
              <a:rPr lang="en-US" dirty="0" err="1"/>
              <a:t>g</a:t>
            </a:r>
            <a:r>
              <a:rPr lang="en-US" baseline="-25000" dirty="0" err="1"/>
              <a:t>p</a:t>
            </a:r>
            <a:r>
              <a:rPr lang="en-US" dirty="0"/>
              <a:t>(t</a:t>
            </a:r>
            <a:r>
              <a:rPr lang="en-US" dirty="0" smtClean="0"/>
              <a:t>)</a:t>
            </a:r>
          </a:p>
          <a:p>
            <a:r>
              <a:rPr lang="en-US" dirty="0"/>
              <a:t>v</a:t>
            </a:r>
            <a:r>
              <a:rPr lang="en-US" baseline="-25000" dirty="0"/>
              <a:t>2</a:t>
            </a:r>
            <a:r>
              <a:rPr lang="en-US" dirty="0"/>
              <a:t>(t)=[</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)+m(t</a:t>
            </a:r>
            <a:r>
              <a:rPr lang="en-US" dirty="0" smtClean="0"/>
              <a:t>)]</a:t>
            </a:r>
            <a:r>
              <a:rPr lang="en-US" dirty="0"/>
              <a:t> </a:t>
            </a:r>
            <a:r>
              <a:rPr lang="en-US" dirty="0" smtClean="0"/>
              <a:t>[1/2 </a:t>
            </a:r>
            <a:r>
              <a:rPr lang="en-US" dirty="0"/>
              <a:t>+ 2/</a:t>
            </a:r>
            <a:r>
              <a:rPr lang="el-GR" dirty="0"/>
              <a:t>π </a:t>
            </a:r>
            <a:r>
              <a:rPr lang="en-US" dirty="0" err="1"/>
              <a:t>cos</a:t>
            </a:r>
            <a:r>
              <a:rPr lang="en-US" dirty="0"/>
              <a:t>(2</a:t>
            </a:r>
            <a:r>
              <a:rPr lang="el-GR" dirty="0"/>
              <a:t>π</a:t>
            </a:r>
            <a:r>
              <a:rPr lang="en-US" dirty="0" err="1"/>
              <a:t>f</a:t>
            </a:r>
            <a:r>
              <a:rPr lang="en-US" baseline="-25000" dirty="0" err="1"/>
              <a:t>c</a:t>
            </a:r>
            <a:r>
              <a:rPr lang="en-US" dirty="0" err="1"/>
              <a:t>t</a:t>
            </a:r>
            <a:r>
              <a:rPr lang="en-US" dirty="0"/>
              <a:t>) </a:t>
            </a:r>
            <a:r>
              <a:rPr lang="en-US" dirty="0" smtClean="0"/>
              <a:t>]</a:t>
            </a:r>
          </a:p>
          <a:p>
            <a:r>
              <a:rPr lang="en-US" dirty="0"/>
              <a:t>v</a:t>
            </a:r>
            <a:r>
              <a:rPr lang="en-US" baseline="-25000" dirty="0"/>
              <a:t>2</a:t>
            </a:r>
            <a:r>
              <a:rPr lang="en-US" dirty="0"/>
              <a:t>(t</a:t>
            </a:r>
            <a:r>
              <a:rPr lang="en-US" dirty="0" smtClean="0"/>
              <a:t>)=</a:t>
            </a:r>
            <a:r>
              <a:rPr lang="en-US" dirty="0" err="1" smtClean="0"/>
              <a:t>A</a:t>
            </a:r>
            <a:r>
              <a:rPr lang="en-US" baseline="-25000" dirty="0" err="1" smtClean="0"/>
              <a:t>c</a:t>
            </a:r>
            <a:r>
              <a:rPr lang="en-US" dirty="0" err="1" smtClean="0"/>
              <a:t>cos</a:t>
            </a:r>
            <a:r>
              <a:rPr lang="en-US" dirty="0" smtClean="0"/>
              <a:t>(2</a:t>
            </a:r>
            <a:r>
              <a:rPr lang="el-GR" dirty="0"/>
              <a:t>π</a:t>
            </a:r>
            <a:r>
              <a:rPr lang="en-US" dirty="0" err="1"/>
              <a:t>f</a:t>
            </a:r>
            <a:r>
              <a:rPr lang="en-US" baseline="-25000" dirty="0" err="1"/>
              <a:t>c</a:t>
            </a:r>
            <a:r>
              <a:rPr lang="en-US" dirty="0" err="1"/>
              <a:t>t</a:t>
            </a:r>
            <a:r>
              <a:rPr lang="en-US" dirty="0" smtClean="0"/>
              <a:t>)/2+m(t)/</a:t>
            </a:r>
            <a:r>
              <a:rPr lang="en-US" dirty="0"/>
              <a:t>2 + </a:t>
            </a:r>
            <a:r>
              <a:rPr lang="en-US" dirty="0" smtClean="0"/>
              <a:t>2m(t)</a:t>
            </a:r>
            <a:r>
              <a:rPr lang="en-US" dirty="0" err="1" smtClean="0"/>
              <a:t>cos</a:t>
            </a:r>
            <a:r>
              <a:rPr lang="en-US" dirty="0" smtClean="0"/>
              <a:t>(2</a:t>
            </a:r>
            <a:r>
              <a:rPr lang="el-GR" dirty="0"/>
              <a:t>π</a:t>
            </a:r>
            <a:r>
              <a:rPr lang="en-US" dirty="0" err="1"/>
              <a:t>f</a:t>
            </a:r>
            <a:r>
              <a:rPr lang="en-US" baseline="-25000" dirty="0" err="1"/>
              <a:t>c</a:t>
            </a:r>
            <a:r>
              <a:rPr lang="en-US" dirty="0" err="1"/>
              <a:t>t</a:t>
            </a:r>
            <a:r>
              <a:rPr lang="en-US" dirty="0"/>
              <a:t>) </a:t>
            </a:r>
            <a:r>
              <a:rPr lang="en-US" dirty="0" smtClean="0"/>
              <a:t>/</a:t>
            </a:r>
            <a:r>
              <a:rPr lang="el-GR" dirty="0"/>
              <a:t> </a:t>
            </a:r>
            <a:r>
              <a:rPr lang="el-GR" dirty="0" smtClean="0"/>
              <a:t>π</a:t>
            </a:r>
            <a:r>
              <a:rPr lang="en-US" dirty="0" smtClean="0"/>
              <a:t>+</a:t>
            </a:r>
            <a:r>
              <a:rPr lang="el-GR" dirty="0"/>
              <a:t> </a:t>
            </a:r>
            <a:r>
              <a:rPr lang="en-US" dirty="0" smtClean="0"/>
              <a:t>2</a:t>
            </a:r>
            <a:r>
              <a:rPr lang="en-US" dirty="0"/>
              <a:t>A</a:t>
            </a:r>
            <a:r>
              <a:rPr lang="en-US" baseline="-25000" dirty="0"/>
              <a:t>c</a:t>
            </a:r>
            <a:r>
              <a:rPr lang="en-US" dirty="0" smtClean="0"/>
              <a:t>cos</a:t>
            </a:r>
            <a:r>
              <a:rPr lang="en-US" baseline="30000" dirty="0" smtClean="0"/>
              <a:t>2</a:t>
            </a:r>
            <a:r>
              <a:rPr lang="en-US" dirty="0" smtClean="0"/>
              <a:t>(2</a:t>
            </a:r>
            <a:r>
              <a:rPr lang="el-GR" dirty="0"/>
              <a:t>π</a:t>
            </a:r>
            <a:r>
              <a:rPr lang="en-US" dirty="0" err="1" smtClean="0"/>
              <a:t>f</a:t>
            </a:r>
            <a:r>
              <a:rPr lang="en-US" baseline="-25000" dirty="0" err="1" smtClean="0"/>
              <a:t>c</a:t>
            </a:r>
            <a:r>
              <a:rPr lang="en-US" dirty="0" err="1" smtClean="0"/>
              <a:t>t</a:t>
            </a:r>
            <a:r>
              <a:rPr lang="en-US" dirty="0" smtClean="0"/>
              <a:t>)/</a:t>
            </a:r>
            <a:r>
              <a:rPr lang="el-GR" dirty="0" smtClean="0"/>
              <a:t> π</a:t>
            </a:r>
            <a:endParaRPr lang="en-US" dirty="0" smtClean="0"/>
          </a:p>
          <a:p>
            <a:r>
              <a:rPr lang="en-US" dirty="0"/>
              <a:t>v</a:t>
            </a:r>
            <a:r>
              <a:rPr lang="en-US" baseline="-25000" dirty="0"/>
              <a:t>2</a:t>
            </a:r>
            <a:r>
              <a:rPr lang="en-US" dirty="0"/>
              <a:t>(t)=</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a:t>
            </a:r>
            <a:r>
              <a:rPr lang="en-US" dirty="0" smtClean="0"/>
              <a:t>2 </a:t>
            </a:r>
            <a:r>
              <a:rPr lang="en-US" dirty="0"/>
              <a:t>+ 2m(t)</a:t>
            </a:r>
            <a:r>
              <a:rPr lang="en-US" dirty="0" err="1"/>
              <a:t>cos</a:t>
            </a:r>
            <a:r>
              <a:rPr lang="en-US" dirty="0"/>
              <a:t>(2</a:t>
            </a:r>
            <a:r>
              <a:rPr lang="el-GR" dirty="0"/>
              <a:t>π</a:t>
            </a:r>
            <a:r>
              <a:rPr lang="en-US" dirty="0" err="1"/>
              <a:t>f</a:t>
            </a:r>
            <a:r>
              <a:rPr lang="en-US" baseline="-25000" dirty="0" err="1"/>
              <a:t>c</a:t>
            </a:r>
            <a:r>
              <a:rPr lang="en-US" dirty="0" err="1"/>
              <a:t>t</a:t>
            </a:r>
            <a:r>
              <a:rPr lang="en-US" dirty="0"/>
              <a:t>) /</a:t>
            </a:r>
            <a:r>
              <a:rPr lang="el-GR" dirty="0"/>
              <a:t> </a:t>
            </a:r>
            <a:r>
              <a:rPr lang="el-GR" dirty="0" smtClean="0"/>
              <a:t>π</a:t>
            </a:r>
            <a:endParaRPr lang="en-US" dirty="0" smtClean="0"/>
          </a:p>
          <a:p>
            <a:r>
              <a:rPr lang="en-US" dirty="0"/>
              <a:t>v</a:t>
            </a:r>
            <a:r>
              <a:rPr lang="en-US" baseline="-25000" dirty="0"/>
              <a:t>2</a:t>
            </a:r>
            <a:r>
              <a:rPr lang="en-US" dirty="0"/>
              <a:t>(t)=</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)/2 </a:t>
            </a:r>
            <a:r>
              <a:rPr lang="en-US" dirty="0" smtClean="0"/>
              <a:t>[1+ 4m(t) </a:t>
            </a:r>
            <a:r>
              <a:rPr lang="en-US" dirty="0"/>
              <a:t>/</a:t>
            </a:r>
            <a:r>
              <a:rPr lang="el-GR" dirty="0"/>
              <a:t> </a:t>
            </a:r>
            <a:r>
              <a:rPr lang="en-US" dirty="0"/>
              <a:t>A</a:t>
            </a:r>
            <a:r>
              <a:rPr lang="en-US" baseline="-25000" dirty="0"/>
              <a:t>c</a:t>
            </a:r>
            <a:r>
              <a:rPr lang="el-GR" dirty="0" smtClean="0"/>
              <a:t>π</a:t>
            </a:r>
            <a:r>
              <a:rPr lang="en-US" dirty="0" smtClean="0"/>
              <a:t>]                </a:t>
            </a:r>
            <a:r>
              <a:rPr lang="en-US" dirty="0" err="1" smtClean="0"/>
              <a:t>k</a:t>
            </a:r>
            <a:r>
              <a:rPr lang="en-US" baseline="-25000" dirty="0" err="1" smtClean="0"/>
              <a:t>a</a:t>
            </a:r>
            <a:r>
              <a:rPr lang="en-IN" dirty="0"/>
              <a:t>=</a:t>
            </a:r>
            <a:r>
              <a:rPr lang="en-US" dirty="0" smtClean="0"/>
              <a:t>4 </a:t>
            </a:r>
            <a:r>
              <a:rPr lang="en-US" dirty="0"/>
              <a:t>/</a:t>
            </a:r>
            <a:r>
              <a:rPr lang="el-GR" dirty="0"/>
              <a:t> </a:t>
            </a:r>
            <a:r>
              <a:rPr lang="en-US" dirty="0"/>
              <a:t>A</a:t>
            </a:r>
            <a:r>
              <a:rPr lang="en-US" baseline="-25000" dirty="0"/>
              <a:t>c</a:t>
            </a:r>
            <a:r>
              <a:rPr lang="el-GR" dirty="0"/>
              <a:t>π</a:t>
            </a:r>
            <a:endParaRPr lang="en-US" dirty="0" smtClean="0"/>
          </a:p>
          <a:p>
            <a:endParaRPr lang="en-US" dirty="0"/>
          </a:p>
          <a:p>
            <a:endParaRPr lang="en-US" dirty="0" smtClean="0"/>
          </a:p>
          <a:p>
            <a:endParaRPr lang="en-US" dirty="0"/>
          </a:p>
          <a:p>
            <a:endParaRPr lang="en-IN" dirty="0"/>
          </a:p>
        </p:txBody>
      </p:sp>
    </p:spTree>
    <p:extLst>
      <p:ext uri="{BB962C8B-B14F-4D97-AF65-F5344CB8AC3E}">
        <p14:creationId xmlns:p14="http://schemas.microsoft.com/office/powerpoint/2010/main" val="1597240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4451"/>
          </a:xfrm>
        </p:spPr>
        <p:txBody>
          <a:bodyPr>
            <a:normAutofit fontScale="90000"/>
          </a:bodyPr>
          <a:lstStyle/>
          <a:p>
            <a:r>
              <a:rPr lang="en-IN" dirty="0" smtClean="0">
                <a:solidFill>
                  <a:srgbClr val="FF0000"/>
                </a:solidFill>
              </a:rPr>
              <a:t>Waveforms </a:t>
            </a:r>
            <a:r>
              <a:rPr lang="en-IN" dirty="0">
                <a:solidFill>
                  <a:srgbClr val="FF0000"/>
                </a:solidFill>
              </a:rPr>
              <a:t>for switching modulator </a:t>
            </a:r>
          </a:p>
        </p:txBody>
      </p:sp>
      <p:pic>
        <p:nvPicPr>
          <p:cNvPr id="4" name="Content Placeholder 3"/>
          <p:cNvPicPr>
            <a:picLocks noGrp="1" noChangeAspect="1"/>
          </p:cNvPicPr>
          <p:nvPr>
            <p:ph idx="1"/>
          </p:nvPr>
        </p:nvPicPr>
        <p:blipFill>
          <a:blip r:embed="rId2"/>
          <a:stretch>
            <a:fillRect/>
          </a:stretch>
        </p:blipFill>
        <p:spPr>
          <a:xfrm>
            <a:off x="2160495" y="1210235"/>
            <a:ext cx="7682752" cy="5244353"/>
          </a:xfrm>
          <a:prstGeom prst="rect">
            <a:avLst/>
          </a:prstGeom>
        </p:spPr>
      </p:pic>
    </p:spTree>
    <p:extLst>
      <p:ext uri="{BB962C8B-B14F-4D97-AF65-F5344CB8AC3E}">
        <p14:creationId xmlns:p14="http://schemas.microsoft.com/office/powerpoint/2010/main" val="2092380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Detection of AM </a:t>
            </a:r>
            <a:endParaRPr lang="en-IN" dirty="0"/>
          </a:p>
        </p:txBody>
      </p:sp>
      <p:sp>
        <p:nvSpPr>
          <p:cNvPr id="3" name="Content Placeholder 2"/>
          <p:cNvSpPr>
            <a:spLocks noGrp="1"/>
          </p:cNvSpPr>
          <p:nvPr>
            <p:ph idx="1"/>
          </p:nvPr>
        </p:nvSpPr>
        <p:spPr/>
        <p:txBody>
          <a:bodyPr/>
          <a:lstStyle/>
          <a:p>
            <a:pPr marL="0" indent="0">
              <a:buNone/>
            </a:pPr>
            <a:r>
              <a:rPr lang="en-US" dirty="0" smtClean="0"/>
              <a:t>Demodulation</a:t>
            </a:r>
            <a:r>
              <a:rPr lang="en-US" dirty="0" smtClean="0"/>
              <a:t>: The process of recovering original message signal at the receiver is called Demodulation.</a:t>
            </a:r>
            <a:endParaRPr lang="en-US" dirty="0"/>
          </a:p>
          <a:p>
            <a:pPr marL="0" indent="0">
              <a:buNone/>
            </a:pPr>
            <a:r>
              <a:rPr lang="en-US" dirty="0" smtClean="0"/>
              <a:t>There </a:t>
            </a:r>
            <a:r>
              <a:rPr lang="en-US" dirty="0"/>
              <a:t>are </a:t>
            </a:r>
            <a:r>
              <a:rPr lang="en-US" dirty="0" smtClean="0"/>
              <a:t>three </a:t>
            </a:r>
            <a:r>
              <a:rPr lang="en-US" dirty="0"/>
              <a:t>methods to demodulate AM signals. </a:t>
            </a:r>
            <a:r>
              <a:rPr lang="en-US" dirty="0" smtClean="0"/>
              <a:t>They </a:t>
            </a:r>
            <a:r>
              <a:rPr lang="en-US" dirty="0"/>
              <a:t>are: </a:t>
            </a:r>
            <a:endParaRPr lang="en-US" dirty="0" smtClean="0"/>
          </a:p>
          <a:p>
            <a:r>
              <a:rPr lang="en-US" dirty="0" smtClean="0"/>
              <a:t>Square-law detector</a:t>
            </a:r>
          </a:p>
          <a:p>
            <a:r>
              <a:rPr lang="en-US" dirty="0" smtClean="0"/>
              <a:t>Envelope detector</a:t>
            </a:r>
          </a:p>
          <a:p>
            <a:r>
              <a:rPr lang="en-US" dirty="0" smtClean="0"/>
              <a:t>Coherent Detector</a:t>
            </a:r>
          </a:p>
          <a:p>
            <a:endParaRPr lang="en-US" dirty="0" smtClean="0"/>
          </a:p>
          <a:p>
            <a:endParaRPr lang="en-IN" dirty="0"/>
          </a:p>
        </p:txBody>
      </p:sp>
    </p:spTree>
    <p:extLst>
      <p:ext uri="{BB962C8B-B14F-4D97-AF65-F5344CB8AC3E}">
        <p14:creationId xmlns:p14="http://schemas.microsoft.com/office/powerpoint/2010/main" val="36337669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Square-law detector</a:t>
            </a:r>
            <a:endParaRPr lang="en-IN" dirty="0"/>
          </a:p>
        </p:txBody>
      </p:sp>
      <p:pic>
        <p:nvPicPr>
          <p:cNvPr id="4" name="Content Placeholder 3"/>
          <p:cNvPicPr>
            <a:picLocks noGrp="1" noChangeAspect="1"/>
          </p:cNvPicPr>
          <p:nvPr>
            <p:ph idx="1"/>
          </p:nvPr>
        </p:nvPicPr>
        <p:blipFill>
          <a:blip r:embed="rId2"/>
          <a:stretch>
            <a:fillRect/>
          </a:stretch>
        </p:blipFill>
        <p:spPr>
          <a:xfrm>
            <a:off x="1017916" y="1526874"/>
            <a:ext cx="9368287" cy="2881223"/>
          </a:xfrm>
          <a:prstGeom prst="rect">
            <a:avLst/>
          </a:prstGeom>
        </p:spPr>
      </p:pic>
      <p:sp>
        <p:nvSpPr>
          <p:cNvPr id="5" name="Rectangle 4"/>
          <p:cNvSpPr/>
          <p:nvPr/>
        </p:nvSpPr>
        <p:spPr>
          <a:xfrm>
            <a:off x="914400" y="4536389"/>
            <a:ext cx="10791645" cy="1200329"/>
          </a:xfrm>
          <a:prstGeom prst="rect">
            <a:avLst/>
          </a:prstGeom>
        </p:spPr>
        <p:txBody>
          <a:bodyPr wrap="square">
            <a:spAutoFit/>
          </a:bodyPr>
          <a:lstStyle/>
          <a:p>
            <a:r>
              <a:rPr lang="en-US" dirty="0"/>
              <a:t>A Square-law </a:t>
            </a:r>
            <a:r>
              <a:rPr lang="en-US" dirty="0" smtClean="0"/>
              <a:t>demodulator </a:t>
            </a:r>
            <a:r>
              <a:rPr lang="en-US" dirty="0"/>
              <a:t>requires nonlinear element and a low pass filter for extracting the desired message signal. Semi-conductor diodes and transistors are the most common nonlinear devices used for implementing square law </a:t>
            </a:r>
            <a:r>
              <a:rPr lang="en-US" dirty="0" smtClean="0"/>
              <a:t>demodulators.</a:t>
            </a:r>
          </a:p>
          <a:p>
            <a:r>
              <a:rPr lang="en-US" dirty="0" smtClean="0"/>
              <a:t>The  output of the square law device is given by</a:t>
            </a:r>
            <a:endParaRPr lang="en-IN" dirty="0"/>
          </a:p>
        </p:txBody>
      </p:sp>
    </p:spTree>
    <p:extLst>
      <p:ext uri="{BB962C8B-B14F-4D97-AF65-F5344CB8AC3E}">
        <p14:creationId xmlns:p14="http://schemas.microsoft.com/office/powerpoint/2010/main" val="462254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199" y="638355"/>
            <a:ext cx="11238781" cy="5538608"/>
          </a:xfrm>
        </p:spPr>
        <p:txBody>
          <a:bodyPr>
            <a:normAutofit fontScale="92500" lnSpcReduction="20000"/>
          </a:bodyPr>
          <a:lstStyle/>
          <a:p>
            <a:r>
              <a:rPr lang="en-US" dirty="0"/>
              <a:t>v</a:t>
            </a:r>
            <a:r>
              <a:rPr lang="en-US" baseline="-25000" dirty="0"/>
              <a:t>2</a:t>
            </a:r>
            <a:r>
              <a:rPr lang="en-US" dirty="0"/>
              <a:t>(t)=a</a:t>
            </a:r>
            <a:r>
              <a:rPr lang="en-US" baseline="-25000" dirty="0"/>
              <a:t>1</a:t>
            </a:r>
            <a:r>
              <a:rPr lang="en-US" dirty="0"/>
              <a:t>v</a:t>
            </a:r>
            <a:r>
              <a:rPr lang="en-US" baseline="-25000" dirty="0"/>
              <a:t>1</a:t>
            </a:r>
            <a:r>
              <a:rPr lang="en-US" dirty="0"/>
              <a:t>(t)+a</a:t>
            </a:r>
            <a:r>
              <a:rPr lang="en-US" baseline="-25000" dirty="0"/>
              <a:t>2</a:t>
            </a:r>
            <a:r>
              <a:rPr lang="en-US" dirty="0"/>
              <a:t>v</a:t>
            </a:r>
            <a:r>
              <a:rPr lang="en-US" baseline="-25000" dirty="0"/>
              <a:t>1</a:t>
            </a:r>
            <a:r>
              <a:rPr lang="en-US" baseline="30000" dirty="0"/>
              <a:t>2</a:t>
            </a:r>
            <a:r>
              <a:rPr lang="en-US" dirty="0"/>
              <a:t>(t) ********/square law region /*******</a:t>
            </a:r>
          </a:p>
          <a:p>
            <a:r>
              <a:rPr lang="en-US" dirty="0"/>
              <a:t>Where a</a:t>
            </a:r>
            <a:r>
              <a:rPr lang="en-US" baseline="-25000" dirty="0"/>
              <a:t>1</a:t>
            </a:r>
            <a:r>
              <a:rPr lang="en-US" dirty="0"/>
              <a:t>, a</a:t>
            </a:r>
            <a:r>
              <a:rPr lang="en-US" baseline="-25000" dirty="0"/>
              <a:t>2</a:t>
            </a:r>
            <a:r>
              <a:rPr lang="en-US" dirty="0"/>
              <a:t> are constants</a:t>
            </a:r>
            <a:endParaRPr lang="en-IN" dirty="0"/>
          </a:p>
          <a:p>
            <a:r>
              <a:rPr lang="en-US" dirty="0"/>
              <a:t>v</a:t>
            </a:r>
            <a:r>
              <a:rPr lang="en-US" baseline="-25000" dirty="0"/>
              <a:t>1</a:t>
            </a:r>
            <a:r>
              <a:rPr lang="en-US" dirty="0"/>
              <a:t>(t)=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)[1+k</a:t>
            </a:r>
            <a:r>
              <a:rPr lang="en-US" baseline="-25000" dirty="0"/>
              <a:t>a</a:t>
            </a:r>
            <a:r>
              <a:rPr lang="en-US" dirty="0"/>
              <a:t>m(t</a:t>
            </a:r>
            <a:r>
              <a:rPr lang="en-US" dirty="0" smtClean="0"/>
              <a:t>)]=s(t)</a:t>
            </a:r>
            <a:endParaRPr lang="en-IN" dirty="0"/>
          </a:p>
          <a:p>
            <a:r>
              <a:rPr lang="en-US" dirty="0"/>
              <a:t>v</a:t>
            </a:r>
            <a:r>
              <a:rPr lang="en-US" baseline="-25000" dirty="0"/>
              <a:t>1</a:t>
            </a:r>
            <a:r>
              <a:rPr lang="en-US" dirty="0"/>
              <a:t>(t)=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a:t>
            </a:r>
            <a:r>
              <a:rPr lang="en-US" dirty="0" err="1"/>
              <a:t>k</a:t>
            </a:r>
            <a:r>
              <a:rPr lang="en-US" baseline="-25000" dirty="0" err="1"/>
              <a:t>a</a:t>
            </a:r>
            <a:r>
              <a:rPr lang="en-US" dirty="0" err="1"/>
              <a:t>m</a:t>
            </a:r>
            <a:r>
              <a:rPr lang="en-US" dirty="0"/>
              <a:t>(t)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a:t>
            </a:r>
            <a:endParaRPr lang="en-IN" dirty="0"/>
          </a:p>
          <a:p>
            <a:pPr marL="0" indent="0">
              <a:buNone/>
            </a:pPr>
            <a:r>
              <a:rPr lang="en-US" dirty="0" smtClean="0"/>
              <a:t>The </a:t>
            </a:r>
            <a:r>
              <a:rPr lang="en-US" dirty="0"/>
              <a:t>output of the non linear device is given by</a:t>
            </a:r>
            <a:endParaRPr lang="en-IN" dirty="0"/>
          </a:p>
          <a:p>
            <a:r>
              <a:rPr lang="en-US" dirty="0"/>
              <a:t>v</a:t>
            </a:r>
            <a:r>
              <a:rPr lang="en-US" baseline="-25000" dirty="0"/>
              <a:t>2</a:t>
            </a:r>
            <a:r>
              <a:rPr lang="en-US" dirty="0"/>
              <a:t>(t)=a</a:t>
            </a:r>
            <a:r>
              <a:rPr lang="en-US" baseline="-25000" dirty="0"/>
              <a:t>1</a:t>
            </a:r>
            <a:r>
              <a:rPr lang="en-US" dirty="0"/>
              <a:t>v</a:t>
            </a:r>
            <a:r>
              <a:rPr lang="en-US" baseline="-25000" dirty="0"/>
              <a:t>1</a:t>
            </a:r>
            <a:r>
              <a:rPr lang="en-US" dirty="0"/>
              <a:t>(t)+a</a:t>
            </a:r>
            <a:r>
              <a:rPr lang="en-US" baseline="-25000" dirty="0"/>
              <a:t>2</a:t>
            </a:r>
            <a:r>
              <a:rPr lang="en-US" dirty="0"/>
              <a:t>v</a:t>
            </a:r>
            <a:r>
              <a:rPr lang="en-US" baseline="-25000" dirty="0"/>
              <a:t>1</a:t>
            </a:r>
            <a:r>
              <a:rPr lang="en-US" baseline="30000" dirty="0"/>
              <a:t>2</a:t>
            </a:r>
            <a:r>
              <a:rPr lang="en-US" dirty="0"/>
              <a:t>(t)</a:t>
            </a:r>
            <a:endParaRPr lang="en-IN" dirty="0"/>
          </a:p>
          <a:p>
            <a:r>
              <a:rPr lang="en-US" sz="2600" dirty="0"/>
              <a:t>v</a:t>
            </a:r>
            <a:r>
              <a:rPr lang="en-US" sz="2600" baseline="-25000" dirty="0"/>
              <a:t>2</a:t>
            </a:r>
            <a:r>
              <a:rPr lang="en-US" sz="2600" dirty="0"/>
              <a:t>(t)=a</a:t>
            </a:r>
            <a:r>
              <a:rPr lang="en-US" sz="2600" baseline="-25000" dirty="0"/>
              <a:t>1</a:t>
            </a:r>
            <a:r>
              <a:rPr lang="en-US" sz="2600" dirty="0"/>
              <a:t> </a:t>
            </a:r>
            <a:r>
              <a:rPr lang="en-US" sz="2600" dirty="0" smtClean="0"/>
              <a:t>[</a:t>
            </a:r>
            <a:r>
              <a:rPr lang="en-US" sz="2600" dirty="0" err="1"/>
              <a:t>A</a:t>
            </a:r>
            <a:r>
              <a:rPr lang="en-US" sz="2600" baseline="-25000" dirty="0" err="1"/>
              <a:t>c</a:t>
            </a:r>
            <a:r>
              <a:rPr lang="en-US" sz="2600" dirty="0" err="1"/>
              <a:t>cos</a:t>
            </a:r>
            <a:r>
              <a:rPr lang="en-US" sz="2600" dirty="0"/>
              <a:t>(2</a:t>
            </a:r>
            <a:r>
              <a:rPr lang="el-GR" sz="2600" dirty="0"/>
              <a:t>π</a:t>
            </a:r>
            <a:r>
              <a:rPr lang="en-US" sz="2600" dirty="0" err="1"/>
              <a:t>f</a:t>
            </a:r>
            <a:r>
              <a:rPr lang="en-US" sz="2600" baseline="-25000" dirty="0" err="1"/>
              <a:t>c</a:t>
            </a:r>
            <a:r>
              <a:rPr lang="en-US" sz="2600" dirty="0" err="1"/>
              <a:t>t</a:t>
            </a:r>
            <a:r>
              <a:rPr lang="en-US" sz="2600" dirty="0"/>
              <a:t>)+</a:t>
            </a:r>
            <a:r>
              <a:rPr lang="en-US" sz="2600" dirty="0" err="1"/>
              <a:t>k</a:t>
            </a:r>
            <a:r>
              <a:rPr lang="en-US" sz="2600" baseline="-25000" dirty="0" err="1"/>
              <a:t>a</a:t>
            </a:r>
            <a:r>
              <a:rPr lang="en-US" sz="2600" dirty="0" err="1"/>
              <a:t>m</a:t>
            </a:r>
            <a:r>
              <a:rPr lang="en-US" sz="2600" dirty="0"/>
              <a:t>(t) </a:t>
            </a:r>
            <a:r>
              <a:rPr lang="en-US" sz="2600" dirty="0" err="1"/>
              <a:t>A</a:t>
            </a:r>
            <a:r>
              <a:rPr lang="en-US" sz="2600" baseline="-25000" dirty="0" err="1"/>
              <a:t>c</a:t>
            </a:r>
            <a:r>
              <a:rPr lang="en-US" sz="2600" dirty="0" err="1"/>
              <a:t>cos</a:t>
            </a:r>
            <a:r>
              <a:rPr lang="en-US" sz="2600" dirty="0"/>
              <a:t>(2</a:t>
            </a:r>
            <a:r>
              <a:rPr lang="el-GR" sz="2600" dirty="0"/>
              <a:t>π</a:t>
            </a:r>
            <a:r>
              <a:rPr lang="en-US" sz="2600" dirty="0" err="1"/>
              <a:t>f</a:t>
            </a:r>
            <a:r>
              <a:rPr lang="en-US" sz="2600" baseline="-25000" dirty="0" err="1"/>
              <a:t>c</a:t>
            </a:r>
            <a:r>
              <a:rPr lang="en-US" sz="2600" dirty="0" err="1"/>
              <a:t>t</a:t>
            </a:r>
            <a:r>
              <a:rPr lang="en-US" sz="2600" dirty="0" smtClean="0"/>
              <a:t>)]+</a:t>
            </a:r>
            <a:r>
              <a:rPr lang="en-US" sz="2600" dirty="0"/>
              <a:t>a</a:t>
            </a:r>
            <a:r>
              <a:rPr lang="en-US" sz="2600" baseline="-25000" dirty="0"/>
              <a:t>2</a:t>
            </a:r>
            <a:r>
              <a:rPr lang="en-US" sz="2600" dirty="0"/>
              <a:t> </a:t>
            </a:r>
            <a:r>
              <a:rPr lang="en-US" sz="2600" dirty="0" smtClean="0"/>
              <a:t>[</a:t>
            </a:r>
            <a:r>
              <a:rPr lang="en-US" sz="2600" dirty="0" err="1"/>
              <a:t>A</a:t>
            </a:r>
            <a:r>
              <a:rPr lang="en-US" sz="2600" baseline="-25000" dirty="0" err="1"/>
              <a:t>c</a:t>
            </a:r>
            <a:r>
              <a:rPr lang="en-US" sz="2600" dirty="0" err="1"/>
              <a:t>cos</a:t>
            </a:r>
            <a:r>
              <a:rPr lang="en-US" sz="2600" dirty="0"/>
              <a:t>(2</a:t>
            </a:r>
            <a:r>
              <a:rPr lang="el-GR" sz="2600" dirty="0"/>
              <a:t>π</a:t>
            </a:r>
            <a:r>
              <a:rPr lang="en-US" sz="2600" dirty="0" err="1"/>
              <a:t>f</a:t>
            </a:r>
            <a:r>
              <a:rPr lang="en-US" sz="2600" baseline="-25000" dirty="0" err="1"/>
              <a:t>c</a:t>
            </a:r>
            <a:r>
              <a:rPr lang="en-US" sz="2600" dirty="0" err="1"/>
              <a:t>t</a:t>
            </a:r>
            <a:r>
              <a:rPr lang="en-US" sz="2600" dirty="0"/>
              <a:t>)+</a:t>
            </a:r>
            <a:r>
              <a:rPr lang="en-US" sz="2600" dirty="0" err="1"/>
              <a:t>k</a:t>
            </a:r>
            <a:r>
              <a:rPr lang="en-US" sz="2600" baseline="-25000" dirty="0" err="1"/>
              <a:t>a</a:t>
            </a:r>
            <a:r>
              <a:rPr lang="en-US" sz="2600" dirty="0" err="1"/>
              <a:t>m</a:t>
            </a:r>
            <a:r>
              <a:rPr lang="en-US" sz="2600" dirty="0"/>
              <a:t>(t) </a:t>
            </a:r>
            <a:r>
              <a:rPr lang="en-US" sz="2600" dirty="0" err="1"/>
              <a:t>A</a:t>
            </a:r>
            <a:r>
              <a:rPr lang="en-US" sz="2600" baseline="-25000" dirty="0" err="1"/>
              <a:t>c</a:t>
            </a:r>
            <a:r>
              <a:rPr lang="en-US" sz="2600" dirty="0" err="1"/>
              <a:t>cos</a:t>
            </a:r>
            <a:r>
              <a:rPr lang="en-US" sz="2600" dirty="0"/>
              <a:t>(2</a:t>
            </a:r>
            <a:r>
              <a:rPr lang="el-GR" sz="2600" dirty="0"/>
              <a:t>π</a:t>
            </a:r>
            <a:r>
              <a:rPr lang="en-US" sz="2600" dirty="0" err="1"/>
              <a:t>f</a:t>
            </a:r>
            <a:r>
              <a:rPr lang="en-US" sz="2600" baseline="-25000" dirty="0" err="1"/>
              <a:t>c</a:t>
            </a:r>
            <a:r>
              <a:rPr lang="en-US" sz="2600" dirty="0" err="1"/>
              <a:t>t</a:t>
            </a:r>
            <a:r>
              <a:rPr lang="en-US" sz="2600" dirty="0" smtClean="0"/>
              <a:t>)]</a:t>
            </a:r>
            <a:r>
              <a:rPr lang="en-US" sz="2600" baseline="30000" dirty="0" smtClean="0"/>
              <a:t>2</a:t>
            </a:r>
            <a:endParaRPr lang="en-IN" sz="2600" dirty="0" smtClean="0"/>
          </a:p>
          <a:p>
            <a:r>
              <a:rPr lang="en-US" dirty="0" smtClean="0"/>
              <a:t>[</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smtClean="0"/>
              <a:t>)+</a:t>
            </a:r>
            <a:r>
              <a:rPr lang="en-US" dirty="0" err="1"/>
              <a:t>k</a:t>
            </a:r>
            <a:r>
              <a:rPr lang="en-US" baseline="-25000" dirty="0" err="1"/>
              <a:t>a</a:t>
            </a:r>
            <a:r>
              <a:rPr lang="en-US" dirty="0" err="1"/>
              <a:t>m</a:t>
            </a:r>
            <a:r>
              <a:rPr lang="en-US" dirty="0"/>
              <a:t>(t)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a:t>
            </a:r>
            <a:r>
              <a:rPr lang="en-US" dirty="0" smtClean="0"/>
              <a:t>]</a:t>
            </a:r>
            <a:r>
              <a:rPr lang="en-US" baseline="30000" dirty="0"/>
              <a:t>2</a:t>
            </a:r>
            <a:r>
              <a:rPr lang="en-US" dirty="0"/>
              <a:t> </a:t>
            </a:r>
            <a:r>
              <a:rPr lang="en-US" dirty="0" smtClean="0"/>
              <a:t>=</a:t>
            </a:r>
            <a:r>
              <a:rPr lang="en-US" dirty="0"/>
              <a:t>A</a:t>
            </a:r>
            <a:r>
              <a:rPr lang="en-US" baseline="-25000" dirty="0"/>
              <a:t>c</a:t>
            </a:r>
            <a:r>
              <a:rPr lang="en-US" baseline="30000" dirty="0" smtClean="0"/>
              <a:t>2</a:t>
            </a:r>
            <a:r>
              <a:rPr lang="en-US" dirty="0" smtClean="0"/>
              <a:t>cos</a:t>
            </a:r>
            <a:r>
              <a:rPr lang="en-US" baseline="30000" dirty="0" smtClean="0"/>
              <a:t>2</a:t>
            </a:r>
            <a:r>
              <a:rPr lang="en-US" dirty="0" smtClean="0"/>
              <a:t>(2</a:t>
            </a:r>
            <a:r>
              <a:rPr lang="el-GR" dirty="0"/>
              <a:t>π</a:t>
            </a:r>
            <a:r>
              <a:rPr lang="en-US" dirty="0" err="1"/>
              <a:t>f</a:t>
            </a:r>
            <a:r>
              <a:rPr lang="en-US" baseline="-25000" dirty="0" err="1"/>
              <a:t>c</a:t>
            </a:r>
            <a:r>
              <a:rPr lang="en-US" dirty="0" err="1"/>
              <a:t>t</a:t>
            </a:r>
            <a:r>
              <a:rPr lang="en-US" dirty="0" smtClean="0"/>
              <a:t>)+</a:t>
            </a:r>
            <a:r>
              <a:rPr lang="en-US" dirty="0"/>
              <a:t>k</a:t>
            </a:r>
            <a:r>
              <a:rPr lang="en-US" baseline="-25000" dirty="0"/>
              <a:t>a</a:t>
            </a:r>
            <a:r>
              <a:rPr lang="en-US" baseline="30000" dirty="0"/>
              <a:t>2</a:t>
            </a:r>
            <a:r>
              <a:rPr lang="en-US" baseline="-25000" dirty="0"/>
              <a:t> </a:t>
            </a:r>
            <a:r>
              <a:rPr lang="en-US" dirty="0"/>
              <a:t>m</a:t>
            </a:r>
            <a:r>
              <a:rPr lang="en-US" baseline="30000" dirty="0"/>
              <a:t>2</a:t>
            </a:r>
            <a:r>
              <a:rPr lang="en-US" dirty="0"/>
              <a:t>(t</a:t>
            </a:r>
            <a:r>
              <a:rPr lang="en-US" dirty="0" smtClean="0"/>
              <a:t>)</a:t>
            </a:r>
            <a:r>
              <a:rPr lang="en-US" dirty="0"/>
              <a:t> A</a:t>
            </a:r>
            <a:r>
              <a:rPr lang="en-US" baseline="-25000" dirty="0"/>
              <a:t>c</a:t>
            </a:r>
            <a:r>
              <a:rPr lang="en-US" baseline="30000" dirty="0" smtClean="0"/>
              <a:t>2</a:t>
            </a:r>
            <a:r>
              <a:rPr lang="en-US" dirty="0" smtClean="0"/>
              <a:t>cos</a:t>
            </a:r>
            <a:r>
              <a:rPr lang="en-US" baseline="30000" dirty="0" smtClean="0"/>
              <a:t>2</a:t>
            </a:r>
            <a:r>
              <a:rPr lang="en-US" dirty="0" smtClean="0"/>
              <a:t>(2</a:t>
            </a:r>
            <a:r>
              <a:rPr lang="el-GR" dirty="0"/>
              <a:t>π</a:t>
            </a:r>
            <a:r>
              <a:rPr lang="en-US" dirty="0" err="1"/>
              <a:t>f</a:t>
            </a:r>
            <a:r>
              <a:rPr lang="en-US" baseline="-25000" dirty="0" err="1"/>
              <a:t>c</a:t>
            </a:r>
            <a:r>
              <a:rPr lang="en-US" dirty="0" err="1"/>
              <a:t>t</a:t>
            </a:r>
            <a:r>
              <a:rPr lang="en-US" dirty="0"/>
              <a:t>)</a:t>
            </a:r>
            <a:endParaRPr lang="en-IN" dirty="0"/>
          </a:p>
          <a:p>
            <a:endParaRPr lang="en-US" dirty="0" smtClean="0"/>
          </a:p>
          <a:p>
            <a:pPr marL="0" indent="0">
              <a:buNone/>
            </a:pPr>
            <a:r>
              <a:rPr lang="en-US" dirty="0" smtClean="0"/>
              <a:t>                                                                        +2k</a:t>
            </a:r>
            <a:r>
              <a:rPr lang="en-US" baseline="-25000" dirty="0" smtClean="0"/>
              <a:t>a </a:t>
            </a:r>
            <a:r>
              <a:rPr lang="en-US" dirty="0" smtClean="0"/>
              <a:t>m(t)</a:t>
            </a:r>
            <a:r>
              <a:rPr lang="en-US" dirty="0"/>
              <a:t> A</a:t>
            </a:r>
            <a:r>
              <a:rPr lang="en-US" baseline="-25000" dirty="0"/>
              <a:t>c</a:t>
            </a:r>
            <a:r>
              <a:rPr lang="en-US" baseline="30000" dirty="0" smtClean="0"/>
              <a:t>2</a:t>
            </a:r>
            <a:r>
              <a:rPr lang="en-US" dirty="0" smtClean="0"/>
              <a:t>cos</a:t>
            </a:r>
            <a:r>
              <a:rPr lang="en-US" baseline="30000" dirty="0" smtClean="0"/>
              <a:t>2</a:t>
            </a:r>
            <a:r>
              <a:rPr lang="en-US" dirty="0" smtClean="0"/>
              <a:t>(2</a:t>
            </a:r>
            <a:r>
              <a:rPr lang="el-GR" dirty="0"/>
              <a:t>π</a:t>
            </a:r>
            <a:r>
              <a:rPr lang="en-US" dirty="0" err="1"/>
              <a:t>f</a:t>
            </a:r>
            <a:r>
              <a:rPr lang="en-US" baseline="-25000" dirty="0" err="1"/>
              <a:t>c</a:t>
            </a:r>
            <a:r>
              <a:rPr lang="en-US" dirty="0" err="1"/>
              <a:t>t</a:t>
            </a:r>
            <a:r>
              <a:rPr lang="en-US" dirty="0" smtClean="0"/>
              <a:t>)</a:t>
            </a:r>
            <a:endParaRPr lang="en-IN" dirty="0"/>
          </a:p>
          <a:p>
            <a:pPr marL="0" indent="0">
              <a:buNone/>
            </a:pPr>
            <a:endParaRPr lang="en-US" dirty="0" smtClean="0"/>
          </a:p>
          <a:p>
            <a:pPr marL="0" indent="0">
              <a:buNone/>
            </a:pPr>
            <a:endParaRPr lang="en-US" dirty="0"/>
          </a:p>
          <a:p>
            <a:pPr marL="0" indent="0">
              <a:buNone/>
            </a:pPr>
            <a:r>
              <a:rPr lang="en-US" dirty="0" smtClean="0"/>
              <a:t>/******cos</a:t>
            </a:r>
            <a:r>
              <a:rPr lang="en-US" baseline="30000" dirty="0" smtClean="0"/>
              <a:t>2</a:t>
            </a:r>
            <a:r>
              <a:rPr lang="en-US" dirty="0" smtClean="0"/>
              <a:t>(2</a:t>
            </a:r>
            <a:r>
              <a:rPr lang="el-GR" dirty="0"/>
              <a:t>π</a:t>
            </a:r>
            <a:r>
              <a:rPr lang="en-US" dirty="0" err="1"/>
              <a:t>f</a:t>
            </a:r>
            <a:r>
              <a:rPr lang="en-US" baseline="-25000" dirty="0" err="1"/>
              <a:t>c</a:t>
            </a:r>
            <a:r>
              <a:rPr lang="en-US" dirty="0" err="1"/>
              <a:t>t</a:t>
            </a:r>
            <a:r>
              <a:rPr lang="en-US" dirty="0"/>
              <a:t>) = 1+cos4</a:t>
            </a:r>
            <a:r>
              <a:rPr lang="el-GR" dirty="0"/>
              <a:t>π</a:t>
            </a:r>
            <a:r>
              <a:rPr lang="en-US" dirty="0" err="1"/>
              <a:t>f</a:t>
            </a:r>
            <a:r>
              <a:rPr lang="en-US" baseline="-25000" dirty="0" err="1"/>
              <a:t>c</a:t>
            </a:r>
            <a:r>
              <a:rPr lang="en-US" dirty="0" err="1"/>
              <a:t>t</a:t>
            </a:r>
            <a:r>
              <a:rPr lang="en-US" dirty="0"/>
              <a:t>/2</a:t>
            </a:r>
          </a:p>
          <a:p>
            <a:endParaRPr lang="en-IN" dirty="0"/>
          </a:p>
        </p:txBody>
      </p:sp>
    </p:spTree>
    <p:extLst>
      <p:ext uri="{BB962C8B-B14F-4D97-AF65-F5344CB8AC3E}">
        <p14:creationId xmlns:p14="http://schemas.microsoft.com/office/powerpoint/2010/main" val="2415764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v</a:t>
            </a:r>
            <a:r>
              <a:rPr lang="en-US" baseline="-25000" dirty="0"/>
              <a:t>2</a:t>
            </a:r>
            <a:r>
              <a:rPr lang="en-US" dirty="0"/>
              <a:t>(t </a:t>
            </a:r>
            <a:r>
              <a:rPr lang="en-US" dirty="0" smtClean="0"/>
              <a:t>)=a</a:t>
            </a:r>
            <a:r>
              <a:rPr lang="en-US" baseline="-25000" dirty="0" smtClean="0"/>
              <a:t>1</a:t>
            </a:r>
            <a:r>
              <a:rPr lang="en-US" dirty="0" smtClean="0"/>
              <a:t> </a:t>
            </a:r>
            <a:r>
              <a:rPr lang="en-US" dirty="0" err="1" smtClean="0"/>
              <a:t>A</a:t>
            </a:r>
            <a:r>
              <a:rPr lang="en-US" baseline="-25000" dirty="0" err="1" smtClean="0"/>
              <a:t>c</a:t>
            </a:r>
            <a:r>
              <a:rPr lang="en-US" dirty="0" err="1" smtClean="0"/>
              <a:t>cos</a:t>
            </a:r>
            <a:r>
              <a:rPr lang="en-US" dirty="0" smtClean="0"/>
              <a:t>(2</a:t>
            </a:r>
            <a:r>
              <a:rPr lang="el-GR" dirty="0"/>
              <a:t>π</a:t>
            </a:r>
            <a:r>
              <a:rPr lang="en-US" dirty="0" err="1"/>
              <a:t>f</a:t>
            </a:r>
            <a:r>
              <a:rPr lang="en-US" baseline="-25000" dirty="0" err="1"/>
              <a:t>c</a:t>
            </a:r>
            <a:r>
              <a:rPr lang="en-US" dirty="0" err="1"/>
              <a:t>t</a:t>
            </a:r>
            <a:r>
              <a:rPr lang="en-US" dirty="0" smtClean="0"/>
              <a:t>)+</a:t>
            </a:r>
            <a:r>
              <a:rPr lang="en-US" dirty="0"/>
              <a:t> a</a:t>
            </a:r>
            <a:r>
              <a:rPr lang="en-US" baseline="-25000" dirty="0"/>
              <a:t>1</a:t>
            </a:r>
            <a:r>
              <a:rPr lang="en-US" dirty="0" smtClean="0"/>
              <a:t> </a:t>
            </a:r>
            <a:r>
              <a:rPr lang="en-US" dirty="0" err="1" smtClean="0"/>
              <a:t>k</a:t>
            </a:r>
            <a:r>
              <a:rPr lang="en-US" baseline="-25000" dirty="0" err="1" smtClean="0"/>
              <a:t>a</a:t>
            </a:r>
            <a:r>
              <a:rPr lang="en-US" dirty="0" err="1" smtClean="0"/>
              <a:t>m</a:t>
            </a:r>
            <a:r>
              <a:rPr lang="en-US" dirty="0" smtClean="0"/>
              <a:t>(t</a:t>
            </a:r>
            <a:r>
              <a:rPr lang="en-US" dirty="0"/>
              <a: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smtClean="0"/>
              <a:t>)+</a:t>
            </a:r>
            <a:r>
              <a:rPr lang="en-US" dirty="0"/>
              <a:t> a</a:t>
            </a:r>
            <a:r>
              <a:rPr lang="en-US" baseline="-25000" dirty="0"/>
              <a:t>2 </a:t>
            </a:r>
            <a:r>
              <a:rPr lang="en-US" dirty="0"/>
              <a:t>A</a:t>
            </a:r>
            <a:r>
              <a:rPr lang="en-US" baseline="-25000" dirty="0"/>
              <a:t>c</a:t>
            </a:r>
            <a:r>
              <a:rPr lang="en-US" baseline="30000" dirty="0" smtClean="0"/>
              <a:t>2</a:t>
            </a:r>
            <a:r>
              <a:rPr lang="en-US" dirty="0" smtClean="0"/>
              <a:t>(1+cos4</a:t>
            </a:r>
            <a:r>
              <a:rPr lang="el-GR" dirty="0"/>
              <a:t>π</a:t>
            </a:r>
            <a:r>
              <a:rPr lang="en-US" dirty="0" err="1" smtClean="0"/>
              <a:t>f</a:t>
            </a:r>
            <a:r>
              <a:rPr lang="en-US" baseline="-25000" dirty="0" err="1" smtClean="0"/>
              <a:t>c</a:t>
            </a:r>
            <a:r>
              <a:rPr lang="en-US" dirty="0" err="1" smtClean="0"/>
              <a:t>t</a:t>
            </a:r>
            <a:r>
              <a:rPr lang="en-US" dirty="0" smtClean="0"/>
              <a:t>/2)</a:t>
            </a:r>
            <a:endParaRPr lang="en-US" dirty="0"/>
          </a:p>
          <a:p>
            <a:pPr marL="0" indent="0">
              <a:buNone/>
            </a:pPr>
            <a:r>
              <a:rPr lang="en-US" dirty="0" smtClean="0"/>
              <a:t>+</a:t>
            </a:r>
            <a:r>
              <a:rPr lang="en-US" dirty="0"/>
              <a:t> a</a:t>
            </a:r>
            <a:r>
              <a:rPr lang="en-US" baseline="-25000" dirty="0"/>
              <a:t>2 </a:t>
            </a:r>
            <a:r>
              <a:rPr lang="en-US" dirty="0" smtClean="0"/>
              <a:t>k</a:t>
            </a:r>
            <a:r>
              <a:rPr lang="en-US" baseline="-25000" dirty="0" smtClean="0"/>
              <a:t>a</a:t>
            </a:r>
            <a:r>
              <a:rPr lang="en-US" baseline="30000" dirty="0" smtClean="0"/>
              <a:t>2</a:t>
            </a:r>
            <a:r>
              <a:rPr lang="en-US" baseline="-25000" dirty="0" smtClean="0"/>
              <a:t> </a:t>
            </a:r>
            <a:r>
              <a:rPr lang="en-US" dirty="0" smtClean="0"/>
              <a:t>m</a:t>
            </a:r>
            <a:r>
              <a:rPr lang="en-US" baseline="30000" dirty="0" smtClean="0"/>
              <a:t>2</a:t>
            </a:r>
            <a:r>
              <a:rPr lang="en-US" dirty="0" smtClean="0"/>
              <a:t>(t)</a:t>
            </a:r>
            <a:r>
              <a:rPr lang="en-US" dirty="0"/>
              <a:t> A</a:t>
            </a:r>
            <a:r>
              <a:rPr lang="en-US" baseline="-25000" dirty="0"/>
              <a:t>c</a:t>
            </a:r>
            <a:r>
              <a:rPr lang="en-US" baseline="30000" dirty="0" smtClean="0"/>
              <a:t>2</a:t>
            </a:r>
            <a:r>
              <a:rPr lang="en-US" dirty="0" smtClean="0"/>
              <a:t>(1+cos4</a:t>
            </a:r>
            <a:r>
              <a:rPr lang="el-GR" dirty="0"/>
              <a:t>π</a:t>
            </a:r>
            <a:r>
              <a:rPr lang="en-US" dirty="0" err="1" smtClean="0"/>
              <a:t>f</a:t>
            </a:r>
            <a:r>
              <a:rPr lang="en-US" baseline="-25000" dirty="0" err="1" smtClean="0"/>
              <a:t>c</a:t>
            </a:r>
            <a:r>
              <a:rPr lang="en-US" dirty="0" err="1" smtClean="0"/>
              <a:t>t</a:t>
            </a:r>
            <a:r>
              <a:rPr lang="en-US" dirty="0" smtClean="0"/>
              <a:t>/2)+</a:t>
            </a:r>
            <a:r>
              <a:rPr lang="en-US" dirty="0"/>
              <a:t> a</a:t>
            </a:r>
            <a:r>
              <a:rPr lang="en-US" baseline="-25000" dirty="0"/>
              <a:t>2 </a:t>
            </a:r>
            <a:r>
              <a:rPr lang="en-US" dirty="0" smtClean="0"/>
              <a:t>2k</a:t>
            </a:r>
            <a:r>
              <a:rPr lang="en-US" baseline="-25000" dirty="0" smtClean="0"/>
              <a:t>a </a:t>
            </a:r>
            <a:r>
              <a:rPr lang="en-US" dirty="0" smtClean="0"/>
              <a:t>m(t)</a:t>
            </a:r>
            <a:r>
              <a:rPr lang="en-US" dirty="0"/>
              <a:t> </a:t>
            </a:r>
            <a:r>
              <a:rPr lang="en-US" dirty="0" smtClean="0"/>
              <a:t>A</a:t>
            </a:r>
            <a:r>
              <a:rPr lang="en-US" baseline="-25000" dirty="0" smtClean="0"/>
              <a:t>c</a:t>
            </a:r>
            <a:r>
              <a:rPr lang="en-US" baseline="30000" dirty="0" smtClean="0"/>
              <a:t>2  </a:t>
            </a:r>
            <a:r>
              <a:rPr lang="en-US" dirty="0"/>
              <a:t>[</a:t>
            </a:r>
            <a:r>
              <a:rPr lang="en-US" dirty="0" smtClean="0"/>
              <a:t>1+cos4</a:t>
            </a:r>
            <a:r>
              <a:rPr lang="el-GR" dirty="0"/>
              <a:t>π</a:t>
            </a:r>
            <a:r>
              <a:rPr lang="en-US" dirty="0" err="1" smtClean="0"/>
              <a:t>f</a:t>
            </a:r>
            <a:r>
              <a:rPr lang="en-US" baseline="-25000" dirty="0" err="1" smtClean="0"/>
              <a:t>c</a:t>
            </a:r>
            <a:r>
              <a:rPr lang="en-US" dirty="0" err="1" smtClean="0"/>
              <a:t>t</a:t>
            </a:r>
            <a:r>
              <a:rPr lang="en-US" dirty="0" smtClean="0"/>
              <a:t>]/2</a:t>
            </a:r>
          </a:p>
          <a:p>
            <a:pPr marL="0" indent="0">
              <a:buNone/>
            </a:pPr>
            <a:r>
              <a:rPr lang="en-US" dirty="0" smtClean="0"/>
              <a:t>The output of the filter is given by</a:t>
            </a:r>
          </a:p>
          <a:p>
            <a:pPr marL="0" indent="0">
              <a:buNone/>
            </a:pPr>
            <a:r>
              <a:rPr lang="en-US" dirty="0" err="1" smtClean="0"/>
              <a:t>v</a:t>
            </a:r>
            <a:r>
              <a:rPr lang="en-US" baseline="-25000" dirty="0" err="1" smtClean="0"/>
              <a:t>o</a:t>
            </a:r>
            <a:r>
              <a:rPr lang="en-US" dirty="0" smtClean="0"/>
              <a:t>(t)</a:t>
            </a:r>
            <a:r>
              <a:rPr lang="en-IN" dirty="0" smtClean="0"/>
              <a:t>=</a:t>
            </a:r>
            <a:r>
              <a:rPr lang="en-US" dirty="0"/>
              <a:t> a</a:t>
            </a:r>
            <a:r>
              <a:rPr lang="en-US" baseline="-25000" dirty="0"/>
              <a:t>2 </a:t>
            </a:r>
            <a:r>
              <a:rPr lang="en-US" dirty="0" err="1" smtClean="0"/>
              <a:t>k</a:t>
            </a:r>
            <a:r>
              <a:rPr lang="en-US" baseline="-25000" dirty="0" err="1" smtClean="0"/>
              <a:t>a</a:t>
            </a:r>
            <a:r>
              <a:rPr lang="en-US" baseline="-25000" dirty="0" smtClean="0"/>
              <a:t> </a:t>
            </a:r>
            <a:r>
              <a:rPr lang="en-US" dirty="0" smtClean="0"/>
              <a:t>m(t)</a:t>
            </a:r>
            <a:r>
              <a:rPr lang="en-US" dirty="0"/>
              <a:t> A</a:t>
            </a:r>
            <a:r>
              <a:rPr lang="en-US" baseline="-25000" dirty="0"/>
              <a:t>c</a:t>
            </a:r>
            <a:r>
              <a:rPr lang="en-US" baseline="30000" dirty="0" smtClean="0"/>
              <a:t>2</a:t>
            </a:r>
            <a:endParaRPr lang="en-US" dirty="0"/>
          </a:p>
          <a:p>
            <a:endParaRPr lang="en-IN" dirty="0"/>
          </a:p>
        </p:txBody>
      </p:sp>
    </p:spTree>
    <p:extLst>
      <p:ext uri="{BB962C8B-B14F-4D97-AF65-F5344CB8AC3E}">
        <p14:creationId xmlns:p14="http://schemas.microsoft.com/office/powerpoint/2010/main" val="1093427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Envelope </a:t>
            </a:r>
            <a:r>
              <a:rPr lang="en-US" smtClean="0"/>
              <a:t>detector: I</a:t>
            </a:r>
            <a:r>
              <a:rPr lang="en-US" sz="2700" smtClean="0"/>
              <a:t>t </a:t>
            </a:r>
            <a:r>
              <a:rPr lang="en-US" sz="2700" dirty="0" smtClean="0"/>
              <a:t>is  </a:t>
            </a:r>
            <a:r>
              <a:rPr lang="en-US" sz="2700" dirty="0"/>
              <a:t>Suited for narrowband </a:t>
            </a:r>
            <a:r>
              <a:rPr lang="en-US" sz="2700" dirty="0" smtClean="0"/>
              <a:t>AM </a:t>
            </a:r>
            <a:r>
              <a:rPr lang="en-US" dirty="0" smtClean="0"/>
              <a:t/>
            </a:r>
            <a:br>
              <a:rPr lang="en-US" dirty="0" smtClean="0"/>
            </a:br>
            <a:r>
              <a:rPr lang="en-US" sz="2700" dirty="0" smtClean="0"/>
              <a:t>Percentage </a:t>
            </a:r>
            <a:r>
              <a:rPr lang="en-US" sz="2700" dirty="0"/>
              <a:t>modulation less than 100%</a:t>
            </a:r>
            <a:r>
              <a:rPr lang="en-US" dirty="0"/>
              <a:t/>
            </a:r>
            <a:br>
              <a:rPr lang="en-US" dirty="0"/>
            </a:br>
            <a:endParaRPr lang="en-IN" dirty="0"/>
          </a:p>
        </p:txBody>
      </p:sp>
      <p:pic>
        <p:nvPicPr>
          <p:cNvPr id="4" name="Content Placeholder 3"/>
          <p:cNvPicPr>
            <a:picLocks noGrp="1" noChangeAspect="1"/>
          </p:cNvPicPr>
          <p:nvPr>
            <p:ph idx="1"/>
          </p:nvPr>
        </p:nvPicPr>
        <p:blipFill>
          <a:blip r:embed="rId2"/>
          <a:stretch>
            <a:fillRect/>
          </a:stretch>
        </p:blipFill>
        <p:spPr>
          <a:xfrm>
            <a:off x="1526875" y="1544128"/>
            <a:ext cx="8660921" cy="4547903"/>
          </a:xfrm>
          <a:prstGeom prst="rect">
            <a:avLst/>
          </a:prstGeom>
        </p:spPr>
      </p:pic>
    </p:spTree>
    <p:extLst>
      <p:ext uri="{BB962C8B-B14F-4D97-AF65-F5344CB8AC3E}">
        <p14:creationId xmlns:p14="http://schemas.microsoft.com/office/powerpoint/2010/main" val="3880147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A</a:t>
            </a:r>
            <a:r>
              <a:rPr lang="en-IN" dirty="0" smtClean="0"/>
              <a:t>mplitude modulation family</a:t>
            </a:r>
            <a:endParaRPr lang="en-IN" dirty="0"/>
          </a:p>
        </p:txBody>
      </p:sp>
      <p:sp>
        <p:nvSpPr>
          <p:cNvPr id="3" name="Content Placeholder 2"/>
          <p:cNvSpPr>
            <a:spLocks noGrp="1"/>
          </p:cNvSpPr>
          <p:nvPr>
            <p:ph idx="1"/>
          </p:nvPr>
        </p:nvSpPr>
        <p:spPr/>
        <p:txBody>
          <a:bodyPr/>
          <a:lstStyle/>
          <a:p>
            <a:r>
              <a:rPr lang="en-IN" dirty="0" smtClean="0"/>
              <a:t> </a:t>
            </a:r>
            <a:r>
              <a:rPr lang="en-IN" dirty="0"/>
              <a:t>A</a:t>
            </a:r>
            <a:r>
              <a:rPr lang="en-IN" dirty="0" smtClean="0"/>
              <a:t>mplitude modulation (AM) / Double sideband-</a:t>
            </a:r>
            <a:r>
              <a:rPr lang="en-IN" dirty="0"/>
              <a:t> </a:t>
            </a:r>
            <a:r>
              <a:rPr lang="en-IN" dirty="0" smtClean="0"/>
              <a:t>Full carrier (DSB-FC)</a:t>
            </a:r>
          </a:p>
          <a:p>
            <a:r>
              <a:rPr lang="en-IN" dirty="0"/>
              <a:t>D</a:t>
            </a:r>
            <a:r>
              <a:rPr lang="en-IN" dirty="0" smtClean="0"/>
              <a:t>ouble sideband-suppressed carrier (DSB-SC) </a:t>
            </a:r>
          </a:p>
          <a:p>
            <a:r>
              <a:rPr lang="en-IN" dirty="0" smtClean="0"/>
              <a:t>Single sideband (SSB) </a:t>
            </a:r>
          </a:p>
          <a:p>
            <a:r>
              <a:rPr lang="en-IN" dirty="0"/>
              <a:t>V</a:t>
            </a:r>
            <a:r>
              <a:rPr lang="en-IN" dirty="0" smtClean="0"/>
              <a:t>estigial sideband (VSB)</a:t>
            </a:r>
          </a:p>
          <a:p>
            <a:pPr marL="0" indent="0">
              <a:buNone/>
            </a:pPr>
            <a:r>
              <a:rPr lang="en-US" dirty="0" smtClean="0"/>
              <a:t>These four types of modulation differ from each other by virtue of their spectral characteristics.</a:t>
            </a:r>
            <a:endParaRPr lang="en-IN" dirty="0"/>
          </a:p>
        </p:txBody>
      </p:sp>
    </p:spTree>
    <p:extLst>
      <p:ext uri="{BB962C8B-B14F-4D97-AF65-F5344CB8AC3E}">
        <p14:creationId xmlns:p14="http://schemas.microsoft.com/office/powerpoint/2010/main" val="1320922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0663"/>
          </a:xfrm>
        </p:spPr>
        <p:txBody>
          <a:bodyPr>
            <a:normAutofit/>
          </a:bodyPr>
          <a:lstStyle/>
          <a:p>
            <a:endParaRPr lang="en-IN" sz="2000" dirty="0"/>
          </a:p>
        </p:txBody>
      </p:sp>
      <p:sp>
        <p:nvSpPr>
          <p:cNvPr id="3" name="Content Placeholder 2"/>
          <p:cNvSpPr>
            <a:spLocks noGrp="1"/>
          </p:cNvSpPr>
          <p:nvPr>
            <p:ph idx="1"/>
          </p:nvPr>
        </p:nvSpPr>
        <p:spPr>
          <a:xfrm>
            <a:off x="838200" y="1004047"/>
            <a:ext cx="10515600" cy="5172916"/>
          </a:xfrm>
        </p:spPr>
        <p:txBody>
          <a:bodyPr>
            <a:normAutofit lnSpcReduction="10000"/>
          </a:bodyPr>
          <a:lstStyle/>
          <a:p>
            <a:pPr algn="just"/>
            <a:r>
              <a:rPr lang="en-US" dirty="0"/>
              <a:t>An envelope detector of the series type </a:t>
            </a:r>
            <a:r>
              <a:rPr lang="en-US" dirty="0" smtClean="0"/>
              <a:t>consists </a:t>
            </a:r>
            <a:r>
              <a:rPr lang="en-US" dirty="0"/>
              <a:t>of a diode and resistor-capacitor (RC) filter. </a:t>
            </a:r>
            <a:endParaRPr lang="en-US" dirty="0" smtClean="0"/>
          </a:p>
          <a:p>
            <a:pPr algn="just"/>
            <a:r>
              <a:rPr lang="en-US" dirty="0" smtClean="0"/>
              <a:t>The </a:t>
            </a:r>
            <a:r>
              <a:rPr lang="en-US" dirty="0"/>
              <a:t>operation of this envelope detector is as follows</a:t>
            </a:r>
            <a:r>
              <a:rPr lang="en-US" dirty="0" smtClean="0"/>
              <a:t>.</a:t>
            </a:r>
          </a:p>
          <a:p>
            <a:pPr algn="just"/>
            <a:r>
              <a:rPr lang="en-US" dirty="0" smtClean="0"/>
              <a:t> </a:t>
            </a:r>
            <a:r>
              <a:rPr lang="en-US" dirty="0"/>
              <a:t>On a positive half-cycle of the input signal, the diode is forward-biased and the capacitor C charges up rapidly to the peak value of the input signal. </a:t>
            </a:r>
            <a:endParaRPr lang="en-US" dirty="0" smtClean="0"/>
          </a:p>
          <a:p>
            <a:pPr algn="just"/>
            <a:r>
              <a:rPr lang="en-US" dirty="0" smtClean="0"/>
              <a:t>When </a:t>
            </a:r>
            <a:r>
              <a:rPr lang="en-US" dirty="0"/>
              <a:t>the input signal falls below this value, the diode becomes reverse-biased and the capacitor C discharges slowly through the load resistor The discharging process continues until the next positive half-cycle. </a:t>
            </a:r>
            <a:endParaRPr lang="en-US" dirty="0" smtClean="0"/>
          </a:p>
          <a:p>
            <a:pPr algn="just"/>
            <a:r>
              <a:rPr lang="en-US" dirty="0" smtClean="0"/>
              <a:t>When </a:t>
            </a:r>
            <a:r>
              <a:rPr lang="en-US" dirty="0"/>
              <a:t>the input signal becomes greater than the voltage across the capacitor, the diode conducts again and the process is repeated. </a:t>
            </a:r>
            <a:endParaRPr lang="en-IN" dirty="0"/>
          </a:p>
        </p:txBody>
      </p:sp>
    </p:spTree>
    <p:extLst>
      <p:ext uri="{BB962C8B-B14F-4D97-AF65-F5344CB8AC3E}">
        <p14:creationId xmlns:p14="http://schemas.microsoft.com/office/powerpoint/2010/main" val="1001849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just">
              <a:buNone/>
            </a:pPr>
            <a:r>
              <a:rPr lang="en-US" dirty="0" smtClean="0"/>
              <a:t> The </a:t>
            </a:r>
            <a:r>
              <a:rPr lang="en-US" dirty="0"/>
              <a:t>diode is ideal, presenting resistance to current flow in the forward-biased region and infinite resistance in the reverse-biased region</a:t>
            </a:r>
            <a:r>
              <a:rPr lang="en-US" dirty="0" smtClean="0"/>
              <a:t>.</a:t>
            </a:r>
          </a:p>
          <a:p>
            <a:pPr marL="0" indent="0" algn="just">
              <a:buNone/>
            </a:pPr>
            <a:r>
              <a:rPr lang="en-US" dirty="0" smtClean="0"/>
              <a:t> </a:t>
            </a:r>
            <a:r>
              <a:rPr lang="en-US" dirty="0"/>
              <a:t>We further assume that the AM wave applied to the envelope detector is supplied by a voltage source of internal impedance</a:t>
            </a:r>
          </a:p>
          <a:p>
            <a:endParaRPr lang="en-IN" dirty="0"/>
          </a:p>
        </p:txBody>
      </p:sp>
    </p:spTree>
    <p:extLst>
      <p:ext uri="{BB962C8B-B14F-4D97-AF65-F5344CB8AC3E}">
        <p14:creationId xmlns:p14="http://schemas.microsoft.com/office/powerpoint/2010/main" val="2585529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a:t>The charging time constant C must be short compared with the carrier period </a:t>
            </a:r>
            <a:r>
              <a:rPr lang="en-US" dirty="0" smtClean="0"/>
              <a:t>—</a:t>
            </a:r>
          </a:p>
          <a:p>
            <a:r>
              <a:rPr lang="en-US" dirty="0"/>
              <a:t>T</a:t>
            </a:r>
            <a:r>
              <a:rPr lang="en-US" dirty="0" smtClean="0"/>
              <a:t>he </a:t>
            </a:r>
            <a:r>
              <a:rPr lang="en-US" dirty="0"/>
              <a:t>capacitor C charges rapidly and thereby follows the applied voltage up to the positive peak when the diode is conducting</a:t>
            </a:r>
            <a:r>
              <a:rPr lang="en-US" dirty="0" smtClean="0"/>
              <a:t>.</a:t>
            </a:r>
          </a:p>
          <a:p>
            <a:r>
              <a:rPr lang="en-US" dirty="0"/>
              <a:t> The charging time constant (</a:t>
            </a:r>
            <a:r>
              <a:rPr lang="en-IN" dirty="0"/>
              <a:t> </a:t>
            </a:r>
            <a:r>
              <a:rPr lang="en-US" dirty="0" err="1"/>
              <a:t>R</a:t>
            </a:r>
            <a:r>
              <a:rPr lang="en-US" baseline="-25000" dirty="0" err="1"/>
              <a:t>s</a:t>
            </a:r>
            <a:r>
              <a:rPr lang="en-US" baseline="-25000" dirty="0"/>
              <a:t> </a:t>
            </a:r>
            <a:r>
              <a:rPr lang="en-IN" dirty="0"/>
              <a:t>+</a:t>
            </a:r>
            <a:r>
              <a:rPr lang="en-IN" dirty="0" err="1"/>
              <a:t>r</a:t>
            </a:r>
            <a:r>
              <a:rPr lang="en-IN" baseline="-25000" dirty="0" err="1"/>
              <a:t>f</a:t>
            </a:r>
            <a:r>
              <a:rPr lang="en-IN" baseline="-25000" dirty="0"/>
              <a:t> </a:t>
            </a:r>
            <a:r>
              <a:rPr lang="en-US" dirty="0"/>
              <a:t> )C is very small when compared to the carrier period 1/fc i.e</a:t>
            </a:r>
            <a:r>
              <a:rPr lang="en-US" dirty="0" smtClean="0"/>
              <a:t>.,</a:t>
            </a:r>
          </a:p>
          <a:p>
            <a:r>
              <a:rPr lang="en-US" dirty="0" smtClean="0"/>
              <a:t>(</a:t>
            </a:r>
            <a:r>
              <a:rPr lang="en-IN" dirty="0" smtClean="0"/>
              <a:t> </a:t>
            </a:r>
            <a:r>
              <a:rPr lang="en-US" dirty="0" err="1"/>
              <a:t>R</a:t>
            </a:r>
            <a:r>
              <a:rPr lang="en-US" baseline="-25000" dirty="0" err="1"/>
              <a:t>s</a:t>
            </a:r>
            <a:r>
              <a:rPr lang="en-US" baseline="-25000" dirty="0"/>
              <a:t> </a:t>
            </a:r>
            <a:r>
              <a:rPr lang="en-IN" dirty="0" smtClean="0"/>
              <a:t>+</a:t>
            </a:r>
            <a:r>
              <a:rPr lang="en-IN" dirty="0" err="1" smtClean="0"/>
              <a:t>r</a:t>
            </a:r>
            <a:r>
              <a:rPr lang="en-IN" baseline="-25000" dirty="0" err="1" smtClean="0"/>
              <a:t>f</a:t>
            </a:r>
            <a:r>
              <a:rPr lang="en-IN" baseline="-25000" dirty="0" smtClean="0"/>
              <a:t> </a:t>
            </a:r>
            <a:r>
              <a:rPr lang="en-US" dirty="0" smtClean="0"/>
              <a:t> )C&lt;&lt; </a:t>
            </a:r>
            <a:r>
              <a:rPr lang="en-US" dirty="0"/>
              <a:t>1/f</a:t>
            </a:r>
            <a:r>
              <a:rPr lang="en-US" baseline="-25000" dirty="0"/>
              <a:t>c</a:t>
            </a:r>
            <a:r>
              <a:rPr lang="en-US" dirty="0"/>
              <a:t> </a:t>
            </a:r>
            <a:endParaRPr lang="en-US" dirty="0" smtClean="0"/>
          </a:p>
          <a:p>
            <a:r>
              <a:rPr lang="en-US" dirty="0" smtClean="0"/>
              <a:t>Where </a:t>
            </a:r>
            <a:r>
              <a:rPr lang="en-US" dirty="0" err="1"/>
              <a:t>R</a:t>
            </a:r>
            <a:r>
              <a:rPr lang="en-US" baseline="-25000" dirty="0" err="1"/>
              <a:t>s</a:t>
            </a:r>
            <a:r>
              <a:rPr lang="en-US" dirty="0"/>
              <a:t> = internal resistance of the voltage source. C = capacitor </a:t>
            </a:r>
            <a:endParaRPr lang="en-US" dirty="0" smtClean="0"/>
          </a:p>
          <a:p>
            <a:r>
              <a:rPr lang="en-US" dirty="0" smtClean="0"/>
              <a:t>f</a:t>
            </a:r>
            <a:r>
              <a:rPr lang="en-US" baseline="-25000" dirty="0" smtClean="0"/>
              <a:t>c</a:t>
            </a:r>
            <a:r>
              <a:rPr lang="en-US" dirty="0" smtClean="0"/>
              <a:t> </a:t>
            </a:r>
            <a:r>
              <a:rPr lang="en-US" dirty="0"/>
              <a:t>= carrier frequency </a:t>
            </a:r>
            <a:endParaRPr lang="en-IN" dirty="0"/>
          </a:p>
          <a:p>
            <a:endParaRPr lang="en-IN" dirty="0"/>
          </a:p>
        </p:txBody>
      </p:sp>
    </p:spTree>
    <p:extLst>
      <p:ext uri="{BB962C8B-B14F-4D97-AF65-F5344CB8AC3E}">
        <p14:creationId xmlns:p14="http://schemas.microsoft.com/office/powerpoint/2010/main" val="212352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US" dirty="0"/>
              <a:t>The discharging time constant </a:t>
            </a:r>
            <a:r>
              <a:rPr lang="en-US" dirty="0" err="1"/>
              <a:t>R</a:t>
            </a:r>
            <a:r>
              <a:rPr lang="en-US" baseline="-25000" dirty="0" err="1"/>
              <a:t>l</a:t>
            </a:r>
            <a:r>
              <a:rPr lang="en-US" dirty="0" err="1"/>
              <a:t>C</a:t>
            </a:r>
            <a:r>
              <a:rPr lang="en-US" dirty="0"/>
              <a:t> is very large when compared to the charging time constant i.e., </a:t>
            </a:r>
            <a:endParaRPr lang="en-IN" dirty="0"/>
          </a:p>
          <a:p>
            <a:pPr lvl="0"/>
            <a:r>
              <a:rPr lang="en-US" dirty="0"/>
              <a:t>1/f</a:t>
            </a:r>
            <a:r>
              <a:rPr lang="en-US" baseline="-25000" dirty="0"/>
              <a:t>c</a:t>
            </a:r>
            <a:r>
              <a:rPr lang="en-US" dirty="0"/>
              <a:t> &lt;&lt; </a:t>
            </a:r>
            <a:r>
              <a:rPr lang="en-US" dirty="0" err="1"/>
              <a:t>R</a:t>
            </a:r>
            <a:r>
              <a:rPr lang="en-US" baseline="-25000" dirty="0" err="1"/>
              <a:t>l</a:t>
            </a:r>
            <a:r>
              <a:rPr lang="en-US" dirty="0" err="1"/>
              <a:t>C</a:t>
            </a:r>
            <a:r>
              <a:rPr lang="en-US" dirty="0"/>
              <a:t> &lt;&lt; 1/W</a:t>
            </a:r>
            <a:endParaRPr lang="en-IN" dirty="0"/>
          </a:p>
          <a:p>
            <a:r>
              <a:rPr lang="en-US" dirty="0" smtClean="0"/>
              <a:t>Capacitor </a:t>
            </a:r>
            <a:r>
              <a:rPr lang="en-US" dirty="0"/>
              <a:t>discharges slowly through the load resistor between positive peaks of the carrier wave, but not so long that the capacitor voltage will not discharge at the maximum rate of change of the modulating wave— that is, where W is the message bandwidth</a:t>
            </a:r>
            <a:endParaRPr lang="en-IN" dirty="0"/>
          </a:p>
        </p:txBody>
      </p:sp>
    </p:spTree>
    <p:extLst>
      <p:ext uri="{BB962C8B-B14F-4D97-AF65-F5344CB8AC3E}">
        <p14:creationId xmlns:p14="http://schemas.microsoft.com/office/powerpoint/2010/main" val="2942530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US" dirty="0"/>
              <a:t>Advantages: </a:t>
            </a:r>
          </a:p>
          <a:p>
            <a:r>
              <a:rPr lang="en-US" dirty="0" smtClean="0"/>
              <a:t>It </a:t>
            </a:r>
            <a:r>
              <a:rPr lang="en-US" dirty="0"/>
              <a:t>is very simple to design </a:t>
            </a:r>
          </a:p>
          <a:p>
            <a:r>
              <a:rPr lang="en-US" dirty="0" smtClean="0"/>
              <a:t>It </a:t>
            </a:r>
            <a:r>
              <a:rPr lang="en-US" dirty="0"/>
              <a:t>is inexpensive </a:t>
            </a:r>
          </a:p>
          <a:p>
            <a:r>
              <a:rPr lang="en-US" dirty="0" smtClean="0"/>
              <a:t>Efficiency </a:t>
            </a:r>
            <a:r>
              <a:rPr lang="en-US" dirty="0"/>
              <a:t>is very high when compared to Square Law detector </a:t>
            </a:r>
            <a:endParaRPr lang="en-US" dirty="0" smtClean="0"/>
          </a:p>
          <a:p>
            <a:pPr marL="0" indent="0">
              <a:buNone/>
            </a:pPr>
            <a:r>
              <a:rPr lang="en-US" dirty="0" smtClean="0"/>
              <a:t>Disadvantage</a:t>
            </a:r>
            <a:r>
              <a:rPr lang="en-US" dirty="0"/>
              <a:t>: </a:t>
            </a:r>
            <a:endParaRPr lang="en-US" dirty="0" smtClean="0"/>
          </a:p>
          <a:p>
            <a:r>
              <a:rPr lang="en-US" dirty="0" smtClean="0"/>
              <a:t> </a:t>
            </a:r>
            <a:r>
              <a:rPr lang="en-US" dirty="0"/>
              <a:t>Due to large time constant, some distortion occurs which is known as diagonal clipping i.e., selection of time constant is somewhat </a:t>
            </a:r>
            <a:r>
              <a:rPr lang="en-US" dirty="0" smtClean="0"/>
              <a:t>difficult.</a:t>
            </a:r>
          </a:p>
          <a:p>
            <a:r>
              <a:rPr lang="en-US" dirty="0" smtClean="0"/>
              <a:t>μ&lt; 1 otherwise we cannot demodulate actual message signal. </a:t>
            </a:r>
            <a:endParaRPr lang="en-IN" dirty="0"/>
          </a:p>
        </p:txBody>
      </p:sp>
    </p:spTree>
    <p:extLst>
      <p:ext uri="{BB962C8B-B14F-4D97-AF65-F5344CB8AC3E}">
        <p14:creationId xmlns:p14="http://schemas.microsoft.com/office/powerpoint/2010/main" val="732582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μ&gt;1         </a:t>
            </a:r>
            <a:endParaRPr lang="en-IN" dirty="0"/>
          </a:p>
        </p:txBody>
      </p:sp>
      <p:pic>
        <p:nvPicPr>
          <p:cNvPr id="4" name="Content Placeholder 3"/>
          <p:cNvPicPr>
            <a:picLocks noGrp="1" noChangeAspect="1"/>
          </p:cNvPicPr>
          <p:nvPr>
            <p:ph idx="1"/>
          </p:nvPr>
        </p:nvPicPr>
        <p:blipFill>
          <a:blip r:embed="rId2"/>
          <a:stretch>
            <a:fillRect/>
          </a:stretch>
        </p:blipFill>
        <p:spPr>
          <a:xfrm>
            <a:off x="244171" y="1430230"/>
            <a:ext cx="11309230" cy="5357004"/>
          </a:xfrm>
          <a:prstGeom prst="rect">
            <a:avLst/>
          </a:prstGeom>
        </p:spPr>
      </p:pic>
    </p:spTree>
    <p:extLst>
      <p:ext uri="{BB962C8B-B14F-4D97-AF65-F5344CB8AC3E}">
        <p14:creationId xmlns:p14="http://schemas.microsoft.com/office/powerpoint/2010/main" val="1989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err="1" smtClean="0"/>
              <a:t>A</a:t>
            </a:r>
            <a:r>
              <a:rPr lang="en-US" baseline="-25000" dirty="0" err="1" smtClean="0"/>
              <a:t>c</a:t>
            </a:r>
            <a:r>
              <a:rPr lang="en-US" dirty="0" err="1" smtClean="0"/>
              <a:t>cos</a:t>
            </a:r>
            <a:r>
              <a:rPr lang="en-US" dirty="0" smtClean="0"/>
              <a:t>(2</a:t>
            </a:r>
            <a:r>
              <a:rPr lang="el-GR" dirty="0"/>
              <a:t>π</a:t>
            </a:r>
            <a:r>
              <a:rPr lang="en-US" dirty="0" err="1"/>
              <a:t>f</a:t>
            </a:r>
            <a:r>
              <a:rPr lang="en-US" baseline="-25000" dirty="0" err="1"/>
              <a:t>c</a:t>
            </a:r>
            <a:r>
              <a:rPr lang="en-US" dirty="0" err="1"/>
              <a:t>t</a:t>
            </a:r>
            <a:r>
              <a:rPr lang="en-US" dirty="0"/>
              <a:t>)[1+k</a:t>
            </a:r>
            <a:r>
              <a:rPr lang="en-US" baseline="-25000" dirty="0"/>
              <a:t>a</a:t>
            </a:r>
            <a:r>
              <a:rPr lang="en-US" dirty="0"/>
              <a:t>m(t)]=s(t</a:t>
            </a:r>
            <a:r>
              <a:rPr lang="en-US" dirty="0" smtClean="0"/>
              <a:t>)</a:t>
            </a:r>
            <a:r>
              <a:rPr lang="en-US" dirty="0"/>
              <a:t> </a:t>
            </a:r>
            <a:r>
              <a:rPr lang="en-US" dirty="0" smtClean="0"/>
              <a:t>:                      c(t)</a:t>
            </a:r>
            <a:r>
              <a:rPr lang="en-US" dirty="0"/>
              <a:t> </a:t>
            </a:r>
            <a:r>
              <a:rPr lang="en-US" dirty="0" smtClean="0"/>
              <a:t>=</a:t>
            </a:r>
            <a:r>
              <a:rPr lang="en-US" dirty="0" err="1" smtClean="0"/>
              <a:t>A</a:t>
            </a:r>
            <a:r>
              <a:rPr lang="en-US" baseline="-25000" dirty="0" err="1" smtClean="0"/>
              <a:t>c</a:t>
            </a:r>
            <a:r>
              <a:rPr lang="en-US" dirty="0" err="1" smtClean="0"/>
              <a:t>cos</a:t>
            </a:r>
            <a:r>
              <a:rPr lang="en-US" dirty="0" smtClean="0"/>
              <a:t>(2</a:t>
            </a:r>
            <a:r>
              <a:rPr lang="el-GR" dirty="0"/>
              <a:t>π</a:t>
            </a:r>
            <a:r>
              <a:rPr lang="en-US" dirty="0" err="1"/>
              <a:t>f</a:t>
            </a:r>
            <a:r>
              <a:rPr lang="en-US" baseline="-25000" dirty="0" err="1"/>
              <a:t>c</a:t>
            </a:r>
            <a:r>
              <a:rPr lang="en-US" dirty="0" err="1"/>
              <a:t>t</a:t>
            </a:r>
            <a:r>
              <a:rPr lang="en-US" dirty="0" smtClean="0"/>
              <a:t>)</a:t>
            </a:r>
          </a:p>
          <a:p>
            <a:r>
              <a:rPr lang="en-US" dirty="0" err="1"/>
              <a:t>v</a:t>
            </a:r>
            <a:r>
              <a:rPr lang="en-US" baseline="-25000" dirty="0" err="1"/>
              <a:t>X</a:t>
            </a:r>
            <a:r>
              <a:rPr lang="en-US" dirty="0"/>
              <a:t>(t)=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)[1+k</a:t>
            </a:r>
            <a:r>
              <a:rPr lang="en-US" baseline="-25000" dirty="0"/>
              <a:t>a</a:t>
            </a:r>
            <a:r>
              <a:rPr lang="en-US" dirty="0"/>
              <a:t>m(t</a:t>
            </a:r>
            <a:r>
              <a:rPr lang="en-US" dirty="0" smtClean="0"/>
              <a:t>)]*</a:t>
            </a:r>
            <a:r>
              <a:rPr lang="en-US" dirty="0"/>
              <a: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a:t>
            </a:r>
            <a:endParaRPr lang="en-US" dirty="0" smtClean="0"/>
          </a:p>
          <a:p>
            <a:r>
              <a:rPr lang="en-US" dirty="0" err="1"/>
              <a:t>v</a:t>
            </a:r>
            <a:r>
              <a:rPr lang="en-US" baseline="-25000" dirty="0" err="1"/>
              <a:t>X</a:t>
            </a:r>
            <a:r>
              <a:rPr lang="en-US" dirty="0"/>
              <a:t>(t)= </a:t>
            </a:r>
            <a:r>
              <a:rPr lang="en-US" dirty="0" smtClean="0"/>
              <a:t>A</a:t>
            </a:r>
            <a:r>
              <a:rPr lang="en-US" baseline="-25000" dirty="0" smtClean="0"/>
              <a:t>c</a:t>
            </a:r>
            <a:r>
              <a:rPr lang="en-US" baseline="30000" dirty="0" smtClean="0"/>
              <a:t>2</a:t>
            </a:r>
            <a:r>
              <a:rPr lang="en-US" dirty="0" smtClean="0"/>
              <a:t>cos</a:t>
            </a:r>
            <a:r>
              <a:rPr lang="en-US" baseline="30000" dirty="0" smtClean="0"/>
              <a:t>2</a:t>
            </a:r>
            <a:r>
              <a:rPr lang="en-US" dirty="0" smtClean="0"/>
              <a:t>(2</a:t>
            </a:r>
            <a:r>
              <a:rPr lang="el-GR" dirty="0"/>
              <a:t>π</a:t>
            </a:r>
            <a:r>
              <a:rPr lang="en-US" dirty="0" err="1"/>
              <a:t>f</a:t>
            </a:r>
            <a:r>
              <a:rPr lang="en-US" baseline="-25000" dirty="0" err="1"/>
              <a:t>c</a:t>
            </a:r>
            <a:r>
              <a:rPr lang="en-US" dirty="0" err="1"/>
              <a:t>t</a:t>
            </a:r>
            <a:r>
              <a:rPr lang="en-US" dirty="0"/>
              <a:t>)+ </a:t>
            </a:r>
            <a:r>
              <a:rPr lang="en-US" dirty="0" err="1" smtClean="0"/>
              <a:t>k</a:t>
            </a:r>
            <a:r>
              <a:rPr lang="en-US" baseline="-25000" dirty="0" err="1" smtClean="0"/>
              <a:t>a</a:t>
            </a:r>
            <a:r>
              <a:rPr lang="en-US" dirty="0" err="1" smtClean="0"/>
              <a:t>m</a:t>
            </a:r>
            <a:r>
              <a:rPr lang="en-US" dirty="0" smtClean="0"/>
              <a:t>(t)</a:t>
            </a:r>
            <a:r>
              <a:rPr lang="en-US" dirty="0"/>
              <a:t> A</a:t>
            </a:r>
            <a:r>
              <a:rPr lang="en-US" baseline="-25000" dirty="0"/>
              <a:t>c</a:t>
            </a:r>
            <a:r>
              <a:rPr lang="en-US" baseline="30000" dirty="0"/>
              <a:t>2</a:t>
            </a:r>
            <a:r>
              <a:rPr lang="en-US" dirty="0"/>
              <a:t>cos</a:t>
            </a:r>
            <a:r>
              <a:rPr lang="en-US" baseline="30000" dirty="0"/>
              <a:t>2</a:t>
            </a:r>
            <a:r>
              <a:rPr lang="en-US" dirty="0"/>
              <a:t>(2</a:t>
            </a:r>
            <a:r>
              <a:rPr lang="el-GR" dirty="0"/>
              <a:t>π</a:t>
            </a:r>
            <a:r>
              <a:rPr lang="en-US" dirty="0" err="1"/>
              <a:t>f</a:t>
            </a:r>
            <a:r>
              <a:rPr lang="en-US" baseline="-25000" dirty="0" err="1"/>
              <a:t>c</a:t>
            </a:r>
            <a:r>
              <a:rPr lang="en-US" dirty="0" err="1"/>
              <a:t>t</a:t>
            </a:r>
            <a:r>
              <a:rPr lang="en-US" dirty="0" smtClean="0"/>
              <a:t>)</a:t>
            </a:r>
          </a:p>
          <a:p>
            <a:endParaRPr lang="en-IN" dirty="0"/>
          </a:p>
          <a:p>
            <a:pPr marL="0" indent="0">
              <a:buNone/>
            </a:pPr>
            <a:r>
              <a:rPr lang="en-US" dirty="0" smtClean="0"/>
              <a:t>*********cos</a:t>
            </a:r>
            <a:r>
              <a:rPr lang="en-US" baseline="30000" dirty="0" smtClean="0"/>
              <a:t>2</a:t>
            </a:r>
            <a:r>
              <a:rPr lang="en-US" dirty="0" smtClean="0"/>
              <a:t>(2</a:t>
            </a:r>
            <a:r>
              <a:rPr lang="el-GR" dirty="0"/>
              <a:t>π</a:t>
            </a:r>
            <a:r>
              <a:rPr lang="en-US" dirty="0" err="1"/>
              <a:t>f</a:t>
            </a:r>
            <a:r>
              <a:rPr lang="en-US" baseline="-25000" dirty="0" err="1"/>
              <a:t>c</a:t>
            </a:r>
            <a:r>
              <a:rPr lang="en-US" dirty="0" err="1"/>
              <a:t>t</a:t>
            </a:r>
            <a:r>
              <a:rPr lang="en-US" dirty="0"/>
              <a:t>) = 1+cos4</a:t>
            </a:r>
            <a:r>
              <a:rPr lang="el-GR" dirty="0"/>
              <a:t>π</a:t>
            </a:r>
            <a:r>
              <a:rPr lang="en-US" dirty="0" err="1" smtClean="0"/>
              <a:t>f</a:t>
            </a:r>
            <a:r>
              <a:rPr lang="en-US" baseline="-25000" dirty="0" err="1" smtClean="0"/>
              <a:t>c</a:t>
            </a:r>
            <a:r>
              <a:rPr lang="en-US" dirty="0" err="1" smtClean="0"/>
              <a:t>t</a:t>
            </a:r>
            <a:r>
              <a:rPr lang="en-US" dirty="0" smtClean="0"/>
              <a:t>/2</a:t>
            </a:r>
          </a:p>
          <a:p>
            <a:r>
              <a:rPr lang="en-US" dirty="0" err="1" smtClean="0"/>
              <a:t>v</a:t>
            </a:r>
            <a:r>
              <a:rPr lang="en-US" baseline="-25000" dirty="0" err="1" smtClean="0"/>
              <a:t>X</a:t>
            </a:r>
            <a:r>
              <a:rPr lang="en-US" dirty="0" smtClean="0"/>
              <a:t>(t)= A</a:t>
            </a:r>
            <a:r>
              <a:rPr lang="en-US" baseline="-25000" dirty="0" smtClean="0"/>
              <a:t>c</a:t>
            </a:r>
            <a:r>
              <a:rPr lang="en-US" baseline="30000" dirty="0" smtClean="0"/>
              <a:t>2 </a:t>
            </a:r>
            <a:r>
              <a:rPr lang="en-US" dirty="0" smtClean="0"/>
              <a:t>[1+cos4</a:t>
            </a:r>
            <a:r>
              <a:rPr lang="el-GR" dirty="0"/>
              <a:t>π</a:t>
            </a:r>
            <a:r>
              <a:rPr lang="en-US" dirty="0" err="1" smtClean="0"/>
              <a:t>f</a:t>
            </a:r>
            <a:r>
              <a:rPr lang="en-US" baseline="-25000" dirty="0" err="1" smtClean="0"/>
              <a:t>c</a:t>
            </a:r>
            <a:r>
              <a:rPr lang="en-US" dirty="0" err="1" smtClean="0"/>
              <a:t>t</a:t>
            </a:r>
            <a:r>
              <a:rPr lang="en-US" dirty="0" smtClean="0"/>
              <a:t>]/</a:t>
            </a:r>
            <a:r>
              <a:rPr lang="en-US" dirty="0"/>
              <a:t>2</a:t>
            </a:r>
            <a:r>
              <a:rPr lang="en-US" dirty="0" smtClean="0"/>
              <a:t> +A</a:t>
            </a:r>
            <a:r>
              <a:rPr lang="en-US" baseline="-25000" dirty="0" smtClean="0"/>
              <a:t>c</a:t>
            </a:r>
            <a:r>
              <a:rPr lang="en-US" baseline="30000" dirty="0" smtClean="0"/>
              <a:t>2</a:t>
            </a:r>
            <a:r>
              <a:rPr lang="en-US" dirty="0" smtClean="0"/>
              <a:t> </a:t>
            </a:r>
            <a:r>
              <a:rPr lang="en-US" dirty="0" err="1"/>
              <a:t>k</a:t>
            </a:r>
            <a:r>
              <a:rPr lang="en-US" baseline="-25000" dirty="0" err="1"/>
              <a:t>a</a:t>
            </a:r>
            <a:r>
              <a:rPr lang="en-US" dirty="0" err="1"/>
              <a:t>m</a:t>
            </a:r>
            <a:r>
              <a:rPr lang="en-US" dirty="0"/>
              <a:t>(t) </a:t>
            </a:r>
            <a:r>
              <a:rPr lang="en-US" dirty="0" smtClean="0"/>
              <a:t>[1+cos4</a:t>
            </a:r>
            <a:r>
              <a:rPr lang="el-GR" dirty="0"/>
              <a:t>π</a:t>
            </a:r>
            <a:r>
              <a:rPr lang="en-US" dirty="0" err="1" smtClean="0"/>
              <a:t>f</a:t>
            </a:r>
            <a:r>
              <a:rPr lang="en-US" baseline="-25000" dirty="0" err="1" smtClean="0"/>
              <a:t>c</a:t>
            </a:r>
            <a:r>
              <a:rPr lang="en-US" dirty="0" err="1" smtClean="0"/>
              <a:t>t</a:t>
            </a:r>
            <a:r>
              <a:rPr lang="en-US" dirty="0" smtClean="0"/>
              <a:t>]/2</a:t>
            </a:r>
          </a:p>
          <a:p>
            <a:r>
              <a:rPr lang="en-US" dirty="0" smtClean="0"/>
              <a:t>The output of low pass filter is given by</a:t>
            </a:r>
          </a:p>
          <a:p>
            <a:r>
              <a:rPr lang="en-US" dirty="0" err="1" smtClean="0"/>
              <a:t>v</a:t>
            </a:r>
            <a:r>
              <a:rPr lang="en-US" baseline="-25000" dirty="0" err="1" smtClean="0"/>
              <a:t>o</a:t>
            </a:r>
            <a:r>
              <a:rPr lang="en-US" dirty="0" smtClean="0"/>
              <a:t>(t</a:t>
            </a:r>
            <a:r>
              <a:rPr lang="en-US" dirty="0"/>
              <a:t>)= </a:t>
            </a:r>
            <a:r>
              <a:rPr lang="en-US" dirty="0" smtClean="0"/>
              <a:t>A</a:t>
            </a:r>
            <a:r>
              <a:rPr lang="en-US" baseline="-25000" dirty="0" smtClean="0"/>
              <a:t>c</a:t>
            </a:r>
            <a:r>
              <a:rPr lang="en-US" baseline="30000" dirty="0" smtClean="0"/>
              <a:t>2</a:t>
            </a:r>
            <a:r>
              <a:rPr lang="en-US" dirty="0" smtClean="0"/>
              <a:t> </a:t>
            </a:r>
            <a:r>
              <a:rPr lang="en-US" dirty="0" err="1"/>
              <a:t>k</a:t>
            </a:r>
            <a:r>
              <a:rPr lang="en-US" baseline="-25000" dirty="0" err="1"/>
              <a:t>a</a:t>
            </a:r>
            <a:r>
              <a:rPr lang="en-US" dirty="0" err="1"/>
              <a:t>m</a:t>
            </a:r>
            <a:r>
              <a:rPr lang="en-US" dirty="0"/>
              <a:t>(t</a:t>
            </a:r>
            <a:r>
              <a:rPr lang="en-US" dirty="0" smtClean="0"/>
              <a:t>)/2</a:t>
            </a:r>
          </a:p>
          <a:p>
            <a:pPr marL="0" indent="0">
              <a:buNone/>
            </a:pPr>
            <a:endParaRPr lang="en-US" dirty="0"/>
          </a:p>
          <a:p>
            <a:pPr marL="0" indent="0">
              <a:buNone/>
            </a:pPr>
            <a:endParaRPr lang="en-IN" dirty="0"/>
          </a:p>
          <a:p>
            <a:endParaRPr lang="en-IN" dirty="0"/>
          </a:p>
          <a:p>
            <a:endParaRPr lang="en-IN" dirty="0"/>
          </a:p>
        </p:txBody>
      </p:sp>
    </p:spTree>
    <p:extLst>
      <p:ext uri="{BB962C8B-B14F-4D97-AF65-F5344CB8AC3E}">
        <p14:creationId xmlns:p14="http://schemas.microsoft.com/office/powerpoint/2010/main" val="113282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Spectral Characteristics of AM family</a:t>
            </a:r>
            <a:endParaRPr lang="en-IN" dirty="0"/>
          </a:p>
        </p:txBody>
      </p:sp>
      <p:pic>
        <p:nvPicPr>
          <p:cNvPr id="4" name="Content Placeholder 3"/>
          <p:cNvPicPr>
            <a:picLocks noGrp="1" noChangeAspect="1"/>
          </p:cNvPicPr>
          <p:nvPr>
            <p:ph idx="1"/>
          </p:nvPr>
        </p:nvPicPr>
        <p:blipFill>
          <a:blip r:embed="rId2"/>
          <a:stretch>
            <a:fillRect/>
          </a:stretch>
        </p:blipFill>
        <p:spPr>
          <a:xfrm>
            <a:off x="6107502" y="1897811"/>
            <a:ext cx="4701396" cy="1990725"/>
          </a:xfrm>
          <a:prstGeom prst="rect">
            <a:avLst/>
          </a:prstGeom>
        </p:spPr>
      </p:pic>
      <p:pic>
        <p:nvPicPr>
          <p:cNvPr id="5" name="Picture 4"/>
          <p:cNvPicPr>
            <a:picLocks noChangeAspect="1"/>
          </p:cNvPicPr>
          <p:nvPr/>
        </p:nvPicPr>
        <p:blipFill>
          <a:blip r:embed="rId3"/>
          <a:stretch>
            <a:fillRect/>
          </a:stretch>
        </p:blipFill>
        <p:spPr>
          <a:xfrm>
            <a:off x="948905" y="1897811"/>
            <a:ext cx="3899139" cy="2103482"/>
          </a:xfrm>
          <a:prstGeom prst="rect">
            <a:avLst/>
          </a:prstGeom>
        </p:spPr>
      </p:pic>
      <p:pic>
        <p:nvPicPr>
          <p:cNvPr id="6" name="Picture 5"/>
          <p:cNvPicPr>
            <a:picLocks noChangeAspect="1"/>
          </p:cNvPicPr>
          <p:nvPr/>
        </p:nvPicPr>
        <p:blipFill>
          <a:blip r:embed="rId4"/>
          <a:stretch>
            <a:fillRect/>
          </a:stretch>
        </p:blipFill>
        <p:spPr>
          <a:xfrm>
            <a:off x="5736566" y="4001294"/>
            <a:ext cx="5305246" cy="2132088"/>
          </a:xfrm>
          <a:prstGeom prst="rect">
            <a:avLst/>
          </a:prstGeom>
        </p:spPr>
      </p:pic>
      <p:pic>
        <p:nvPicPr>
          <p:cNvPr id="7" name="Picture 6"/>
          <p:cNvPicPr>
            <a:picLocks noChangeAspect="1"/>
          </p:cNvPicPr>
          <p:nvPr/>
        </p:nvPicPr>
        <p:blipFill>
          <a:blip r:embed="rId5"/>
          <a:stretch>
            <a:fillRect/>
          </a:stretch>
        </p:blipFill>
        <p:spPr>
          <a:xfrm>
            <a:off x="286109" y="4183811"/>
            <a:ext cx="5588480" cy="1949570"/>
          </a:xfrm>
          <a:prstGeom prst="rect">
            <a:avLst/>
          </a:prstGeom>
        </p:spPr>
      </p:pic>
    </p:spTree>
    <p:extLst>
      <p:ext uri="{BB962C8B-B14F-4D97-AF65-F5344CB8AC3E}">
        <p14:creationId xmlns:p14="http://schemas.microsoft.com/office/powerpoint/2010/main" val="4229064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IN" dirty="0"/>
          </a:p>
        </p:txBody>
      </p:sp>
      <p:sp>
        <p:nvSpPr>
          <p:cNvPr id="3" name="Content Placeholder 2"/>
          <p:cNvSpPr>
            <a:spLocks noGrp="1"/>
          </p:cNvSpPr>
          <p:nvPr>
            <p:ph idx="1"/>
          </p:nvPr>
        </p:nvSpPr>
        <p:spPr/>
        <p:txBody>
          <a:bodyPr>
            <a:normAutofit/>
          </a:bodyPr>
          <a:lstStyle/>
          <a:p>
            <a:pPr algn="just"/>
            <a:r>
              <a:rPr lang="en-US" dirty="0" smtClean="0"/>
              <a:t>Amplitude modulation  is formally defined as a process in which the </a:t>
            </a:r>
            <a:r>
              <a:rPr lang="en-US" b="1" dirty="0" smtClean="0"/>
              <a:t>amplitude of the carrier wave c(t) </a:t>
            </a:r>
            <a:r>
              <a:rPr lang="en-US" dirty="0" smtClean="0"/>
              <a:t>is varied about a mean value, linearly with the message signal m(t).</a:t>
            </a:r>
          </a:p>
          <a:p>
            <a:pPr algn="just"/>
            <a:r>
              <a:rPr lang="en-US" b="1" dirty="0"/>
              <a:t>carrier </a:t>
            </a:r>
            <a:r>
              <a:rPr lang="en-US" b="1" dirty="0" smtClean="0"/>
              <a:t>signal - c(t)</a:t>
            </a:r>
          </a:p>
          <a:p>
            <a:pPr algn="just"/>
            <a:r>
              <a:rPr lang="en-US" b="1" dirty="0"/>
              <a:t>message signal m(t</a:t>
            </a:r>
            <a:r>
              <a:rPr lang="en-US" b="1" dirty="0" smtClean="0"/>
              <a:t>).</a:t>
            </a:r>
          </a:p>
          <a:p>
            <a:pPr algn="just"/>
            <a:r>
              <a:rPr lang="en-US" b="1" dirty="0" smtClean="0"/>
              <a:t>modulated </a:t>
            </a:r>
            <a:r>
              <a:rPr lang="en-US" b="1" dirty="0"/>
              <a:t>signal </a:t>
            </a:r>
            <a:r>
              <a:rPr lang="en-US" b="1" dirty="0" smtClean="0"/>
              <a:t>s(t</a:t>
            </a:r>
            <a:r>
              <a:rPr lang="en-US" b="1" dirty="0"/>
              <a:t>).</a:t>
            </a:r>
          </a:p>
          <a:p>
            <a:pPr algn="just"/>
            <a:endParaRPr lang="en-IN" dirty="0"/>
          </a:p>
        </p:txBody>
      </p:sp>
    </p:spTree>
    <p:extLst>
      <p:ext uri="{BB962C8B-B14F-4D97-AF65-F5344CB8AC3E}">
        <p14:creationId xmlns:p14="http://schemas.microsoft.com/office/powerpoint/2010/main" val="777210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35833"/>
          </a:xfrm>
        </p:spPr>
        <p:txBody>
          <a:bodyPr>
            <a:normAutofit fontScale="90000"/>
          </a:bodyPr>
          <a:lstStyle/>
          <a:p>
            <a:r>
              <a:rPr lang="en-US" dirty="0" smtClean="0"/>
              <a:t>AM Generation Methods</a:t>
            </a:r>
            <a:endParaRPr lang="en-IN" dirty="0"/>
          </a:p>
        </p:txBody>
      </p:sp>
      <p:sp>
        <p:nvSpPr>
          <p:cNvPr id="3" name="Subtitle 2"/>
          <p:cNvSpPr>
            <a:spLocks noGrp="1"/>
          </p:cNvSpPr>
          <p:nvPr>
            <p:ph type="subTitle" idx="1"/>
          </p:nvPr>
        </p:nvSpPr>
        <p:spPr>
          <a:xfrm>
            <a:off x="1524000" y="2122097"/>
            <a:ext cx="9144000" cy="4097547"/>
          </a:xfrm>
        </p:spPr>
        <p:txBody>
          <a:bodyPr/>
          <a:lstStyle/>
          <a:p>
            <a:pPr algn="just"/>
            <a:r>
              <a:rPr lang="en-US" dirty="0" smtClean="0"/>
              <a:t>There are two methods to generate AM waves </a:t>
            </a:r>
          </a:p>
          <a:p>
            <a:pPr algn="just"/>
            <a:r>
              <a:rPr lang="en-US" dirty="0" smtClean="0"/>
              <a:t>1.Square-law modulator</a:t>
            </a:r>
          </a:p>
          <a:p>
            <a:pPr algn="just"/>
            <a:r>
              <a:rPr lang="en-US" dirty="0" smtClean="0"/>
              <a:t>2.Switching modulator</a:t>
            </a:r>
            <a:endParaRPr lang="en-IN" dirty="0"/>
          </a:p>
        </p:txBody>
      </p:sp>
    </p:spTree>
    <p:extLst>
      <p:ext uri="{BB962C8B-B14F-4D97-AF65-F5344CB8AC3E}">
        <p14:creationId xmlns:p14="http://schemas.microsoft.com/office/powerpoint/2010/main" val="3266786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Square-law modulator </a:t>
            </a:r>
            <a:endParaRPr lang="en-IN" dirty="0"/>
          </a:p>
        </p:txBody>
      </p:sp>
      <p:pic>
        <p:nvPicPr>
          <p:cNvPr id="4" name="Content Placeholder 3"/>
          <p:cNvPicPr>
            <a:picLocks noGrp="1" noChangeAspect="1"/>
          </p:cNvPicPr>
          <p:nvPr>
            <p:ph idx="1"/>
          </p:nvPr>
        </p:nvPicPr>
        <p:blipFill>
          <a:blip r:embed="rId2"/>
          <a:stretch>
            <a:fillRect/>
          </a:stretch>
        </p:blipFill>
        <p:spPr>
          <a:xfrm>
            <a:off x="2409825" y="2053431"/>
            <a:ext cx="7372350" cy="3895725"/>
          </a:xfrm>
          <a:prstGeom prst="rect">
            <a:avLst/>
          </a:prstGeom>
        </p:spPr>
      </p:pic>
    </p:spTree>
    <p:extLst>
      <p:ext uri="{BB962C8B-B14F-4D97-AF65-F5344CB8AC3E}">
        <p14:creationId xmlns:p14="http://schemas.microsoft.com/office/powerpoint/2010/main" val="4179208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US" dirty="0" smtClean="0"/>
              <a:t>A Square-law modulator requires three features: a means of summing the carrier and modulating waves, a nonlinear element, and a band pass filter for extracting the desired modulation products. </a:t>
            </a:r>
          </a:p>
          <a:p>
            <a:pPr algn="just"/>
            <a:r>
              <a:rPr lang="en-US" dirty="0" smtClean="0"/>
              <a:t>Semi-conductor diodes and transistors are the most common nonlinear devices used for implementing square law modulators. </a:t>
            </a:r>
          </a:p>
          <a:p>
            <a:pPr algn="just"/>
            <a:r>
              <a:rPr lang="en-US" dirty="0" smtClean="0"/>
              <a:t>The filtering requirement is usually satisfied by using a single or double tuned filters.</a:t>
            </a:r>
            <a:endParaRPr lang="en-IN" dirty="0"/>
          </a:p>
        </p:txBody>
      </p:sp>
    </p:spTree>
    <p:extLst>
      <p:ext uri="{BB962C8B-B14F-4D97-AF65-F5344CB8AC3E}">
        <p14:creationId xmlns:p14="http://schemas.microsoft.com/office/powerpoint/2010/main" val="81790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Derivation</a:t>
            </a:r>
            <a:endParaRPr lang="en-IN" dirty="0"/>
          </a:p>
        </p:txBody>
      </p:sp>
      <p:sp>
        <p:nvSpPr>
          <p:cNvPr id="3" name="Content Placeholder 2"/>
          <p:cNvSpPr>
            <a:spLocks noGrp="1"/>
          </p:cNvSpPr>
          <p:nvPr>
            <p:ph idx="1"/>
          </p:nvPr>
        </p:nvSpPr>
        <p:spPr/>
        <p:txBody>
          <a:bodyPr>
            <a:normAutofit/>
          </a:bodyPr>
          <a:lstStyle/>
          <a:p>
            <a:r>
              <a:rPr lang="en-US" dirty="0"/>
              <a:t>v</a:t>
            </a:r>
            <a:r>
              <a:rPr lang="en-US" baseline="-25000" dirty="0"/>
              <a:t>2</a:t>
            </a:r>
            <a:r>
              <a:rPr lang="en-US" dirty="0"/>
              <a:t>(t)=a</a:t>
            </a:r>
            <a:r>
              <a:rPr lang="en-US" baseline="-25000" dirty="0"/>
              <a:t>1</a:t>
            </a:r>
            <a:r>
              <a:rPr lang="en-US" dirty="0"/>
              <a:t>v</a:t>
            </a:r>
            <a:r>
              <a:rPr lang="en-US" baseline="-25000" dirty="0"/>
              <a:t>1</a:t>
            </a:r>
            <a:r>
              <a:rPr lang="en-US" dirty="0"/>
              <a:t>(t)+a</a:t>
            </a:r>
            <a:r>
              <a:rPr lang="en-US" baseline="-25000" dirty="0"/>
              <a:t>2</a:t>
            </a:r>
            <a:r>
              <a:rPr lang="en-US" dirty="0"/>
              <a:t>v</a:t>
            </a:r>
            <a:r>
              <a:rPr lang="en-US" baseline="-25000" dirty="0"/>
              <a:t>1</a:t>
            </a:r>
            <a:r>
              <a:rPr lang="en-US" baseline="30000" dirty="0"/>
              <a:t>2</a:t>
            </a:r>
            <a:r>
              <a:rPr lang="en-US" dirty="0"/>
              <a:t>(t</a:t>
            </a:r>
            <a:r>
              <a:rPr lang="en-US" dirty="0" smtClean="0"/>
              <a:t>) ********/square law region /*******</a:t>
            </a:r>
          </a:p>
          <a:p>
            <a:r>
              <a:rPr lang="en-US" dirty="0" smtClean="0"/>
              <a:t>Where a</a:t>
            </a:r>
            <a:r>
              <a:rPr lang="en-US" baseline="-25000" dirty="0" smtClean="0"/>
              <a:t>1</a:t>
            </a:r>
            <a:r>
              <a:rPr lang="en-US" dirty="0" smtClean="0"/>
              <a:t>, a</a:t>
            </a:r>
            <a:r>
              <a:rPr lang="en-US" baseline="-25000" dirty="0" smtClean="0"/>
              <a:t>2</a:t>
            </a:r>
            <a:r>
              <a:rPr lang="en-US" dirty="0" smtClean="0"/>
              <a:t> are constants</a:t>
            </a:r>
            <a:endParaRPr lang="en-IN" dirty="0"/>
          </a:p>
          <a:p>
            <a:r>
              <a:rPr lang="en-US" dirty="0"/>
              <a:t>v</a:t>
            </a:r>
            <a:r>
              <a:rPr lang="en-US" baseline="-25000" dirty="0"/>
              <a:t>1</a:t>
            </a:r>
            <a:r>
              <a:rPr lang="en-US" dirty="0"/>
              <a:t>(t)=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)+m(t)</a:t>
            </a:r>
            <a:endParaRPr lang="en-IN" dirty="0"/>
          </a:p>
          <a:p>
            <a:r>
              <a:rPr lang="en-US" dirty="0"/>
              <a:t>The </a:t>
            </a:r>
            <a:r>
              <a:rPr lang="en-US" dirty="0" smtClean="0"/>
              <a:t>output of the non linear device is given by</a:t>
            </a:r>
            <a:endParaRPr lang="en-IN" dirty="0"/>
          </a:p>
          <a:p>
            <a:r>
              <a:rPr lang="en-US" dirty="0"/>
              <a:t>v</a:t>
            </a:r>
            <a:r>
              <a:rPr lang="en-US" baseline="-25000" dirty="0"/>
              <a:t>2</a:t>
            </a:r>
            <a:r>
              <a:rPr lang="en-US" dirty="0"/>
              <a:t>(t)=a</a:t>
            </a:r>
            <a:r>
              <a:rPr lang="en-US" baseline="-25000" dirty="0"/>
              <a:t>1</a:t>
            </a:r>
            <a:r>
              <a:rPr lang="en-US" dirty="0"/>
              <a:t>v</a:t>
            </a:r>
            <a:r>
              <a:rPr lang="en-US" baseline="-25000" dirty="0"/>
              <a:t>1</a:t>
            </a:r>
            <a:r>
              <a:rPr lang="en-US" dirty="0"/>
              <a:t>(t)+a</a:t>
            </a:r>
            <a:r>
              <a:rPr lang="en-US" baseline="-25000" dirty="0"/>
              <a:t>2</a:t>
            </a:r>
            <a:r>
              <a:rPr lang="en-US" dirty="0"/>
              <a:t>v</a:t>
            </a:r>
            <a:r>
              <a:rPr lang="en-US" baseline="-25000" dirty="0"/>
              <a:t>1</a:t>
            </a:r>
            <a:r>
              <a:rPr lang="en-US" baseline="30000" dirty="0"/>
              <a:t>2</a:t>
            </a:r>
            <a:r>
              <a:rPr lang="en-US" dirty="0"/>
              <a:t>(t)</a:t>
            </a:r>
            <a:endParaRPr lang="en-IN" dirty="0"/>
          </a:p>
          <a:p>
            <a:r>
              <a:rPr lang="en-US" dirty="0"/>
              <a:t>v</a:t>
            </a:r>
            <a:r>
              <a:rPr lang="en-US" baseline="-25000" dirty="0"/>
              <a:t>2</a:t>
            </a:r>
            <a:r>
              <a:rPr lang="en-US" dirty="0"/>
              <a:t>(t)=a</a:t>
            </a:r>
            <a:r>
              <a:rPr lang="en-US" baseline="-25000" dirty="0"/>
              <a:t>1</a:t>
            </a:r>
            <a:r>
              <a:rPr lang="en-US" dirty="0"/>
              <a: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)+m(t)]+a</a:t>
            </a:r>
            <a:r>
              <a:rPr lang="en-US" baseline="-25000" dirty="0"/>
              <a:t>2</a:t>
            </a:r>
            <a:r>
              <a:rPr lang="en-US" dirty="0"/>
              <a:t> [</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)+m(t)]</a:t>
            </a:r>
            <a:r>
              <a:rPr lang="en-US" baseline="30000" dirty="0"/>
              <a:t>2</a:t>
            </a:r>
            <a:endParaRPr lang="en-IN" dirty="0"/>
          </a:p>
          <a:p>
            <a:r>
              <a:rPr lang="en-US" dirty="0"/>
              <a:t>[</a:t>
            </a:r>
            <a:r>
              <a:rPr lang="en-US" dirty="0" err="1"/>
              <a:t>A</a:t>
            </a:r>
            <a:r>
              <a:rPr lang="en-US" baseline="-25000" dirty="0" err="1"/>
              <a:t>c</a:t>
            </a:r>
            <a:r>
              <a:rPr lang="en-US" dirty="0" err="1"/>
              <a:t>cos</a:t>
            </a:r>
            <a:r>
              <a:rPr lang="en-US" dirty="0"/>
              <a:t>(2</a:t>
            </a:r>
            <a:r>
              <a:rPr lang="el-GR" dirty="0"/>
              <a:t>π</a:t>
            </a:r>
            <a:r>
              <a:rPr lang="en-US" dirty="0" err="1"/>
              <a:t>f</a:t>
            </a:r>
            <a:r>
              <a:rPr lang="en-US" baseline="-25000" dirty="0" err="1"/>
              <a:t>c</a:t>
            </a:r>
            <a:r>
              <a:rPr lang="en-US" dirty="0" err="1"/>
              <a:t>t</a:t>
            </a:r>
            <a:r>
              <a:rPr lang="en-US" dirty="0"/>
              <a:t>)+m(t)]</a:t>
            </a:r>
            <a:r>
              <a:rPr lang="en-US" baseline="30000" dirty="0"/>
              <a:t>2</a:t>
            </a:r>
            <a:r>
              <a:rPr lang="en-US" dirty="0"/>
              <a:t> =Ac</a:t>
            </a:r>
            <a:r>
              <a:rPr lang="en-US" baseline="30000" dirty="0"/>
              <a:t>2</a:t>
            </a:r>
            <a:r>
              <a:rPr lang="en-US" dirty="0"/>
              <a:t>cos</a:t>
            </a:r>
            <a:r>
              <a:rPr lang="en-US" baseline="30000" dirty="0"/>
              <a:t>2</a:t>
            </a:r>
            <a:r>
              <a:rPr lang="en-US" dirty="0"/>
              <a:t>(2</a:t>
            </a:r>
            <a:r>
              <a:rPr lang="el-GR" dirty="0"/>
              <a:t>π</a:t>
            </a:r>
            <a:r>
              <a:rPr lang="en-US" dirty="0" err="1"/>
              <a:t>f</a:t>
            </a:r>
            <a:r>
              <a:rPr lang="en-US" baseline="-25000" dirty="0" err="1"/>
              <a:t>c</a:t>
            </a:r>
            <a:r>
              <a:rPr lang="en-US" dirty="0" err="1"/>
              <a:t>t</a:t>
            </a:r>
            <a:r>
              <a:rPr lang="en-US" dirty="0"/>
              <a:t>)+m</a:t>
            </a:r>
            <a:r>
              <a:rPr lang="en-US" baseline="30000" dirty="0"/>
              <a:t>2</a:t>
            </a:r>
            <a:r>
              <a:rPr lang="en-US" dirty="0"/>
              <a:t>(t)+ 2A</a:t>
            </a:r>
            <a:r>
              <a:rPr lang="en-US" baseline="-25000" dirty="0"/>
              <a:t>c</a:t>
            </a:r>
            <a:r>
              <a:rPr lang="en-US" dirty="0"/>
              <a:t>cos(2</a:t>
            </a:r>
            <a:r>
              <a:rPr lang="el-GR" dirty="0"/>
              <a:t>π</a:t>
            </a:r>
            <a:r>
              <a:rPr lang="en-US" dirty="0" err="1"/>
              <a:t>f</a:t>
            </a:r>
            <a:r>
              <a:rPr lang="en-US" baseline="-25000" dirty="0" err="1"/>
              <a:t>c</a:t>
            </a:r>
            <a:r>
              <a:rPr lang="en-US" dirty="0" err="1"/>
              <a:t>t</a:t>
            </a:r>
            <a:r>
              <a:rPr lang="en-US" dirty="0"/>
              <a:t>)m(t)</a:t>
            </a:r>
            <a:endParaRPr lang="en-IN" dirty="0"/>
          </a:p>
          <a:p>
            <a:pPr marL="0" indent="0">
              <a:buNone/>
            </a:pPr>
            <a:r>
              <a:rPr lang="en-US" dirty="0" smtClean="0"/>
              <a:t>cos</a:t>
            </a:r>
            <a:r>
              <a:rPr lang="en-US" baseline="30000" dirty="0" smtClean="0"/>
              <a:t>2</a:t>
            </a:r>
            <a:r>
              <a:rPr lang="en-US" dirty="0" smtClean="0"/>
              <a:t>(2</a:t>
            </a:r>
            <a:r>
              <a:rPr lang="el-GR" dirty="0"/>
              <a:t>π</a:t>
            </a:r>
            <a:r>
              <a:rPr lang="en-US" dirty="0" err="1"/>
              <a:t>f</a:t>
            </a:r>
            <a:r>
              <a:rPr lang="en-US" baseline="-25000" dirty="0" err="1"/>
              <a:t>c</a:t>
            </a:r>
            <a:r>
              <a:rPr lang="en-US" dirty="0" err="1"/>
              <a:t>t</a:t>
            </a:r>
            <a:r>
              <a:rPr lang="en-US" dirty="0"/>
              <a:t>) = 1+cos4</a:t>
            </a:r>
            <a:r>
              <a:rPr lang="el-GR" dirty="0"/>
              <a:t>π</a:t>
            </a:r>
            <a:r>
              <a:rPr lang="en-US" dirty="0" err="1" smtClean="0"/>
              <a:t>f</a:t>
            </a:r>
            <a:r>
              <a:rPr lang="en-US" baseline="-25000" dirty="0" err="1" smtClean="0"/>
              <a:t>c</a:t>
            </a:r>
            <a:r>
              <a:rPr lang="en-US" dirty="0" err="1" smtClean="0"/>
              <a:t>t</a:t>
            </a:r>
            <a:r>
              <a:rPr lang="en-US" dirty="0" smtClean="0"/>
              <a:t>/2</a:t>
            </a:r>
          </a:p>
          <a:p>
            <a:pPr marL="0" indent="0">
              <a:buNone/>
            </a:pPr>
            <a:endParaRPr lang="en-US" dirty="0" smtClean="0"/>
          </a:p>
          <a:p>
            <a:pPr marL="0" indent="0">
              <a:buNone/>
            </a:pPr>
            <a:endParaRPr lang="en-IN" dirty="0"/>
          </a:p>
          <a:p>
            <a:pPr marL="0" indent="0">
              <a:buNone/>
            </a:pPr>
            <a:endParaRPr lang="en-IN" dirty="0"/>
          </a:p>
          <a:p>
            <a:endParaRPr lang="en-IN" dirty="0"/>
          </a:p>
          <a:p>
            <a:endParaRPr lang="en-IN" dirty="0"/>
          </a:p>
        </p:txBody>
      </p:sp>
    </p:spTree>
    <p:extLst>
      <p:ext uri="{BB962C8B-B14F-4D97-AF65-F5344CB8AC3E}">
        <p14:creationId xmlns:p14="http://schemas.microsoft.com/office/powerpoint/2010/main" val="1387014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v</a:t>
            </a:r>
            <a:r>
              <a:rPr lang="en-US" baseline="-25000" dirty="0" smtClean="0"/>
              <a:t>2</a:t>
            </a:r>
            <a:r>
              <a:rPr lang="en-US" dirty="0" smtClean="0"/>
              <a:t>(t)=a</a:t>
            </a:r>
            <a:r>
              <a:rPr lang="en-US" baseline="-25000" dirty="0" smtClean="0"/>
              <a:t>1</a:t>
            </a:r>
            <a:r>
              <a:rPr lang="en-US" dirty="0" smtClean="0"/>
              <a:t>A</a:t>
            </a:r>
            <a:r>
              <a:rPr lang="en-US" baseline="-25000" dirty="0" smtClean="0"/>
              <a:t>c</a:t>
            </a:r>
            <a:r>
              <a:rPr lang="en-US" dirty="0" smtClean="0"/>
              <a:t>cos(2</a:t>
            </a:r>
            <a:r>
              <a:rPr lang="el-GR" dirty="0" smtClean="0"/>
              <a:t>π</a:t>
            </a:r>
            <a:r>
              <a:rPr lang="en-US" dirty="0" err="1" smtClean="0"/>
              <a:t>f</a:t>
            </a:r>
            <a:r>
              <a:rPr lang="en-US" baseline="-25000" dirty="0" err="1" smtClean="0"/>
              <a:t>c</a:t>
            </a:r>
            <a:r>
              <a:rPr lang="en-US" dirty="0" err="1" smtClean="0"/>
              <a:t>t</a:t>
            </a:r>
            <a:r>
              <a:rPr lang="en-US" dirty="0" smtClean="0"/>
              <a:t>)+a</a:t>
            </a:r>
            <a:r>
              <a:rPr lang="en-US" baseline="-25000" dirty="0" smtClean="0"/>
              <a:t>1</a:t>
            </a:r>
            <a:r>
              <a:rPr lang="en-US" dirty="0" smtClean="0"/>
              <a:t>m(t)+ a</a:t>
            </a:r>
            <a:r>
              <a:rPr lang="en-US" baseline="-25000" dirty="0" smtClean="0"/>
              <a:t>2</a:t>
            </a:r>
            <a:r>
              <a:rPr lang="en-US" dirty="0" smtClean="0"/>
              <a:t> </a:t>
            </a:r>
            <a:r>
              <a:rPr lang="en-US" dirty="0"/>
              <a:t>A</a:t>
            </a:r>
            <a:r>
              <a:rPr lang="en-US" baseline="-25000" dirty="0"/>
              <a:t>c</a:t>
            </a:r>
            <a:r>
              <a:rPr lang="en-US" baseline="30000" dirty="0" smtClean="0"/>
              <a:t>2</a:t>
            </a:r>
            <a:r>
              <a:rPr lang="en-US" dirty="0" smtClean="0"/>
              <a:t> /</a:t>
            </a:r>
            <a:r>
              <a:rPr lang="en-US" dirty="0"/>
              <a:t>2[(1+cos4</a:t>
            </a:r>
            <a:r>
              <a:rPr lang="el-GR" dirty="0" smtClean="0"/>
              <a:t>π</a:t>
            </a:r>
            <a:r>
              <a:rPr lang="en-US" dirty="0" err="1" smtClean="0"/>
              <a:t>f</a:t>
            </a:r>
            <a:r>
              <a:rPr lang="en-US" baseline="-25000" dirty="0" err="1" smtClean="0"/>
              <a:t>c</a:t>
            </a:r>
            <a:r>
              <a:rPr lang="en-US" dirty="0" err="1" smtClean="0"/>
              <a:t>t</a:t>
            </a:r>
            <a:r>
              <a:rPr lang="en-US" dirty="0" smtClean="0"/>
              <a:t>) ]+ a</a:t>
            </a:r>
            <a:r>
              <a:rPr lang="en-US" baseline="-25000" dirty="0" smtClean="0"/>
              <a:t>2</a:t>
            </a:r>
            <a:r>
              <a:rPr lang="en-US" dirty="0" smtClean="0"/>
              <a:t> m</a:t>
            </a:r>
            <a:r>
              <a:rPr lang="en-US" baseline="30000" dirty="0" smtClean="0"/>
              <a:t>2</a:t>
            </a:r>
            <a:r>
              <a:rPr lang="en-US" dirty="0" smtClean="0"/>
              <a:t>(t)+ a</a:t>
            </a:r>
            <a:r>
              <a:rPr lang="en-US" baseline="-25000" dirty="0" smtClean="0"/>
              <a:t>2</a:t>
            </a:r>
            <a:r>
              <a:rPr lang="en-US" dirty="0" smtClean="0"/>
              <a:t> 2A</a:t>
            </a:r>
            <a:r>
              <a:rPr lang="en-US" baseline="-25000" dirty="0" smtClean="0"/>
              <a:t>c</a:t>
            </a:r>
            <a:r>
              <a:rPr lang="en-US" dirty="0" smtClean="0"/>
              <a:t>cos(2</a:t>
            </a:r>
            <a:r>
              <a:rPr lang="el-GR" dirty="0" smtClean="0"/>
              <a:t>π</a:t>
            </a:r>
            <a:r>
              <a:rPr lang="en-US" dirty="0" err="1" smtClean="0"/>
              <a:t>f</a:t>
            </a:r>
            <a:r>
              <a:rPr lang="en-US" baseline="-25000" dirty="0" err="1" smtClean="0"/>
              <a:t>c</a:t>
            </a:r>
            <a:r>
              <a:rPr lang="en-US" dirty="0" err="1" smtClean="0"/>
              <a:t>t</a:t>
            </a:r>
            <a:r>
              <a:rPr lang="en-US" dirty="0" smtClean="0"/>
              <a:t>)m(t)</a:t>
            </a:r>
          </a:p>
          <a:p>
            <a:r>
              <a:rPr lang="en-US" dirty="0" smtClean="0"/>
              <a:t>The output at filter is given by</a:t>
            </a:r>
          </a:p>
          <a:p>
            <a:r>
              <a:rPr lang="en-US" dirty="0" smtClean="0"/>
              <a:t> s(t)=a</a:t>
            </a:r>
            <a:r>
              <a:rPr lang="en-US" baseline="-25000" dirty="0" smtClean="0"/>
              <a:t>1</a:t>
            </a:r>
            <a:r>
              <a:rPr lang="en-US" dirty="0" smtClean="0"/>
              <a:t>A</a:t>
            </a:r>
            <a:r>
              <a:rPr lang="en-US" baseline="-25000" dirty="0" smtClean="0"/>
              <a:t>c</a:t>
            </a:r>
            <a:r>
              <a:rPr lang="en-US" dirty="0" smtClean="0"/>
              <a:t>cos(2</a:t>
            </a:r>
            <a:r>
              <a:rPr lang="el-GR" dirty="0" smtClean="0"/>
              <a:t>π</a:t>
            </a:r>
            <a:r>
              <a:rPr lang="en-US" dirty="0" err="1" smtClean="0"/>
              <a:t>f</a:t>
            </a:r>
            <a:r>
              <a:rPr lang="en-US" baseline="-25000" dirty="0" err="1" smtClean="0"/>
              <a:t>c</a:t>
            </a:r>
            <a:r>
              <a:rPr lang="en-US" dirty="0" err="1" smtClean="0"/>
              <a:t>t</a:t>
            </a:r>
            <a:r>
              <a:rPr lang="en-US" dirty="0" smtClean="0"/>
              <a:t>)+ a</a:t>
            </a:r>
            <a:r>
              <a:rPr lang="en-US" baseline="-25000" dirty="0" smtClean="0"/>
              <a:t>2</a:t>
            </a:r>
            <a:r>
              <a:rPr lang="en-US" dirty="0" smtClean="0"/>
              <a:t> 2A</a:t>
            </a:r>
            <a:r>
              <a:rPr lang="en-US" baseline="-25000" dirty="0" smtClean="0"/>
              <a:t>c</a:t>
            </a:r>
            <a:r>
              <a:rPr lang="en-US" dirty="0" smtClean="0"/>
              <a:t>cos(2</a:t>
            </a:r>
            <a:r>
              <a:rPr lang="el-GR" dirty="0" smtClean="0"/>
              <a:t>π</a:t>
            </a:r>
            <a:r>
              <a:rPr lang="en-US" dirty="0" err="1" smtClean="0"/>
              <a:t>f</a:t>
            </a:r>
            <a:r>
              <a:rPr lang="en-US" baseline="-25000" dirty="0" err="1" smtClean="0"/>
              <a:t>c</a:t>
            </a:r>
            <a:r>
              <a:rPr lang="en-US" dirty="0" err="1" smtClean="0"/>
              <a:t>t</a:t>
            </a:r>
            <a:r>
              <a:rPr lang="en-US" dirty="0" smtClean="0"/>
              <a:t>)m(t)</a:t>
            </a:r>
          </a:p>
          <a:p>
            <a:r>
              <a:rPr lang="en-US" dirty="0" smtClean="0"/>
              <a:t> s(t)=  </a:t>
            </a:r>
            <a:r>
              <a:rPr lang="en-US" dirty="0" err="1" smtClean="0"/>
              <a:t>A</a:t>
            </a:r>
            <a:r>
              <a:rPr lang="en-US" baseline="-25000" dirty="0" err="1" smtClean="0"/>
              <a:t>c</a:t>
            </a:r>
            <a:r>
              <a:rPr lang="en-US" dirty="0" err="1" smtClean="0"/>
              <a:t>cos</a:t>
            </a:r>
            <a:r>
              <a:rPr lang="en-US" dirty="0" smtClean="0"/>
              <a:t>(2</a:t>
            </a:r>
            <a:r>
              <a:rPr lang="el-GR" dirty="0" smtClean="0"/>
              <a:t>π</a:t>
            </a:r>
            <a:r>
              <a:rPr lang="en-US" dirty="0" err="1" smtClean="0"/>
              <a:t>f</a:t>
            </a:r>
            <a:r>
              <a:rPr lang="en-US" baseline="-25000" dirty="0" err="1" smtClean="0"/>
              <a:t>c</a:t>
            </a:r>
            <a:r>
              <a:rPr lang="en-US" dirty="0" err="1" smtClean="0"/>
              <a:t>t</a:t>
            </a:r>
            <a:r>
              <a:rPr lang="en-US" dirty="0" smtClean="0"/>
              <a:t>)[(a</a:t>
            </a:r>
            <a:r>
              <a:rPr lang="en-US" baseline="-25000" dirty="0" smtClean="0"/>
              <a:t>1</a:t>
            </a:r>
            <a:r>
              <a:rPr lang="en-US" dirty="0" smtClean="0"/>
              <a:t>+2a</a:t>
            </a:r>
            <a:r>
              <a:rPr lang="en-US" baseline="-25000" dirty="0" smtClean="0"/>
              <a:t>2</a:t>
            </a:r>
            <a:r>
              <a:rPr lang="en-US" dirty="0" smtClean="0"/>
              <a:t> m(t)]</a:t>
            </a:r>
          </a:p>
          <a:p>
            <a:r>
              <a:rPr lang="en-US" dirty="0" smtClean="0"/>
              <a:t>s(t)= a</a:t>
            </a:r>
            <a:r>
              <a:rPr lang="en-US" baseline="-25000" dirty="0" smtClean="0"/>
              <a:t>1</a:t>
            </a:r>
            <a:r>
              <a:rPr lang="en-US" dirty="0" smtClean="0"/>
              <a:t>A</a:t>
            </a:r>
            <a:r>
              <a:rPr lang="en-US" baseline="-25000" dirty="0" smtClean="0"/>
              <a:t>c</a:t>
            </a:r>
            <a:r>
              <a:rPr lang="en-US" dirty="0" smtClean="0"/>
              <a:t>cos(2</a:t>
            </a:r>
            <a:r>
              <a:rPr lang="el-GR" dirty="0" smtClean="0"/>
              <a:t>π</a:t>
            </a:r>
            <a:r>
              <a:rPr lang="en-US" dirty="0" err="1" smtClean="0"/>
              <a:t>f</a:t>
            </a:r>
            <a:r>
              <a:rPr lang="en-US" baseline="-25000" dirty="0" err="1" smtClean="0"/>
              <a:t>c</a:t>
            </a:r>
            <a:r>
              <a:rPr lang="en-US" dirty="0" err="1" smtClean="0"/>
              <a:t>t</a:t>
            </a:r>
            <a:r>
              <a:rPr lang="en-US" dirty="0" smtClean="0"/>
              <a:t>)[1+2a</a:t>
            </a:r>
            <a:r>
              <a:rPr lang="en-US" baseline="-25000" dirty="0" smtClean="0"/>
              <a:t>2</a:t>
            </a:r>
            <a:r>
              <a:rPr lang="en-US" dirty="0" smtClean="0"/>
              <a:t> /a</a:t>
            </a:r>
            <a:r>
              <a:rPr lang="en-US" baseline="-25000" dirty="0" smtClean="0"/>
              <a:t>1 </a:t>
            </a:r>
            <a:r>
              <a:rPr lang="en-US" dirty="0" smtClean="0"/>
              <a:t>m(t)]     </a:t>
            </a:r>
            <a:r>
              <a:rPr lang="en-US" dirty="0" err="1" smtClean="0"/>
              <a:t>k</a:t>
            </a:r>
            <a:r>
              <a:rPr lang="en-US" sz="1600" dirty="0" err="1" smtClean="0"/>
              <a:t>a</a:t>
            </a:r>
            <a:r>
              <a:rPr lang="en-US" dirty="0" smtClean="0"/>
              <a:t>= 2a</a:t>
            </a:r>
            <a:r>
              <a:rPr lang="en-US" baseline="-25000" dirty="0" smtClean="0"/>
              <a:t>2</a:t>
            </a:r>
            <a:r>
              <a:rPr lang="en-US" dirty="0" smtClean="0"/>
              <a:t> /a</a:t>
            </a:r>
            <a:r>
              <a:rPr lang="en-US" baseline="-25000" dirty="0" smtClean="0"/>
              <a:t>1 </a:t>
            </a:r>
            <a:endParaRPr lang="en-US" dirty="0" smtClean="0"/>
          </a:p>
          <a:p>
            <a:endParaRPr lang="en-US" dirty="0" smtClean="0"/>
          </a:p>
          <a:p>
            <a:endParaRPr lang="en-IN" dirty="0" smtClean="0"/>
          </a:p>
          <a:p>
            <a:endParaRPr lang="en-US" dirty="0" smtClean="0"/>
          </a:p>
          <a:p>
            <a:endParaRPr lang="en-IN" dirty="0"/>
          </a:p>
        </p:txBody>
      </p:sp>
    </p:spTree>
    <p:extLst>
      <p:ext uri="{BB962C8B-B14F-4D97-AF65-F5344CB8AC3E}">
        <p14:creationId xmlns:p14="http://schemas.microsoft.com/office/powerpoint/2010/main" val="4094418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1266</Words>
  <Application>Microsoft Office PowerPoint</Application>
  <PresentationFormat>Widescreen</PresentationFormat>
  <Paragraphs>133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Amplitude modulation Generation and Detection Methods</vt:lpstr>
      <vt:lpstr>Amplitude modulation family</vt:lpstr>
      <vt:lpstr>Spectral Characteristics of AM family</vt:lpstr>
      <vt:lpstr>Definition</vt:lpstr>
      <vt:lpstr>AM Generation Methods</vt:lpstr>
      <vt:lpstr>Square-law modulator </vt:lpstr>
      <vt:lpstr>PowerPoint Presentation</vt:lpstr>
      <vt:lpstr>Derivation</vt:lpstr>
      <vt:lpstr>PowerPoint Presentation</vt:lpstr>
      <vt:lpstr>Switching Modulator</vt:lpstr>
      <vt:lpstr>PowerPoint Presentation</vt:lpstr>
      <vt:lpstr>PowerPoint Presentation</vt:lpstr>
      <vt:lpstr>PowerPoint Presentation</vt:lpstr>
      <vt:lpstr>Waveforms for switching modulator </vt:lpstr>
      <vt:lpstr>Detection of AM </vt:lpstr>
      <vt:lpstr>Square-law detector</vt:lpstr>
      <vt:lpstr>PowerPoint Presentation</vt:lpstr>
      <vt:lpstr>PowerPoint Presentation</vt:lpstr>
      <vt:lpstr>Envelope detector: It is  Suited for narrowband AM  Percentage modulation less than 100% </vt:lpstr>
      <vt:lpstr>PowerPoint Presentation</vt:lpstr>
      <vt:lpstr>PowerPoint Presentation</vt:lpstr>
      <vt:lpstr>PowerPoint Presentation</vt:lpstr>
      <vt:lpstr>PowerPoint Presentation</vt:lpstr>
      <vt:lpstr>PowerPoint Presentation</vt:lpstr>
      <vt:lpstr>μ&gt;1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Need for</dc:title>
  <dc:creator>User</dc:creator>
  <cp:lastModifiedBy>Microsoft account</cp:lastModifiedBy>
  <cp:revision>27</cp:revision>
  <dcterms:created xsi:type="dcterms:W3CDTF">2020-07-30T04:52:07Z</dcterms:created>
  <dcterms:modified xsi:type="dcterms:W3CDTF">2023-06-08T10:04:34Z</dcterms:modified>
</cp:coreProperties>
</file>