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9" r:id="rId3"/>
    <p:sldId id="269" r:id="rId4"/>
    <p:sldId id="258" r:id="rId5"/>
    <p:sldId id="296" r:id="rId6"/>
    <p:sldId id="297" r:id="rId7"/>
    <p:sldId id="298" r:id="rId8"/>
    <p:sldId id="299" r:id="rId9"/>
    <p:sldId id="300" r:id="rId10"/>
    <p:sldId id="301" r:id="rId11"/>
    <p:sldId id="422" r:id="rId12"/>
    <p:sldId id="423" r:id="rId13"/>
    <p:sldId id="424" r:id="rId14"/>
    <p:sldId id="425" r:id="rId15"/>
    <p:sldId id="307" r:id="rId16"/>
    <p:sldId id="343" r:id="rId17"/>
    <p:sldId id="426" r:id="rId18"/>
    <p:sldId id="427" r:id="rId19"/>
    <p:sldId id="308" r:id="rId20"/>
    <p:sldId id="309" r:id="rId21"/>
    <p:sldId id="310" r:id="rId22"/>
    <p:sldId id="334" r:id="rId23"/>
    <p:sldId id="311" r:id="rId24"/>
    <p:sldId id="312" r:id="rId25"/>
    <p:sldId id="313" r:id="rId26"/>
    <p:sldId id="336" r:id="rId27"/>
    <p:sldId id="337" r:id="rId28"/>
    <p:sldId id="314" r:id="rId29"/>
    <p:sldId id="315" r:id="rId30"/>
    <p:sldId id="316" r:id="rId31"/>
    <p:sldId id="317" r:id="rId32"/>
    <p:sldId id="344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45" r:id="rId44"/>
    <p:sldId id="328" r:id="rId45"/>
    <p:sldId id="329" r:id="rId46"/>
    <p:sldId id="330" r:id="rId47"/>
    <p:sldId id="346" r:id="rId48"/>
    <p:sldId id="341" r:id="rId49"/>
    <p:sldId id="342" r:id="rId50"/>
    <p:sldId id="340" r:id="rId51"/>
    <p:sldId id="379" r:id="rId52"/>
    <p:sldId id="358" r:id="rId53"/>
    <p:sldId id="359" r:id="rId54"/>
    <p:sldId id="382" r:id="rId55"/>
    <p:sldId id="361" r:id="rId56"/>
    <p:sldId id="362" r:id="rId57"/>
    <p:sldId id="380" r:id="rId58"/>
    <p:sldId id="352" r:id="rId59"/>
    <p:sldId id="353" r:id="rId60"/>
    <p:sldId id="349" r:id="rId61"/>
    <p:sldId id="351" r:id="rId62"/>
    <p:sldId id="350" r:id="rId63"/>
    <p:sldId id="365" r:id="rId64"/>
    <p:sldId id="366" r:id="rId65"/>
    <p:sldId id="381" r:id="rId66"/>
    <p:sldId id="357" r:id="rId67"/>
    <p:sldId id="367" r:id="rId68"/>
    <p:sldId id="399" r:id="rId69"/>
    <p:sldId id="369" r:id="rId70"/>
    <p:sldId id="390" r:id="rId71"/>
    <p:sldId id="391" r:id="rId72"/>
    <p:sldId id="392" r:id="rId73"/>
    <p:sldId id="393" r:id="rId74"/>
    <p:sldId id="394" r:id="rId75"/>
    <p:sldId id="395" r:id="rId76"/>
    <p:sldId id="396" r:id="rId77"/>
    <p:sldId id="397" r:id="rId78"/>
    <p:sldId id="370" r:id="rId79"/>
    <p:sldId id="371" r:id="rId80"/>
    <p:sldId id="372" r:id="rId81"/>
    <p:sldId id="400" r:id="rId82"/>
    <p:sldId id="401" r:id="rId83"/>
    <p:sldId id="373" r:id="rId84"/>
    <p:sldId id="374" r:id="rId85"/>
    <p:sldId id="398" r:id="rId86"/>
    <p:sldId id="356" r:id="rId87"/>
    <p:sldId id="368" r:id="rId88"/>
    <p:sldId id="375" r:id="rId89"/>
    <p:sldId id="376" r:id="rId90"/>
    <p:sldId id="377" r:id="rId91"/>
    <p:sldId id="378" r:id="rId92"/>
    <p:sldId id="402" r:id="rId93"/>
    <p:sldId id="403" r:id="rId94"/>
    <p:sldId id="404" r:id="rId95"/>
    <p:sldId id="405" r:id="rId96"/>
    <p:sldId id="406" r:id="rId97"/>
    <p:sldId id="383" r:id="rId98"/>
    <p:sldId id="384" r:id="rId99"/>
    <p:sldId id="385" r:id="rId100"/>
    <p:sldId id="386" r:id="rId101"/>
    <p:sldId id="387" r:id="rId102"/>
    <p:sldId id="388" r:id="rId103"/>
    <p:sldId id="389" r:id="rId104"/>
    <p:sldId id="407" r:id="rId10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59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5C375-ACE9-4EBD-8D38-AA5761CE2703}" type="datetimeFigureOut">
              <a:rPr lang="en-US" smtClean="0"/>
              <a:pPr/>
              <a:t>11/11/2023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BD2E1-EB49-4300-B753-41452B0009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2551836"/>
            <a:ext cx="8686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 Rounded MT Bold" pitchFamily="34" charset="0"/>
              </a:rPr>
              <a:t>UNIT-III </a:t>
            </a: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  <a:latin typeface="Arial Rounded MT Bold" pitchFamily="34" charset="0"/>
              </a:rPr>
              <a:t>PROBABILITY OF ERROR: </a:t>
            </a:r>
            <a:r>
              <a:rPr lang="en-US" b="1" dirty="0">
                <a:latin typeface="Arial Rounded MT Bold" pitchFamily="34" charset="0"/>
              </a:rPr>
              <a:t>Coherent Binary Amplitude-Shift Keying (BASK), Phase Shift Keying (BPSK, QPSK), Frequency-Shift Keying (BFSK, MSK), </a:t>
            </a:r>
            <a:r>
              <a:rPr lang="en-US" b="1" dirty="0" err="1">
                <a:latin typeface="Arial Rounded MT Bold" pitchFamily="34" charset="0"/>
              </a:rPr>
              <a:t>Noncoherent</a:t>
            </a:r>
            <a:r>
              <a:rPr lang="en-US" b="1" dirty="0">
                <a:latin typeface="Arial Rounded MT Bold" pitchFamily="34" charset="0"/>
              </a:rPr>
              <a:t> Digital Modulation Schemes (BASK, BFSK, DPSK), M-</a:t>
            </a:r>
            <a:r>
              <a:rPr lang="en-US" b="1" dirty="0" err="1">
                <a:latin typeface="Arial Rounded MT Bold" pitchFamily="34" charset="0"/>
              </a:rPr>
              <a:t>ary</a:t>
            </a:r>
            <a:r>
              <a:rPr lang="en-US" b="1" dirty="0">
                <a:latin typeface="Arial Rounded MT Bold" pitchFamily="34" charset="0"/>
              </a:rPr>
              <a:t> Digital Modulation Schemes (M-</a:t>
            </a:r>
            <a:r>
              <a:rPr lang="en-US" b="1" dirty="0" err="1">
                <a:latin typeface="Arial Rounded MT Bold" pitchFamily="34" charset="0"/>
              </a:rPr>
              <a:t>ary</a:t>
            </a:r>
            <a:r>
              <a:rPr lang="en-US" b="1" dirty="0">
                <a:latin typeface="Arial Rounded MT Bold" pitchFamily="34" charset="0"/>
              </a:rPr>
              <a:t> PSK).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861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3867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609600"/>
            <a:ext cx="6830020" cy="616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10682" cy="245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362200"/>
            <a:ext cx="885475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67024"/>
            <a:ext cx="91440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685800"/>
            <a:ext cx="6000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691" y="2920206"/>
            <a:ext cx="8870374" cy="203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299416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4343400"/>
            <a:ext cx="8458200" cy="233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504" y="457200"/>
            <a:ext cx="8701553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54258"/>
            <a:ext cx="7920299" cy="574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920" y="304800"/>
            <a:ext cx="708152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815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98" y="2590800"/>
            <a:ext cx="8942203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228600"/>
            <a:ext cx="861060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590800"/>
            <a:ext cx="24669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" y="3886200"/>
            <a:ext cx="853440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304800"/>
            <a:ext cx="8152876" cy="633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78290"/>
            <a:ext cx="8229599" cy="647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4" y="1752600"/>
            <a:ext cx="911282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6934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458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153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8153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7916823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744" y="152400"/>
            <a:ext cx="8747856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89154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762000"/>
            <a:ext cx="8229600" cy="303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294149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381000" y="685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001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8001000" cy="637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" y="1143000"/>
            <a:ext cx="6536489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463" y="2705100"/>
            <a:ext cx="780573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31460"/>
            <a:ext cx="8001000" cy="627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81000"/>
            <a:ext cx="7162756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65532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581400"/>
            <a:ext cx="71628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9208"/>
            <a:ext cx="8153399" cy="617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382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3152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352800"/>
            <a:ext cx="7429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84582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5262"/>
            <a:ext cx="8077199" cy="594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7696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7848600" cy="2809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0980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1534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7772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63246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048000"/>
            <a:ext cx="5671589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44000" cy="362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ownloads\CamScanner 12-06-2021 10.58.42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961" y="1600200"/>
            <a:ext cx="742407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Q=complementary function</a:t>
            </a:r>
          </a:p>
          <a:p>
            <a:r>
              <a:rPr lang="en-US" dirty="0"/>
              <a:t>Q(X)….a function of independent variable.</a:t>
            </a:r>
          </a:p>
          <a:p>
            <a:r>
              <a:rPr lang="en-US" dirty="0" err="1"/>
              <a:t>i.e</a:t>
            </a:r>
            <a:r>
              <a:rPr lang="en-US" dirty="0"/>
              <a:t>; if x decreases…Q(x) increases…means it is having complementary property.</a:t>
            </a:r>
          </a:p>
          <a:p>
            <a:r>
              <a:rPr lang="en-US" dirty="0"/>
              <a:t>Generally </a:t>
            </a:r>
            <a:r>
              <a:rPr lang="en-US" dirty="0" err="1"/>
              <a:t>Pe</a:t>
            </a:r>
            <a:r>
              <a:rPr lang="en-US" dirty="0"/>
              <a:t> should be minimum…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24600" y="2209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Eb</a:t>
            </a:r>
            <a:r>
              <a:rPr lang="en-US" dirty="0"/>
              <a:t>=transmitted signal energy per bit</a:t>
            </a:r>
          </a:p>
          <a:p>
            <a:r>
              <a:rPr lang="en-US" dirty="0"/>
              <a:t>Tb=Symbol duration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ownloads\CamScanner 12-06-2021 10.58.42_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67" y="409099"/>
            <a:ext cx="9043533" cy="6448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E9E7E9"/>
              </a:clrFrom>
              <a:clrTo>
                <a:srgbClr val="E9E7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914400"/>
            <a:ext cx="914400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QPSK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76554"/>
            <a:ext cx="8229600" cy="377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2913"/>
            <a:ext cx="91440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71002"/>
            <a:ext cx="8229600" cy="3184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27" y="1600200"/>
            <a:ext cx="814294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174" y="457200"/>
            <a:ext cx="7800537" cy="597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908351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"/>
            <a:ext cx="38766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914400"/>
            <a:ext cx="45529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2514600"/>
            <a:ext cx="47815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733800"/>
            <a:ext cx="4808185" cy="115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910556"/>
            <a:ext cx="70485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116" y="1600200"/>
            <a:ext cx="705976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8600"/>
            <a:ext cx="7010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504" y="1600200"/>
            <a:ext cx="710299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048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438400"/>
            <a:ext cx="7265747" cy="211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03" y="1371600"/>
            <a:ext cx="8150680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57392"/>
            <a:ext cx="8229600" cy="441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381000" y="152400"/>
            <a:ext cx="8047779" cy="414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419600"/>
            <a:ext cx="7848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ownloads\CamScanner 12-06-2021 10.58.42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046" y="1600200"/>
            <a:ext cx="752590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287" y="381000"/>
            <a:ext cx="8073429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8663869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8610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458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822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895601"/>
            <a:ext cx="5736241" cy="3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59347" cy="620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188" y="533400"/>
            <a:ext cx="849714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944" y="2781300"/>
            <a:ext cx="861536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228600" y="1752599"/>
            <a:ext cx="8777699" cy="417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"/>
            <a:ext cx="9144000" cy="56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258" y="1371601"/>
            <a:ext cx="862148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800086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499" y="2728913"/>
            <a:ext cx="7879701" cy="2523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824831"/>
            <a:ext cx="81724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255" y="381000"/>
            <a:ext cx="7909091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90600"/>
            <a:ext cx="7989387" cy="524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7267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0"/>
            <a:ext cx="79248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457200"/>
            <a:ext cx="41338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648200"/>
            <a:ext cx="7370619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" y="2924175"/>
            <a:ext cx="80391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2" y="2753519"/>
            <a:ext cx="80676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4648200" cy="394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533400"/>
            <a:ext cx="342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599" y="4648200"/>
            <a:ext cx="377900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85800"/>
            <a:ext cx="830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429000" y="50292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/>
              <a:t>MSK TRANSMITTER</a:t>
            </a:r>
            <a:endParaRPr lang="en-US" sz="2400" b="1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928" y="1219200"/>
            <a:ext cx="869381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-772"/>
            <a:ext cx="7315200" cy="6545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ownloads\CamScanner 12-06-2021 10.58.42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29577"/>
            <a:ext cx="8229600" cy="3067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Non coherent Digital Modulation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NONCOHERENT DETECTION OF BASK SIGNAL</a:t>
            </a:r>
          </a:p>
          <a:p>
            <a:r>
              <a:rPr lang="en-US" sz="2000" b="1" dirty="0"/>
              <a:t>NONCOHERENT DETECTION OF BFSK SIGNALS</a:t>
            </a:r>
          </a:p>
          <a:p>
            <a:r>
              <a:rPr lang="en-US" sz="2000" b="1" dirty="0"/>
              <a:t>DIFFERENTIAL PHASE-SHIFT KEYING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NONCOHERENT DETECTION OF BASK SIGNAL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In non coherent demodulation method of digitally modulated signals, knowledge of the carrier signal’s phase is not required.</a:t>
            </a:r>
          </a:p>
          <a:p>
            <a:pPr algn="just"/>
            <a:r>
              <a:rPr lang="en-US" dirty="0"/>
              <a:t>Non coherent ASK demodulator does not require a phase-coherent local oscillator.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1000"/>
            <a:ext cx="78581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328863"/>
            <a:ext cx="8991600" cy="2547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042" y="304800"/>
            <a:ext cx="874695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276600"/>
            <a:ext cx="515022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676400"/>
            <a:ext cx="883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NONCOHERENT DETECTION OF BFSK SIGNALS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43920"/>
            <a:ext cx="8229600" cy="4238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DIFFERENTIAL PHASE-SHIFT KEYING</a:t>
            </a:r>
            <a:br>
              <a:rPr lang="en-US" dirty="0"/>
            </a:b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12902"/>
            <a:ext cx="7467600" cy="574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609600"/>
            <a:ext cx="389543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219200"/>
            <a:ext cx="914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038600"/>
            <a:ext cx="7934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800600"/>
            <a:ext cx="67437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5257800"/>
            <a:ext cx="8953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8610600" cy="190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609600"/>
            <a:ext cx="30289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77" y="1752600"/>
            <a:ext cx="890228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09600"/>
            <a:ext cx="64198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43" y="2209799"/>
            <a:ext cx="9035757" cy="344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0"/>
            <a:ext cx="8483816" cy="3062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609600"/>
            <a:ext cx="418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912144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797" y="3048000"/>
            <a:ext cx="807977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229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2638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52" y="3124200"/>
            <a:ext cx="833289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0227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167</Words>
  <Application>Microsoft Office PowerPoint</Application>
  <PresentationFormat>On-screen Show (4:3)</PresentationFormat>
  <Paragraphs>20</Paragraphs>
  <Slides>104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9" baseType="lpstr">
      <vt:lpstr>Arial</vt:lpstr>
      <vt:lpstr>Arial Rounded MT Bold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QPSK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Non coherent Digital Modulation Schemes</vt:lpstr>
      <vt:lpstr>NONCOHERENT DETECTION OF BASK SIGNAL </vt:lpstr>
      <vt:lpstr>PowerPoint Presentation</vt:lpstr>
      <vt:lpstr>NONCOHERENT DETECTION OF BFSK SIGNALS</vt:lpstr>
      <vt:lpstr>DIFFERENTIAL PHASE-SHIFT KEYING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KRISHNACHAITANYA.TATIKONDA</cp:lastModifiedBy>
  <cp:revision>81</cp:revision>
  <dcterms:created xsi:type="dcterms:W3CDTF">2021-01-08T04:13:55Z</dcterms:created>
  <dcterms:modified xsi:type="dcterms:W3CDTF">2023-11-11T05:42:36Z</dcterms:modified>
</cp:coreProperties>
</file>