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77" r:id="rId2"/>
    <p:sldId id="256" r:id="rId3"/>
    <p:sldId id="378" r:id="rId4"/>
    <p:sldId id="379" r:id="rId5"/>
    <p:sldId id="380" r:id="rId6"/>
    <p:sldId id="381" r:id="rId7"/>
    <p:sldId id="382" r:id="rId8"/>
    <p:sldId id="383" r:id="rId9"/>
    <p:sldId id="259" r:id="rId10"/>
    <p:sldId id="260" r:id="rId11"/>
    <p:sldId id="261" r:id="rId12"/>
    <p:sldId id="262" r:id="rId13"/>
    <p:sldId id="263" r:id="rId14"/>
    <p:sldId id="264" r:id="rId15"/>
    <p:sldId id="265" r:id="rId16"/>
    <p:sldId id="266" r:id="rId17"/>
    <p:sldId id="267" r:id="rId18"/>
    <p:sldId id="268" r:id="rId19"/>
    <p:sldId id="413" r:id="rId20"/>
    <p:sldId id="414" r:id="rId21"/>
    <p:sldId id="415" r:id="rId22"/>
    <p:sldId id="416" r:id="rId23"/>
    <p:sldId id="417" r:id="rId24"/>
    <p:sldId id="418" r:id="rId25"/>
    <p:sldId id="419" r:id="rId26"/>
    <p:sldId id="420" r:id="rId27"/>
    <p:sldId id="421" r:id="rId28"/>
    <p:sldId id="422" r:id="rId29"/>
    <p:sldId id="423" r:id="rId30"/>
    <p:sldId id="274" r:id="rId31"/>
    <p:sldId id="424" r:id="rId32"/>
    <p:sldId id="425" r:id="rId33"/>
    <p:sldId id="426" r:id="rId34"/>
    <p:sldId id="427" r:id="rId35"/>
    <p:sldId id="428" r:id="rId36"/>
    <p:sldId id="429" r:id="rId37"/>
    <p:sldId id="278" r:id="rId38"/>
    <p:sldId id="279" r:id="rId39"/>
    <p:sldId id="280" r:id="rId40"/>
    <p:sldId id="281" r:id="rId41"/>
    <p:sldId id="282" r:id="rId42"/>
    <p:sldId id="283" r:id="rId43"/>
    <p:sldId id="284" r:id="rId44"/>
    <p:sldId id="434" r:id="rId45"/>
    <p:sldId id="435" r:id="rId46"/>
    <p:sldId id="293" r:id="rId47"/>
    <p:sldId id="294" r:id="rId48"/>
    <p:sldId id="295" r:id="rId49"/>
    <p:sldId id="296" r:id="rId50"/>
    <p:sldId id="297" r:id="rId51"/>
    <p:sldId id="436" r:id="rId52"/>
    <p:sldId id="437" r:id="rId53"/>
    <p:sldId id="298" r:id="rId54"/>
    <p:sldId id="384" r:id="rId55"/>
    <p:sldId id="385" r:id="rId56"/>
    <p:sldId id="387" r:id="rId57"/>
    <p:sldId id="386" r:id="rId58"/>
    <p:sldId id="388" r:id="rId59"/>
    <p:sldId id="389" r:id="rId60"/>
    <p:sldId id="326" r:id="rId61"/>
    <p:sldId id="327" r:id="rId62"/>
    <p:sldId id="328" r:id="rId63"/>
    <p:sldId id="330" r:id="rId64"/>
    <p:sldId id="401" r:id="rId65"/>
    <p:sldId id="402" r:id="rId66"/>
    <p:sldId id="329" r:id="rId67"/>
    <p:sldId id="403" r:id="rId68"/>
    <p:sldId id="404" r:id="rId69"/>
    <p:sldId id="405" r:id="rId70"/>
    <p:sldId id="406" r:id="rId71"/>
    <p:sldId id="407" r:id="rId72"/>
    <p:sldId id="408" r:id="rId73"/>
    <p:sldId id="409" r:id="rId74"/>
    <p:sldId id="299" r:id="rId75"/>
    <p:sldId id="300" r:id="rId76"/>
    <p:sldId id="301" r:id="rId77"/>
    <p:sldId id="302" r:id="rId78"/>
    <p:sldId id="303" r:id="rId79"/>
    <p:sldId id="304" r:id="rId80"/>
    <p:sldId id="305" r:id="rId81"/>
    <p:sldId id="306" r:id="rId82"/>
    <p:sldId id="307" r:id="rId83"/>
    <p:sldId id="308" r:id="rId84"/>
    <p:sldId id="309" r:id="rId85"/>
    <p:sldId id="310" r:id="rId86"/>
    <p:sldId id="311" r:id="rId87"/>
    <p:sldId id="339" r:id="rId88"/>
    <p:sldId id="312" r:id="rId89"/>
    <p:sldId id="313" r:id="rId90"/>
    <p:sldId id="411" r:id="rId91"/>
    <p:sldId id="412" r:id="rId92"/>
    <p:sldId id="277" r:id="rId93"/>
    <p:sldId id="272" r:id="rId94"/>
    <p:sldId id="331" r:id="rId95"/>
    <p:sldId id="273" r:id="rId96"/>
    <p:sldId id="334" r:id="rId97"/>
    <p:sldId id="335" r:id="rId98"/>
    <p:sldId id="336" r:id="rId99"/>
    <p:sldId id="337" r:id="rId100"/>
    <p:sldId id="338" r:id="rId101"/>
    <p:sldId id="333" r:id="rId102"/>
    <p:sldId id="314" r:id="rId103"/>
    <p:sldId id="315" r:id="rId104"/>
    <p:sldId id="316" r:id="rId105"/>
    <p:sldId id="317" r:id="rId106"/>
    <p:sldId id="318" r:id="rId107"/>
    <p:sldId id="319" r:id="rId108"/>
    <p:sldId id="320" r:id="rId109"/>
    <p:sldId id="321" r:id="rId110"/>
    <p:sldId id="322" r:id="rId111"/>
    <p:sldId id="323" r:id="rId112"/>
    <p:sldId id="324" r:id="rId113"/>
    <p:sldId id="325" r:id="rId114"/>
    <p:sldId id="340" r:id="rId115"/>
    <p:sldId id="341" r:id="rId116"/>
    <p:sldId id="342" r:id="rId117"/>
    <p:sldId id="369" r:id="rId118"/>
    <p:sldId id="438" r:id="rId119"/>
    <p:sldId id="439" r:id="rId120"/>
    <p:sldId id="440" r:id="rId121"/>
    <p:sldId id="441" r:id="rId122"/>
    <p:sldId id="442" r:id="rId123"/>
    <p:sldId id="443" r:id="rId124"/>
    <p:sldId id="444" r:id="rId125"/>
    <p:sldId id="445" r:id="rId126"/>
    <p:sldId id="446" r:id="rId127"/>
    <p:sldId id="447" r:id="rId128"/>
    <p:sldId id="448" r:id="rId129"/>
    <p:sldId id="449" r:id="rId130"/>
    <p:sldId id="343" r:id="rId131"/>
    <p:sldId id="344" r:id="rId132"/>
    <p:sldId id="345" r:id="rId133"/>
    <p:sldId id="346" r:id="rId134"/>
    <p:sldId id="347" r:id="rId135"/>
    <p:sldId id="348" r:id="rId136"/>
    <p:sldId id="349" r:id="rId137"/>
    <p:sldId id="350" r:id="rId138"/>
    <p:sldId id="351" r:id="rId139"/>
    <p:sldId id="352" r:id="rId140"/>
    <p:sldId id="353" r:id="rId141"/>
    <p:sldId id="354" r:id="rId142"/>
    <p:sldId id="355" r:id="rId143"/>
    <p:sldId id="356" r:id="rId144"/>
    <p:sldId id="357" r:id="rId145"/>
    <p:sldId id="358" r:id="rId146"/>
    <p:sldId id="359" r:id="rId147"/>
    <p:sldId id="360" r:id="rId148"/>
    <p:sldId id="361" r:id="rId149"/>
    <p:sldId id="362" r:id="rId150"/>
    <p:sldId id="363" r:id="rId151"/>
    <p:sldId id="364" r:id="rId152"/>
    <p:sldId id="365" r:id="rId153"/>
    <p:sldId id="366" r:id="rId154"/>
    <p:sldId id="367" r:id="rId155"/>
    <p:sldId id="368" r:id="rId156"/>
    <p:sldId id="370" r:id="rId157"/>
    <p:sldId id="371" r:id="rId158"/>
    <p:sldId id="372" r:id="rId159"/>
    <p:sldId id="373" r:id="rId160"/>
    <p:sldId id="374" r:id="rId161"/>
    <p:sldId id="375" r:id="rId162"/>
    <p:sldId id="376" r:id="rId1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596"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viewProps" Target="view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9/25/2023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123.emf"/><Relationship Id="rId2" Type="http://schemas.openxmlformats.org/officeDocument/2006/relationships/image" Target="../media/image122.pn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124.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25.emf"/><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emf"/><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128.emf"/><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130.emf"/><Relationship Id="rId2" Type="http://schemas.openxmlformats.org/officeDocument/2006/relationships/image" Target="../media/image129.png"/><Relationship Id="rId1" Type="http://schemas.openxmlformats.org/officeDocument/2006/relationships/slideLayout" Target="../slideLayouts/slideLayout7.xml"/><Relationship Id="rId4" Type="http://schemas.openxmlformats.org/officeDocument/2006/relationships/image" Target="../media/image131.emf"/></Relationships>
</file>

<file path=ppt/slides/_rels/slide124.xml.rels><?xml version="1.0" encoding="UTF-8" standalone="yes"?>
<Relationships xmlns="http://schemas.openxmlformats.org/package/2006/relationships"><Relationship Id="rId3" Type="http://schemas.openxmlformats.org/officeDocument/2006/relationships/image" Target="../media/image133.emf"/><Relationship Id="rId2" Type="http://schemas.openxmlformats.org/officeDocument/2006/relationships/image" Target="../media/image132.pn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136.emf"/><Relationship Id="rId2" Type="http://schemas.openxmlformats.org/officeDocument/2006/relationships/image" Target="../media/image135.emf"/><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hyperlink" Target="https://www.elprocus.com/pulse-code-modulation-and-demodulation/" TargetMode="External"/><Relationship Id="rId2" Type="http://schemas.openxmlformats.org/officeDocument/2006/relationships/hyperlink" Target="https://www.elprocus.com/analog-to-digital-adc-converter/" TargetMode="Externa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7.png"/><Relationship Id="rId5" Type="http://schemas.microsoft.com/office/2007/relationships/hdphoto" Target="../media/hdphoto2.wdp"/><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5.wdp"/><Relationship Id="rId7" Type="http://schemas.microsoft.com/office/2007/relationships/hdphoto" Target="../media/hdphoto7.wdp"/><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1.png"/><Relationship Id="rId5" Type="http://schemas.microsoft.com/office/2007/relationships/hdphoto" Target="../media/hdphoto6.wdp"/><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hyperlink" Target="https://electronicspost.com/wp-content/uploads/2020/06/2-11.png" TargetMode="Externa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9.png"/><Relationship Id="rId1" Type="http://schemas.openxmlformats.org/officeDocument/2006/relationships/slideLayout" Target="../slideLayouts/slideLayout2.xml"/><Relationship Id="rId5" Type="http://schemas.microsoft.com/office/2007/relationships/hdphoto" Target="../media/hdphoto12.wdp"/><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microsoft.com/office/2007/relationships/hdphoto" Target="../media/hdphoto14.wdp"/></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electronicspost.com/wp-content/uploads/2020/06/3-9.png"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0.png"/><Relationship Id="rId2" Type="http://schemas.openxmlformats.org/officeDocument/2006/relationships/hyperlink" Target="https://electronicspost.com/wp-content/uploads/2020/06/4-6.png" TargetMode="External"/><Relationship Id="rId1" Type="http://schemas.openxmlformats.org/officeDocument/2006/relationships/slideLayout" Target="../slideLayouts/slideLayout2.xml"/><Relationship Id="rId6" Type="http://schemas.openxmlformats.org/officeDocument/2006/relationships/hyperlink" Target="https://electronicspost.com/wp-content/uploads/2020/06/7-9.png" TargetMode="External"/><Relationship Id="rId5" Type="http://schemas.openxmlformats.org/officeDocument/2006/relationships/image" Target="../media/image39.png"/><Relationship Id="rId4" Type="http://schemas.openxmlformats.org/officeDocument/2006/relationships/hyperlink" Target="https://electronicspost.com/wp-content/uploads/2020/06/6-9.png" TargetMode="External"/></Relationships>
</file>

<file path=ppt/slides/_rels/slide38.xml.rels><?xml version="1.0" encoding="UTF-8" standalone="yes"?>
<Relationships xmlns="http://schemas.openxmlformats.org/package/2006/relationships"><Relationship Id="rId8" Type="http://schemas.microsoft.com/office/2007/relationships/hdphoto" Target="../media/hdphoto16.wdp"/><Relationship Id="rId3" Type="http://schemas.openxmlformats.org/officeDocument/2006/relationships/hyperlink" Target="https://www.jakelectronics.com/" TargetMode="External"/><Relationship Id="rId7" Type="http://schemas.openxmlformats.org/officeDocument/2006/relationships/image" Target="../media/image43.png"/><Relationship Id="rId2" Type="http://schemas.openxmlformats.org/officeDocument/2006/relationships/hyperlink" Target="https://www.pcbway.com/?from=electronicspost12" TargetMode="External"/><Relationship Id="rId1" Type="http://schemas.openxmlformats.org/officeDocument/2006/relationships/slideLayout" Target="../slideLayouts/slideLayout2.xml"/><Relationship Id="rId6" Type="http://schemas.openxmlformats.org/officeDocument/2006/relationships/image" Target="../media/image42.png"/><Relationship Id="rId5" Type="http://schemas.microsoft.com/office/2007/relationships/hdphoto" Target="../media/hdphoto15.wdp"/><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microsoft.com/office/2007/relationships/hdphoto" Target="../media/hdphoto19.wdp"/><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microsoft.com/office/2007/relationships/hdphoto" Target="../media/hdphoto20.wdp"/><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microsoft.com/office/2007/relationships/hdphoto" Target="../media/hdphoto21.wdp"/><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microsoft.com/office/2007/relationships/hdphoto" Target="../media/hdphoto22.wdp"/><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hyperlink" Target="https://www.elprocus.com/phase-locked-loop-operating-principle-and-applications/"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microsoft.com/office/2007/relationships/hdphoto" Target="../media/hdphoto23.wdp"/><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microsoft.com/office/2007/relationships/hdphoto" Target="../media/hdphoto24.wdp"/><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microsoft.com/office/2007/relationships/hdphoto" Target="../media/hdphoto25.wdp"/><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70.emf"/><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hyperlink" Target="https://electronicscoach.com/modulation.html" TargetMode="Externa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7.xml"/><Relationship Id="rId4" Type="http://schemas.openxmlformats.org/officeDocument/2006/relationships/image" Target="../media/image100.png"/></Relationships>
</file>

<file path=ppt/slides/_rels/slide99.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610600" cy="6202362"/>
          </a:xfrm>
        </p:spPr>
        <p:style>
          <a:lnRef idx="1">
            <a:schemeClr val="accent1"/>
          </a:lnRef>
          <a:fillRef idx="2">
            <a:schemeClr val="accent1"/>
          </a:fillRef>
          <a:effectRef idx="1">
            <a:schemeClr val="accent1"/>
          </a:effectRef>
          <a:fontRef idx="minor">
            <a:schemeClr val="dk1"/>
          </a:fontRef>
        </p:style>
        <p:txBody>
          <a:bodyPr>
            <a:normAutofit/>
          </a:bodyPr>
          <a:lstStyle/>
          <a:p>
            <a:r>
              <a:rPr lang="en-US" b="1" dirty="0"/>
              <a:t>DIGITAL COMMUNICATION</a:t>
            </a:r>
            <a:br>
              <a:rPr lang="en-US" b="1" dirty="0"/>
            </a:br>
            <a:r>
              <a:rPr lang="en-US" b="1" dirty="0"/>
              <a:t>III </a:t>
            </a:r>
            <a:r>
              <a:rPr lang="en-US" b="1" dirty="0" err="1"/>
              <a:t>B.Tech</a:t>
            </a:r>
            <a:r>
              <a:rPr lang="en-US" b="1" dirty="0"/>
              <a:t>-V SEM</a:t>
            </a:r>
            <a:br>
              <a:rPr lang="en-US" b="1" dirty="0"/>
            </a:br>
            <a:r>
              <a:rPr lang="en-US" b="1" dirty="0"/>
              <a:t>20EC503</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04800" y="304801"/>
                <a:ext cx="8229600" cy="1143000"/>
              </a:xfrm>
            </p:spPr>
            <p:txBody>
              <a:bodyPr>
                <a:normAutofit/>
              </a:bodyPr>
              <a:lstStyle/>
              <a:p>
                <a:pPr algn="just"/>
                <a:r>
                  <a:rPr lang="en-US" sz="2000" dirty="0">
                    <a:latin typeface="Times New Roman" pitchFamily="18" charset="0"/>
                    <a:cs typeface="Times New Roman" pitchFamily="18" charset="0"/>
                  </a:rPr>
                  <a:t>The following figure indicates a continuous-time signal </a:t>
                </a:r>
                <a14:m>
                  <m:oMath xmlns:m="http://schemas.openxmlformats.org/officeDocument/2006/math">
                    <m:r>
                      <a:rPr lang="en-US" sz="2000" b="1" i="1" dirty="0" smtClean="0">
                        <a:latin typeface="Cambria Math" panose="02040503050406030204" pitchFamily="18" charset="0"/>
                        <a:cs typeface="Times New Roman" pitchFamily="18" charset="0"/>
                      </a:rPr>
                      <m:t>𝒙</m:t>
                    </m:r>
                    <m:r>
                      <a:rPr lang="en-US" sz="2000" b="1" i="1" dirty="0" smtClean="0">
                        <a:latin typeface="Cambria Math" panose="02040503050406030204" pitchFamily="18" charset="0"/>
                        <a:cs typeface="Times New Roman" pitchFamily="18" charset="0"/>
                      </a:rPr>
                      <m:t>(</m:t>
                    </m:r>
                    <m:r>
                      <a:rPr lang="en-US" sz="2000" i="1" dirty="0">
                        <a:latin typeface="Cambria Math" panose="02040503050406030204" pitchFamily="18" charset="0"/>
                        <a:cs typeface="Times New Roman" pitchFamily="18" charset="0"/>
                      </a:rPr>
                      <m:t>𝑡</m:t>
                    </m:r>
                    <m:r>
                      <a:rPr lang="en-US" sz="2000" i="1" dirty="0">
                        <a:latin typeface="Cambria Math" panose="02040503050406030204" pitchFamily="18" charset="0"/>
                        <a:cs typeface="Times New Roman" pitchFamily="18" charset="0"/>
                      </a:rPr>
                      <m:t>) </m:t>
                    </m:r>
                  </m:oMath>
                </a14:m>
                <a:r>
                  <a:rPr lang="en-US" sz="2000" dirty="0">
                    <a:latin typeface="Times New Roman" pitchFamily="18" charset="0"/>
                    <a:cs typeface="Times New Roman" pitchFamily="18" charset="0"/>
                  </a:rPr>
                  <a:t>and a sampled signal </a:t>
                </a:r>
                <a14:m>
                  <m:oMath xmlns:m="http://schemas.openxmlformats.org/officeDocument/2006/math">
                    <m:r>
                      <a:rPr lang="en-US" sz="2000" b="1" i="1" dirty="0" smtClean="0">
                        <a:latin typeface="Cambria Math" panose="02040503050406030204" pitchFamily="18" charset="0"/>
                        <a:cs typeface="Times New Roman" pitchFamily="18" charset="0"/>
                      </a:rPr>
                      <m:t>𝒙</m:t>
                    </m:r>
                    <m:r>
                      <a:rPr lang="en-US" sz="2000" b="1" i="1" baseline="-25000" dirty="0" err="1" smtClean="0">
                        <a:latin typeface="Cambria Math" panose="02040503050406030204" pitchFamily="18" charset="0"/>
                        <a:cs typeface="Times New Roman" pitchFamily="18" charset="0"/>
                      </a:rPr>
                      <m:t>𝒔</m:t>
                    </m:r>
                    <m:r>
                      <a:rPr lang="en-US" sz="2000" b="1" i="1" dirty="0" smtClean="0">
                        <a:latin typeface="Cambria Math" panose="02040503050406030204" pitchFamily="18" charset="0"/>
                        <a:cs typeface="Times New Roman" pitchFamily="18" charset="0"/>
                      </a:rPr>
                      <m:t>(</m:t>
                    </m:r>
                    <m:r>
                      <a:rPr lang="en-US" sz="2000" i="1" dirty="0">
                        <a:latin typeface="Cambria Math" panose="02040503050406030204" pitchFamily="18" charset="0"/>
                        <a:cs typeface="Times New Roman" pitchFamily="18" charset="0"/>
                      </a:rPr>
                      <m:t>𝑡</m:t>
                    </m:r>
                    <m:r>
                      <a:rPr lang="en-US" sz="2000" i="1" dirty="0">
                        <a:latin typeface="Cambria Math" panose="02040503050406030204" pitchFamily="18" charset="0"/>
                        <a:cs typeface="Times New Roman" pitchFamily="18" charset="0"/>
                      </a:rPr>
                      <m:t>)</m:t>
                    </m:r>
                  </m:oMath>
                </a14:m>
                <a:r>
                  <a:rPr lang="en-US" sz="2000" dirty="0">
                    <a:latin typeface="Times New Roman" pitchFamily="18" charset="0"/>
                    <a:cs typeface="Times New Roman" pitchFamily="18" charset="0"/>
                  </a:rPr>
                  <a:t>. When </a:t>
                </a:r>
                <a14:m>
                  <m:oMath xmlns:m="http://schemas.openxmlformats.org/officeDocument/2006/math">
                    <m:r>
                      <a:rPr lang="en-US" sz="2000" b="1" i="1" dirty="0" smtClean="0">
                        <a:latin typeface="Cambria Math" panose="02040503050406030204" pitchFamily="18" charset="0"/>
                        <a:cs typeface="Times New Roman" pitchFamily="18" charset="0"/>
                      </a:rPr>
                      <m:t>𝒙</m:t>
                    </m:r>
                    <m:r>
                      <a:rPr lang="en-US" sz="2000" b="1" i="1" dirty="0" smtClean="0">
                        <a:latin typeface="Cambria Math" panose="02040503050406030204" pitchFamily="18" charset="0"/>
                        <a:cs typeface="Times New Roman" pitchFamily="18" charset="0"/>
                      </a:rPr>
                      <m:t>(</m:t>
                    </m:r>
                    <m:r>
                      <a:rPr lang="en-US" sz="2000" i="1" dirty="0">
                        <a:latin typeface="Cambria Math" panose="02040503050406030204" pitchFamily="18" charset="0"/>
                        <a:cs typeface="Times New Roman" pitchFamily="18" charset="0"/>
                      </a:rPr>
                      <m:t>𝑡</m:t>
                    </m:r>
                    <m:r>
                      <a:rPr lang="en-US" sz="2000" i="1" dirty="0">
                        <a:latin typeface="Cambria Math" panose="02040503050406030204" pitchFamily="18" charset="0"/>
                        <a:cs typeface="Times New Roman" pitchFamily="18" charset="0"/>
                      </a:rPr>
                      <m:t>)</m:t>
                    </m:r>
                  </m:oMath>
                </a14:m>
                <a:r>
                  <a:rPr lang="en-US" sz="2000" dirty="0">
                    <a:latin typeface="Times New Roman" pitchFamily="18" charset="0"/>
                    <a:cs typeface="Times New Roman" pitchFamily="18" charset="0"/>
                  </a:rPr>
                  <a:t> is multiplied by a periodic impulse train, the sampled signal </a:t>
                </a:r>
                <a14:m>
                  <m:oMath xmlns:m="http://schemas.openxmlformats.org/officeDocument/2006/math">
                    <m:r>
                      <a:rPr lang="en-US" sz="2000" b="1" i="1" dirty="0" smtClean="0">
                        <a:latin typeface="Cambria Math" panose="02040503050406030204" pitchFamily="18" charset="0"/>
                        <a:cs typeface="Times New Roman" pitchFamily="18" charset="0"/>
                      </a:rPr>
                      <m:t>𝒙</m:t>
                    </m:r>
                    <m:r>
                      <a:rPr lang="en-US" sz="2000" b="1" i="1" baseline="-25000" dirty="0" err="1" smtClean="0">
                        <a:latin typeface="Cambria Math" panose="02040503050406030204" pitchFamily="18" charset="0"/>
                        <a:cs typeface="Times New Roman" pitchFamily="18" charset="0"/>
                      </a:rPr>
                      <m:t>𝒔</m:t>
                    </m:r>
                    <m:r>
                      <a:rPr lang="en-US" sz="2000" b="1" i="1" dirty="0" smtClean="0">
                        <a:latin typeface="Cambria Math" panose="02040503050406030204" pitchFamily="18" charset="0"/>
                        <a:cs typeface="Times New Roman" pitchFamily="18" charset="0"/>
                      </a:rPr>
                      <m:t>(</m:t>
                    </m:r>
                    <m:r>
                      <a:rPr lang="en-US" sz="2000" i="1" dirty="0">
                        <a:latin typeface="Cambria Math" panose="02040503050406030204" pitchFamily="18" charset="0"/>
                        <a:cs typeface="Times New Roman" pitchFamily="18" charset="0"/>
                      </a:rPr>
                      <m:t>𝑡</m:t>
                    </m:r>
                    <m:r>
                      <a:rPr lang="en-US" sz="2000" i="1" dirty="0">
                        <a:latin typeface="Cambria Math" panose="02040503050406030204" pitchFamily="18" charset="0"/>
                        <a:cs typeface="Times New Roman" pitchFamily="18" charset="0"/>
                      </a:rPr>
                      <m:t>)</m:t>
                    </m:r>
                  </m:oMath>
                </a14:m>
                <a:r>
                  <a:rPr lang="en-US" sz="2000" dirty="0">
                    <a:latin typeface="Times New Roman" pitchFamily="18" charset="0"/>
                    <a:cs typeface="Times New Roman" pitchFamily="18" charset="0"/>
                  </a:rPr>
                  <a:t> is obtained.</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04800" y="304801"/>
                <a:ext cx="8229600" cy="1143000"/>
              </a:xfrm>
              <a:blipFill>
                <a:blip r:embed="rId2"/>
                <a:stretch>
                  <a:fillRect l="-667" r="-741" b="-532"/>
                </a:stretch>
              </a:blipFill>
            </p:spPr>
            <p:txBody>
              <a:bodyPr/>
              <a:lstStyle/>
              <a:p>
                <a:r>
                  <a:rPr lang="en-IN">
                    <a:noFill/>
                  </a:rPr>
                  <a:t> </a:t>
                </a:r>
              </a:p>
            </p:txBody>
          </p:sp>
        </mc:Fallback>
      </mc:AlternateContent>
      <p:pic>
        <p:nvPicPr>
          <p:cNvPr id="2050" name="Picture 2"/>
          <p:cNvPicPr>
            <a:picLocks noChangeAspect="1" noChangeArrowheads="1"/>
          </p:cNvPicPr>
          <p:nvPr/>
        </p:nvPicPr>
        <p:blipFill>
          <a:blip r:embed="rId3" cstate="print"/>
          <a:srcRect/>
          <a:stretch>
            <a:fillRect/>
          </a:stretch>
        </p:blipFill>
        <p:spPr bwMode="auto">
          <a:xfrm>
            <a:off x="1295400" y="1676400"/>
            <a:ext cx="6362700" cy="4676775"/>
          </a:xfrm>
          <a:prstGeom prst="rect">
            <a:avLst/>
          </a:prstGeom>
          <a:noFill/>
          <a:ln w="9525">
            <a:noFill/>
            <a:miter lim="800000"/>
            <a:headEnd/>
            <a:tailEnd/>
          </a:ln>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2" cstate="print"/>
          <a:srcRect/>
          <a:stretch>
            <a:fillRect/>
          </a:stretch>
        </p:blipFill>
        <p:spPr bwMode="auto">
          <a:xfrm>
            <a:off x="990600" y="381000"/>
            <a:ext cx="2400300" cy="352425"/>
          </a:xfrm>
          <a:prstGeom prst="rect">
            <a:avLst/>
          </a:prstGeom>
          <a:noFill/>
          <a:ln w="9525">
            <a:noFill/>
            <a:miter lim="800000"/>
            <a:headEnd/>
            <a:tailEnd/>
          </a:ln>
        </p:spPr>
      </p:pic>
      <p:pic>
        <p:nvPicPr>
          <p:cNvPr id="91139" name="Picture 3"/>
          <p:cNvPicPr>
            <a:picLocks noChangeAspect="1" noChangeArrowheads="1"/>
          </p:cNvPicPr>
          <p:nvPr/>
        </p:nvPicPr>
        <p:blipFill>
          <a:blip r:embed="rId3" cstate="print"/>
          <a:srcRect/>
          <a:stretch>
            <a:fillRect/>
          </a:stretch>
        </p:blipFill>
        <p:spPr bwMode="auto">
          <a:xfrm>
            <a:off x="0" y="895350"/>
            <a:ext cx="9144000" cy="5067300"/>
          </a:xfrm>
          <a:prstGeom prst="rect">
            <a:avLst/>
          </a:prstGeom>
          <a:noFill/>
          <a:ln w="9525">
            <a:noFill/>
            <a:miter lim="800000"/>
            <a:headEnd/>
            <a:tailEnd/>
          </a:ln>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p:cNvPicPr>
            <a:picLocks noChangeAspect="1" noChangeArrowheads="1"/>
          </p:cNvPicPr>
          <p:nvPr/>
        </p:nvPicPr>
        <p:blipFill>
          <a:blip r:embed="rId2" cstate="print"/>
          <a:srcRect/>
          <a:stretch>
            <a:fillRect/>
          </a:stretch>
        </p:blipFill>
        <p:spPr bwMode="auto">
          <a:xfrm>
            <a:off x="247650" y="1095375"/>
            <a:ext cx="8515350" cy="4667250"/>
          </a:xfrm>
          <a:prstGeom prst="rect">
            <a:avLst/>
          </a:prstGeom>
          <a:noFill/>
          <a:ln w="9525">
            <a:noFill/>
            <a:miter lim="800000"/>
            <a:headEnd/>
            <a:tailEnd/>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p:cNvPicPr>
            <a:picLocks noChangeAspect="1" noChangeArrowheads="1"/>
          </p:cNvPicPr>
          <p:nvPr/>
        </p:nvPicPr>
        <p:blipFill>
          <a:blip r:embed="rId2" cstate="print"/>
          <a:srcRect/>
          <a:stretch>
            <a:fillRect/>
          </a:stretch>
        </p:blipFill>
        <p:spPr bwMode="auto">
          <a:xfrm>
            <a:off x="0" y="259725"/>
            <a:ext cx="9144000" cy="6391117"/>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p:cNvPicPr>
            <a:picLocks noChangeAspect="1" noChangeArrowheads="1"/>
          </p:cNvPicPr>
          <p:nvPr/>
        </p:nvPicPr>
        <p:blipFill>
          <a:blip r:embed="rId2" cstate="print"/>
          <a:srcRect/>
          <a:stretch>
            <a:fillRect/>
          </a:stretch>
        </p:blipFill>
        <p:spPr bwMode="auto">
          <a:xfrm>
            <a:off x="304800" y="609600"/>
            <a:ext cx="8839200" cy="4114800"/>
          </a:xfrm>
          <a:prstGeom prst="rect">
            <a:avLst/>
          </a:prstGeom>
          <a:noFill/>
          <a:ln w="9525">
            <a:noFill/>
            <a:miter lim="800000"/>
            <a:headEnd/>
            <a:tailEnd/>
          </a:ln>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p:cNvPicPr>
            <a:picLocks noChangeAspect="1" noChangeArrowheads="1"/>
          </p:cNvPicPr>
          <p:nvPr/>
        </p:nvPicPr>
        <p:blipFill>
          <a:blip r:embed="rId2" cstate="print"/>
          <a:srcRect/>
          <a:stretch>
            <a:fillRect/>
          </a:stretch>
        </p:blipFill>
        <p:spPr bwMode="auto">
          <a:xfrm>
            <a:off x="304800" y="228600"/>
            <a:ext cx="8798183" cy="6214482"/>
          </a:xfrm>
          <a:prstGeom prst="rect">
            <a:avLst/>
          </a:prstGeom>
          <a:noFill/>
          <a:ln w="9525">
            <a:noFill/>
            <a:miter lim="800000"/>
            <a:headEnd/>
            <a:tailEnd/>
          </a:ln>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2" cstate="print"/>
          <a:srcRect/>
          <a:stretch>
            <a:fillRect/>
          </a:stretch>
        </p:blipFill>
        <p:spPr bwMode="auto">
          <a:xfrm>
            <a:off x="86788" y="788069"/>
            <a:ext cx="8752412" cy="5688931"/>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p:cNvPicPr>
            <a:picLocks noChangeAspect="1" noChangeArrowheads="1"/>
          </p:cNvPicPr>
          <p:nvPr/>
        </p:nvPicPr>
        <p:blipFill>
          <a:blip r:embed="rId2" cstate="print"/>
          <a:srcRect/>
          <a:stretch>
            <a:fillRect/>
          </a:stretch>
        </p:blipFill>
        <p:spPr bwMode="auto">
          <a:xfrm>
            <a:off x="304800" y="381000"/>
            <a:ext cx="8824185" cy="2743200"/>
          </a:xfrm>
          <a:prstGeom prst="rect">
            <a:avLst/>
          </a:prstGeom>
          <a:noFill/>
          <a:ln w="9525">
            <a:noFill/>
            <a:miter lim="800000"/>
            <a:headEnd/>
            <a:tailEnd/>
          </a:ln>
        </p:spPr>
      </p:pic>
      <p:pic>
        <p:nvPicPr>
          <p:cNvPr id="71683" name="Picture 3"/>
          <p:cNvPicPr>
            <a:picLocks noChangeAspect="1" noChangeArrowheads="1"/>
          </p:cNvPicPr>
          <p:nvPr/>
        </p:nvPicPr>
        <p:blipFill>
          <a:blip r:embed="rId3" cstate="print"/>
          <a:srcRect/>
          <a:stretch>
            <a:fillRect/>
          </a:stretch>
        </p:blipFill>
        <p:spPr bwMode="auto">
          <a:xfrm>
            <a:off x="381000" y="3124200"/>
            <a:ext cx="8563778" cy="3352800"/>
          </a:xfrm>
          <a:prstGeom prst="rect">
            <a:avLst/>
          </a:prstGeom>
          <a:noFill/>
          <a:ln w="9525">
            <a:noFill/>
            <a:miter lim="800000"/>
            <a:headEnd/>
            <a:tailEnd/>
          </a:ln>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p:cNvPicPr>
            <a:picLocks noChangeAspect="1" noChangeArrowheads="1"/>
          </p:cNvPicPr>
          <p:nvPr/>
        </p:nvPicPr>
        <p:blipFill>
          <a:blip r:embed="rId2" cstate="print"/>
          <a:srcRect/>
          <a:stretch>
            <a:fillRect/>
          </a:stretch>
        </p:blipFill>
        <p:spPr bwMode="auto">
          <a:xfrm>
            <a:off x="1" y="762000"/>
            <a:ext cx="9144000" cy="5047074"/>
          </a:xfrm>
          <a:prstGeom prst="rect">
            <a:avLst/>
          </a:prstGeom>
          <a:noFill/>
          <a:ln w="9525">
            <a:noFill/>
            <a:miter lim="800000"/>
            <a:headEnd/>
            <a:tailEnd/>
          </a:ln>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2" cstate="print"/>
          <a:srcRect/>
          <a:stretch>
            <a:fillRect/>
          </a:stretch>
        </p:blipFill>
        <p:spPr bwMode="auto">
          <a:xfrm>
            <a:off x="194983" y="1143000"/>
            <a:ext cx="8754035" cy="4572000"/>
          </a:xfrm>
          <a:prstGeom prst="rect">
            <a:avLst/>
          </a:prstGeom>
          <a:noFill/>
          <a:ln w="9525">
            <a:noFill/>
            <a:miter lim="800000"/>
            <a:headEnd/>
            <a:tailEnd/>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p:cNvPicPr>
            <a:picLocks noChangeAspect="1" noChangeArrowheads="1"/>
          </p:cNvPicPr>
          <p:nvPr/>
        </p:nvPicPr>
        <p:blipFill>
          <a:blip r:embed="rId2" cstate="print"/>
          <a:srcRect/>
          <a:stretch>
            <a:fillRect/>
          </a:stretch>
        </p:blipFill>
        <p:spPr bwMode="auto">
          <a:xfrm>
            <a:off x="838200" y="517435"/>
            <a:ext cx="7620000" cy="5708952"/>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381000" y="304800"/>
            <a:ext cx="8305800" cy="3810000"/>
          </a:xfrm>
          <a:prstGeom prst="rect">
            <a:avLst/>
          </a:prstGeom>
          <a:noFill/>
          <a:ln w="9525">
            <a:noFill/>
            <a:miter lim="800000"/>
            <a:headEnd/>
            <a:tailEnd/>
          </a:ln>
        </p:spPr>
      </p:pic>
      <p:sp>
        <p:nvSpPr>
          <p:cNvPr id="5" name="Rectangle 4"/>
          <p:cNvSpPr/>
          <p:nvPr/>
        </p:nvSpPr>
        <p:spPr>
          <a:xfrm>
            <a:off x="533400" y="4572000"/>
            <a:ext cx="7696200" cy="1569660"/>
          </a:xfrm>
          <a:prstGeom prst="rect">
            <a:avLst/>
          </a:prstGeom>
        </p:spPr>
        <p:txBody>
          <a:bodyPr wrap="square">
            <a:spAutoFit/>
          </a:bodyPr>
          <a:lstStyle/>
          <a:p>
            <a:pPr algn="just"/>
            <a:r>
              <a:rPr lang="en-US" sz="2400" b="1" dirty="0">
                <a:solidFill>
                  <a:srgbClr val="FF0000"/>
                </a:solidFill>
                <a:latin typeface="Times New Roman" pitchFamily="18" charset="0"/>
                <a:cs typeface="Times New Roman" pitchFamily="18" charset="0"/>
              </a:rPr>
              <a:t>Sampling frequency</a:t>
            </a:r>
            <a:r>
              <a:rPr lang="en-US" sz="2400" dirty="0">
                <a:latin typeface="Times New Roman" pitchFamily="18" charset="0"/>
                <a:cs typeface="Times New Roman" pitchFamily="18" charset="0"/>
              </a:rPr>
              <a:t> is the reciprocal of the sampling period. This sampling frequency, can be simply called as </a:t>
            </a:r>
            <a:r>
              <a:rPr lang="en-US" sz="2400" b="1" dirty="0">
                <a:solidFill>
                  <a:schemeClr val="accent6">
                    <a:lumMod val="50000"/>
                  </a:schemeClr>
                </a:solidFill>
                <a:latin typeface="Times New Roman" pitchFamily="18" charset="0"/>
                <a:cs typeface="Times New Roman" pitchFamily="18" charset="0"/>
              </a:rPr>
              <a:t>Sampling rate</a:t>
            </a:r>
            <a:r>
              <a:rPr lang="en-US" sz="2400" dirty="0">
                <a:latin typeface="Times New Roman" pitchFamily="18" charset="0"/>
                <a:cs typeface="Times New Roman" pitchFamily="18" charset="0"/>
              </a:rPr>
              <a:t>. The sampling rate denotes the number of samples taken per second, or for a finite set of values</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p:cNvPicPr>
            <a:picLocks noChangeAspect="1" noChangeArrowheads="1"/>
          </p:cNvPicPr>
          <p:nvPr/>
        </p:nvPicPr>
        <p:blipFill>
          <a:blip r:embed="rId2" cstate="print"/>
          <a:srcRect/>
          <a:stretch>
            <a:fillRect/>
          </a:stretch>
        </p:blipFill>
        <p:spPr bwMode="auto">
          <a:xfrm>
            <a:off x="457200" y="0"/>
            <a:ext cx="8305800" cy="6835653"/>
          </a:xfrm>
          <a:prstGeom prst="rect">
            <a:avLst/>
          </a:prstGeom>
          <a:noFill/>
          <a:ln w="9525">
            <a:noFill/>
            <a:miter lim="800000"/>
            <a:headEnd/>
            <a:tailEnd/>
          </a:ln>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p:cNvPicPr>
            <a:picLocks noChangeAspect="1" noChangeArrowheads="1"/>
          </p:cNvPicPr>
          <p:nvPr/>
        </p:nvPicPr>
        <p:blipFill>
          <a:blip r:embed="rId2" cstate="print"/>
          <a:srcRect/>
          <a:stretch>
            <a:fillRect/>
          </a:stretch>
        </p:blipFill>
        <p:spPr bwMode="auto">
          <a:xfrm>
            <a:off x="131828" y="842005"/>
            <a:ext cx="9012172" cy="4949196"/>
          </a:xfrm>
          <a:prstGeom prst="rect">
            <a:avLst/>
          </a:prstGeom>
          <a:noFill/>
          <a:ln w="9525">
            <a:noFill/>
            <a:miter lim="800000"/>
            <a:headEnd/>
            <a:tailEnd/>
          </a:ln>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p:cNvPicPr>
            <a:picLocks noChangeAspect="1" noChangeArrowheads="1"/>
          </p:cNvPicPr>
          <p:nvPr/>
        </p:nvPicPr>
        <p:blipFill>
          <a:blip r:embed="rId2" cstate="print"/>
          <a:srcRect/>
          <a:stretch>
            <a:fillRect/>
          </a:stretch>
        </p:blipFill>
        <p:spPr bwMode="auto">
          <a:xfrm>
            <a:off x="381000" y="990600"/>
            <a:ext cx="8248748" cy="4956875"/>
          </a:xfrm>
          <a:prstGeom prst="rect">
            <a:avLst/>
          </a:prstGeom>
          <a:noFill/>
          <a:ln w="9525">
            <a:noFill/>
            <a:miter lim="800000"/>
            <a:headEnd/>
            <a:tailEnd/>
          </a:ln>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p:cNvPicPr>
            <a:picLocks noChangeAspect="1" noChangeArrowheads="1"/>
          </p:cNvPicPr>
          <p:nvPr/>
        </p:nvPicPr>
        <p:blipFill>
          <a:blip r:embed="rId2" cstate="print"/>
          <a:srcRect/>
          <a:stretch>
            <a:fillRect/>
          </a:stretch>
        </p:blipFill>
        <p:spPr bwMode="auto">
          <a:xfrm>
            <a:off x="914400" y="381000"/>
            <a:ext cx="3181350" cy="361950"/>
          </a:xfrm>
          <a:prstGeom prst="rect">
            <a:avLst/>
          </a:prstGeom>
          <a:noFill/>
          <a:ln w="9525">
            <a:noFill/>
            <a:miter lim="800000"/>
            <a:headEnd/>
            <a:tailEnd/>
          </a:ln>
        </p:spPr>
      </p:pic>
      <p:pic>
        <p:nvPicPr>
          <p:cNvPr id="93187" name="Picture 3"/>
          <p:cNvPicPr>
            <a:picLocks noChangeAspect="1" noChangeArrowheads="1"/>
          </p:cNvPicPr>
          <p:nvPr/>
        </p:nvPicPr>
        <p:blipFill>
          <a:blip r:embed="rId3" cstate="print"/>
          <a:srcRect/>
          <a:stretch>
            <a:fillRect/>
          </a:stretch>
        </p:blipFill>
        <p:spPr bwMode="auto">
          <a:xfrm>
            <a:off x="152400" y="1752600"/>
            <a:ext cx="8855242" cy="3733800"/>
          </a:xfrm>
          <a:prstGeom prst="rect">
            <a:avLst/>
          </a:prstGeom>
          <a:noFill/>
          <a:ln w="9525">
            <a:noFill/>
            <a:miter lim="800000"/>
            <a:headEnd/>
            <a:tailEnd/>
          </a:ln>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p:cNvPicPr>
            <a:picLocks noChangeAspect="1" noChangeArrowheads="1"/>
          </p:cNvPicPr>
          <p:nvPr/>
        </p:nvPicPr>
        <p:blipFill>
          <a:blip r:embed="rId2" cstate="print"/>
          <a:srcRect/>
          <a:stretch>
            <a:fillRect/>
          </a:stretch>
        </p:blipFill>
        <p:spPr bwMode="auto">
          <a:xfrm>
            <a:off x="838200" y="761999"/>
            <a:ext cx="7772399" cy="4767071"/>
          </a:xfrm>
          <a:prstGeom prst="rect">
            <a:avLst/>
          </a:prstGeom>
          <a:noFill/>
          <a:ln w="9525">
            <a:noFill/>
            <a:miter lim="800000"/>
            <a:headEnd/>
            <a:tailEnd/>
          </a:ln>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p:cNvPicPr>
            <a:picLocks noChangeAspect="1" noChangeArrowheads="1"/>
          </p:cNvPicPr>
          <p:nvPr/>
        </p:nvPicPr>
        <p:blipFill>
          <a:blip r:embed="rId2" cstate="print"/>
          <a:srcRect/>
          <a:stretch>
            <a:fillRect/>
          </a:stretch>
        </p:blipFill>
        <p:spPr bwMode="auto">
          <a:xfrm>
            <a:off x="1" y="1066800"/>
            <a:ext cx="9144000" cy="4571999"/>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p:cNvPicPr>
            <a:picLocks noChangeAspect="1" noChangeArrowheads="1"/>
          </p:cNvPicPr>
          <p:nvPr/>
        </p:nvPicPr>
        <p:blipFill>
          <a:blip r:embed="rId2" cstate="print"/>
          <a:srcRect/>
          <a:stretch>
            <a:fillRect/>
          </a:stretch>
        </p:blipFill>
        <p:spPr bwMode="auto">
          <a:xfrm>
            <a:off x="1" y="1600200"/>
            <a:ext cx="8991600" cy="3505200"/>
          </a:xfrm>
          <a:prstGeom prst="rect">
            <a:avLst/>
          </a:prstGeom>
          <a:noFill/>
          <a:ln w="9525">
            <a:noFill/>
            <a:miter lim="800000"/>
            <a:headEnd/>
            <a:tailEnd/>
          </a:ln>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1371600"/>
            <a:ext cx="8001000" cy="2308324"/>
          </a:xfrm>
          <a:prstGeom prst="rect">
            <a:avLst/>
          </a:prstGeom>
          <a:noFill/>
        </p:spPr>
        <p:txBody>
          <a:bodyPr wrap="square" rtlCol="0">
            <a:spAutoFit/>
          </a:bodyPr>
          <a:lstStyle/>
          <a:p>
            <a:pPr algn="just"/>
            <a:r>
              <a:rPr lang="en-US" sz="2400" b="1" dirty="0">
                <a:latin typeface="Times New Roman" pitchFamily="18" charset="0"/>
                <a:cs typeface="Times New Roman" pitchFamily="18" charset="0"/>
              </a:rPr>
              <a:t>In Delta Modulation the step size is constant , so that its slope overload distortion and granular noise both can not be controlled.</a:t>
            </a:r>
          </a:p>
          <a:p>
            <a:pPr algn="just"/>
            <a:endParaRPr lang="en-US" sz="2400" b="1" dirty="0">
              <a:latin typeface="Times New Roman" pitchFamily="18" charset="0"/>
              <a:cs typeface="Times New Roman" pitchFamily="18" charset="0"/>
            </a:endParaRPr>
          </a:p>
          <a:p>
            <a:pPr algn="just"/>
            <a:r>
              <a:rPr lang="en-US" sz="2400" b="1" dirty="0">
                <a:latin typeface="Times New Roman" pitchFamily="18" charset="0"/>
                <a:cs typeface="Times New Roman" pitchFamily="18" charset="0"/>
              </a:rPr>
              <a:t>This drawback is overcome by Adaptive delta modulation ,in which the step size is variable.</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9B5A00B-0C13-12C0-7543-631293AD3D77}"/>
              </a:ext>
            </a:extLst>
          </p:cNvPr>
          <p:cNvPicPr>
            <a:picLocks noChangeAspect="1"/>
          </p:cNvPicPr>
          <p:nvPr/>
        </p:nvPicPr>
        <p:blipFill>
          <a:blip r:embed="rId2"/>
          <a:stretch>
            <a:fillRect/>
          </a:stretch>
        </p:blipFill>
        <p:spPr>
          <a:xfrm>
            <a:off x="-10886" y="228600"/>
            <a:ext cx="9144000" cy="3409331"/>
          </a:xfrm>
          <a:prstGeom prst="rect">
            <a:avLst/>
          </a:prstGeom>
        </p:spPr>
      </p:pic>
      <p:pic>
        <p:nvPicPr>
          <p:cNvPr id="7" name="Picture 6">
            <a:extLst>
              <a:ext uri="{FF2B5EF4-FFF2-40B4-BE49-F238E27FC236}">
                <a16:creationId xmlns:a16="http://schemas.microsoft.com/office/drawing/2014/main" id="{9805CF15-25E3-187E-4E8F-A7ACB29D97EB}"/>
              </a:ext>
            </a:extLst>
          </p:cNvPr>
          <p:cNvPicPr>
            <a:picLocks noChangeAspect="1"/>
          </p:cNvPicPr>
          <p:nvPr/>
        </p:nvPicPr>
        <p:blipFill>
          <a:blip r:embed="rId3"/>
          <a:stretch>
            <a:fillRect/>
          </a:stretch>
        </p:blipFill>
        <p:spPr>
          <a:xfrm>
            <a:off x="2362200" y="3389603"/>
            <a:ext cx="3911600" cy="3452563"/>
          </a:xfrm>
          <a:prstGeom prst="rect">
            <a:avLst/>
          </a:prstGeom>
        </p:spPr>
      </p:pic>
    </p:spTree>
    <p:extLst>
      <p:ext uri="{BB962C8B-B14F-4D97-AF65-F5344CB8AC3E}">
        <p14:creationId xmlns:p14="http://schemas.microsoft.com/office/powerpoint/2010/main" val="186428525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29A74D7-F318-539A-92F5-71255D408924}"/>
              </a:ext>
            </a:extLst>
          </p:cNvPr>
          <p:cNvPicPr>
            <a:picLocks noChangeAspect="1"/>
          </p:cNvPicPr>
          <p:nvPr/>
        </p:nvPicPr>
        <p:blipFill>
          <a:blip r:embed="rId2"/>
          <a:stretch>
            <a:fillRect/>
          </a:stretch>
        </p:blipFill>
        <p:spPr>
          <a:xfrm>
            <a:off x="0" y="357366"/>
            <a:ext cx="9144000" cy="6143267"/>
          </a:xfrm>
          <a:prstGeom prst="rect">
            <a:avLst/>
          </a:prstGeom>
        </p:spPr>
      </p:pic>
    </p:spTree>
    <p:extLst>
      <p:ext uri="{BB962C8B-B14F-4D97-AF65-F5344CB8AC3E}">
        <p14:creationId xmlns:p14="http://schemas.microsoft.com/office/powerpoint/2010/main" val="2043332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AD27CC2B-2428-EFB2-82E4-0F491F439EBA}"/>
                  </a:ext>
                </a:extLst>
              </p:cNvPr>
              <p:cNvSpPr txBox="1"/>
              <p:nvPr/>
            </p:nvSpPr>
            <p:spPr>
              <a:xfrm>
                <a:off x="457200" y="762000"/>
                <a:ext cx="8152410" cy="5262979"/>
              </a:xfrm>
              <a:prstGeom prst="rect">
                <a:avLst/>
              </a:prstGeom>
              <a:noFill/>
            </p:spPr>
            <p:txBody>
              <a:bodyPr wrap="square">
                <a:spAutoFit/>
              </a:bodyPr>
              <a:lstStyle/>
              <a:p>
                <a:pPr algn="just"/>
                <a:r>
                  <a:rPr lang="en-IN" sz="2800" dirty="0">
                    <a:latin typeface="Times New Roman" panose="02020603050405020304" pitchFamily="18" charset="0"/>
                    <a:cs typeface="Times New Roman" panose="02020603050405020304" pitchFamily="18" charset="0"/>
                  </a:rPr>
                  <a:t>Nyquist Rate:</a:t>
                </a:r>
              </a:p>
              <a:p>
                <a:pPr algn="just"/>
                <a:r>
                  <a:rPr lang="en-IN" sz="2800" dirty="0">
                    <a:latin typeface="Times New Roman" panose="02020603050405020304" pitchFamily="18" charset="0"/>
                    <a:cs typeface="Times New Roman" panose="02020603050405020304" pitchFamily="18" charset="0"/>
                  </a:rPr>
                  <a:t>Suppose that a signal is band-limited with no frequency components higher than </a:t>
                </a:r>
                <a14:m>
                  <m:oMath xmlns:m="http://schemas.openxmlformats.org/officeDocument/2006/math">
                    <m:r>
                      <a:rPr lang="en-IN" sz="2800" i="1" dirty="0" smtClean="0">
                        <a:latin typeface="Cambria Math" panose="02040503050406030204" pitchFamily="18" charset="0"/>
                      </a:rPr>
                      <m:t>𝑊</m:t>
                    </m:r>
                  </m:oMath>
                </a14:m>
                <a:r>
                  <a:rPr lang="en-IN" sz="2800" dirty="0">
                    <a:latin typeface="Times New Roman" panose="02020603050405020304" pitchFamily="18" charset="0"/>
                    <a:cs typeface="Times New Roman" panose="02020603050405020304" pitchFamily="18" charset="0"/>
                  </a:rPr>
                  <a:t> Hertz. That means, </a:t>
                </a:r>
                <a14:m>
                  <m:oMath xmlns:m="http://schemas.openxmlformats.org/officeDocument/2006/math">
                    <m:r>
                      <a:rPr lang="en-IN" sz="2800" i="1" dirty="0" smtClean="0">
                        <a:latin typeface="Cambria Math" panose="02040503050406030204" pitchFamily="18" charset="0"/>
                      </a:rPr>
                      <m:t>𝑊</m:t>
                    </m:r>
                  </m:oMath>
                </a14:m>
                <a:r>
                  <a:rPr lang="en-IN" sz="2800" dirty="0">
                    <a:latin typeface="Times New Roman" panose="02020603050405020304" pitchFamily="18" charset="0"/>
                    <a:cs typeface="Times New Roman" panose="02020603050405020304" pitchFamily="18" charset="0"/>
                  </a:rPr>
                  <a:t> is the highest frequency. For such a signal, for effective reproduction of the original signal, the sampling rate should be twice the highest frequency.</a:t>
                </a:r>
              </a:p>
              <a:p>
                <a:pPr algn="just"/>
                <a:r>
                  <a:rPr lang="en-IN" sz="2800" dirty="0">
                    <a:latin typeface="Times New Roman" panose="02020603050405020304" pitchFamily="18" charset="0"/>
                    <a:cs typeface="Times New Roman" panose="02020603050405020304" pitchFamily="18" charset="0"/>
                  </a:rPr>
                  <a:t>Which means,</a:t>
                </a:r>
              </a:p>
              <a:p>
                <a:pPr algn="ctr"/>
                <a:r>
                  <a:rPr lang="en-IN" sz="2800" dirty="0">
                    <a:latin typeface="Times New Roman" panose="02020603050405020304" pitchFamily="18" charset="0"/>
                    <a:cs typeface="Times New Roman" panose="02020603050405020304" pitchFamily="18" charset="0"/>
                  </a:rPr>
                  <a:t>fs = 2W</a:t>
                </a:r>
              </a:p>
              <a:p>
                <a:pPr algn="just"/>
                <a:r>
                  <a:rPr lang="en-IN" sz="2800" dirty="0">
                    <a:latin typeface="Times New Roman" panose="02020603050405020304" pitchFamily="18" charset="0"/>
                    <a:cs typeface="Times New Roman" panose="02020603050405020304" pitchFamily="18" charset="0"/>
                  </a:rPr>
                  <a:t>Where,</a:t>
                </a:r>
              </a:p>
              <a:p>
                <a:pPr algn="just"/>
                <a:r>
                  <a:rPr lang="en-IN" sz="2800" dirty="0">
                    <a:latin typeface="Times New Roman" panose="02020603050405020304" pitchFamily="18" charset="0"/>
                    <a:cs typeface="Times New Roman" panose="02020603050405020304" pitchFamily="18" charset="0"/>
                  </a:rPr>
                  <a:t>fs is the sampling rate</a:t>
                </a:r>
              </a:p>
              <a:p>
                <a:pPr algn="just"/>
                <a:r>
                  <a:rPr lang="en-IN" sz="2800" dirty="0">
                    <a:latin typeface="Times New Roman" panose="02020603050405020304" pitchFamily="18" charset="0"/>
                    <a:cs typeface="Times New Roman" panose="02020603050405020304" pitchFamily="18" charset="0"/>
                  </a:rPr>
                  <a:t>W is the highest frequency</a:t>
                </a:r>
              </a:p>
              <a:p>
                <a:pPr algn="just"/>
                <a:r>
                  <a:rPr lang="en-IN" sz="2800" dirty="0">
                    <a:latin typeface="Times New Roman" panose="02020603050405020304" pitchFamily="18" charset="0"/>
                    <a:cs typeface="Times New Roman" panose="02020603050405020304" pitchFamily="18" charset="0"/>
                  </a:rPr>
                  <a:t>This rate of sampling is called as </a:t>
                </a:r>
                <a:r>
                  <a:rPr lang="en-IN" sz="2800" b="1" dirty="0">
                    <a:latin typeface="Times New Roman" panose="02020603050405020304" pitchFamily="18" charset="0"/>
                    <a:cs typeface="Times New Roman" panose="02020603050405020304" pitchFamily="18" charset="0"/>
                  </a:rPr>
                  <a:t>Nyquist rate</a:t>
                </a:r>
                <a:r>
                  <a:rPr lang="en-IN" sz="2800" dirty="0">
                    <a:latin typeface="Times New Roman" panose="02020603050405020304" pitchFamily="18" charset="0"/>
                    <a:cs typeface="Times New Roman" panose="02020603050405020304" pitchFamily="18" charset="0"/>
                  </a:rPr>
                  <a:t>.</a:t>
                </a:r>
              </a:p>
            </p:txBody>
          </p:sp>
        </mc:Choice>
        <mc:Fallback xmlns="">
          <p:sp>
            <p:nvSpPr>
              <p:cNvPr id="3" name="TextBox 2">
                <a:extLst>
                  <a:ext uri="{FF2B5EF4-FFF2-40B4-BE49-F238E27FC236}">
                    <a16:creationId xmlns:a16="http://schemas.microsoft.com/office/drawing/2014/main" id="{AD27CC2B-2428-EFB2-82E4-0F491F439EBA}"/>
                  </a:ext>
                </a:extLst>
              </p:cNvPr>
              <p:cNvSpPr txBox="1">
                <a:spLocks noRot="1" noChangeAspect="1" noMove="1" noResize="1" noEditPoints="1" noAdjustHandles="1" noChangeArrowheads="1" noChangeShapeType="1" noTextEdit="1"/>
              </p:cNvSpPr>
              <p:nvPr/>
            </p:nvSpPr>
            <p:spPr>
              <a:xfrm>
                <a:off x="457200" y="762000"/>
                <a:ext cx="8152410" cy="5262979"/>
              </a:xfrm>
              <a:prstGeom prst="rect">
                <a:avLst/>
              </a:prstGeom>
              <a:blipFill>
                <a:blip r:embed="rId2"/>
                <a:stretch>
                  <a:fillRect l="-1496" t="-1159" r="-1496" b="-2317"/>
                </a:stretch>
              </a:blipFill>
            </p:spPr>
            <p:txBody>
              <a:bodyPr/>
              <a:lstStyle/>
              <a:p>
                <a:r>
                  <a:rPr lang="en-IN">
                    <a:noFill/>
                  </a:rPr>
                  <a:t> </a:t>
                </a:r>
              </a:p>
            </p:txBody>
          </p:sp>
        </mc:Fallback>
      </mc:AlternateContent>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A209017-C2F6-38DF-F749-21A32B95E03F}"/>
              </a:ext>
            </a:extLst>
          </p:cNvPr>
          <p:cNvSpPr txBox="1"/>
          <p:nvPr/>
        </p:nvSpPr>
        <p:spPr>
          <a:xfrm>
            <a:off x="381000" y="533400"/>
            <a:ext cx="8534400" cy="646331"/>
          </a:xfrm>
          <a:prstGeom prst="rect">
            <a:avLst/>
          </a:prstGeom>
          <a:noFill/>
        </p:spPr>
        <p:txBody>
          <a:bodyPr wrap="square" rtlCol="0">
            <a:spAutoFit/>
          </a:bodyPr>
          <a:lstStyle/>
          <a:p>
            <a:r>
              <a:rPr lang="en-IN" dirty="0"/>
              <a:t>Slope overload distortion will take place if slope of sine wave is greater than slope of delta modulator</a:t>
            </a:r>
          </a:p>
        </p:txBody>
      </p:sp>
      <p:pic>
        <p:nvPicPr>
          <p:cNvPr id="4" name="Picture 3">
            <a:extLst>
              <a:ext uri="{FF2B5EF4-FFF2-40B4-BE49-F238E27FC236}">
                <a16:creationId xmlns:a16="http://schemas.microsoft.com/office/drawing/2014/main" id="{9960BAA8-79E9-1971-7314-938835ECCE9E}"/>
              </a:ext>
            </a:extLst>
          </p:cNvPr>
          <p:cNvPicPr>
            <a:picLocks noChangeAspect="1"/>
          </p:cNvPicPr>
          <p:nvPr/>
        </p:nvPicPr>
        <p:blipFill>
          <a:blip r:embed="rId2"/>
          <a:stretch>
            <a:fillRect/>
          </a:stretch>
        </p:blipFill>
        <p:spPr>
          <a:xfrm>
            <a:off x="1462496" y="1195565"/>
            <a:ext cx="6219007" cy="5433835"/>
          </a:xfrm>
          <a:prstGeom prst="rect">
            <a:avLst/>
          </a:prstGeom>
        </p:spPr>
      </p:pic>
    </p:spTree>
    <p:extLst>
      <p:ext uri="{BB962C8B-B14F-4D97-AF65-F5344CB8AC3E}">
        <p14:creationId xmlns:p14="http://schemas.microsoft.com/office/powerpoint/2010/main" val="59929669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2B0324-4ED8-DA4E-B57C-E7EFAE6AF5C9}"/>
              </a:ext>
            </a:extLst>
          </p:cNvPr>
          <p:cNvPicPr>
            <a:picLocks noChangeAspect="1"/>
          </p:cNvPicPr>
          <p:nvPr/>
        </p:nvPicPr>
        <p:blipFill>
          <a:blip r:embed="rId2"/>
          <a:stretch>
            <a:fillRect/>
          </a:stretch>
        </p:blipFill>
        <p:spPr>
          <a:xfrm>
            <a:off x="0" y="304800"/>
            <a:ext cx="9144000" cy="1159046"/>
          </a:xfrm>
          <a:prstGeom prst="rect">
            <a:avLst/>
          </a:prstGeom>
        </p:spPr>
      </p:pic>
      <p:pic>
        <p:nvPicPr>
          <p:cNvPr id="5" name="Picture 4">
            <a:extLst>
              <a:ext uri="{FF2B5EF4-FFF2-40B4-BE49-F238E27FC236}">
                <a16:creationId xmlns:a16="http://schemas.microsoft.com/office/drawing/2014/main" id="{2A821B04-6343-D33C-4378-5472F1306B89}"/>
              </a:ext>
            </a:extLst>
          </p:cNvPr>
          <p:cNvPicPr>
            <a:picLocks noChangeAspect="1"/>
          </p:cNvPicPr>
          <p:nvPr/>
        </p:nvPicPr>
        <p:blipFill>
          <a:blip r:embed="rId3"/>
          <a:stretch>
            <a:fillRect/>
          </a:stretch>
        </p:blipFill>
        <p:spPr>
          <a:xfrm>
            <a:off x="-14844" y="1943726"/>
            <a:ext cx="9144000" cy="2970547"/>
          </a:xfrm>
          <a:prstGeom prst="rect">
            <a:avLst/>
          </a:prstGeom>
        </p:spPr>
      </p:pic>
    </p:spTree>
    <p:extLst>
      <p:ext uri="{BB962C8B-B14F-4D97-AF65-F5344CB8AC3E}">
        <p14:creationId xmlns:p14="http://schemas.microsoft.com/office/powerpoint/2010/main" val="193018245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ED36959-203D-0AC3-A79A-68334514C6F2}"/>
              </a:ext>
            </a:extLst>
          </p:cNvPr>
          <p:cNvPicPr>
            <a:picLocks noChangeAspect="1"/>
          </p:cNvPicPr>
          <p:nvPr/>
        </p:nvPicPr>
        <p:blipFill>
          <a:blip r:embed="rId2"/>
          <a:stretch>
            <a:fillRect/>
          </a:stretch>
        </p:blipFill>
        <p:spPr>
          <a:xfrm>
            <a:off x="0" y="1193978"/>
            <a:ext cx="9144000" cy="4470044"/>
          </a:xfrm>
          <a:prstGeom prst="rect">
            <a:avLst/>
          </a:prstGeom>
        </p:spPr>
      </p:pic>
    </p:spTree>
    <p:extLst>
      <p:ext uri="{BB962C8B-B14F-4D97-AF65-F5344CB8AC3E}">
        <p14:creationId xmlns:p14="http://schemas.microsoft.com/office/powerpoint/2010/main" val="111290076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47C691F-7969-429A-99F8-75A5D27DD6A9}"/>
              </a:ext>
            </a:extLst>
          </p:cNvPr>
          <p:cNvPicPr>
            <a:picLocks noChangeAspect="1"/>
          </p:cNvPicPr>
          <p:nvPr/>
        </p:nvPicPr>
        <p:blipFill>
          <a:blip r:embed="rId2"/>
          <a:stretch>
            <a:fillRect/>
          </a:stretch>
        </p:blipFill>
        <p:spPr>
          <a:xfrm>
            <a:off x="1026020" y="381000"/>
            <a:ext cx="7091960" cy="838200"/>
          </a:xfrm>
          <a:prstGeom prst="rect">
            <a:avLst/>
          </a:prstGeom>
        </p:spPr>
      </p:pic>
      <p:pic>
        <p:nvPicPr>
          <p:cNvPr id="5" name="Picture 4">
            <a:extLst>
              <a:ext uri="{FF2B5EF4-FFF2-40B4-BE49-F238E27FC236}">
                <a16:creationId xmlns:a16="http://schemas.microsoft.com/office/drawing/2014/main" id="{1FC3F3D4-F820-26D5-BF51-A3A11BAD643A}"/>
              </a:ext>
            </a:extLst>
          </p:cNvPr>
          <p:cNvPicPr>
            <a:picLocks noChangeAspect="1"/>
          </p:cNvPicPr>
          <p:nvPr/>
        </p:nvPicPr>
        <p:blipFill>
          <a:blip r:embed="rId3"/>
          <a:stretch>
            <a:fillRect/>
          </a:stretch>
        </p:blipFill>
        <p:spPr>
          <a:xfrm>
            <a:off x="990394" y="1524000"/>
            <a:ext cx="7620000" cy="2133133"/>
          </a:xfrm>
          <a:prstGeom prst="rect">
            <a:avLst/>
          </a:prstGeom>
        </p:spPr>
      </p:pic>
      <p:pic>
        <p:nvPicPr>
          <p:cNvPr id="7" name="Picture 6">
            <a:extLst>
              <a:ext uri="{FF2B5EF4-FFF2-40B4-BE49-F238E27FC236}">
                <a16:creationId xmlns:a16="http://schemas.microsoft.com/office/drawing/2014/main" id="{898BAA69-58D5-C5ED-BFF2-30F68B19F29F}"/>
              </a:ext>
            </a:extLst>
          </p:cNvPr>
          <p:cNvPicPr>
            <a:picLocks noChangeAspect="1"/>
          </p:cNvPicPr>
          <p:nvPr/>
        </p:nvPicPr>
        <p:blipFill>
          <a:blip r:embed="rId4"/>
          <a:stretch>
            <a:fillRect/>
          </a:stretch>
        </p:blipFill>
        <p:spPr>
          <a:xfrm>
            <a:off x="1676400" y="3680884"/>
            <a:ext cx="3352800" cy="949684"/>
          </a:xfrm>
          <a:prstGeom prst="rect">
            <a:avLst/>
          </a:prstGeom>
        </p:spPr>
      </p:pic>
    </p:spTree>
    <p:extLst>
      <p:ext uri="{BB962C8B-B14F-4D97-AF65-F5344CB8AC3E}">
        <p14:creationId xmlns:p14="http://schemas.microsoft.com/office/powerpoint/2010/main" val="167198276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17D9B6E-B982-6112-D7F5-79C39A0C8E62}"/>
              </a:ext>
            </a:extLst>
          </p:cNvPr>
          <p:cNvPicPr>
            <a:picLocks noChangeAspect="1"/>
          </p:cNvPicPr>
          <p:nvPr/>
        </p:nvPicPr>
        <p:blipFill>
          <a:blip r:embed="rId2"/>
          <a:stretch>
            <a:fillRect/>
          </a:stretch>
        </p:blipFill>
        <p:spPr>
          <a:xfrm>
            <a:off x="1447800" y="405949"/>
            <a:ext cx="5562600" cy="4007560"/>
          </a:xfrm>
          <a:prstGeom prst="rect">
            <a:avLst/>
          </a:prstGeom>
        </p:spPr>
      </p:pic>
      <p:pic>
        <p:nvPicPr>
          <p:cNvPr id="5" name="Picture 4">
            <a:extLst>
              <a:ext uri="{FF2B5EF4-FFF2-40B4-BE49-F238E27FC236}">
                <a16:creationId xmlns:a16="http://schemas.microsoft.com/office/drawing/2014/main" id="{AC1193C6-72D6-2B03-985B-3188DB16C217}"/>
              </a:ext>
            </a:extLst>
          </p:cNvPr>
          <p:cNvPicPr>
            <a:picLocks noChangeAspect="1"/>
          </p:cNvPicPr>
          <p:nvPr/>
        </p:nvPicPr>
        <p:blipFill>
          <a:blip r:embed="rId3"/>
          <a:stretch>
            <a:fillRect/>
          </a:stretch>
        </p:blipFill>
        <p:spPr>
          <a:xfrm>
            <a:off x="3331487" y="4448271"/>
            <a:ext cx="2481025" cy="2447334"/>
          </a:xfrm>
          <a:prstGeom prst="rect">
            <a:avLst/>
          </a:prstGeom>
        </p:spPr>
      </p:pic>
    </p:spTree>
    <p:extLst>
      <p:ext uri="{BB962C8B-B14F-4D97-AF65-F5344CB8AC3E}">
        <p14:creationId xmlns:p14="http://schemas.microsoft.com/office/powerpoint/2010/main" val="416165837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4FA134F-E0AA-691D-78B3-5EB19CC8B079}"/>
              </a:ext>
            </a:extLst>
          </p:cNvPr>
          <p:cNvPicPr>
            <a:picLocks noChangeAspect="1"/>
          </p:cNvPicPr>
          <p:nvPr/>
        </p:nvPicPr>
        <p:blipFill>
          <a:blip r:embed="rId2"/>
          <a:stretch>
            <a:fillRect/>
          </a:stretch>
        </p:blipFill>
        <p:spPr>
          <a:xfrm>
            <a:off x="320740" y="0"/>
            <a:ext cx="8502520" cy="6858000"/>
          </a:xfrm>
          <a:prstGeom prst="rect">
            <a:avLst/>
          </a:prstGeom>
        </p:spPr>
      </p:pic>
    </p:spTree>
    <p:extLst>
      <p:ext uri="{BB962C8B-B14F-4D97-AF65-F5344CB8AC3E}">
        <p14:creationId xmlns:p14="http://schemas.microsoft.com/office/powerpoint/2010/main" val="266176353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33EE95-30A9-2959-1BC2-617EBA4676DE}"/>
              </a:ext>
            </a:extLst>
          </p:cNvPr>
          <p:cNvPicPr>
            <a:picLocks noChangeAspect="1"/>
          </p:cNvPicPr>
          <p:nvPr/>
        </p:nvPicPr>
        <p:blipFill>
          <a:blip r:embed="rId2"/>
          <a:stretch>
            <a:fillRect/>
          </a:stretch>
        </p:blipFill>
        <p:spPr>
          <a:xfrm>
            <a:off x="190500" y="228600"/>
            <a:ext cx="8763000" cy="2471509"/>
          </a:xfrm>
          <a:prstGeom prst="rect">
            <a:avLst/>
          </a:prstGeom>
        </p:spPr>
      </p:pic>
      <p:pic>
        <p:nvPicPr>
          <p:cNvPr id="5" name="Picture 4">
            <a:extLst>
              <a:ext uri="{FF2B5EF4-FFF2-40B4-BE49-F238E27FC236}">
                <a16:creationId xmlns:a16="http://schemas.microsoft.com/office/drawing/2014/main" id="{42CD6833-1AD6-AF60-E9BD-5253606DBF20}"/>
              </a:ext>
            </a:extLst>
          </p:cNvPr>
          <p:cNvPicPr>
            <a:picLocks noChangeAspect="1"/>
          </p:cNvPicPr>
          <p:nvPr/>
        </p:nvPicPr>
        <p:blipFill>
          <a:blip r:embed="rId3"/>
          <a:stretch>
            <a:fillRect/>
          </a:stretch>
        </p:blipFill>
        <p:spPr>
          <a:xfrm>
            <a:off x="108609" y="2509657"/>
            <a:ext cx="8926781" cy="2281057"/>
          </a:xfrm>
          <a:prstGeom prst="rect">
            <a:avLst/>
          </a:prstGeom>
        </p:spPr>
      </p:pic>
    </p:spTree>
    <p:extLst>
      <p:ext uri="{BB962C8B-B14F-4D97-AF65-F5344CB8AC3E}">
        <p14:creationId xmlns:p14="http://schemas.microsoft.com/office/powerpoint/2010/main" val="108285806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403F7DB-8EB1-9F82-DA92-E7F271CAEA5D}"/>
              </a:ext>
            </a:extLst>
          </p:cNvPr>
          <p:cNvPicPr>
            <a:picLocks noChangeAspect="1"/>
          </p:cNvPicPr>
          <p:nvPr/>
        </p:nvPicPr>
        <p:blipFill>
          <a:blip r:embed="rId2"/>
          <a:stretch>
            <a:fillRect/>
          </a:stretch>
        </p:blipFill>
        <p:spPr>
          <a:xfrm>
            <a:off x="503139" y="0"/>
            <a:ext cx="8137722" cy="6858000"/>
          </a:xfrm>
          <a:prstGeom prst="rect">
            <a:avLst/>
          </a:prstGeom>
        </p:spPr>
      </p:pic>
    </p:spTree>
    <p:extLst>
      <p:ext uri="{BB962C8B-B14F-4D97-AF65-F5344CB8AC3E}">
        <p14:creationId xmlns:p14="http://schemas.microsoft.com/office/powerpoint/2010/main" val="167227038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A97D65C-6738-D719-7EA4-E1F1362E1552}"/>
              </a:ext>
            </a:extLst>
          </p:cNvPr>
          <p:cNvPicPr>
            <a:picLocks noChangeAspect="1"/>
          </p:cNvPicPr>
          <p:nvPr/>
        </p:nvPicPr>
        <p:blipFill>
          <a:blip r:embed="rId2"/>
          <a:stretch>
            <a:fillRect/>
          </a:stretch>
        </p:blipFill>
        <p:spPr>
          <a:xfrm>
            <a:off x="0" y="490500"/>
            <a:ext cx="9144000" cy="5877000"/>
          </a:xfrm>
          <a:prstGeom prst="rect">
            <a:avLst/>
          </a:prstGeom>
        </p:spPr>
      </p:pic>
    </p:spTree>
    <p:extLst>
      <p:ext uri="{BB962C8B-B14F-4D97-AF65-F5344CB8AC3E}">
        <p14:creationId xmlns:p14="http://schemas.microsoft.com/office/powerpoint/2010/main" val="331853175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21991A8-130F-B2DE-5D76-AA73F42F4386}"/>
              </a:ext>
            </a:extLst>
          </p:cNvPr>
          <p:cNvPicPr>
            <a:picLocks noChangeAspect="1"/>
          </p:cNvPicPr>
          <p:nvPr/>
        </p:nvPicPr>
        <p:blipFill>
          <a:blip r:embed="rId2"/>
          <a:stretch>
            <a:fillRect/>
          </a:stretch>
        </p:blipFill>
        <p:spPr>
          <a:xfrm>
            <a:off x="990600" y="2242120"/>
            <a:ext cx="4442335" cy="4585635"/>
          </a:xfrm>
          <a:prstGeom prst="rect">
            <a:avLst/>
          </a:prstGeom>
        </p:spPr>
      </p:pic>
      <p:pic>
        <p:nvPicPr>
          <p:cNvPr id="4" name="Picture 3">
            <a:extLst>
              <a:ext uri="{FF2B5EF4-FFF2-40B4-BE49-F238E27FC236}">
                <a16:creationId xmlns:a16="http://schemas.microsoft.com/office/drawing/2014/main" id="{FC643C0E-F301-6F0D-91D3-D7F832C1DB86}"/>
              </a:ext>
            </a:extLst>
          </p:cNvPr>
          <p:cNvPicPr>
            <a:picLocks noChangeAspect="1"/>
          </p:cNvPicPr>
          <p:nvPr/>
        </p:nvPicPr>
        <p:blipFill rotWithShape="1">
          <a:blip r:embed="rId3"/>
          <a:srcRect t="56483"/>
          <a:stretch/>
        </p:blipFill>
        <p:spPr>
          <a:xfrm>
            <a:off x="228600" y="0"/>
            <a:ext cx="8305800" cy="2323063"/>
          </a:xfrm>
          <a:prstGeom prst="rect">
            <a:avLst/>
          </a:prstGeom>
        </p:spPr>
      </p:pic>
    </p:spTree>
    <p:extLst>
      <p:ext uri="{BB962C8B-B14F-4D97-AF65-F5344CB8AC3E}">
        <p14:creationId xmlns:p14="http://schemas.microsoft.com/office/powerpoint/2010/main" val="23111644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1085" y="802888"/>
            <a:ext cx="184731" cy="369332"/>
          </a:xfrm>
          <a:prstGeom prst="rect">
            <a:avLst/>
          </a:prstGeom>
          <a:noFill/>
        </p:spPr>
        <p:txBody>
          <a:bodyPr wrap="none" rtlCol="0">
            <a:spAutoFit/>
          </a:bodyPr>
          <a:lstStyle/>
          <a:p>
            <a:endParaRPr lang="en-US" dirty="0"/>
          </a:p>
        </p:txBody>
      </p:sp>
      <p:sp>
        <p:nvSpPr>
          <p:cNvPr id="6" name="Rectangle 2"/>
          <p:cNvSpPr>
            <a:spLocks noChangeArrowheads="1"/>
          </p:cNvSpPr>
          <p:nvPr/>
        </p:nvSpPr>
        <p:spPr bwMode="auto">
          <a:xfrm>
            <a:off x="0" y="423352"/>
            <a:ext cx="9144000" cy="600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Statement:</a:t>
            </a:r>
            <a:r>
              <a:rPr kumimoji="0" lang="en-US" sz="24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a:t>
            </a:r>
          </a:p>
          <a:p>
            <a:pPr marL="0" marR="0" lvl="0" indent="0" algn="ctr" defTabSz="914400" rtl="0" eaLnBrk="0" fontAlgn="base" latinLnBrk="0" hangingPunct="0">
              <a:lnSpc>
                <a:spcPct val="100000"/>
              </a:lnSpc>
              <a:spcBef>
                <a:spcPct val="0"/>
              </a:spcBef>
              <a:spcAft>
                <a:spcPct val="0"/>
              </a:spcAft>
              <a:buClrTx/>
              <a:buSzTx/>
              <a:buFontTx/>
              <a:buNone/>
              <a:tabLst/>
            </a:pPr>
            <a:endParaRPr lang="en-US" sz="2400" dirty="0">
              <a:solidFill>
                <a:srgbClr val="000000"/>
              </a:solidFill>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A continuous time signal can be represented in its samples and can be recovered back when sampling frequency </a:t>
            </a:r>
            <a:r>
              <a:rPr kumimoji="0" lang="en-US" sz="2400" b="0" i="0" u="none" strike="noStrike" cap="none" normalizeH="0" baseline="0" dirty="0" err="1">
                <a:ln>
                  <a:noFill/>
                </a:ln>
                <a:solidFill>
                  <a:srgbClr val="000000"/>
                </a:solidFill>
                <a:effectLst/>
                <a:latin typeface="Times New Roman" panose="02020603050405020304" pitchFamily="18" charset="0"/>
                <a:cs typeface="Times New Roman" panose="02020603050405020304" pitchFamily="18" charset="0"/>
              </a:rPr>
              <a:t>f</a:t>
            </a:r>
            <a:r>
              <a:rPr kumimoji="0" lang="en-US" sz="2400" b="0" i="0" u="none" strike="noStrike" cap="none" normalizeH="0" baseline="-30000" dirty="0" err="1">
                <a:ln>
                  <a:noFill/>
                </a:ln>
                <a:solidFill>
                  <a:srgbClr val="000000"/>
                </a:solidFill>
                <a:effectLst/>
                <a:latin typeface="Times New Roman" panose="02020603050405020304" pitchFamily="18" charset="0"/>
                <a:cs typeface="Times New Roman" panose="02020603050405020304" pitchFamily="18" charset="0"/>
              </a:rPr>
              <a:t>s</a:t>
            </a:r>
            <a:r>
              <a:rPr kumimoji="0" lang="en-US" sz="24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is greater than or equal to the twice the highest frequency component of message signal. </a:t>
            </a:r>
            <a:r>
              <a:rPr kumimoji="0" lang="en-US" sz="2400" b="0" i="0" u="none" strike="noStrike" cap="none" normalizeH="0" baseline="0" dirty="0" err="1">
                <a:ln>
                  <a:noFill/>
                </a:ln>
                <a:solidFill>
                  <a:srgbClr val="000000"/>
                </a:solidFill>
                <a:effectLst/>
                <a:latin typeface="Times New Roman" panose="02020603050405020304" pitchFamily="18" charset="0"/>
                <a:cs typeface="Times New Roman" panose="02020603050405020304" pitchFamily="18" charset="0"/>
              </a:rPr>
              <a:t>i</a:t>
            </a:r>
            <a:r>
              <a:rPr kumimoji="0" lang="en-US" sz="24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e.</a:t>
            </a:r>
            <a:endParaRPr kumimoji="0" 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fs≥2fm</a:t>
            </a:r>
          </a:p>
          <a:p>
            <a:r>
              <a:rPr lang="en-US" sz="2400" b="1" dirty="0">
                <a:latin typeface="Times New Roman" panose="02020603050405020304" pitchFamily="18" charset="0"/>
                <a:cs typeface="Times New Roman" panose="02020603050405020304" pitchFamily="18" charset="0"/>
              </a:rPr>
              <a:t>Proof:</a:t>
            </a:r>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Consider a continuous time signal x(t). </a:t>
            </a:r>
          </a:p>
          <a:p>
            <a:r>
              <a:rPr lang="en-US" sz="2400" dirty="0">
                <a:latin typeface="Times New Roman" panose="02020603050405020304" pitchFamily="18" charset="0"/>
                <a:cs typeface="Times New Roman" panose="02020603050405020304" pitchFamily="18" charset="0"/>
              </a:rPr>
              <a:t>The spectrum of x(t) is a band limited to </a:t>
            </a:r>
            <a:r>
              <a:rPr lang="en-US" sz="2400" dirty="0" err="1">
                <a:latin typeface="Times New Roman" panose="02020603050405020304" pitchFamily="18" charset="0"/>
                <a:cs typeface="Times New Roman" panose="02020603050405020304" pitchFamily="18" charset="0"/>
              </a:rPr>
              <a:t>f</a:t>
            </a:r>
            <a:r>
              <a:rPr lang="en-US" sz="2400" baseline="-25000" dirty="0" err="1">
                <a:latin typeface="Times New Roman" panose="02020603050405020304" pitchFamily="18" charset="0"/>
                <a:cs typeface="Times New Roman" panose="02020603050405020304" pitchFamily="18" charset="0"/>
              </a:rPr>
              <a:t>m</a:t>
            </a:r>
            <a:r>
              <a:rPr lang="en-US" sz="2400" dirty="0">
                <a:latin typeface="Times New Roman" panose="02020603050405020304" pitchFamily="18" charset="0"/>
                <a:cs typeface="Times New Roman" panose="02020603050405020304" pitchFamily="18" charset="0"/>
              </a:rPr>
              <a:t> Hz i.e. the spectrum of x(t) is zero for |ω|&gt;</a:t>
            </a:r>
            <a:r>
              <a:rPr lang="en-US" sz="2400" dirty="0" err="1">
                <a:latin typeface="Times New Roman" panose="02020603050405020304" pitchFamily="18" charset="0"/>
                <a:cs typeface="Times New Roman" panose="02020603050405020304" pitchFamily="18" charset="0"/>
              </a:rPr>
              <a:t>ω</a:t>
            </a:r>
            <a:r>
              <a:rPr lang="en-US" sz="2400" baseline="-25000" dirty="0" err="1">
                <a:latin typeface="Times New Roman" panose="02020603050405020304" pitchFamily="18" charset="0"/>
                <a:cs typeface="Times New Roman" panose="02020603050405020304" pitchFamily="18" charset="0"/>
              </a:rPr>
              <a:t>m</a:t>
            </a:r>
            <a:r>
              <a:rPr lang="en-US" sz="2400" dirty="0">
                <a:latin typeface="Times New Roman" panose="02020603050405020304" pitchFamily="18" charset="0"/>
                <a:cs typeface="Times New Roman" panose="02020603050405020304" pitchFamily="18" charset="0"/>
              </a:rPr>
              <a:t>.</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Sampling of input signal x(t) can be obtained by multiplying x(t) with an impulse train δ(t) of period </a:t>
            </a:r>
            <a:r>
              <a:rPr lang="en-US" sz="2400" dirty="0" err="1">
                <a:latin typeface="Times New Roman" panose="02020603050405020304" pitchFamily="18" charset="0"/>
                <a:cs typeface="Times New Roman" panose="02020603050405020304" pitchFamily="18" charset="0"/>
              </a:rPr>
              <a:t>T</a:t>
            </a:r>
            <a:r>
              <a:rPr lang="en-US" sz="2400" baseline="-25000" dirty="0" err="1">
                <a:latin typeface="Times New Roman" panose="02020603050405020304" pitchFamily="18" charset="0"/>
                <a:cs typeface="Times New Roman" panose="02020603050405020304" pitchFamily="18" charset="0"/>
              </a:rPr>
              <a:t>s</a:t>
            </a:r>
            <a:r>
              <a:rPr lang="en-US" sz="2400" dirty="0">
                <a:latin typeface="Times New Roman" panose="02020603050405020304" pitchFamily="18" charset="0"/>
                <a:cs typeface="Times New Roman" panose="02020603050405020304" pitchFamily="18" charset="0"/>
              </a:rPr>
              <a:t>. </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The output of multiplier is a discrete signal called sampled signal which is represented with y(t) in the following diagrams:</a:t>
            </a:r>
            <a:endParaRPr kumimoji="0" 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9559434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p:cNvPicPr>
            <a:picLocks noChangeAspect="1" noChangeArrowheads="1"/>
          </p:cNvPicPr>
          <p:nvPr/>
        </p:nvPicPr>
        <p:blipFill>
          <a:blip r:embed="rId2" cstate="print"/>
          <a:srcRect/>
          <a:stretch>
            <a:fillRect/>
          </a:stretch>
        </p:blipFill>
        <p:spPr bwMode="auto">
          <a:xfrm>
            <a:off x="533401" y="228600"/>
            <a:ext cx="8305799" cy="533400"/>
          </a:xfrm>
          <a:prstGeom prst="rect">
            <a:avLst/>
          </a:prstGeom>
          <a:noFill/>
          <a:ln w="9525">
            <a:noFill/>
            <a:miter lim="800000"/>
            <a:headEnd/>
            <a:tailEnd/>
          </a:ln>
        </p:spPr>
      </p:pic>
      <p:pic>
        <p:nvPicPr>
          <p:cNvPr id="97283" name="Picture 3"/>
          <p:cNvPicPr>
            <a:picLocks noChangeAspect="1" noChangeArrowheads="1"/>
          </p:cNvPicPr>
          <p:nvPr/>
        </p:nvPicPr>
        <p:blipFill>
          <a:blip r:embed="rId3" cstate="print"/>
          <a:srcRect/>
          <a:stretch>
            <a:fillRect/>
          </a:stretch>
        </p:blipFill>
        <p:spPr bwMode="auto">
          <a:xfrm>
            <a:off x="0" y="1781174"/>
            <a:ext cx="9143999" cy="3781425"/>
          </a:xfrm>
          <a:prstGeom prst="rect">
            <a:avLst/>
          </a:prstGeom>
          <a:noFill/>
          <a:ln w="9525">
            <a:noFill/>
            <a:miter lim="800000"/>
            <a:headEnd/>
            <a:tailEnd/>
          </a:ln>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305800" cy="1938992"/>
          </a:xfrm>
          <a:prstGeom prst="rect">
            <a:avLst/>
          </a:prstGeom>
        </p:spPr>
        <p:txBody>
          <a:bodyPr wrap="square">
            <a:spAutoFit/>
          </a:bodyPr>
          <a:lstStyle/>
          <a:p>
            <a:pPr algn="just"/>
            <a:r>
              <a:rPr lang="en-US" sz="2400" dirty="0">
                <a:latin typeface="Times New Roman" pitchFamily="18" charset="0"/>
                <a:cs typeface="Times New Roman" pitchFamily="18" charset="0"/>
              </a:rPr>
              <a:t>Differential pulse code modulation is a technique of analog</a:t>
            </a:r>
            <a:r>
              <a:rPr lang="en-US" sz="2400" dirty="0">
                <a:latin typeface="Times New Roman" pitchFamily="18" charset="0"/>
                <a:cs typeface="Times New Roman" pitchFamily="18" charset="0"/>
                <a:hlinkClick r:id="rId2"/>
              </a:rPr>
              <a:t> to digital signal conversion</a:t>
            </a:r>
            <a:r>
              <a:rPr lang="en-US" sz="2400" dirty="0">
                <a:latin typeface="Times New Roman" pitchFamily="18" charset="0"/>
                <a:cs typeface="Times New Roman" pitchFamily="18" charset="0"/>
              </a:rPr>
              <a:t>. This technique samples the analog signal and then quantizes the difference between the sampled value and its predicted value, then encodes the signal to form a digital value.</a:t>
            </a:r>
          </a:p>
        </p:txBody>
      </p:sp>
      <p:sp>
        <p:nvSpPr>
          <p:cNvPr id="3" name="Rectangle 2"/>
          <p:cNvSpPr/>
          <p:nvPr/>
        </p:nvSpPr>
        <p:spPr>
          <a:xfrm>
            <a:off x="685800" y="2438400"/>
            <a:ext cx="8001000" cy="3785652"/>
          </a:xfrm>
          <a:prstGeom prst="rect">
            <a:avLst/>
          </a:prstGeom>
        </p:spPr>
        <p:txBody>
          <a:bodyPr wrap="square">
            <a:spAutoFit/>
          </a:bodyPr>
          <a:lstStyle/>
          <a:p>
            <a:pPr algn="just"/>
            <a:r>
              <a:rPr lang="en-US" sz="2400" dirty="0">
                <a:latin typeface="Times New Roman" pitchFamily="18" charset="0"/>
                <a:cs typeface="Times New Roman" pitchFamily="18" charset="0"/>
              </a:rPr>
              <a:t>Before going to discuss differential pulse code modulation, we have to know the </a:t>
            </a:r>
            <a:r>
              <a:rPr lang="en-US" sz="2400" dirty="0">
                <a:solidFill>
                  <a:srgbClr val="FF0000"/>
                </a:solidFill>
                <a:latin typeface="Times New Roman" pitchFamily="18" charset="0"/>
                <a:cs typeface="Times New Roman" pitchFamily="18" charset="0"/>
              </a:rPr>
              <a:t>demerits</a:t>
            </a:r>
            <a:r>
              <a:rPr lang="en-US" sz="2400" dirty="0">
                <a:latin typeface="Times New Roman" pitchFamily="18" charset="0"/>
                <a:cs typeface="Times New Roman" pitchFamily="18" charset="0"/>
              </a:rPr>
              <a:t> of </a:t>
            </a:r>
            <a:r>
              <a:rPr lang="en-US" sz="2400" dirty="0">
                <a:latin typeface="Times New Roman" pitchFamily="18" charset="0"/>
                <a:cs typeface="Times New Roman" pitchFamily="18" charset="0"/>
                <a:hlinkClick r:id="rId3"/>
              </a:rPr>
              <a:t>PCM (Pulse Code Modulation)</a:t>
            </a:r>
            <a:r>
              <a:rPr lang="en-US" sz="2400" dirty="0">
                <a:latin typeface="Times New Roman" pitchFamily="18" charset="0"/>
                <a:cs typeface="Times New Roman" pitchFamily="18" charset="0"/>
              </a:rPr>
              <a:t>.</a:t>
            </a:r>
          </a:p>
          <a:p>
            <a:pPr algn="just"/>
            <a:r>
              <a:rPr lang="en-US" sz="2400" dirty="0">
                <a:latin typeface="Times New Roman" pitchFamily="18" charset="0"/>
                <a:cs typeface="Times New Roman" pitchFamily="18" charset="0"/>
              </a:rPr>
              <a:t>The samples of a signal are highly correlated with each other. The signal’s value from the present sample to the next sample does not differ by a large amount. </a:t>
            </a:r>
          </a:p>
          <a:p>
            <a:pPr algn="just"/>
            <a:r>
              <a:rPr lang="en-US" sz="2400" dirty="0">
                <a:latin typeface="Times New Roman" pitchFamily="18" charset="0"/>
                <a:cs typeface="Times New Roman" pitchFamily="18" charset="0"/>
              </a:rPr>
              <a:t>The adjacent samples of the signal carry the same information with a small difference. </a:t>
            </a:r>
          </a:p>
          <a:p>
            <a:pPr algn="just"/>
            <a:r>
              <a:rPr lang="en-US" sz="2400" dirty="0">
                <a:latin typeface="Times New Roman" pitchFamily="18" charset="0"/>
                <a:cs typeface="Times New Roman" pitchFamily="18" charset="0"/>
              </a:rPr>
              <a:t>When these samples are encoded by the standard PCM system, the resulting encoded signal contains some redundant information bits. The below figure illustrates this.</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p:cNvPicPr>
            <a:picLocks noChangeAspect="1" noChangeArrowheads="1"/>
          </p:cNvPicPr>
          <p:nvPr/>
        </p:nvPicPr>
        <p:blipFill>
          <a:blip r:embed="rId2" cstate="print"/>
          <a:srcRect/>
          <a:stretch>
            <a:fillRect/>
          </a:stretch>
        </p:blipFill>
        <p:spPr bwMode="auto">
          <a:xfrm>
            <a:off x="533400" y="220980"/>
            <a:ext cx="8305800" cy="6244182"/>
          </a:xfrm>
          <a:prstGeom prst="rect">
            <a:avLst/>
          </a:prstGeom>
          <a:noFill/>
          <a:ln w="9525">
            <a:noFill/>
            <a:miter lim="800000"/>
            <a:headEnd/>
            <a:tailEnd/>
          </a:ln>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1"/>
            <a:ext cx="8534400" cy="5632311"/>
          </a:xfrm>
          <a:prstGeom prst="rect">
            <a:avLst/>
          </a:prstGeom>
        </p:spPr>
        <p:txBody>
          <a:bodyPr wrap="square">
            <a:spAutoFit/>
          </a:bodyPr>
          <a:lstStyle/>
          <a:p>
            <a:pPr>
              <a:buFont typeface="Wingdings" pitchFamily="2" charset="2"/>
              <a:buChar char="Ø"/>
            </a:pPr>
            <a:r>
              <a:rPr lang="en-US" sz="2400" dirty="0">
                <a:latin typeface="Times New Roman" pitchFamily="18" charset="0"/>
                <a:cs typeface="Times New Roman" pitchFamily="18" charset="0"/>
              </a:rPr>
              <a:t>The above figure shows a continuing time signal x(t) denoted by a dotted line. </a:t>
            </a:r>
          </a:p>
          <a:p>
            <a:pPr>
              <a:buFont typeface="Wingdings" pitchFamily="2" charset="2"/>
              <a:buChar char="Ø"/>
            </a:pPr>
            <a:r>
              <a:rPr lang="en-US" sz="2400" dirty="0">
                <a:latin typeface="Times New Roman" pitchFamily="18" charset="0"/>
                <a:cs typeface="Times New Roman" pitchFamily="18" charset="0"/>
              </a:rPr>
              <a:t>This signal is sampled by flat-top sampling at intervals Ts, 2Ts, 3Ts…</a:t>
            </a:r>
            <a:r>
              <a:rPr lang="en-US" sz="2400" dirty="0" err="1">
                <a:latin typeface="Times New Roman" pitchFamily="18" charset="0"/>
                <a:cs typeface="Times New Roman" pitchFamily="18" charset="0"/>
              </a:rPr>
              <a:t>nTs</a:t>
            </a:r>
            <a:r>
              <a:rPr lang="en-US" sz="2400" dirty="0">
                <a:latin typeface="Times New Roman" pitchFamily="18" charset="0"/>
                <a:cs typeface="Times New Roman" pitchFamily="18" charset="0"/>
              </a:rPr>
              <a:t>. </a:t>
            </a:r>
          </a:p>
          <a:p>
            <a:pPr>
              <a:buFont typeface="Wingdings" pitchFamily="2" charset="2"/>
              <a:buChar char="Ø"/>
            </a:pPr>
            <a:r>
              <a:rPr lang="en-US" sz="2400" dirty="0">
                <a:latin typeface="Times New Roman" pitchFamily="18" charset="0"/>
                <a:cs typeface="Times New Roman" pitchFamily="18" charset="0"/>
              </a:rPr>
              <a:t>The sampling frequency is selected to be higher than the </a:t>
            </a:r>
            <a:r>
              <a:rPr lang="en-US" sz="2400" dirty="0" err="1">
                <a:latin typeface="Times New Roman" pitchFamily="18" charset="0"/>
                <a:cs typeface="Times New Roman" pitchFamily="18" charset="0"/>
              </a:rPr>
              <a:t>Nyquist</a:t>
            </a:r>
            <a:r>
              <a:rPr lang="en-US" sz="2400" dirty="0">
                <a:latin typeface="Times New Roman" pitchFamily="18" charset="0"/>
                <a:cs typeface="Times New Roman" pitchFamily="18" charset="0"/>
              </a:rPr>
              <a:t> rate. </a:t>
            </a:r>
          </a:p>
          <a:p>
            <a:pPr>
              <a:buFont typeface="Wingdings" pitchFamily="2" charset="2"/>
              <a:buChar char="Ø"/>
            </a:pPr>
            <a:r>
              <a:rPr lang="en-US" sz="2400" dirty="0">
                <a:latin typeface="Times New Roman" pitchFamily="18" charset="0"/>
                <a:cs typeface="Times New Roman" pitchFamily="18" charset="0"/>
              </a:rPr>
              <a:t>These samples are encoded by using 3-bit (7 levels) PCM. </a:t>
            </a:r>
          </a:p>
          <a:p>
            <a:pPr>
              <a:buFont typeface="Wingdings" pitchFamily="2" charset="2"/>
              <a:buChar char="Ø"/>
            </a:pPr>
            <a:r>
              <a:rPr lang="en-US" sz="2400" dirty="0">
                <a:latin typeface="Times New Roman" pitchFamily="18" charset="0"/>
                <a:cs typeface="Times New Roman" pitchFamily="18" charset="0"/>
              </a:rPr>
              <a:t>The samples are quantized to the nearest digital level as shown by small circles in the above figure. </a:t>
            </a:r>
          </a:p>
          <a:p>
            <a:pPr>
              <a:buFont typeface="Wingdings" pitchFamily="2" charset="2"/>
              <a:buChar char="Ø"/>
            </a:pPr>
            <a:r>
              <a:rPr lang="en-US" sz="2400" dirty="0">
                <a:latin typeface="Times New Roman" pitchFamily="18" charset="0"/>
                <a:cs typeface="Times New Roman" pitchFamily="18" charset="0"/>
              </a:rPr>
              <a:t>The encoded binary value of each sample is written on the top of the samples. </a:t>
            </a:r>
          </a:p>
          <a:p>
            <a:pPr>
              <a:buFont typeface="Wingdings" pitchFamily="2" charset="2"/>
              <a:buChar char="Ø"/>
            </a:pPr>
            <a:r>
              <a:rPr lang="en-US" sz="2400" dirty="0">
                <a:latin typeface="Times New Roman" pitchFamily="18" charset="0"/>
                <a:cs typeface="Times New Roman" pitchFamily="18" charset="0"/>
              </a:rPr>
              <a:t>Just observe the above figure at samples taken at 4Ts, 5Ts, and 6Ts are encoded to the same value of (110). </a:t>
            </a:r>
          </a:p>
          <a:p>
            <a:pPr>
              <a:buFont typeface="Wingdings" pitchFamily="2" charset="2"/>
              <a:buChar char="Ø"/>
            </a:pPr>
            <a:r>
              <a:rPr lang="en-US" sz="2400" dirty="0">
                <a:latin typeface="Times New Roman" pitchFamily="18" charset="0"/>
                <a:cs typeface="Times New Roman" pitchFamily="18" charset="0"/>
              </a:rPr>
              <a:t>This information can be carried only by one sample value. But three samples are carrying the same information means redundant.</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859340"/>
            <a:ext cx="8001000" cy="3785652"/>
          </a:xfrm>
          <a:prstGeom prst="rect">
            <a:avLst/>
          </a:prstGeom>
        </p:spPr>
        <p:txBody>
          <a:bodyPr wrap="square">
            <a:spAutoFit/>
          </a:bodyPr>
          <a:lstStyle/>
          <a:p>
            <a:pPr algn="just">
              <a:buFont typeface="Wingdings" pitchFamily="2" charset="2"/>
              <a:buChar char="Ø"/>
            </a:pPr>
            <a:r>
              <a:rPr lang="en-US" sz="2400" dirty="0">
                <a:latin typeface="Times New Roman" pitchFamily="18" charset="0"/>
                <a:cs typeface="Times New Roman" pitchFamily="18" charset="0"/>
              </a:rPr>
              <a:t>Now let consider the samples at 9Ts and 10Ts, the difference between these samples only due to the last bit and first two bits are redundant since they do not change. </a:t>
            </a:r>
          </a:p>
          <a:p>
            <a:pPr algn="just">
              <a:buFont typeface="Wingdings" pitchFamily="2" charset="2"/>
              <a:buChar char="Ø"/>
            </a:pPr>
            <a:r>
              <a:rPr lang="en-US" sz="2400" dirty="0">
                <a:latin typeface="Times New Roman" pitchFamily="18" charset="0"/>
                <a:cs typeface="Times New Roman" pitchFamily="18" charset="0"/>
              </a:rPr>
              <a:t>So in order to make the process this redundant information and to have a better output. </a:t>
            </a:r>
          </a:p>
          <a:p>
            <a:pPr algn="just">
              <a:buFont typeface="Wingdings" pitchFamily="2" charset="2"/>
              <a:buChar char="Ø"/>
            </a:pPr>
            <a:r>
              <a:rPr lang="en-US" sz="2400" dirty="0">
                <a:latin typeface="Times New Roman" pitchFamily="18" charset="0"/>
                <a:cs typeface="Times New Roman" pitchFamily="18" charset="0"/>
              </a:rPr>
              <a:t>It is an intelligent decision to take a predicted sampled value, assumed from its previous output and summarize them with the quantized values. </a:t>
            </a:r>
          </a:p>
          <a:p>
            <a:pPr algn="just">
              <a:buFont typeface="Wingdings" pitchFamily="2" charset="2"/>
              <a:buChar char="Ø"/>
            </a:pPr>
            <a:r>
              <a:rPr lang="en-US" sz="2400" dirty="0">
                <a:latin typeface="Times New Roman" pitchFamily="18" charset="0"/>
                <a:cs typeface="Times New Roman" pitchFamily="18" charset="0"/>
              </a:rPr>
              <a:t>Such a process is called a Differential PCM (DPCM) technique.</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p:cNvPicPr>
            <a:picLocks noChangeAspect="1" noChangeArrowheads="1"/>
          </p:cNvPicPr>
          <p:nvPr/>
        </p:nvPicPr>
        <p:blipFill>
          <a:blip r:embed="rId2" cstate="print"/>
          <a:srcRect/>
          <a:stretch>
            <a:fillRect/>
          </a:stretch>
        </p:blipFill>
        <p:spPr bwMode="auto">
          <a:xfrm>
            <a:off x="0" y="1828800"/>
            <a:ext cx="8915400" cy="2619375"/>
          </a:xfrm>
          <a:prstGeom prst="rect">
            <a:avLst/>
          </a:prstGeom>
          <a:noFill/>
          <a:ln w="9525">
            <a:noFill/>
            <a:miter lim="800000"/>
            <a:headEnd/>
            <a:tailEnd/>
          </a:ln>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p:cNvPicPr>
            <a:picLocks noChangeAspect="1" noChangeArrowheads="1"/>
          </p:cNvPicPr>
          <p:nvPr/>
        </p:nvPicPr>
        <p:blipFill>
          <a:blip r:embed="rId2" cstate="print"/>
          <a:srcRect/>
          <a:stretch>
            <a:fillRect/>
          </a:stretch>
        </p:blipFill>
        <p:spPr bwMode="auto">
          <a:xfrm>
            <a:off x="466725" y="628650"/>
            <a:ext cx="8210550" cy="56007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p:cNvPicPr>
            <a:picLocks noChangeAspect="1" noChangeArrowheads="1"/>
          </p:cNvPicPr>
          <p:nvPr/>
        </p:nvPicPr>
        <p:blipFill>
          <a:blip r:embed="rId2" cstate="print"/>
          <a:srcRect/>
          <a:stretch>
            <a:fillRect/>
          </a:stretch>
        </p:blipFill>
        <p:spPr bwMode="auto">
          <a:xfrm>
            <a:off x="1219200" y="990600"/>
            <a:ext cx="3906982" cy="762000"/>
          </a:xfrm>
          <a:prstGeom prst="rect">
            <a:avLst/>
          </a:prstGeom>
          <a:noFill/>
          <a:ln w="9525">
            <a:noFill/>
            <a:miter lim="800000"/>
            <a:headEnd/>
            <a:tailEnd/>
          </a:ln>
        </p:spPr>
      </p:pic>
      <p:pic>
        <p:nvPicPr>
          <p:cNvPr id="101379" name="Picture 3"/>
          <p:cNvPicPr>
            <a:picLocks noChangeAspect="1" noChangeArrowheads="1"/>
          </p:cNvPicPr>
          <p:nvPr/>
        </p:nvPicPr>
        <p:blipFill>
          <a:blip r:embed="rId3" cstate="print"/>
          <a:srcRect/>
          <a:stretch>
            <a:fillRect/>
          </a:stretch>
        </p:blipFill>
        <p:spPr bwMode="auto">
          <a:xfrm>
            <a:off x="1" y="2143124"/>
            <a:ext cx="9144000" cy="288607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p:cNvPicPr>
            <a:picLocks noChangeAspect="1" noChangeArrowheads="1"/>
          </p:cNvPicPr>
          <p:nvPr/>
        </p:nvPicPr>
        <p:blipFill>
          <a:blip r:embed="rId2" cstate="print"/>
          <a:srcRect/>
          <a:stretch>
            <a:fillRect/>
          </a:stretch>
        </p:blipFill>
        <p:spPr bwMode="auto">
          <a:xfrm>
            <a:off x="87924" y="1143000"/>
            <a:ext cx="8968151" cy="4571999"/>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p:cNvPicPr>
            <a:picLocks noChangeAspect="1" noChangeArrowheads="1"/>
          </p:cNvPicPr>
          <p:nvPr/>
        </p:nvPicPr>
        <p:blipFill>
          <a:blip r:embed="rId2" cstate="print"/>
          <a:srcRect/>
          <a:stretch>
            <a:fillRect/>
          </a:stretch>
        </p:blipFill>
        <p:spPr bwMode="auto">
          <a:xfrm>
            <a:off x="423863" y="2905124"/>
            <a:ext cx="8186737" cy="1590676"/>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Signal Sampli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88747" y="538992"/>
            <a:ext cx="5401371" cy="5682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4573973"/>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p:cNvPicPr>
            <a:picLocks noChangeAspect="1" noChangeArrowheads="1"/>
          </p:cNvPicPr>
          <p:nvPr/>
        </p:nvPicPr>
        <p:blipFill>
          <a:blip r:embed="rId2" cstate="print"/>
          <a:srcRect/>
          <a:stretch>
            <a:fillRect/>
          </a:stretch>
        </p:blipFill>
        <p:spPr bwMode="auto">
          <a:xfrm>
            <a:off x="0" y="685800"/>
            <a:ext cx="8979443" cy="5588822"/>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p:cNvPicPr>
            <a:picLocks noChangeAspect="1" noChangeArrowheads="1"/>
          </p:cNvPicPr>
          <p:nvPr/>
        </p:nvPicPr>
        <p:blipFill>
          <a:blip r:embed="rId2" cstate="print"/>
          <a:srcRect/>
          <a:stretch>
            <a:fillRect/>
          </a:stretch>
        </p:blipFill>
        <p:spPr bwMode="auto">
          <a:xfrm>
            <a:off x="228600" y="609600"/>
            <a:ext cx="8678605" cy="564412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p:cNvPicPr>
            <a:picLocks noChangeAspect="1" noChangeArrowheads="1"/>
          </p:cNvPicPr>
          <p:nvPr/>
        </p:nvPicPr>
        <p:blipFill>
          <a:blip r:embed="rId2" cstate="print"/>
          <a:srcRect/>
          <a:stretch>
            <a:fillRect/>
          </a:stretch>
        </p:blipFill>
        <p:spPr bwMode="auto">
          <a:xfrm>
            <a:off x="-1" y="2362200"/>
            <a:ext cx="9144001" cy="2209799"/>
          </a:xfrm>
          <a:prstGeom prst="rect">
            <a:avLst/>
          </a:prstGeom>
          <a:noFill/>
          <a:ln w="9525">
            <a:noFill/>
            <a:miter lim="800000"/>
            <a:headEnd/>
            <a:tailEnd/>
          </a:ln>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p:cNvPicPr>
            <a:picLocks noChangeAspect="1" noChangeArrowheads="1"/>
          </p:cNvPicPr>
          <p:nvPr/>
        </p:nvPicPr>
        <p:blipFill>
          <a:blip r:embed="rId2" cstate="print"/>
          <a:srcRect/>
          <a:stretch>
            <a:fillRect/>
          </a:stretch>
        </p:blipFill>
        <p:spPr bwMode="auto">
          <a:xfrm>
            <a:off x="214202" y="990600"/>
            <a:ext cx="8929798" cy="5200650"/>
          </a:xfrm>
          <a:prstGeom prst="rect">
            <a:avLst/>
          </a:prstGeom>
          <a:noFill/>
          <a:ln w="9525">
            <a:noFill/>
            <a:miter lim="800000"/>
            <a:headEnd/>
            <a:tailEnd/>
          </a:ln>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p:cNvPicPr>
            <a:picLocks noChangeAspect="1" noChangeArrowheads="1"/>
          </p:cNvPicPr>
          <p:nvPr/>
        </p:nvPicPr>
        <p:blipFill>
          <a:blip r:embed="rId2" cstate="print"/>
          <a:srcRect/>
          <a:stretch>
            <a:fillRect/>
          </a:stretch>
        </p:blipFill>
        <p:spPr bwMode="auto">
          <a:xfrm>
            <a:off x="458729" y="533400"/>
            <a:ext cx="8337714" cy="5714999"/>
          </a:xfrm>
          <a:prstGeom prst="rect">
            <a:avLst/>
          </a:prstGeom>
          <a:noFill/>
          <a:ln w="9525">
            <a:noFill/>
            <a:miter lim="800000"/>
            <a:headEnd/>
            <a:tailEnd/>
          </a:ln>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p:cNvPicPr>
            <a:picLocks noChangeAspect="1" noChangeArrowheads="1"/>
          </p:cNvPicPr>
          <p:nvPr/>
        </p:nvPicPr>
        <p:blipFill>
          <a:blip r:embed="rId2" cstate="print"/>
          <a:srcRect/>
          <a:stretch>
            <a:fillRect/>
          </a:stretch>
        </p:blipFill>
        <p:spPr bwMode="auto">
          <a:xfrm>
            <a:off x="376238" y="790575"/>
            <a:ext cx="8391525" cy="5276850"/>
          </a:xfrm>
          <a:prstGeom prst="rect">
            <a:avLst/>
          </a:prstGeom>
          <a:noFill/>
          <a:ln w="9525">
            <a:noFill/>
            <a:miter lim="800000"/>
            <a:headEnd/>
            <a:tailEnd/>
          </a:ln>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p:cNvPicPr>
            <a:picLocks noChangeAspect="1" noChangeArrowheads="1"/>
          </p:cNvPicPr>
          <p:nvPr/>
        </p:nvPicPr>
        <p:blipFill>
          <a:blip r:embed="rId2" cstate="print"/>
          <a:srcRect/>
          <a:stretch>
            <a:fillRect/>
          </a:stretch>
        </p:blipFill>
        <p:spPr bwMode="auto">
          <a:xfrm>
            <a:off x="164714" y="1295400"/>
            <a:ext cx="8971973" cy="4343400"/>
          </a:xfrm>
          <a:prstGeom prst="rect">
            <a:avLst/>
          </a:prstGeom>
          <a:noFill/>
          <a:ln w="9525">
            <a:noFill/>
            <a:miter lim="800000"/>
            <a:headEnd/>
            <a:tailEnd/>
          </a:ln>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p:cNvPicPr>
            <a:picLocks noChangeAspect="1" noChangeArrowheads="1"/>
          </p:cNvPicPr>
          <p:nvPr/>
        </p:nvPicPr>
        <p:blipFill>
          <a:blip r:embed="rId2" cstate="print"/>
          <a:srcRect/>
          <a:stretch>
            <a:fillRect/>
          </a:stretch>
        </p:blipFill>
        <p:spPr bwMode="auto">
          <a:xfrm>
            <a:off x="357188" y="552450"/>
            <a:ext cx="8429625" cy="5753100"/>
          </a:xfrm>
          <a:prstGeom prst="rect">
            <a:avLst/>
          </a:prstGeom>
          <a:noFill/>
          <a:ln w="9525">
            <a:noFill/>
            <a:miter lim="800000"/>
            <a:headEnd/>
            <a:tailEnd/>
          </a:ln>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p:cNvPicPr>
            <a:picLocks noChangeAspect="1" noChangeArrowheads="1"/>
          </p:cNvPicPr>
          <p:nvPr/>
        </p:nvPicPr>
        <p:blipFill>
          <a:blip r:embed="rId2" cstate="print"/>
          <a:srcRect/>
          <a:stretch>
            <a:fillRect/>
          </a:stretch>
        </p:blipFill>
        <p:spPr bwMode="auto">
          <a:xfrm>
            <a:off x="947738" y="938213"/>
            <a:ext cx="7248525" cy="4981575"/>
          </a:xfrm>
          <a:prstGeom prst="rect">
            <a:avLst/>
          </a:prstGeom>
          <a:noFill/>
          <a:ln w="9525">
            <a:noFill/>
            <a:miter lim="800000"/>
            <a:headEnd/>
            <a:tailEnd/>
          </a:ln>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p:cNvPicPr>
            <a:picLocks noChangeAspect="1" noChangeArrowheads="1"/>
          </p:cNvPicPr>
          <p:nvPr/>
        </p:nvPicPr>
        <p:blipFill>
          <a:blip r:embed="rId2" cstate="print"/>
          <a:srcRect/>
          <a:stretch>
            <a:fillRect/>
          </a:stretch>
        </p:blipFill>
        <p:spPr bwMode="auto">
          <a:xfrm>
            <a:off x="371475" y="947738"/>
            <a:ext cx="8401050" cy="496252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569660"/>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Here, you can observe that the sampled signal takes the period of impulse. </a:t>
            </a:r>
          </a:p>
          <a:p>
            <a:r>
              <a:rPr lang="en-US" sz="2400" dirty="0">
                <a:latin typeface="Times New Roman" panose="02020603050405020304" pitchFamily="18" charset="0"/>
                <a:cs typeface="Times New Roman" panose="02020603050405020304" pitchFamily="18" charset="0"/>
              </a:rPr>
              <a:t>The process of sampling can be explained by the following mathematical expression:</a:t>
            </a:r>
          </a:p>
        </p:txBody>
      </p:sp>
      <p:pic>
        <p:nvPicPr>
          <p:cNvPr id="3" name="Picture 2"/>
          <p:cNvPicPr>
            <a:picLocks noChangeAspect="1"/>
          </p:cNvPicPr>
          <p:nvPr/>
        </p:nvPicPr>
        <p:blipFill>
          <a:blip r:embed="rId2" cstate="print"/>
          <a:stretch>
            <a:fillRect/>
          </a:stretch>
        </p:blipFill>
        <p:spPr>
          <a:xfrm>
            <a:off x="1263785" y="1524000"/>
            <a:ext cx="6508615" cy="530842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85066482"/>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p:cNvPicPr>
            <a:picLocks noChangeAspect="1" noChangeArrowheads="1"/>
          </p:cNvPicPr>
          <p:nvPr/>
        </p:nvPicPr>
        <p:blipFill>
          <a:blip r:embed="rId2" cstate="print"/>
          <a:srcRect/>
          <a:stretch>
            <a:fillRect/>
          </a:stretch>
        </p:blipFill>
        <p:spPr bwMode="auto">
          <a:xfrm>
            <a:off x="795338" y="1733550"/>
            <a:ext cx="7553325" cy="3390900"/>
          </a:xfrm>
          <a:prstGeom prst="rect">
            <a:avLst/>
          </a:prstGeom>
          <a:noFill/>
          <a:ln w="9525">
            <a:noFill/>
            <a:miter lim="800000"/>
            <a:headEnd/>
            <a:tailEnd/>
          </a:ln>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p:cNvPicPr>
            <a:picLocks noChangeAspect="1" noChangeArrowheads="1"/>
          </p:cNvPicPr>
          <p:nvPr/>
        </p:nvPicPr>
        <p:blipFill>
          <a:blip r:embed="rId2" cstate="print"/>
          <a:srcRect/>
          <a:stretch>
            <a:fillRect/>
          </a:stretch>
        </p:blipFill>
        <p:spPr bwMode="auto">
          <a:xfrm>
            <a:off x="381000" y="442913"/>
            <a:ext cx="8382000" cy="5972175"/>
          </a:xfrm>
          <a:prstGeom prst="rect">
            <a:avLst/>
          </a:prstGeom>
          <a:noFill/>
          <a:ln w="9525">
            <a:noFill/>
            <a:miter lim="800000"/>
            <a:headEnd/>
            <a:tailEnd/>
          </a:ln>
        </p:spPr>
      </p:pic>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p:cNvPicPr>
            <a:picLocks noChangeAspect="1" noChangeArrowheads="1"/>
          </p:cNvPicPr>
          <p:nvPr/>
        </p:nvPicPr>
        <p:blipFill>
          <a:blip r:embed="rId2" cstate="print"/>
          <a:srcRect/>
          <a:stretch>
            <a:fillRect/>
          </a:stretch>
        </p:blipFill>
        <p:spPr bwMode="auto">
          <a:xfrm>
            <a:off x="957263" y="1495425"/>
            <a:ext cx="7229475" cy="3867150"/>
          </a:xfrm>
          <a:prstGeom prst="rect">
            <a:avLst/>
          </a:prstGeom>
          <a:noFill/>
          <a:ln w="9525">
            <a:noFill/>
            <a:miter lim="800000"/>
            <a:headEnd/>
            <a:tailEnd/>
          </a:ln>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p:cNvPicPr>
            <a:picLocks noChangeAspect="1" noChangeArrowheads="1"/>
          </p:cNvPicPr>
          <p:nvPr/>
        </p:nvPicPr>
        <p:blipFill>
          <a:blip r:embed="rId2" cstate="print"/>
          <a:srcRect/>
          <a:stretch>
            <a:fillRect/>
          </a:stretch>
        </p:blipFill>
        <p:spPr bwMode="auto">
          <a:xfrm>
            <a:off x="314325" y="1419225"/>
            <a:ext cx="8515350" cy="4019550"/>
          </a:xfrm>
          <a:prstGeom prst="rect">
            <a:avLst/>
          </a:prstGeom>
          <a:noFill/>
          <a:ln w="9525">
            <a:noFill/>
            <a:miter lim="800000"/>
            <a:headEnd/>
            <a:tailEnd/>
          </a:ln>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p:cNvPicPr>
            <a:picLocks noChangeAspect="1" noChangeArrowheads="1"/>
          </p:cNvPicPr>
          <p:nvPr/>
        </p:nvPicPr>
        <p:blipFill>
          <a:blip r:embed="rId2" cstate="print"/>
          <a:srcRect/>
          <a:stretch>
            <a:fillRect/>
          </a:stretch>
        </p:blipFill>
        <p:spPr bwMode="auto">
          <a:xfrm>
            <a:off x="314325" y="400050"/>
            <a:ext cx="8515350" cy="6057900"/>
          </a:xfrm>
          <a:prstGeom prst="rect">
            <a:avLst/>
          </a:prstGeom>
          <a:noFill/>
          <a:ln w="9525">
            <a:noFill/>
            <a:miter lim="800000"/>
            <a:headEnd/>
            <a:tailEnd/>
          </a:ln>
        </p:spPr>
      </p:pic>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2"/>
          <p:cNvPicPr>
            <a:picLocks noChangeAspect="1" noChangeArrowheads="1"/>
          </p:cNvPicPr>
          <p:nvPr/>
        </p:nvPicPr>
        <p:blipFill>
          <a:blip r:embed="rId2" cstate="print"/>
          <a:srcRect/>
          <a:stretch>
            <a:fillRect/>
          </a:stretch>
        </p:blipFill>
        <p:spPr bwMode="auto">
          <a:xfrm>
            <a:off x="342900" y="1019175"/>
            <a:ext cx="8458200" cy="4619625"/>
          </a:xfrm>
          <a:prstGeom prst="rect">
            <a:avLst/>
          </a:prstGeom>
          <a:noFill/>
          <a:ln w="9525">
            <a:noFill/>
            <a:miter lim="800000"/>
            <a:headEnd/>
            <a:tailEnd/>
          </a:ln>
        </p:spPr>
      </p:pic>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p:cNvPicPr>
            <a:picLocks noChangeAspect="1" noChangeArrowheads="1"/>
          </p:cNvPicPr>
          <p:nvPr/>
        </p:nvPicPr>
        <p:blipFill>
          <a:blip r:embed="rId2" cstate="print"/>
          <a:srcRect/>
          <a:stretch>
            <a:fillRect/>
          </a:stretch>
        </p:blipFill>
        <p:spPr bwMode="auto">
          <a:xfrm>
            <a:off x="0" y="1214438"/>
            <a:ext cx="9144000" cy="4429125"/>
          </a:xfrm>
          <a:prstGeom prst="rect">
            <a:avLst/>
          </a:prstGeom>
          <a:noFill/>
          <a:ln w="9525">
            <a:noFill/>
            <a:miter lim="800000"/>
            <a:headEnd/>
            <a:tailEnd/>
          </a:ln>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p:cNvPicPr>
            <a:picLocks noChangeAspect="1" noChangeArrowheads="1"/>
          </p:cNvPicPr>
          <p:nvPr/>
        </p:nvPicPr>
        <p:blipFill>
          <a:blip r:embed="rId2" cstate="print"/>
          <a:srcRect/>
          <a:stretch>
            <a:fillRect/>
          </a:stretch>
        </p:blipFill>
        <p:spPr bwMode="auto">
          <a:xfrm>
            <a:off x="1" y="2071688"/>
            <a:ext cx="9144000" cy="2714625"/>
          </a:xfrm>
          <a:prstGeom prst="rect">
            <a:avLst/>
          </a:prstGeom>
          <a:noFill/>
          <a:ln w="9525">
            <a:noFill/>
            <a:miter lim="800000"/>
            <a:headEnd/>
            <a:tailEnd/>
          </a:ln>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p:cNvPicPr>
            <a:picLocks noChangeAspect="1" noChangeArrowheads="1"/>
          </p:cNvPicPr>
          <p:nvPr/>
        </p:nvPicPr>
        <p:blipFill>
          <a:blip r:embed="rId2" cstate="print"/>
          <a:srcRect/>
          <a:stretch>
            <a:fillRect/>
          </a:stretch>
        </p:blipFill>
        <p:spPr bwMode="auto">
          <a:xfrm>
            <a:off x="0" y="1009650"/>
            <a:ext cx="9144000" cy="4838700"/>
          </a:xfrm>
          <a:prstGeom prst="rect">
            <a:avLst/>
          </a:prstGeom>
          <a:noFill/>
          <a:ln w="9525">
            <a:noFill/>
            <a:miter lim="800000"/>
            <a:headEnd/>
            <a:tailEnd/>
          </a:ln>
        </p:spPr>
      </p:pic>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p:cNvPicPr>
            <a:picLocks noChangeAspect="1" noChangeArrowheads="1"/>
          </p:cNvPicPr>
          <p:nvPr/>
        </p:nvPicPr>
        <p:blipFill>
          <a:blip r:embed="rId2" cstate="print"/>
          <a:srcRect/>
          <a:stretch>
            <a:fillRect/>
          </a:stretch>
        </p:blipFill>
        <p:spPr bwMode="auto">
          <a:xfrm>
            <a:off x="0" y="914400"/>
            <a:ext cx="9144000" cy="50292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762000" y="150895"/>
            <a:ext cx="7772400" cy="615879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90318170"/>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p:cNvPicPr>
            <a:picLocks noChangeAspect="1" noChangeArrowheads="1"/>
          </p:cNvPicPr>
          <p:nvPr/>
        </p:nvPicPr>
        <p:blipFill>
          <a:blip r:embed="rId2" cstate="print"/>
          <a:srcRect/>
          <a:stretch>
            <a:fillRect/>
          </a:stretch>
        </p:blipFill>
        <p:spPr bwMode="auto">
          <a:xfrm>
            <a:off x="995363" y="1104900"/>
            <a:ext cx="7153275" cy="4648200"/>
          </a:xfrm>
          <a:prstGeom prst="rect">
            <a:avLst/>
          </a:prstGeom>
          <a:noFill/>
          <a:ln w="9525">
            <a:noFill/>
            <a:miter lim="800000"/>
            <a:headEnd/>
            <a:tailEnd/>
          </a:ln>
        </p:spPr>
      </p:pic>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p:cNvPicPr>
            <a:picLocks noChangeAspect="1" noChangeArrowheads="1"/>
          </p:cNvPicPr>
          <p:nvPr/>
        </p:nvPicPr>
        <p:blipFill>
          <a:blip r:embed="rId2" cstate="print"/>
          <a:srcRect/>
          <a:stretch>
            <a:fillRect/>
          </a:stretch>
        </p:blipFill>
        <p:spPr bwMode="auto">
          <a:xfrm>
            <a:off x="1" y="685800"/>
            <a:ext cx="9143999" cy="5486400"/>
          </a:xfrm>
          <a:prstGeom prst="rect">
            <a:avLst/>
          </a:prstGeom>
          <a:noFill/>
          <a:ln w="9525">
            <a:noFill/>
            <a:miter lim="800000"/>
            <a:headEnd/>
            <a:tailEnd/>
          </a:ln>
        </p:spPr>
      </p:pic>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990600"/>
            <a:ext cx="8686800" cy="4154984"/>
          </a:xfrm>
          <a:prstGeom prst="rect">
            <a:avLst/>
          </a:prstGeom>
          <a:noFill/>
        </p:spPr>
        <p:txBody>
          <a:bodyPr wrap="square" rtlCol="0">
            <a:spAutoFit/>
          </a:bodyPr>
          <a:lstStyle/>
          <a:p>
            <a:pPr algn="just"/>
            <a:r>
              <a:rPr lang="en-US" sz="2400" b="1">
                <a:solidFill>
                  <a:srgbClr val="FF0000"/>
                </a:solidFill>
                <a:latin typeface="Arial Black" pitchFamily="34" charset="0"/>
              </a:rPr>
              <a:t>PCM</a:t>
            </a:r>
            <a:r>
              <a:rPr lang="en-US" sz="2400" b="1">
                <a:latin typeface="Arial Black" pitchFamily="34" charset="0"/>
              </a:rPr>
              <a:t>-Each and every sample is encoded and transmitted</a:t>
            </a:r>
          </a:p>
          <a:p>
            <a:pPr algn="just"/>
            <a:endParaRPr lang="en-US" sz="2400" b="1">
              <a:latin typeface="Arial Black" pitchFamily="34" charset="0"/>
            </a:endParaRPr>
          </a:p>
          <a:p>
            <a:pPr algn="just"/>
            <a:r>
              <a:rPr lang="en-US" sz="2400" b="1">
                <a:solidFill>
                  <a:srgbClr val="FF0000"/>
                </a:solidFill>
                <a:latin typeface="Arial Black" pitchFamily="34" charset="0"/>
              </a:rPr>
              <a:t>DPCM</a:t>
            </a:r>
            <a:r>
              <a:rPr lang="en-US" sz="2400" b="1">
                <a:latin typeface="Arial Black" pitchFamily="34" charset="0"/>
              </a:rPr>
              <a:t>-Difference between samples is encoded and transmitted..so that some band width is saved.</a:t>
            </a:r>
          </a:p>
          <a:p>
            <a:pPr algn="just"/>
            <a:endParaRPr lang="en-US" sz="2400" b="1">
              <a:latin typeface="Arial Black" pitchFamily="34" charset="0"/>
            </a:endParaRPr>
          </a:p>
          <a:p>
            <a:pPr algn="just"/>
            <a:r>
              <a:rPr lang="en-US" sz="2400" b="1">
                <a:solidFill>
                  <a:srgbClr val="FF0000"/>
                </a:solidFill>
                <a:latin typeface="Arial Black" pitchFamily="34" charset="0"/>
              </a:rPr>
              <a:t>DM</a:t>
            </a:r>
            <a:r>
              <a:rPr lang="en-US" sz="2400" b="1">
                <a:latin typeface="Arial Black" pitchFamily="34" charset="0"/>
              </a:rPr>
              <a:t>-Difference between samples is encoded to only one bit and transmitted..so that more band width is saved.</a:t>
            </a:r>
          </a:p>
          <a:p>
            <a:pPr algn="just"/>
            <a:endParaRPr lang="en-US" sz="2400" b="1">
              <a:latin typeface="Arial Black" pitchFamily="34" charset="0"/>
            </a:endParaRPr>
          </a:p>
          <a:p>
            <a:pPr algn="just"/>
            <a:r>
              <a:rPr lang="en-US" sz="2400" b="1">
                <a:solidFill>
                  <a:srgbClr val="FF0000"/>
                </a:solidFill>
                <a:latin typeface="Arial Black" pitchFamily="34" charset="0"/>
              </a:rPr>
              <a:t>ADM</a:t>
            </a:r>
            <a:r>
              <a:rPr lang="en-US" sz="2400" b="1">
                <a:latin typeface="Arial Black" pitchFamily="34" charset="0"/>
              </a:rPr>
              <a:t>-Variable step size</a:t>
            </a:r>
            <a:endParaRPr lang="en-US" sz="2400" b="1" dirty="0">
              <a:latin typeface="Arial Black"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160884" y="591109"/>
            <a:ext cx="8830715" cy="462199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11548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1387780" y="291354"/>
            <a:ext cx="6079820" cy="6321650"/>
          </a:xfrm>
          <a:prstGeom prst="rect">
            <a:avLst/>
          </a:prstGeom>
        </p:spPr>
        <p:style>
          <a:lnRef idx="1">
            <a:schemeClr val="accent6"/>
          </a:lnRef>
          <a:fillRef idx="3">
            <a:schemeClr val="accent6"/>
          </a:fillRef>
          <a:effectRef idx="2">
            <a:schemeClr val="accent6"/>
          </a:effectRef>
          <a:fontRef idx="minor">
            <a:schemeClr val="lt1"/>
          </a:fontRef>
        </p:style>
      </p:pic>
    </p:spTree>
    <p:extLst>
      <p:ext uri="{BB962C8B-B14F-4D97-AF65-F5344CB8AC3E}">
        <p14:creationId xmlns:p14="http://schemas.microsoft.com/office/powerpoint/2010/main" val="2363381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D3514-A8EB-1875-6D65-39E40C21F34C}"/>
              </a:ext>
            </a:extLst>
          </p:cNvPr>
          <p:cNvSpPr>
            <a:spLocks noGrp="1"/>
          </p:cNvSpPr>
          <p:nvPr>
            <p:ph type="title"/>
          </p:nvPr>
        </p:nvSpPr>
        <p:spPr>
          <a:xfrm>
            <a:off x="103624" y="23446"/>
            <a:ext cx="8729482" cy="685800"/>
          </a:xfrm>
        </p:spPr>
        <p:txBody>
          <a:bodyPr>
            <a:normAutofit/>
          </a:bodyPr>
          <a:lstStyle/>
          <a:p>
            <a:r>
              <a:rPr lang="en-IN" sz="3200" u="sng" dirty="0">
                <a:solidFill>
                  <a:srgbClr val="FF0000"/>
                </a:solidFill>
                <a:latin typeface="Times New Roman" panose="02020603050405020304" pitchFamily="18" charset="0"/>
                <a:cs typeface="Times New Roman" panose="02020603050405020304" pitchFamily="18" charset="0"/>
              </a:rPr>
              <a:t>Sampling</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17552AC-AB18-74E4-0371-37DEC2E9EEC9}"/>
                  </a:ext>
                </a:extLst>
              </p:cNvPr>
              <p:cNvSpPr>
                <a:spLocks noGrp="1"/>
              </p:cNvSpPr>
              <p:nvPr>
                <p:ph idx="1"/>
              </p:nvPr>
            </p:nvSpPr>
            <p:spPr>
              <a:xfrm>
                <a:off x="103624" y="715108"/>
                <a:ext cx="8762612" cy="5457092"/>
              </a:xfrm>
            </p:spPr>
            <p:txBody>
              <a:bodyPr>
                <a:noAutofit/>
              </a:bodyPr>
              <a:lstStyle/>
              <a:p>
                <a:pPr marL="335756" indent="-335756">
                  <a:buFont typeface="Wingdings" panose="05000000000000000000" pitchFamily="2" charset="2"/>
                  <a:buChar char="Ø"/>
                </a:pPr>
                <a:r>
                  <a:rPr lang="en-IN" sz="2300" dirty="0">
                    <a:solidFill>
                      <a:srgbClr val="FF0000"/>
                    </a:solidFill>
                    <a:latin typeface="Times New Roman" panose="02020603050405020304" pitchFamily="18" charset="0"/>
                    <a:cs typeface="Times New Roman" panose="02020603050405020304" pitchFamily="18" charset="0"/>
                  </a:rPr>
                  <a:t>Process of converting analog signal into discrete signal</a:t>
                </a:r>
                <a:r>
                  <a:rPr lang="en-IN" sz="2300" dirty="0">
                    <a:latin typeface="Times New Roman" panose="02020603050405020304" pitchFamily="18" charset="0"/>
                    <a:cs typeface="Times New Roman" panose="02020603050405020304" pitchFamily="18" charset="0"/>
                  </a:rPr>
                  <a:t>.</a:t>
                </a:r>
              </a:p>
              <a:p>
                <a:pPr marL="335756" indent="-335756">
                  <a:buFont typeface="Wingdings" panose="05000000000000000000" pitchFamily="2" charset="2"/>
                  <a:buChar char="Ø"/>
                </a:pPr>
                <a:r>
                  <a:rPr lang="en-IN" sz="2300" dirty="0">
                    <a:latin typeface="Times New Roman" panose="02020603050405020304" pitchFamily="18" charset="0"/>
                    <a:cs typeface="Times New Roman" panose="02020603050405020304" pitchFamily="18" charset="0"/>
                  </a:rPr>
                  <a:t>Sampling is common in all pulse modulation techniques .</a:t>
                </a:r>
              </a:p>
              <a:p>
                <a:pPr marL="335756" indent="-335756" algn="just">
                  <a:buFont typeface="Wingdings" panose="05000000000000000000" pitchFamily="2" charset="2"/>
                  <a:buChar char="Ø"/>
                </a:pPr>
                <a:r>
                  <a:rPr lang="en-IN" sz="2300" dirty="0">
                    <a:latin typeface="Times New Roman" panose="02020603050405020304" pitchFamily="18" charset="0"/>
                    <a:cs typeface="Times New Roman" panose="02020603050405020304" pitchFamily="18" charset="0"/>
                  </a:rPr>
                  <a:t>The signal is sampled at regular intervals such that each sample is proportional to amplitude of signal at that instant.</a:t>
                </a:r>
              </a:p>
              <a:p>
                <a:pPr marL="335756" indent="-335756">
                  <a:buFont typeface="Wingdings" panose="05000000000000000000" pitchFamily="2" charset="2"/>
                  <a:buChar char="Ø"/>
                </a:pPr>
                <a:r>
                  <a:rPr lang="en-IN" sz="2300" dirty="0">
                    <a:latin typeface="Times New Roman" panose="02020603050405020304" pitchFamily="18" charset="0"/>
                    <a:cs typeface="Times New Roman" panose="02020603050405020304" pitchFamily="18" charset="0"/>
                  </a:rPr>
                  <a:t> Analog signal is sampled every </a:t>
                </a:r>
                <a14:m>
                  <m:oMath xmlns:m="http://schemas.openxmlformats.org/officeDocument/2006/math">
                    <m:r>
                      <a:rPr lang="en-IN" sz="2300" i="1" dirty="0" smtClean="0">
                        <a:solidFill>
                          <a:srgbClr val="FF0000"/>
                        </a:solidFill>
                        <a:latin typeface="Cambria Math" panose="02040503050406030204" pitchFamily="18" charset="0"/>
                        <a:cs typeface="Times New Roman" panose="02020603050405020304" pitchFamily="18" charset="0"/>
                      </a:rPr>
                      <m:t>𝑇</m:t>
                    </m:r>
                    <m:r>
                      <a:rPr lang="en-IN" sz="2300" i="1" baseline="-25000" dirty="0">
                        <a:solidFill>
                          <a:srgbClr val="FF0000"/>
                        </a:solidFill>
                        <a:latin typeface="Cambria Math" panose="02040503050406030204" pitchFamily="18" charset="0"/>
                        <a:cs typeface="Times New Roman" panose="02020603050405020304" pitchFamily="18" charset="0"/>
                      </a:rPr>
                      <m:t>𝑠</m:t>
                    </m:r>
                  </m:oMath>
                </a14:m>
                <a:r>
                  <a:rPr lang="en-IN" sz="2300" dirty="0">
                    <a:solidFill>
                      <a:srgbClr val="FF0000"/>
                    </a:solidFill>
                    <a:latin typeface="Times New Roman" panose="02020603050405020304" pitchFamily="18" charset="0"/>
                    <a:cs typeface="Times New Roman" panose="02020603050405020304" pitchFamily="18" charset="0"/>
                  </a:rPr>
                  <a:t> s𝑒𝑐𝑠</a:t>
                </a:r>
                <a:r>
                  <a:rPr lang="en-IN" sz="2300" dirty="0">
                    <a:latin typeface="Times New Roman" panose="02020603050405020304" pitchFamily="18" charset="0"/>
                    <a:cs typeface="Times New Roman" panose="02020603050405020304" pitchFamily="18" charset="0"/>
                  </a:rPr>
                  <a:t>, called </a:t>
                </a:r>
                <a:r>
                  <a:rPr lang="en-IN" sz="2300" dirty="0">
                    <a:solidFill>
                      <a:srgbClr val="FF0000"/>
                    </a:solidFill>
                    <a:latin typeface="Times New Roman" panose="02020603050405020304" pitchFamily="18" charset="0"/>
                    <a:cs typeface="Times New Roman" panose="02020603050405020304" pitchFamily="18" charset="0"/>
                  </a:rPr>
                  <a:t>sampling interval. </a:t>
                </a:r>
              </a:p>
              <a:p>
                <a:pPr marL="335756" indent="-335756">
                  <a:buFont typeface="Wingdings" panose="05000000000000000000" pitchFamily="2" charset="2"/>
                  <a:buChar char="Ø"/>
                </a:pPr>
                <a14:m>
                  <m:oMath xmlns:m="http://schemas.openxmlformats.org/officeDocument/2006/math">
                    <m:r>
                      <a:rPr lang="en-IN" sz="2300" b="0" i="1" dirty="0" smtClean="0">
                        <a:solidFill>
                          <a:srgbClr val="FF0000"/>
                        </a:solidFill>
                        <a:latin typeface="Cambria Math" panose="02040503050406030204" pitchFamily="18" charset="0"/>
                        <a:cs typeface="Times New Roman" panose="02020603050405020304" pitchFamily="18" charset="0"/>
                      </a:rPr>
                      <m:t>𝑓</m:t>
                    </m:r>
                    <m:r>
                      <a:rPr lang="en-IN" sz="2300" b="0" i="1" baseline="-25000" dirty="0" smtClean="0">
                        <a:solidFill>
                          <a:srgbClr val="FF0000"/>
                        </a:solidFill>
                        <a:latin typeface="Cambria Math" panose="02040503050406030204" pitchFamily="18" charset="0"/>
                        <a:cs typeface="Times New Roman" panose="02020603050405020304" pitchFamily="18" charset="0"/>
                      </a:rPr>
                      <m:t>𝑠</m:t>
                    </m:r>
                    <m:r>
                      <a:rPr lang="en-IN" sz="2300" b="0" i="1" dirty="0" smtClean="0">
                        <a:solidFill>
                          <a:srgbClr val="FF0000"/>
                        </a:solidFill>
                        <a:latin typeface="Cambria Math" panose="02040503050406030204" pitchFamily="18" charset="0"/>
                        <a:cs typeface="Times New Roman" panose="02020603050405020304" pitchFamily="18" charset="0"/>
                      </a:rPr>
                      <m:t>=</m:t>
                    </m:r>
                    <m:r>
                      <a:rPr lang="en-IN" sz="2300" i="1" dirty="0" smtClean="0">
                        <a:solidFill>
                          <a:srgbClr val="FF0000"/>
                        </a:solidFill>
                        <a:latin typeface="Cambria Math" panose="02040503050406030204" pitchFamily="18" charset="0"/>
                        <a:cs typeface="Times New Roman" panose="02020603050405020304" pitchFamily="18" charset="0"/>
                      </a:rPr>
                      <m:t>1/</m:t>
                    </m:r>
                    <m:sSub>
                      <m:sSubPr>
                        <m:ctrlPr>
                          <a:rPr lang="en-IN" sz="2300" i="1" dirty="0" smtClean="0">
                            <a:solidFill>
                              <a:srgbClr val="FF0000"/>
                            </a:solidFill>
                            <a:latin typeface="Cambria Math" panose="02040503050406030204" pitchFamily="18" charset="0"/>
                            <a:cs typeface="Times New Roman" panose="02020603050405020304" pitchFamily="18" charset="0"/>
                          </a:rPr>
                        </m:ctrlPr>
                      </m:sSubPr>
                      <m:e>
                        <m:r>
                          <a:rPr lang="en-IN" sz="2300" b="0" i="1" dirty="0" smtClean="0">
                            <a:solidFill>
                              <a:srgbClr val="FF0000"/>
                            </a:solidFill>
                            <a:latin typeface="Cambria Math" panose="02040503050406030204" pitchFamily="18" charset="0"/>
                            <a:cs typeface="Times New Roman" panose="02020603050405020304" pitchFamily="18" charset="0"/>
                          </a:rPr>
                          <m:t>𝑇</m:t>
                        </m:r>
                      </m:e>
                      <m:sub>
                        <m:r>
                          <a:rPr lang="en-IN" sz="2300" b="0" i="1" dirty="0" smtClean="0">
                            <a:solidFill>
                              <a:srgbClr val="FF0000"/>
                            </a:solidFill>
                            <a:latin typeface="Cambria Math" panose="02040503050406030204" pitchFamily="18" charset="0"/>
                            <a:cs typeface="Times New Roman" panose="02020603050405020304" pitchFamily="18" charset="0"/>
                          </a:rPr>
                          <m:t>𝑆</m:t>
                        </m:r>
                      </m:sub>
                    </m:sSub>
                    <m:r>
                      <a:rPr lang="en-IN" sz="2300" i="1" dirty="0" smtClean="0">
                        <a:solidFill>
                          <a:srgbClr val="FF0000"/>
                        </a:solidFill>
                        <a:latin typeface="Cambria Math" panose="02040503050406030204" pitchFamily="18" charset="0"/>
                        <a:cs typeface="Times New Roman" panose="02020603050405020304" pitchFamily="18" charset="0"/>
                      </a:rPr>
                      <m:t> </m:t>
                    </m:r>
                  </m:oMath>
                </a14:m>
                <a:r>
                  <a:rPr lang="en-IN" sz="2300" dirty="0">
                    <a:solidFill>
                      <a:srgbClr val="FF0000"/>
                    </a:solidFill>
                    <a:latin typeface="Times New Roman" panose="02020603050405020304" pitchFamily="18" charset="0"/>
                    <a:cs typeface="Times New Roman" panose="02020603050405020304" pitchFamily="18" charset="0"/>
                  </a:rPr>
                  <a:t>is called sampling rate or sampling frequency</a:t>
                </a:r>
                <a:r>
                  <a:rPr lang="en-IN" sz="2300" dirty="0">
                    <a:latin typeface="Times New Roman" panose="02020603050405020304" pitchFamily="18" charset="0"/>
                    <a:cs typeface="Times New Roman" panose="02020603050405020304" pitchFamily="18" charset="0"/>
                  </a:rPr>
                  <a:t>. </a:t>
                </a:r>
              </a:p>
              <a:p>
                <a:pPr marL="335756" indent="-335756">
                  <a:buFont typeface="Wingdings" panose="05000000000000000000" pitchFamily="2" charset="2"/>
                  <a:buChar char="Ø"/>
                </a:pPr>
                <a:r>
                  <a:rPr lang="en-IN" sz="2300" dirty="0">
                    <a:latin typeface="Times New Roman" panose="02020603050405020304" pitchFamily="18" charset="0"/>
                    <a:cs typeface="Times New Roman" panose="02020603050405020304" pitchFamily="18" charset="0"/>
                  </a:rPr>
                  <a:t> </a:t>
                </a:r>
                <a:r>
                  <a:rPr lang="en-IN" sz="2300" dirty="0">
                    <a:solidFill>
                      <a:srgbClr val="FF0000"/>
                    </a:solidFill>
                    <a:latin typeface="Times New Roman" panose="02020603050405020304" pitchFamily="18" charset="0"/>
                    <a:cs typeface="Times New Roman" panose="02020603050405020304" pitchFamily="18" charset="0"/>
                  </a:rPr>
                  <a:t>𝑓</a:t>
                </a:r>
                <a:r>
                  <a:rPr lang="en-IN" sz="2300" baseline="-25000" dirty="0">
                    <a:solidFill>
                      <a:srgbClr val="FF0000"/>
                    </a:solidFill>
                    <a:latin typeface="Times New Roman" panose="02020603050405020304" pitchFamily="18" charset="0"/>
                    <a:cs typeface="Times New Roman" panose="02020603050405020304" pitchFamily="18" charset="0"/>
                  </a:rPr>
                  <a:t>𝑠</a:t>
                </a:r>
                <a:r>
                  <a:rPr lang="en-IN" sz="2300" dirty="0">
                    <a:solidFill>
                      <a:srgbClr val="FF0000"/>
                    </a:solidFill>
                    <a:latin typeface="Times New Roman" panose="02020603050405020304" pitchFamily="18" charset="0"/>
                    <a:cs typeface="Times New Roman" panose="02020603050405020304" pitchFamily="18" charset="0"/>
                  </a:rPr>
                  <a:t>=2𝑓</a:t>
                </a:r>
                <a:r>
                  <a:rPr lang="en-IN" sz="2300" baseline="-25000" dirty="0">
                    <a:solidFill>
                      <a:srgbClr val="FF0000"/>
                    </a:solidFill>
                    <a:latin typeface="Times New Roman" panose="02020603050405020304" pitchFamily="18" charset="0"/>
                    <a:cs typeface="Times New Roman" panose="02020603050405020304" pitchFamily="18" charset="0"/>
                  </a:rPr>
                  <a:t>𝑚</a:t>
                </a:r>
                <a:r>
                  <a:rPr lang="en-IN" sz="2300" dirty="0">
                    <a:solidFill>
                      <a:srgbClr val="FF0000"/>
                    </a:solidFill>
                    <a:latin typeface="Times New Roman" panose="02020603050405020304" pitchFamily="18" charset="0"/>
                    <a:cs typeface="Times New Roman" panose="02020603050405020304" pitchFamily="18" charset="0"/>
                  </a:rPr>
                  <a:t> </a:t>
                </a:r>
                <a:r>
                  <a:rPr lang="en-IN" sz="2300" dirty="0">
                    <a:latin typeface="Times New Roman" panose="02020603050405020304" pitchFamily="18" charset="0"/>
                    <a:cs typeface="Times New Roman" panose="02020603050405020304" pitchFamily="18" charset="0"/>
                  </a:rPr>
                  <a:t>is Min. sampling rate called </a:t>
                </a:r>
                <a:r>
                  <a:rPr lang="en-IN" sz="2300" dirty="0">
                    <a:solidFill>
                      <a:srgbClr val="FF0000"/>
                    </a:solidFill>
                    <a:latin typeface="Times New Roman" panose="02020603050405020304" pitchFamily="18" charset="0"/>
                    <a:cs typeface="Times New Roman" panose="02020603050405020304" pitchFamily="18" charset="0"/>
                  </a:rPr>
                  <a:t>Nyquist rate</a:t>
                </a:r>
                <a:r>
                  <a:rPr lang="en-IN" sz="2300" dirty="0">
                    <a:latin typeface="Times New Roman" panose="02020603050405020304" pitchFamily="18" charset="0"/>
                    <a:cs typeface="Times New Roman" panose="02020603050405020304" pitchFamily="18" charset="0"/>
                  </a:rPr>
                  <a:t>. </a:t>
                </a:r>
              </a:p>
              <a:p>
                <a:pPr marL="335756" indent="-335756">
                  <a:buFont typeface="Wingdings" panose="05000000000000000000" pitchFamily="2" charset="2"/>
                  <a:buChar char="Ø"/>
                </a:pPr>
                <a:r>
                  <a:rPr lang="en-IN" sz="2300" dirty="0">
                    <a:latin typeface="Times New Roman" panose="02020603050405020304" pitchFamily="18" charset="0"/>
                    <a:cs typeface="Times New Roman" panose="02020603050405020304" pitchFamily="18" charset="0"/>
                  </a:rPr>
                  <a:t>Sampled spectrum (𝜔) is repeating periodically without overlapping. </a:t>
                </a:r>
              </a:p>
              <a:p>
                <a:pPr marL="335756" indent="-335756">
                  <a:buFont typeface="Wingdings" panose="05000000000000000000" pitchFamily="2" charset="2"/>
                  <a:buChar char="Ø"/>
                </a:pPr>
                <a:r>
                  <a:rPr lang="en-IN" sz="2300" dirty="0">
                    <a:latin typeface="Times New Roman" panose="02020603050405020304" pitchFamily="18" charset="0"/>
                    <a:cs typeface="Times New Roman" panose="02020603050405020304" pitchFamily="18" charset="0"/>
                  </a:rPr>
                  <a:t>Original spectrum is centered at 𝜔=0 and having bandwidth of 𝜔𝑚. </a:t>
                </a:r>
              </a:p>
              <a:p>
                <a:pPr marL="335756" indent="-335756">
                  <a:buFont typeface="Wingdings" panose="05000000000000000000" pitchFamily="2" charset="2"/>
                  <a:buChar char="Ø"/>
                </a:pPr>
                <a:r>
                  <a:rPr lang="en-IN" sz="2300" dirty="0">
                    <a:latin typeface="Times New Roman" panose="02020603050405020304" pitchFamily="18" charset="0"/>
                    <a:cs typeface="Times New Roman" panose="02020603050405020304" pitchFamily="18" charset="0"/>
                  </a:rPr>
                  <a:t>Spectrum can be recovered by passing through low pass filter with cut-off 𝜔𝑚. </a:t>
                </a:r>
              </a:p>
              <a:p>
                <a:pPr marL="335756" indent="-335756" algn="just">
                  <a:buFont typeface="Wingdings" panose="05000000000000000000" pitchFamily="2" charset="2"/>
                  <a:buChar char="Ø"/>
                </a:pPr>
                <a:r>
                  <a:rPr lang="en-IN" sz="2300" dirty="0">
                    <a:latin typeface="Times New Roman" panose="02020603050405020304" pitchFamily="18" charset="0"/>
                    <a:cs typeface="Times New Roman" panose="02020603050405020304" pitchFamily="18" charset="0"/>
                  </a:rPr>
                  <a:t>For </a:t>
                </a:r>
                <a:r>
                  <a:rPr lang="en-IN" sz="2300" dirty="0">
                    <a:solidFill>
                      <a:srgbClr val="FF0000"/>
                    </a:solidFill>
                    <a:latin typeface="Times New Roman" panose="02020603050405020304" pitchFamily="18" charset="0"/>
                    <a:cs typeface="Times New Roman" panose="02020603050405020304" pitchFamily="18" charset="0"/>
                  </a:rPr>
                  <a:t>𝑓</a:t>
                </a:r>
                <a:r>
                  <a:rPr lang="en-IN" sz="2300" baseline="-25000" dirty="0">
                    <a:solidFill>
                      <a:srgbClr val="FF0000"/>
                    </a:solidFill>
                    <a:latin typeface="Times New Roman" panose="02020603050405020304" pitchFamily="18" charset="0"/>
                    <a:cs typeface="Times New Roman" panose="02020603050405020304" pitchFamily="18" charset="0"/>
                  </a:rPr>
                  <a:t>𝑠</a:t>
                </a:r>
                <a:r>
                  <a:rPr lang="en-IN" sz="2300" dirty="0">
                    <a:solidFill>
                      <a:srgbClr val="FF0000"/>
                    </a:solidFill>
                    <a:latin typeface="Times New Roman" panose="02020603050405020304" pitchFamily="18" charset="0"/>
                    <a:cs typeface="Times New Roman" panose="02020603050405020304" pitchFamily="18" charset="0"/>
                  </a:rPr>
                  <a:t> &lt; 2𝑓</a:t>
                </a:r>
                <a:r>
                  <a:rPr lang="en-IN" sz="2300" baseline="-25000" dirty="0">
                    <a:solidFill>
                      <a:srgbClr val="FF0000"/>
                    </a:solidFill>
                    <a:latin typeface="Times New Roman" panose="02020603050405020304" pitchFamily="18" charset="0"/>
                    <a:cs typeface="Times New Roman" panose="02020603050405020304" pitchFamily="18" charset="0"/>
                  </a:rPr>
                  <a:t>𝑚</a:t>
                </a:r>
                <a:r>
                  <a:rPr lang="en-IN" sz="2300" dirty="0">
                    <a:solidFill>
                      <a:srgbClr val="FF0000"/>
                    </a:solidFill>
                    <a:latin typeface="Times New Roman" panose="02020603050405020304" pitchFamily="18" charset="0"/>
                    <a:cs typeface="Times New Roman" panose="02020603050405020304" pitchFamily="18" charset="0"/>
                  </a:rPr>
                  <a:t> </a:t>
                </a:r>
                <a:r>
                  <a:rPr lang="en-IN" sz="2300" dirty="0">
                    <a:latin typeface="Times New Roman" panose="02020603050405020304" pitchFamily="18" charset="0"/>
                    <a:cs typeface="Times New Roman" panose="02020603050405020304" pitchFamily="18" charset="0"/>
                  </a:rPr>
                  <a:t>sampled spectrum will overlap and cannot be recovered back. This is called as </a:t>
                </a:r>
                <a:r>
                  <a:rPr lang="en-IN" sz="2300" b="1" u="sng" dirty="0">
                    <a:solidFill>
                      <a:srgbClr val="FF0000"/>
                    </a:solidFill>
                    <a:latin typeface="Times New Roman" panose="02020603050405020304" pitchFamily="18" charset="0"/>
                    <a:cs typeface="Times New Roman" panose="02020603050405020304" pitchFamily="18" charset="0"/>
                  </a:rPr>
                  <a:t>Aliasing</a:t>
                </a:r>
                <a:r>
                  <a:rPr lang="en-IN" sz="2300" dirty="0">
                    <a:latin typeface="Times New Roman" panose="02020603050405020304" pitchFamily="18" charset="0"/>
                    <a:cs typeface="Times New Roman" panose="02020603050405020304" pitchFamily="18" charset="0"/>
                  </a:rPr>
                  <a:t>.</a:t>
                </a:r>
              </a:p>
            </p:txBody>
          </p:sp>
        </mc:Choice>
        <mc:Fallback xmlns="">
          <p:sp>
            <p:nvSpPr>
              <p:cNvPr id="3" name="Content Placeholder 2">
                <a:extLst>
                  <a:ext uri="{FF2B5EF4-FFF2-40B4-BE49-F238E27FC236}">
                    <a16:creationId xmlns:a16="http://schemas.microsoft.com/office/drawing/2014/main" id="{C17552AC-AB18-74E4-0371-37DEC2E9EEC9}"/>
                  </a:ext>
                </a:extLst>
              </p:cNvPr>
              <p:cNvSpPr>
                <a:spLocks noGrp="1" noRot="1" noChangeAspect="1" noMove="1" noResize="1" noEditPoints="1" noAdjustHandles="1" noChangeArrowheads="1" noChangeShapeType="1" noTextEdit="1"/>
              </p:cNvSpPr>
              <p:nvPr>
                <p:ph idx="1"/>
              </p:nvPr>
            </p:nvSpPr>
            <p:spPr>
              <a:xfrm>
                <a:off x="103624" y="715108"/>
                <a:ext cx="8762612" cy="5457092"/>
              </a:xfrm>
              <a:blipFill>
                <a:blip r:embed="rId2"/>
                <a:stretch>
                  <a:fillRect l="-835" t="-893" r="-974"/>
                </a:stretch>
              </a:blipFill>
            </p:spPr>
            <p:txBody>
              <a:bodyPr/>
              <a:lstStyle/>
              <a:p>
                <a:r>
                  <a:rPr lang="en-IN">
                    <a:noFill/>
                  </a:rPr>
                  <a:t> </a:t>
                </a:r>
              </a:p>
            </p:txBody>
          </p:sp>
        </mc:Fallback>
      </mc:AlternateContent>
    </p:spTree>
    <p:extLst>
      <p:ext uri="{BB962C8B-B14F-4D97-AF65-F5344CB8AC3E}">
        <p14:creationId xmlns:p14="http://schemas.microsoft.com/office/powerpoint/2010/main" val="20973363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600200"/>
            <a:ext cx="8077200" cy="2517775"/>
          </a:xfrm>
        </p:spPr>
        <p:style>
          <a:lnRef idx="1">
            <a:schemeClr val="accent2"/>
          </a:lnRef>
          <a:fillRef idx="2">
            <a:schemeClr val="accent2"/>
          </a:fillRef>
          <a:effectRef idx="1">
            <a:schemeClr val="accent2"/>
          </a:effectRef>
          <a:fontRef idx="minor">
            <a:schemeClr val="dk1"/>
          </a:fontRef>
        </p:style>
        <p:txBody>
          <a:bodyPr>
            <a:normAutofit fontScale="90000"/>
          </a:bodyPr>
          <a:lstStyle/>
          <a:p>
            <a:pPr algn="just"/>
            <a:r>
              <a:rPr lang="en-US" dirty="0"/>
              <a:t>UNIT-I </a:t>
            </a:r>
            <a:br>
              <a:rPr lang="en-US" dirty="0"/>
            </a:br>
            <a:r>
              <a:rPr lang="en-US" sz="2200" dirty="0">
                <a:latin typeface="Times New Roman" pitchFamily="18" charset="0"/>
                <a:cs typeface="Times New Roman" pitchFamily="18" charset="0"/>
              </a:rPr>
              <a:t>PULSE MODULATION: </a:t>
            </a:r>
            <a:r>
              <a:rPr lang="en-US" sz="2200" dirty="0" err="1">
                <a:latin typeface="Times New Roman" pitchFamily="18" charset="0"/>
                <a:cs typeface="Times New Roman" pitchFamily="18" charset="0"/>
              </a:rPr>
              <a:t>Introduction,Sampling</a:t>
            </a:r>
            <a:r>
              <a:rPr lang="en-US" sz="2200" dirty="0">
                <a:latin typeface="Times New Roman" pitchFamily="18" charset="0"/>
                <a:cs typeface="Times New Roman" pitchFamily="18" charset="0"/>
              </a:rPr>
              <a:t> Process(ideal and flat top), </a:t>
            </a:r>
            <a:br>
              <a:rPr lang="en-US" sz="2200" dirty="0">
                <a:latin typeface="Times New Roman" pitchFamily="18" charset="0"/>
                <a:cs typeface="Times New Roman" pitchFamily="18" charset="0"/>
              </a:rPr>
            </a:br>
            <a:r>
              <a:rPr lang="en-US" sz="2200" dirty="0">
                <a:latin typeface="Times New Roman" pitchFamily="18" charset="0"/>
                <a:cs typeface="Times New Roman" pitchFamily="18" charset="0"/>
              </a:rPr>
              <a:t>Pulse-Amplitude Modulation, Pulse-Position Modulation, Quantization Process, Quantization Noise, Pulse Code Modulation: Encoding, Regeneration, Decoding, Delta Modulation, Differential Pulse Code Modulation, Line Codes. </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BC91660-A167-679A-5124-94E5CC147C12}"/>
              </a:ext>
            </a:extLst>
          </p:cNvPr>
          <p:cNvSpPr txBox="1"/>
          <p:nvPr/>
        </p:nvSpPr>
        <p:spPr>
          <a:xfrm>
            <a:off x="76199" y="453746"/>
            <a:ext cx="4633925" cy="5755422"/>
          </a:xfrm>
          <a:prstGeom prst="rect">
            <a:avLst/>
          </a:prstGeom>
          <a:noFill/>
        </p:spPr>
        <p:txBody>
          <a:bodyPr wrap="square">
            <a:spAutoFit/>
          </a:bodyPr>
          <a:lstStyle/>
          <a:p>
            <a:pPr marL="257175" indent="-257175" algn="just">
              <a:buFont typeface="Wingdings" panose="05000000000000000000" pitchFamily="2" charset="2"/>
              <a:buChar char="Ø"/>
            </a:pPr>
            <a:r>
              <a:rPr lang="en-US" sz="2300" dirty="0">
                <a:latin typeface="Times New Roman" panose="02020603050405020304" pitchFamily="18" charset="0"/>
                <a:cs typeface="Times New Roman" panose="02020603050405020304" pitchFamily="18" charset="0"/>
              </a:rPr>
              <a:t>Sampling can be performed with the help of </a:t>
            </a:r>
            <a:r>
              <a:rPr lang="en-US" sz="2300" dirty="0">
                <a:solidFill>
                  <a:srgbClr val="FF0000"/>
                </a:solidFill>
                <a:latin typeface="Times New Roman" panose="02020603050405020304" pitchFamily="18" charset="0"/>
                <a:cs typeface="Times New Roman" panose="02020603050405020304" pitchFamily="18" charset="0"/>
              </a:rPr>
              <a:t>sampler. </a:t>
            </a:r>
          </a:p>
          <a:p>
            <a:pPr marL="257175" indent="-257175" algn="just">
              <a:buFont typeface="Wingdings" panose="05000000000000000000" pitchFamily="2" charset="2"/>
              <a:buChar char="Ø"/>
            </a:pPr>
            <a:r>
              <a:rPr lang="en-US" sz="2300" dirty="0">
                <a:latin typeface="Times New Roman" panose="02020603050405020304" pitchFamily="18" charset="0"/>
                <a:cs typeface="Times New Roman" panose="02020603050405020304" pitchFamily="18" charset="0"/>
              </a:rPr>
              <a:t>Sampling methods: </a:t>
            </a:r>
          </a:p>
          <a:p>
            <a:pPr marL="606029" indent="-335756" algn="just">
              <a:buFont typeface="+mj-lt"/>
              <a:buAutoNum type="arabicPeriod"/>
            </a:pPr>
            <a:r>
              <a:rPr lang="en-US" sz="2300" dirty="0">
                <a:solidFill>
                  <a:srgbClr val="FF0000"/>
                </a:solidFill>
                <a:latin typeface="Times New Roman" panose="02020603050405020304" pitchFamily="18" charset="0"/>
                <a:cs typeface="Times New Roman" panose="02020603050405020304" pitchFamily="18" charset="0"/>
              </a:rPr>
              <a:t>Ideal</a:t>
            </a:r>
            <a:r>
              <a:rPr lang="en-US" sz="2300" dirty="0">
                <a:latin typeface="Times New Roman" panose="02020603050405020304" pitchFamily="18" charset="0"/>
                <a:cs typeface="Times New Roman" panose="02020603050405020304" pitchFamily="18" charset="0"/>
              </a:rPr>
              <a:t> – An impulse at each sampling instant. </a:t>
            </a:r>
          </a:p>
          <a:p>
            <a:pPr marL="606029" indent="-335756" algn="just">
              <a:buFont typeface="+mj-lt"/>
              <a:buAutoNum type="arabicPeriod"/>
            </a:pPr>
            <a:r>
              <a:rPr lang="en-US" sz="2300" dirty="0">
                <a:solidFill>
                  <a:srgbClr val="FF0000"/>
                </a:solidFill>
                <a:latin typeface="Times New Roman" panose="02020603050405020304" pitchFamily="18" charset="0"/>
                <a:cs typeface="Times New Roman" panose="02020603050405020304" pitchFamily="18" charset="0"/>
              </a:rPr>
              <a:t>Natura</a:t>
            </a:r>
            <a:r>
              <a:rPr lang="en-US" sz="2300" dirty="0">
                <a:latin typeface="Times New Roman" panose="02020603050405020304" pitchFamily="18" charset="0"/>
                <a:cs typeface="Times New Roman" panose="02020603050405020304" pitchFamily="18" charset="0"/>
              </a:rPr>
              <a:t>l – A pulse of Short width with varying amplitude. </a:t>
            </a:r>
          </a:p>
          <a:p>
            <a:pPr marL="606029" indent="-335756" algn="just">
              <a:buFont typeface="+mj-lt"/>
              <a:buAutoNum type="arabicPeriod"/>
            </a:pPr>
            <a:r>
              <a:rPr lang="en-US" sz="2300" dirty="0">
                <a:solidFill>
                  <a:srgbClr val="FF0000"/>
                </a:solidFill>
                <a:latin typeface="Times New Roman" panose="02020603050405020304" pitchFamily="18" charset="0"/>
                <a:cs typeface="Times New Roman" panose="02020603050405020304" pitchFamily="18" charset="0"/>
              </a:rPr>
              <a:t>Flat Top </a:t>
            </a:r>
            <a:r>
              <a:rPr lang="en-US" sz="2300" dirty="0">
                <a:latin typeface="Times New Roman" panose="02020603050405020304" pitchFamily="18" charset="0"/>
                <a:cs typeface="Times New Roman" panose="02020603050405020304" pitchFamily="18" charset="0"/>
              </a:rPr>
              <a:t>– Uses sample and hold, like natural but with single amplitude value.</a:t>
            </a:r>
            <a:endParaRPr lang="en-US" sz="2300" dirty="0">
              <a:solidFill>
                <a:srgbClr val="FF0000"/>
              </a:solidFill>
              <a:latin typeface="Times New Roman" panose="02020603050405020304" pitchFamily="18" charset="0"/>
              <a:cs typeface="Times New Roman" panose="02020603050405020304" pitchFamily="18" charset="0"/>
            </a:endParaRPr>
          </a:p>
          <a:p>
            <a:pPr marL="257175" indent="-257175" algn="just">
              <a:buFont typeface="Wingdings" panose="05000000000000000000" pitchFamily="2" charset="2"/>
              <a:buChar char="Ø"/>
            </a:pPr>
            <a:r>
              <a:rPr lang="en-US" sz="2300" dirty="0">
                <a:latin typeface="Times New Roman" panose="02020603050405020304" pitchFamily="18" charset="0"/>
                <a:cs typeface="Times New Roman" panose="02020603050405020304" pitchFamily="18" charset="0"/>
              </a:rPr>
              <a:t>Impulse sampling is not used for information exchange as </a:t>
            </a:r>
            <a:r>
              <a:rPr lang="en-US" sz="2300" dirty="0">
                <a:solidFill>
                  <a:srgbClr val="FF0000"/>
                </a:solidFill>
                <a:latin typeface="Times New Roman" panose="02020603050405020304" pitchFamily="18" charset="0"/>
                <a:cs typeface="Times New Roman" panose="02020603050405020304" pitchFamily="18" charset="0"/>
              </a:rPr>
              <a:t>it has very low power. </a:t>
            </a:r>
          </a:p>
          <a:p>
            <a:pPr marL="257175" indent="-257175" algn="just">
              <a:buFont typeface="Wingdings" panose="05000000000000000000" pitchFamily="2" charset="2"/>
              <a:buChar char="Ø"/>
            </a:pPr>
            <a:r>
              <a:rPr lang="en-US" sz="2300" dirty="0">
                <a:latin typeface="Times New Roman" panose="02020603050405020304" pitchFamily="18" charset="0"/>
                <a:cs typeface="Times New Roman" panose="02020603050405020304" pitchFamily="18" charset="0"/>
              </a:rPr>
              <a:t>Flat top sampling is most widely used due to its noise mitigation capability </a:t>
            </a:r>
          </a:p>
        </p:txBody>
      </p:sp>
      <p:pic>
        <p:nvPicPr>
          <p:cNvPr id="7" name="Picture 6">
            <a:extLst>
              <a:ext uri="{FF2B5EF4-FFF2-40B4-BE49-F238E27FC236}">
                <a16:creationId xmlns:a16="http://schemas.microsoft.com/office/drawing/2014/main" id="{B494602A-BBD2-1C2A-D8DE-B8CB8331FC6F}"/>
              </a:ext>
            </a:extLst>
          </p:cNvPr>
          <p:cNvPicPr>
            <a:picLocks noChangeAspect="1"/>
          </p:cNvPicPr>
          <p:nvPr/>
        </p:nvPicPr>
        <p:blipFill rotWithShape="1">
          <a:blip r:embed="rId2"/>
          <a:srcRect l="-71" t="-1404" r="49742" b="49990"/>
          <a:stretch/>
        </p:blipFill>
        <p:spPr>
          <a:xfrm>
            <a:off x="4746216" y="550590"/>
            <a:ext cx="4217752" cy="1736387"/>
          </a:xfrm>
          <a:prstGeom prst="rect">
            <a:avLst/>
          </a:prstGeom>
        </p:spPr>
      </p:pic>
      <p:pic>
        <p:nvPicPr>
          <p:cNvPr id="9" name="Picture 8">
            <a:extLst>
              <a:ext uri="{FF2B5EF4-FFF2-40B4-BE49-F238E27FC236}">
                <a16:creationId xmlns:a16="http://schemas.microsoft.com/office/drawing/2014/main" id="{A0D06C00-3B89-5F47-90E8-ACD8F2EA3C2D}"/>
              </a:ext>
            </a:extLst>
          </p:cNvPr>
          <p:cNvPicPr>
            <a:picLocks noChangeAspect="1"/>
          </p:cNvPicPr>
          <p:nvPr/>
        </p:nvPicPr>
        <p:blipFill rotWithShape="1">
          <a:blip r:embed="rId2"/>
          <a:srcRect l="49671" b="50000"/>
          <a:stretch/>
        </p:blipFill>
        <p:spPr>
          <a:xfrm>
            <a:off x="4746216" y="2364707"/>
            <a:ext cx="4095454" cy="1736387"/>
          </a:xfrm>
          <a:prstGeom prst="rect">
            <a:avLst/>
          </a:prstGeom>
        </p:spPr>
      </p:pic>
      <p:pic>
        <p:nvPicPr>
          <p:cNvPr id="11" name="Picture 10">
            <a:extLst>
              <a:ext uri="{FF2B5EF4-FFF2-40B4-BE49-F238E27FC236}">
                <a16:creationId xmlns:a16="http://schemas.microsoft.com/office/drawing/2014/main" id="{D1720C86-A443-A9CF-120F-5FC995A39B32}"/>
              </a:ext>
            </a:extLst>
          </p:cNvPr>
          <p:cNvPicPr>
            <a:picLocks noChangeAspect="1"/>
          </p:cNvPicPr>
          <p:nvPr/>
        </p:nvPicPr>
        <p:blipFill rotWithShape="1">
          <a:blip r:embed="rId2"/>
          <a:srcRect l="24458" t="50000" r="24621"/>
          <a:stretch/>
        </p:blipFill>
        <p:spPr>
          <a:xfrm>
            <a:off x="4746216" y="4026985"/>
            <a:ext cx="4131545" cy="1535615"/>
          </a:xfrm>
          <a:prstGeom prst="rect">
            <a:avLst/>
          </a:prstGeom>
        </p:spPr>
      </p:pic>
    </p:spTree>
    <p:extLst>
      <p:ext uri="{BB962C8B-B14F-4D97-AF65-F5344CB8AC3E}">
        <p14:creationId xmlns:p14="http://schemas.microsoft.com/office/powerpoint/2010/main" val="14943193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E3A46-30BE-49C8-75F4-8CFC1A64EECF}"/>
              </a:ext>
            </a:extLst>
          </p:cNvPr>
          <p:cNvSpPr>
            <a:spLocks noGrp="1"/>
          </p:cNvSpPr>
          <p:nvPr>
            <p:ph type="title"/>
          </p:nvPr>
        </p:nvSpPr>
        <p:spPr>
          <a:xfrm>
            <a:off x="457200" y="108696"/>
            <a:ext cx="7886700" cy="348974"/>
          </a:xfrm>
        </p:spPr>
        <p:txBody>
          <a:bodyPr>
            <a:normAutofit fontScale="90000"/>
          </a:bodyPr>
          <a:lstStyle/>
          <a:p>
            <a:r>
              <a:rPr lang="en-IN" sz="2700" dirty="0">
                <a:solidFill>
                  <a:srgbClr val="FF0000"/>
                </a:solidFill>
                <a:latin typeface="Times New Roman" panose="02020603050405020304" pitchFamily="18" charset="0"/>
                <a:cs typeface="Times New Roman" panose="02020603050405020304" pitchFamily="18" charset="0"/>
              </a:rPr>
              <a:t>Impulse Sampling</a:t>
            </a:r>
          </a:p>
        </p:txBody>
      </p:sp>
      <p:pic>
        <p:nvPicPr>
          <p:cNvPr id="5" name="Picture 4">
            <a:extLst>
              <a:ext uri="{FF2B5EF4-FFF2-40B4-BE49-F238E27FC236}">
                <a16:creationId xmlns:a16="http://schemas.microsoft.com/office/drawing/2014/main" id="{25513F7F-1AD6-6C21-A5A6-F43E95CEDBEF}"/>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b="59414"/>
          <a:stretch/>
        </p:blipFill>
        <p:spPr>
          <a:xfrm>
            <a:off x="472831" y="795613"/>
            <a:ext cx="8073581" cy="985545"/>
          </a:xfrm>
          <a:prstGeom prst="rect">
            <a:avLst/>
          </a:prstGeom>
        </p:spPr>
      </p:pic>
      <p:pic>
        <p:nvPicPr>
          <p:cNvPr id="7" name="Picture 6">
            <a:extLst>
              <a:ext uri="{FF2B5EF4-FFF2-40B4-BE49-F238E27FC236}">
                <a16:creationId xmlns:a16="http://schemas.microsoft.com/office/drawing/2014/main" id="{C295D387-DBFC-2089-4C61-3D243511E37C}"/>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Lst>
          </a:blip>
          <a:srcRect l="-158" t="318" r="158" b="44960"/>
          <a:stretch/>
        </p:blipFill>
        <p:spPr>
          <a:xfrm>
            <a:off x="208774" y="2133600"/>
            <a:ext cx="7411226" cy="3355135"/>
          </a:xfrm>
          <a:prstGeom prst="rect">
            <a:avLst/>
          </a:prstGeom>
        </p:spPr>
      </p:pic>
      <p:pic>
        <p:nvPicPr>
          <p:cNvPr id="11" name="Picture 10">
            <a:extLst>
              <a:ext uri="{FF2B5EF4-FFF2-40B4-BE49-F238E27FC236}">
                <a16:creationId xmlns:a16="http://schemas.microsoft.com/office/drawing/2014/main" id="{C6C8332A-2B60-CC2C-C76B-6735181D2D90}"/>
              </a:ext>
            </a:extLst>
          </p:cNvPr>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a:off x="3810000" y="1867957"/>
            <a:ext cx="4949381" cy="1539551"/>
          </a:xfrm>
          <a:prstGeom prst="rect">
            <a:avLst/>
          </a:prstGeom>
        </p:spPr>
      </p:pic>
      <p:sp>
        <p:nvSpPr>
          <p:cNvPr id="15" name="TextBox 14">
            <a:extLst>
              <a:ext uri="{FF2B5EF4-FFF2-40B4-BE49-F238E27FC236}">
                <a16:creationId xmlns:a16="http://schemas.microsoft.com/office/drawing/2014/main" id="{27BE02DD-67A2-CE6C-4497-786202E35011}"/>
              </a:ext>
            </a:extLst>
          </p:cNvPr>
          <p:cNvSpPr txBox="1"/>
          <p:nvPr/>
        </p:nvSpPr>
        <p:spPr>
          <a:xfrm>
            <a:off x="208774" y="5520403"/>
            <a:ext cx="8726454" cy="830997"/>
          </a:xfrm>
          <a:prstGeom prst="rect">
            <a:avLst/>
          </a:prstGeom>
          <a:noFill/>
        </p:spPr>
        <p:txBody>
          <a:bodyPr wrap="square">
            <a:spAutoFit/>
          </a:bodyPr>
          <a:lstStyle/>
          <a:p>
            <a:pPr algn="just"/>
            <a:r>
              <a:rPr lang="en-US" sz="1600" dirty="0">
                <a:solidFill>
                  <a:srgbClr val="FF0000"/>
                </a:solidFill>
                <a:latin typeface="Times New Roman" panose="02020603050405020304" pitchFamily="18" charset="0"/>
                <a:cs typeface="Times New Roman" panose="02020603050405020304" pitchFamily="18" charset="0"/>
              </a:rPr>
              <a:t>The instantaneous sampling results in the samples whose width  approaches zero. Due to this, the power content in the instantaneously sampled pulse is negligible. Thus, this method is not suitable for transmission purpose.</a:t>
            </a:r>
            <a:endParaRPr lang="en-IN" sz="16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58781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48B69AB8-C1C7-FD35-CC22-885DA85ECAFB}"/>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299746" y="986939"/>
            <a:ext cx="8544508" cy="4884122"/>
          </a:xfrm>
        </p:spPr>
      </p:pic>
    </p:spTree>
    <p:extLst>
      <p:ext uri="{BB962C8B-B14F-4D97-AF65-F5344CB8AC3E}">
        <p14:creationId xmlns:p14="http://schemas.microsoft.com/office/powerpoint/2010/main" val="19566155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91AF8C5-158E-B731-84DE-A8B80BA084F8}"/>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r="28683"/>
          <a:stretch/>
        </p:blipFill>
        <p:spPr>
          <a:xfrm>
            <a:off x="116285" y="381000"/>
            <a:ext cx="4756130" cy="4792465"/>
          </a:xfrm>
        </p:spPr>
      </p:pic>
      <p:pic>
        <p:nvPicPr>
          <p:cNvPr id="7" name="Picture 6">
            <a:extLst>
              <a:ext uri="{FF2B5EF4-FFF2-40B4-BE49-F238E27FC236}">
                <a16:creationId xmlns:a16="http://schemas.microsoft.com/office/drawing/2014/main" id="{C125BA1B-1FCA-BBC8-028C-7DA2581793E0}"/>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Lst>
          </a:blip>
          <a:srcRect r="12335"/>
          <a:stretch/>
        </p:blipFill>
        <p:spPr>
          <a:xfrm>
            <a:off x="4953000" y="381000"/>
            <a:ext cx="4074715" cy="2591798"/>
          </a:xfrm>
          <a:prstGeom prst="rect">
            <a:avLst/>
          </a:prstGeom>
        </p:spPr>
      </p:pic>
      <p:pic>
        <p:nvPicPr>
          <p:cNvPr id="10" name="Picture 9">
            <a:extLst>
              <a:ext uri="{FF2B5EF4-FFF2-40B4-BE49-F238E27FC236}">
                <a16:creationId xmlns:a16="http://schemas.microsoft.com/office/drawing/2014/main" id="{52BD7CE8-C378-69A3-D087-21D841311A7C}"/>
              </a:ext>
            </a:extLst>
          </p:cNvPr>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a:off x="5067299" y="3352800"/>
            <a:ext cx="3846115" cy="2042696"/>
          </a:xfrm>
          <a:prstGeom prst="rect">
            <a:avLst/>
          </a:prstGeom>
        </p:spPr>
      </p:pic>
      <p:cxnSp>
        <p:nvCxnSpPr>
          <p:cNvPr id="12" name="Straight Connector 11">
            <a:extLst>
              <a:ext uri="{FF2B5EF4-FFF2-40B4-BE49-F238E27FC236}">
                <a16:creationId xmlns:a16="http://schemas.microsoft.com/office/drawing/2014/main" id="{0B246854-EF7D-280F-C769-2555CDFE09C6}"/>
              </a:ext>
            </a:extLst>
          </p:cNvPr>
          <p:cNvCxnSpPr>
            <a:cxnSpLocks/>
          </p:cNvCxnSpPr>
          <p:nvPr/>
        </p:nvCxnSpPr>
        <p:spPr>
          <a:xfrm>
            <a:off x="4782917" y="76200"/>
            <a:ext cx="0" cy="5638800"/>
          </a:xfrm>
          <a:prstGeom prst="line">
            <a:avLst/>
          </a:prstGeom>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8910118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96EFC-4BB9-16C5-87C9-BF2409619401}"/>
              </a:ext>
            </a:extLst>
          </p:cNvPr>
          <p:cNvSpPr>
            <a:spLocks noGrp="1"/>
          </p:cNvSpPr>
          <p:nvPr>
            <p:ph type="title"/>
          </p:nvPr>
        </p:nvSpPr>
        <p:spPr>
          <a:xfrm>
            <a:off x="381000" y="228600"/>
            <a:ext cx="7886700" cy="367005"/>
          </a:xfrm>
        </p:spPr>
        <p:txBody>
          <a:bodyPr>
            <a:normAutofit fontScale="90000"/>
          </a:bodyPr>
          <a:lstStyle/>
          <a:p>
            <a:br>
              <a:rPr lang="en-IN" b="1" i="0" dirty="0">
                <a:solidFill>
                  <a:srgbClr val="333333"/>
                </a:solidFill>
                <a:effectLst/>
                <a:latin typeface="Roboto" panose="02000000000000000000" pitchFamily="2" charset="0"/>
              </a:rPr>
            </a:br>
            <a:r>
              <a:rPr lang="en-IN" sz="3000" b="1" dirty="0">
                <a:solidFill>
                  <a:srgbClr val="FF0000"/>
                </a:solidFill>
                <a:latin typeface="Times New Roman" panose="02020603050405020304" pitchFamily="18" charset="0"/>
                <a:cs typeface="Times New Roman" panose="02020603050405020304" pitchFamily="18" charset="0"/>
              </a:rPr>
              <a:t>Flat Top Sampling or Rectangular Pulse Sampling</a:t>
            </a:r>
            <a:br>
              <a:rPr lang="en-IN" b="0" i="0" dirty="0">
                <a:solidFill>
                  <a:srgbClr val="000000"/>
                </a:solidFill>
                <a:effectLst/>
                <a:latin typeface="Heebo" pitchFamily="2" charset="-79"/>
                <a:cs typeface="Heebo" pitchFamily="2" charset="-79"/>
              </a:rPr>
            </a:br>
            <a:endParaRPr lang="en-IN" dirty="0"/>
          </a:p>
        </p:txBody>
      </p:sp>
      <p:pic>
        <p:nvPicPr>
          <p:cNvPr id="5" name="Content Placeholder 4">
            <a:extLst>
              <a:ext uri="{FF2B5EF4-FFF2-40B4-BE49-F238E27FC236}">
                <a16:creationId xmlns:a16="http://schemas.microsoft.com/office/drawing/2014/main" id="{1BB8A3E6-4D00-32D4-6795-8B0DBE653C57}"/>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228600" y="762000"/>
            <a:ext cx="8839200" cy="4474805"/>
          </a:xfrm>
        </p:spPr>
      </p:pic>
    </p:spTree>
    <p:extLst>
      <p:ext uri="{BB962C8B-B14F-4D97-AF65-F5344CB8AC3E}">
        <p14:creationId xmlns:p14="http://schemas.microsoft.com/office/powerpoint/2010/main" val="32151876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AD622C-0DA6-933E-46CB-FBC01EADB5BC}"/>
              </a:ext>
            </a:extLst>
          </p:cNvPr>
          <p:cNvSpPr>
            <a:spLocks noGrp="1"/>
          </p:cNvSpPr>
          <p:nvPr>
            <p:ph idx="1"/>
          </p:nvPr>
        </p:nvSpPr>
        <p:spPr>
          <a:xfrm>
            <a:off x="152400" y="228600"/>
            <a:ext cx="8664640" cy="2563634"/>
          </a:xfrm>
        </p:spPr>
        <p:txBody>
          <a:bodyPr/>
          <a:lstStyle/>
          <a:p>
            <a:pPr marL="265510" indent="-265510" algn="just" fontAlgn="base">
              <a:buFont typeface="Wingdings" panose="05000000000000000000" pitchFamily="2" charset="2"/>
              <a:buChar char="Ø"/>
            </a:pPr>
            <a:r>
              <a:rPr lang="en-US" sz="1800" dirty="0">
                <a:latin typeface="Times New Roman" panose="02020603050405020304" pitchFamily="18" charset="0"/>
                <a:cs typeface="Times New Roman" panose="02020603050405020304" pitchFamily="18" charset="0"/>
              </a:rPr>
              <a:t>Flat top sampling like natural sampling is also a practically possible sampling method. But natural sampling is little complex whereas flat top sampling is quite easy.</a:t>
            </a:r>
          </a:p>
          <a:p>
            <a:pPr marL="265510" indent="-265510" algn="just" fontAlgn="base">
              <a:buFont typeface="Wingdings" panose="05000000000000000000" pitchFamily="2" charset="2"/>
              <a:buChar char="Ø"/>
            </a:pPr>
            <a:r>
              <a:rPr lang="en-US" sz="1800" dirty="0">
                <a:latin typeface="Times New Roman" panose="02020603050405020304" pitchFamily="18" charset="0"/>
                <a:cs typeface="Times New Roman" panose="02020603050405020304" pitchFamily="18" charset="0"/>
              </a:rPr>
              <a:t>In flat-top sampling or rectangular pulse sampling, the top of the samples remains constant and is equal to the instantaneous value of the baseband signal x(t) at the start of sampling.</a:t>
            </a:r>
          </a:p>
          <a:p>
            <a:pPr marL="265510" indent="-265510" algn="just" fontAlgn="base">
              <a:buFont typeface="Wingdings" panose="05000000000000000000" pitchFamily="2" charset="2"/>
              <a:buChar char="Ø"/>
            </a:pPr>
            <a:r>
              <a:rPr lang="en-US" sz="1800" dirty="0">
                <a:latin typeface="Times New Roman" panose="02020603050405020304" pitchFamily="18" charset="0"/>
                <a:cs typeface="Times New Roman" panose="02020603050405020304" pitchFamily="18" charset="0"/>
              </a:rPr>
              <a:t>The duration or width of each sample is τ and sampling rate is equal to f</a:t>
            </a:r>
            <a:r>
              <a:rPr lang="en-US" sz="1800" baseline="-25000" dirty="0">
                <a:latin typeface="Times New Roman" panose="02020603050405020304" pitchFamily="18" charset="0"/>
                <a:cs typeface="Times New Roman" panose="02020603050405020304" pitchFamily="18" charset="0"/>
              </a:rPr>
              <a:t>s</a:t>
            </a:r>
            <a:r>
              <a:rPr lang="en-US" sz="1800" dirty="0">
                <a:latin typeface="Times New Roman" panose="02020603050405020304" pitchFamily="18" charset="0"/>
                <a:cs typeface="Times New Roman" panose="02020603050405020304" pitchFamily="18" charset="0"/>
              </a:rPr>
              <a:t> = 1 / T</a:t>
            </a:r>
            <a:r>
              <a:rPr lang="en-US" sz="1800" baseline="-25000" dirty="0">
                <a:latin typeface="Times New Roman" panose="02020603050405020304" pitchFamily="18" charset="0"/>
                <a:cs typeface="Times New Roman" panose="02020603050405020304" pitchFamily="18" charset="0"/>
              </a:rPr>
              <a:t>s</a:t>
            </a:r>
            <a:r>
              <a:rPr lang="en-US" sz="1800" dirty="0">
                <a:latin typeface="Times New Roman" panose="02020603050405020304" pitchFamily="18" charset="0"/>
                <a:cs typeface="Times New Roman" panose="02020603050405020304" pitchFamily="18" charset="0"/>
              </a:rPr>
              <a:t>.</a:t>
            </a:r>
          </a:p>
          <a:p>
            <a:pPr marL="265510" indent="-265510" algn="just" fontAlgn="base">
              <a:buFont typeface="Wingdings" panose="05000000000000000000" pitchFamily="2" charset="2"/>
              <a:buChar char="Ø"/>
            </a:pPr>
            <a:r>
              <a:rPr lang="en-US" sz="1800" dirty="0">
                <a:latin typeface="Times New Roman" panose="02020603050405020304" pitchFamily="18" charset="0"/>
                <a:cs typeface="Times New Roman" panose="02020603050405020304" pitchFamily="18" charset="0"/>
              </a:rPr>
              <a:t>Figure shows the functional diagram of a sample and hold circuit which is used to generate the flat top samples.</a:t>
            </a:r>
          </a:p>
          <a:p>
            <a:endParaRPr lang="en-IN" dirty="0"/>
          </a:p>
        </p:txBody>
      </p:sp>
      <p:pic>
        <p:nvPicPr>
          <p:cNvPr id="1026" name="Picture 2">
            <a:extLst>
              <a:ext uri="{FF2B5EF4-FFF2-40B4-BE49-F238E27FC236}">
                <a16:creationId xmlns:a16="http://schemas.microsoft.com/office/drawing/2014/main" id="{C7634419-D6AA-B88C-77B4-F398E35C75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5900" y="3184058"/>
            <a:ext cx="4123840" cy="283609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CDB1512-659E-2E44-8F28-BB9FFB499DDC}"/>
              </a:ext>
            </a:extLst>
          </p:cNvPr>
          <p:cNvSpPr txBox="1"/>
          <p:nvPr/>
        </p:nvSpPr>
        <p:spPr>
          <a:xfrm>
            <a:off x="215900" y="2775892"/>
            <a:ext cx="4477300" cy="3693319"/>
          </a:xfrm>
          <a:prstGeom prst="rect">
            <a:avLst/>
          </a:prstGeom>
          <a:noFill/>
        </p:spPr>
        <p:txBody>
          <a:bodyPr wrap="square">
            <a:spAutoFit/>
          </a:bodyPr>
          <a:lstStyle/>
          <a:p>
            <a:pPr algn="just" fontAlgn="base"/>
            <a:r>
              <a:rPr lang="en-US" dirty="0">
                <a:latin typeface="Times New Roman" panose="02020603050405020304" pitchFamily="18" charset="0"/>
                <a:cs typeface="Times New Roman" panose="02020603050405020304" pitchFamily="18" charset="0"/>
              </a:rPr>
              <a:t>Fig.:5(a) A sample and hold circuit to generate flat top samples (b) A general waveform of flat top sampling.</a:t>
            </a:r>
          </a:p>
          <a:p>
            <a:pPr algn="just" fontAlgn="base"/>
            <a:r>
              <a:rPr lang="en-US" dirty="0">
                <a:latin typeface="Times New Roman" panose="02020603050405020304" pitchFamily="18" charset="0"/>
                <a:cs typeface="Times New Roman" panose="02020603050405020304" pitchFamily="18" charset="0"/>
              </a:rPr>
              <a:t>Fig. 5(b) shows the general waveform of flat top samples. From fig.5(b), it may be noted that only starting edge of the pulse represents instantaneous value of the baseband signal x(t).</a:t>
            </a:r>
          </a:p>
          <a:p>
            <a:pPr algn="just" fontAlgn="base"/>
            <a:endParaRPr lang="en-US" dirty="0">
              <a:latin typeface="Times New Roman" panose="02020603050405020304" pitchFamily="18" charset="0"/>
              <a:cs typeface="Times New Roman" panose="02020603050405020304" pitchFamily="18" charset="0"/>
            </a:endParaRPr>
          </a:p>
          <a:p>
            <a:pPr algn="just" fontAlgn="base"/>
            <a:r>
              <a:rPr lang="en-US" dirty="0">
                <a:latin typeface="Times New Roman" panose="02020603050405020304" pitchFamily="18" charset="0"/>
                <a:cs typeface="Times New Roman" panose="02020603050405020304" pitchFamily="18" charset="0"/>
              </a:rPr>
              <a:t>Also the flat top pulse of g(t) is mathematically equivalent to the convolution of instantaneous sample and a pulse h(t) as depicted in fig.6.</a:t>
            </a:r>
          </a:p>
        </p:txBody>
      </p:sp>
    </p:spTree>
    <p:extLst>
      <p:ext uri="{BB962C8B-B14F-4D97-AF65-F5344CB8AC3E}">
        <p14:creationId xmlns:p14="http://schemas.microsoft.com/office/powerpoint/2010/main" val="40413227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7D2A1D-F9F6-2565-2477-E566EA175FA5}"/>
              </a:ext>
            </a:extLst>
          </p:cNvPr>
          <p:cNvSpPr>
            <a:spLocks noGrp="1"/>
          </p:cNvSpPr>
          <p:nvPr>
            <p:ph idx="1"/>
          </p:nvPr>
        </p:nvSpPr>
        <p:spPr>
          <a:xfrm>
            <a:off x="271754" y="2656842"/>
            <a:ext cx="8600492" cy="1112712"/>
          </a:xfrm>
        </p:spPr>
        <p:txBody>
          <a:bodyPr>
            <a:normAutofit fontScale="92500" lnSpcReduction="10000"/>
          </a:bodyPr>
          <a:lstStyle/>
          <a:p>
            <a:pPr algn="just" fontAlgn="base"/>
            <a:r>
              <a:rPr lang="en-US" sz="1800" dirty="0">
                <a:latin typeface="Times New Roman" panose="02020603050405020304" pitchFamily="18" charset="0"/>
                <a:cs typeface="Times New Roman" panose="02020603050405020304" pitchFamily="18" charset="0"/>
              </a:rPr>
              <a:t>This means that the width of the pulse in g(t) is determined by the width of h(t) and the sampling instant is determined by delta function.</a:t>
            </a:r>
          </a:p>
          <a:p>
            <a:pPr algn="just" fontAlgn="base"/>
            <a:r>
              <a:rPr lang="en-US" sz="1800" dirty="0">
                <a:latin typeface="Times New Roman" panose="02020603050405020304" pitchFamily="18" charset="0"/>
                <a:cs typeface="Times New Roman" panose="02020603050405020304" pitchFamily="18" charset="0"/>
              </a:rPr>
              <a:t>In fig. 5(b), the starting edge of the pulse represents the point where baseband signal is sampled and width is determined by function h(t). Therefore, g(t) will be expressed as,</a:t>
            </a:r>
          </a:p>
          <a:p>
            <a:pPr marL="0" indent="0">
              <a:buNone/>
            </a:pPr>
            <a:endParaRPr lang="en-IN" dirty="0"/>
          </a:p>
        </p:txBody>
      </p:sp>
      <p:pic>
        <p:nvPicPr>
          <p:cNvPr id="2050" name="Picture 2">
            <a:extLst>
              <a:ext uri="{FF2B5EF4-FFF2-40B4-BE49-F238E27FC236}">
                <a16:creationId xmlns:a16="http://schemas.microsoft.com/office/drawing/2014/main" id="{68596878-B7B9-E694-DEFC-D74A61E193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304800"/>
            <a:ext cx="5638800" cy="17441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8BCC6E7-F945-A0BC-614B-9FE9A9389F38}"/>
              </a:ext>
            </a:extLst>
          </p:cNvPr>
          <p:cNvSpPr txBox="1"/>
          <p:nvPr/>
        </p:nvSpPr>
        <p:spPr>
          <a:xfrm>
            <a:off x="551867" y="2158214"/>
            <a:ext cx="7430666" cy="300082"/>
          </a:xfrm>
          <a:prstGeom prst="rect">
            <a:avLst/>
          </a:prstGeom>
          <a:noFill/>
        </p:spPr>
        <p:txBody>
          <a:bodyPr wrap="square">
            <a:spAutoFit/>
          </a:bodyPr>
          <a:lstStyle/>
          <a:p>
            <a:pPr algn="ctr" fontAlgn="base"/>
            <a:r>
              <a:rPr lang="en-US" sz="1350" b="1" dirty="0">
                <a:solidFill>
                  <a:srgbClr val="575757"/>
                </a:solidFill>
                <a:latin typeface="Times New Roman" panose="02020603050405020304" pitchFamily="18" charset="0"/>
                <a:cs typeface="Times New Roman" panose="02020603050405020304" pitchFamily="18" charset="0"/>
              </a:rPr>
              <a:t>Figure  6:Convolution of any function with delta function is equal to that function</a:t>
            </a:r>
          </a:p>
        </p:txBody>
      </p:sp>
      <p:pic>
        <p:nvPicPr>
          <p:cNvPr id="2054" name="Picture 6">
            <a:extLst>
              <a:ext uri="{FF2B5EF4-FFF2-40B4-BE49-F238E27FC236}">
                <a16:creationId xmlns:a16="http://schemas.microsoft.com/office/drawing/2014/main" id="{5FA044CB-8C44-E1A2-4B94-E1F1BB74EB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8666" y="3896785"/>
            <a:ext cx="3297067" cy="579678"/>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a:extLst>
              <a:ext uri="{FF2B5EF4-FFF2-40B4-BE49-F238E27FC236}">
                <a16:creationId xmlns:a16="http://schemas.microsoft.com/office/drawing/2014/main" id="{1221F56D-0D45-F607-8712-ABC442E6E2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1679" y="5043441"/>
            <a:ext cx="3218654" cy="58433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343F852D-4054-FFC9-7862-6E58926B2B6D}"/>
              </a:ext>
            </a:extLst>
          </p:cNvPr>
          <p:cNvSpPr txBox="1"/>
          <p:nvPr/>
        </p:nvSpPr>
        <p:spPr>
          <a:xfrm>
            <a:off x="551867" y="4476463"/>
            <a:ext cx="8426709" cy="923330"/>
          </a:xfrm>
          <a:prstGeom prst="rect">
            <a:avLst/>
          </a:prstGeom>
          <a:noFill/>
        </p:spPr>
        <p:txBody>
          <a:bodyPr wrap="square">
            <a:spAutoFit/>
          </a:bodyPr>
          <a:lstStyle/>
          <a:p>
            <a:pPr algn="l" fontAlgn="base"/>
            <a:r>
              <a:rPr lang="en-US" dirty="0">
                <a:latin typeface="PT Serif" panose="020A0603040505020204" pitchFamily="18" charset="0"/>
              </a:rPr>
              <a:t>Now, from the property of delta function, we know that for any function f(t)</a:t>
            </a:r>
          </a:p>
          <a:p>
            <a:br>
              <a:rPr lang="en-US" dirty="0">
                <a:latin typeface="PT Serif" panose="020A0603040505020204" pitchFamily="18" charset="0"/>
                <a:hlinkClick r:id="rId5">
                  <a:extLst>
                    <a:ext uri="{A12FA001-AC4F-418D-AE19-62706E023703}">
                      <ahyp:hlinkClr xmlns:ahyp="http://schemas.microsoft.com/office/drawing/2018/hyperlinkcolor" val="tx"/>
                    </a:ext>
                  </a:extLst>
                </a:hlinkClick>
              </a:rPr>
            </a:br>
            <a:endParaRPr lang="en-IN" dirty="0"/>
          </a:p>
        </p:txBody>
      </p:sp>
    </p:spTree>
    <p:extLst>
      <p:ext uri="{BB962C8B-B14F-4D97-AF65-F5344CB8AC3E}">
        <p14:creationId xmlns:p14="http://schemas.microsoft.com/office/powerpoint/2010/main" val="5573314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1578E71-064A-4F38-819E-F667ECEBF30C}"/>
              </a:ext>
            </a:extLst>
          </p:cNvPr>
          <p:cNvSpPr txBox="1"/>
          <p:nvPr/>
        </p:nvSpPr>
        <p:spPr>
          <a:xfrm>
            <a:off x="306744" y="152400"/>
            <a:ext cx="8530512" cy="4197559"/>
          </a:xfrm>
          <a:prstGeom prst="rect">
            <a:avLst/>
          </a:prstGeom>
          <a:noFill/>
        </p:spPr>
        <p:txBody>
          <a:bodyPr wrap="square">
            <a:spAutoFit/>
          </a:bodyPr>
          <a:lstStyle/>
          <a:p>
            <a:pPr marL="257175" indent="-257175" algn="just" fontAlgn="base">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This property is used to obtain flat top samples. </a:t>
            </a:r>
          </a:p>
          <a:p>
            <a:pPr marL="257175" indent="-257175" algn="just" fontAlgn="base">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It may be noted that to obtain flat top sampling, we are not applying the above equation directly here i.e., we are applying a modified form of the above equation.</a:t>
            </a:r>
          </a:p>
          <a:p>
            <a:pPr marL="257175" indent="-257175" algn="just" fontAlgn="base">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Thus, in this modified equation, </a:t>
            </a:r>
            <a:r>
              <a:rPr lang="en-US" dirty="0">
                <a:highlight>
                  <a:srgbClr val="FFFF00"/>
                </a:highlight>
                <a:latin typeface="Times New Roman" panose="02020603050405020304" pitchFamily="18" charset="0"/>
                <a:cs typeface="Times New Roman" panose="02020603050405020304" pitchFamily="18" charset="0"/>
              </a:rPr>
              <a:t>we are taking s(t) in place of delta function δ(t).</a:t>
            </a:r>
          </a:p>
          <a:p>
            <a:pPr marL="257175" indent="-257175" algn="just" fontAlgn="base">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Observe that δ(t) is a constant amplitude delta function whereas s(t) is a varying amplitude train of impulses. This means that we are taking s(t) which is an instantaneously sampled signal and this is convolved with function h(t).</a:t>
            </a:r>
          </a:p>
          <a:p>
            <a:pPr marL="257175" indent="-257175" algn="just" fontAlgn="base">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Therefore, on convolution of s(t) and h(t), we get a pulse whose duration is equal to h(t) only but amplitude is defined by s(t).</a:t>
            </a:r>
          </a:p>
          <a:p>
            <a:pPr marL="257175" indent="-257175" algn="just" fontAlgn="base">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Now, we know that the train of impulses may be represented mathematically as,</a:t>
            </a:r>
          </a:p>
        </p:txBody>
      </p:sp>
      <p:pic>
        <p:nvPicPr>
          <p:cNvPr id="7" name="Picture 6">
            <a:extLst>
              <a:ext uri="{FF2B5EF4-FFF2-40B4-BE49-F238E27FC236}">
                <a16:creationId xmlns:a16="http://schemas.microsoft.com/office/drawing/2014/main" id="{2ABB2436-D6B9-85DB-92DF-4A240C06DA39}"/>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838200" y="4572000"/>
            <a:ext cx="7030521" cy="2046147"/>
          </a:xfrm>
          <a:prstGeom prst="rect">
            <a:avLst/>
          </a:prstGeom>
        </p:spPr>
      </p:pic>
    </p:spTree>
    <p:extLst>
      <p:ext uri="{BB962C8B-B14F-4D97-AF65-F5344CB8AC3E}">
        <p14:creationId xmlns:p14="http://schemas.microsoft.com/office/powerpoint/2010/main" val="16512541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CD70E77-80A7-638F-2087-DAFF38FB1207}"/>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207633" y="762000"/>
            <a:ext cx="8728733" cy="5334000"/>
          </a:xfrm>
          <a:prstGeom prst="rect">
            <a:avLst/>
          </a:prstGeom>
        </p:spPr>
      </p:pic>
    </p:spTree>
    <p:extLst>
      <p:ext uri="{BB962C8B-B14F-4D97-AF65-F5344CB8AC3E}">
        <p14:creationId xmlns:p14="http://schemas.microsoft.com/office/powerpoint/2010/main" val="33523506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560C362-3C9C-FA8E-1115-21C51A83958F}"/>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r="10891"/>
          <a:stretch/>
        </p:blipFill>
        <p:spPr>
          <a:xfrm>
            <a:off x="381000" y="303165"/>
            <a:ext cx="8382000" cy="4345035"/>
          </a:xfrm>
        </p:spPr>
      </p:pic>
      <p:pic>
        <p:nvPicPr>
          <p:cNvPr id="7" name="Picture 6">
            <a:extLst>
              <a:ext uri="{FF2B5EF4-FFF2-40B4-BE49-F238E27FC236}">
                <a16:creationId xmlns:a16="http://schemas.microsoft.com/office/drawing/2014/main" id="{B27603B9-79C3-231B-F727-BB6C558720B7}"/>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Lst>
          </a:blip>
          <a:srcRect t="8809" b="47646"/>
          <a:stretch/>
        </p:blipFill>
        <p:spPr>
          <a:xfrm>
            <a:off x="457200" y="4685323"/>
            <a:ext cx="5105400" cy="965717"/>
          </a:xfrm>
          <a:prstGeom prst="rect">
            <a:avLst/>
          </a:prstGeom>
        </p:spPr>
      </p:pic>
      <p:pic>
        <p:nvPicPr>
          <p:cNvPr id="9" name="Picture 8">
            <a:extLst>
              <a:ext uri="{FF2B5EF4-FFF2-40B4-BE49-F238E27FC236}">
                <a16:creationId xmlns:a16="http://schemas.microsoft.com/office/drawing/2014/main" id="{D8888F13-CB57-CC1C-03E5-D39D0522E9A9}"/>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Lst>
          </a:blip>
          <a:srcRect l="2648" t="53672" r="-2648" b="10723"/>
          <a:stretch/>
        </p:blipFill>
        <p:spPr>
          <a:xfrm>
            <a:off x="4751490" y="5562600"/>
            <a:ext cx="4417910" cy="752955"/>
          </a:xfrm>
          <a:prstGeom prst="rect">
            <a:avLst/>
          </a:prstGeom>
        </p:spPr>
      </p:pic>
    </p:spTree>
    <p:extLst>
      <p:ext uri="{BB962C8B-B14F-4D97-AF65-F5344CB8AC3E}">
        <p14:creationId xmlns:p14="http://schemas.microsoft.com/office/powerpoint/2010/main" val="881104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228600" y="947978"/>
            <a:ext cx="8686800" cy="5142484"/>
          </a:xfrm>
          <a:prstGeom prst="rect">
            <a:avLst/>
          </a:prstGeom>
          <a:ln w="88900" cap="sq" cmpd="thickThin">
            <a:solidFill>
              <a:srgbClr val="000000"/>
            </a:solidFill>
            <a:prstDash val="solid"/>
            <a:miter lim="800000"/>
          </a:ln>
          <a:effectLst>
            <a:innerShdw blurRad="76200">
              <a:srgbClr val="000000"/>
            </a:innerShdw>
          </a:effectLst>
        </p:spPr>
      </p:pic>
      <p:sp>
        <p:nvSpPr>
          <p:cNvPr id="3" name="TextBox 2"/>
          <p:cNvSpPr txBox="1"/>
          <p:nvPr/>
        </p:nvSpPr>
        <p:spPr>
          <a:xfrm>
            <a:off x="381000" y="381000"/>
            <a:ext cx="7086600" cy="461665"/>
          </a:xfrm>
          <a:prstGeom prst="rect">
            <a:avLst/>
          </a:prstGeom>
          <a:noFill/>
        </p:spPr>
        <p:txBody>
          <a:bodyPr wrap="square" rtlCol="0">
            <a:spAutoFit/>
          </a:bodyPr>
          <a:lstStyle/>
          <a:p>
            <a:r>
              <a:rPr lang="en-US" sz="2400" b="1" dirty="0"/>
              <a:t>INTRODUCTION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BDCB20F-5A7C-4822-1D0D-067B8D662C3D}"/>
              </a:ext>
            </a:extLst>
          </p:cNvPr>
          <p:cNvPicPr>
            <a:picLocks noChangeAspect="1"/>
          </p:cNvPicPr>
          <p:nvPr/>
        </p:nvPicPr>
        <p:blipFill>
          <a:blip r:embed="rId2"/>
          <a:stretch>
            <a:fillRect/>
          </a:stretch>
        </p:blipFill>
        <p:spPr>
          <a:xfrm>
            <a:off x="685800" y="948224"/>
            <a:ext cx="7467600" cy="5604976"/>
          </a:xfrm>
          <a:prstGeom prst="rect">
            <a:avLst/>
          </a:prstGeom>
        </p:spPr>
      </p:pic>
      <p:sp>
        <p:nvSpPr>
          <p:cNvPr id="2" name="TextBox 1">
            <a:extLst>
              <a:ext uri="{FF2B5EF4-FFF2-40B4-BE49-F238E27FC236}">
                <a16:creationId xmlns:a16="http://schemas.microsoft.com/office/drawing/2014/main" id="{5E371A7D-E18E-FEA8-C203-72AC75808D66}"/>
              </a:ext>
            </a:extLst>
          </p:cNvPr>
          <p:cNvSpPr txBox="1"/>
          <p:nvPr/>
        </p:nvSpPr>
        <p:spPr>
          <a:xfrm>
            <a:off x="1904539" y="5405923"/>
            <a:ext cx="159860" cy="253916"/>
          </a:xfrm>
          <a:prstGeom prst="rect">
            <a:avLst/>
          </a:prstGeom>
          <a:noFill/>
        </p:spPr>
        <p:txBody>
          <a:bodyPr wrap="square" rtlCol="0">
            <a:spAutoFit/>
          </a:bodyPr>
          <a:lstStyle/>
          <a:p>
            <a:r>
              <a:rPr lang="en-IN" sz="1050" b="1" dirty="0"/>
              <a:t>7</a:t>
            </a:r>
            <a:endParaRPr lang="en-IN" sz="825" b="1" dirty="0"/>
          </a:p>
        </p:txBody>
      </p:sp>
    </p:spTree>
    <p:extLst>
      <p:ext uri="{BB962C8B-B14F-4D97-AF65-F5344CB8AC3E}">
        <p14:creationId xmlns:p14="http://schemas.microsoft.com/office/powerpoint/2010/main" val="3103336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3A4C91BB-4521-B048-5B0A-7B335941EA9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4950" y="892204"/>
            <a:ext cx="5388428" cy="507359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21B1061-1214-BF98-6226-87DF94D24E0A}"/>
              </a:ext>
            </a:extLst>
          </p:cNvPr>
          <p:cNvSpPr txBox="1"/>
          <p:nvPr/>
        </p:nvSpPr>
        <p:spPr>
          <a:xfrm>
            <a:off x="5288709" y="1817215"/>
            <a:ext cx="3353771" cy="1131079"/>
          </a:xfrm>
          <a:prstGeom prst="rect">
            <a:avLst/>
          </a:prstGeom>
          <a:noFill/>
        </p:spPr>
        <p:txBody>
          <a:bodyPr wrap="square">
            <a:spAutoFit/>
          </a:bodyPr>
          <a:lstStyle/>
          <a:p>
            <a:pPr algn="just"/>
            <a:r>
              <a:rPr lang="en-US" sz="1350" dirty="0">
                <a:latin typeface="PT Serif" panose="020A0603040505020204" pitchFamily="18" charset="0"/>
              </a:rPr>
              <a:t>Fig.8 : (a) Baseband signal x(t), (b) Instantaneously sample signal s(t), (c) Constant pulse width function h(t), (d) Flat top sampled signal g(t) obtained through convolution of h(t) and s(t)</a:t>
            </a:r>
            <a:endParaRPr lang="en-IN" sz="1350" dirty="0"/>
          </a:p>
        </p:txBody>
      </p:sp>
    </p:spTree>
    <p:extLst>
      <p:ext uri="{BB962C8B-B14F-4D97-AF65-F5344CB8AC3E}">
        <p14:creationId xmlns:p14="http://schemas.microsoft.com/office/powerpoint/2010/main" val="42895692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1031B-B972-6F92-32C1-99F411FEFC7E}"/>
              </a:ext>
            </a:extLst>
          </p:cNvPr>
          <p:cNvSpPr>
            <a:spLocks noGrp="1"/>
          </p:cNvSpPr>
          <p:nvPr>
            <p:ph type="title"/>
          </p:nvPr>
        </p:nvSpPr>
        <p:spPr>
          <a:xfrm>
            <a:off x="327738" y="857250"/>
            <a:ext cx="7886700" cy="523924"/>
          </a:xfrm>
        </p:spPr>
        <p:txBody>
          <a:bodyPr>
            <a:normAutofit/>
          </a:bodyPr>
          <a:lstStyle/>
          <a:p>
            <a:r>
              <a:rPr lang="en-IN" sz="2700" dirty="0">
                <a:solidFill>
                  <a:srgbClr val="FF0000"/>
                </a:solidFill>
                <a:latin typeface="Times New Roman" panose="02020603050405020304" pitchFamily="18" charset="0"/>
                <a:cs typeface="Times New Roman" panose="02020603050405020304" pitchFamily="18" charset="0"/>
              </a:rPr>
              <a:t>PAM GENERATION</a:t>
            </a:r>
          </a:p>
        </p:txBody>
      </p:sp>
      <p:sp>
        <p:nvSpPr>
          <p:cNvPr id="3" name="Content Placeholder 2">
            <a:extLst>
              <a:ext uri="{FF2B5EF4-FFF2-40B4-BE49-F238E27FC236}">
                <a16:creationId xmlns:a16="http://schemas.microsoft.com/office/drawing/2014/main" id="{D1292D88-F73B-EB5D-FC36-ADD7983844F9}"/>
              </a:ext>
            </a:extLst>
          </p:cNvPr>
          <p:cNvSpPr>
            <a:spLocks noGrp="1"/>
          </p:cNvSpPr>
          <p:nvPr>
            <p:ph idx="1"/>
          </p:nvPr>
        </p:nvSpPr>
        <p:spPr>
          <a:xfrm>
            <a:off x="195943" y="1381174"/>
            <a:ext cx="8740451" cy="4867226"/>
          </a:xfrm>
        </p:spPr>
        <p:txBody>
          <a:bodyPr>
            <a:noAutofit/>
          </a:bodyPr>
          <a:lstStyle/>
          <a:p>
            <a:pPr algn="just">
              <a:lnSpc>
                <a:spcPct val="170000"/>
              </a:lnSpc>
            </a:pPr>
            <a:r>
              <a:rPr lang="en-US" sz="1800" dirty="0">
                <a:latin typeface="Times New Roman" panose="02020603050405020304" pitchFamily="18" charset="0"/>
                <a:cs typeface="Times New Roman" panose="02020603050405020304" pitchFamily="18" charset="0"/>
              </a:rPr>
              <a:t>In pulse-amplitude modulation (PAM), </a:t>
            </a:r>
            <a:r>
              <a:rPr lang="en-US" sz="1800" dirty="0">
                <a:solidFill>
                  <a:srgbClr val="FF0000"/>
                </a:solidFill>
                <a:latin typeface="Times New Roman" panose="02020603050405020304" pitchFamily="18" charset="0"/>
                <a:cs typeface="Times New Roman" panose="02020603050405020304" pitchFamily="18" charset="0"/>
              </a:rPr>
              <a:t>the amplitudes of regularly spaced pulses are varied in proportion to the corresponding sample values of a continuous message signal ( </a:t>
            </a:r>
            <a:r>
              <a:rPr lang="en-US" sz="1800" dirty="0" err="1">
                <a:solidFill>
                  <a:srgbClr val="FF0000"/>
                </a:solidFill>
                <a:latin typeface="Times New Roman" panose="02020603050405020304" pitchFamily="18" charset="0"/>
                <a:cs typeface="Times New Roman" panose="02020603050405020304" pitchFamily="18" charset="0"/>
              </a:rPr>
              <a:t>i.e</a:t>
            </a:r>
            <a:r>
              <a:rPr lang="en-US" sz="1800" dirty="0">
                <a:solidFill>
                  <a:srgbClr val="FF0000"/>
                </a:solidFill>
                <a:latin typeface="Times New Roman" panose="02020603050405020304" pitchFamily="18" charset="0"/>
                <a:cs typeface="Times New Roman" panose="02020603050405020304" pitchFamily="18" charset="0"/>
              </a:rPr>
              <a:t> the message signal is multiplied by a periodic train of  pulses)</a:t>
            </a:r>
          </a:p>
          <a:p>
            <a:pPr algn="just">
              <a:lnSpc>
                <a:spcPct val="170000"/>
              </a:lnSpc>
            </a:pPr>
            <a:r>
              <a:rPr lang="en-US" sz="1800" dirty="0">
                <a:latin typeface="Times New Roman" panose="02020603050405020304" pitchFamily="18" charset="0"/>
                <a:cs typeface="Times New Roman" panose="02020603050405020304" pitchFamily="18" charset="0"/>
              </a:rPr>
              <a:t> The pulses can be of  rectangular form or some other appropriate shape. </a:t>
            </a:r>
          </a:p>
          <a:p>
            <a:pPr algn="just">
              <a:lnSpc>
                <a:spcPct val="170000"/>
              </a:lnSpc>
            </a:pPr>
            <a:r>
              <a:rPr lang="en-US" sz="1800" dirty="0">
                <a:latin typeface="Times New Roman" panose="02020603050405020304" pitchFamily="18" charset="0"/>
                <a:cs typeface="Times New Roman" panose="02020603050405020304" pitchFamily="18" charset="0"/>
              </a:rPr>
              <a:t>The waveform of a PAM signal is illustrated in Figure. </a:t>
            </a:r>
          </a:p>
          <a:p>
            <a:pPr algn="just">
              <a:lnSpc>
                <a:spcPct val="170000"/>
              </a:lnSpc>
            </a:pPr>
            <a:r>
              <a:rPr lang="en-US" sz="1800" dirty="0">
                <a:latin typeface="Times New Roman" panose="02020603050405020304" pitchFamily="18" charset="0"/>
                <a:cs typeface="Times New Roman" panose="02020603050405020304" pitchFamily="18" charset="0"/>
              </a:rPr>
              <a:t>There are two operations involved in the generation of the PAM signal: </a:t>
            </a:r>
          </a:p>
          <a:p>
            <a:pPr marL="601266" indent="-265510" algn="just">
              <a:buAutoNum type="arabicPeriod"/>
            </a:pPr>
            <a:r>
              <a:rPr lang="en-US" sz="1800" dirty="0">
                <a:latin typeface="Times New Roman" panose="02020603050405020304" pitchFamily="18" charset="0"/>
                <a:cs typeface="Times New Roman" panose="02020603050405020304" pitchFamily="18" charset="0"/>
              </a:rPr>
              <a:t>Instantaneous sampling of the message signal m(t) every T</a:t>
            </a:r>
            <a:r>
              <a:rPr lang="en-US" sz="1350" dirty="0">
                <a:latin typeface="Times New Roman" panose="02020603050405020304" pitchFamily="18" charset="0"/>
                <a:cs typeface="Times New Roman" panose="02020603050405020304" pitchFamily="18" charset="0"/>
              </a:rPr>
              <a:t>s</a:t>
            </a:r>
            <a:r>
              <a:rPr lang="en-US" sz="1800" dirty="0">
                <a:latin typeface="Times New Roman" panose="02020603050405020304" pitchFamily="18" charset="0"/>
                <a:cs typeface="Times New Roman" panose="02020603050405020304" pitchFamily="18" charset="0"/>
              </a:rPr>
              <a:t> seconds, where the sampling rate fs=1/Ts is chosen in accordance with the sampling theorem. </a:t>
            </a:r>
          </a:p>
          <a:p>
            <a:pPr marL="601266" indent="-265510" algn="just">
              <a:buAutoNum type="arabicPeriod"/>
            </a:pPr>
            <a:r>
              <a:rPr lang="en-US" sz="1800" dirty="0">
                <a:latin typeface="Times New Roman" panose="02020603050405020304" pitchFamily="18" charset="0"/>
                <a:cs typeface="Times New Roman" panose="02020603050405020304" pitchFamily="18" charset="0"/>
              </a:rPr>
              <a:t>Lengthening the duration of each sample, so that it occupies some finite value T.</a:t>
            </a:r>
          </a:p>
          <a:p>
            <a:pPr marL="0" indent="0" algn="just">
              <a:lnSpc>
                <a:spcPct val="170000"/>
              </a:lnSpc>
              <a:buNone/>
            </a:pPr>
            <a:r>
              <a:rPr lang="en-US" sz="1800" dirty="0">
                <a:latin typeface="Times New Roman" panose="02020603050405020304" pitchFamily="18" charset="0"/>
                <a:cs typeface="Times New Roman" panose="02020603050405020304" pitchFamily="18" charset="0"/>
              </a:rPr>
              <a:t> </a:t>
            </a:r>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06461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lock diagram of PAM generator ">
            <a:extLst>
              <a:ext uri="{FF2B5EF4-FFF2-40B4-BE49-F238E27FC236}">
                <a16:creationId xmlns:a16="http://schemas.microsoft.com/office/drawing/2014/main" id="{E5BB0115-C093-0FF3-AEBF-8424FA6F5F8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7225"/>
          <a:stretch/>
        </p:blipFill>
        <p:spPr bwMode="auto">
          <a:xfrm>
            <a:off x="195943" y="952525"/>
            <a:ext cx="8236598" cy="260593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C5FE843-2020-DB12-B212-58ABC6679FDF}"/>
              </a:ext>
            </a:extLst>
          </p:cNvPr>
          <p:cNvSpPr txBox="1"/>
          <p:nvPr/>
        </p:nvSpPr>
        <p:spPr>
          <a:xfrm>
            <a:off x="124214" y="3705592"/>
            <a:ext cx="8826176" cy="2308324"/>
          </a:xfrm>
          <a:prstGeom prst="rect">
            <a:avLst/>
          </a:prstGeom>
          <a:noFill/>
        </p:spPr>
        <p:txBody>
          <a:bodyPr wrap="square">
            <a:spAutoFit/>
          </a:bodyPr>
          <a:lstStyle/>
          <a:p>
            <a:pPr marL="257175" indent="-257175">
              <a:buFont typeface="Wingdings" panose="05000000000000000000" pitchFamily="2" charset="2"/>
              <a:buChar char="Ø"/>
            </a:pPr>
            <a:r>
              <a:rPr lang="en-US" dirty="0">
                <a:solidFill>
                  <a:srgbClr val="222222"/>
                </a:solidFill>
                <a:latin typeface="Times New Roman" panose="02020603050405020304" pitchFamily="18" charset="0"/>
                <a:cs typeface="Times New Roman" panose="02020603050405020304" pitchFamily="18" charset="0"/>
              </a:rPr>
              <a:t>The LPF at the beginning is placed in order to avoid aliasing of the samples. </a:t>
            </a:r>
          </a:p>
          <a:p>
            <a:pPr marL="257175" indent="-257175">
              <a:buFont typeface="Wingdings" panose="05000000000000000000" pitchFamily="2" charset="2"/>
              <a:buChar char="Ø"/>
            </a:pPr>
            <a:r>
              <a:rPr lang="en-US" dirty="0">
                <a:solidFill>
                  <a:srgbClr val="222222"/>
                </a:solidFill>
                <a:latin typeface="Times New Roman" panose="02020603050405020304" pitchFamily="18" charset="0"/>
                <a:cs typeface="Times New Roman" panose="02020603050405020304" pitchFamily="18" charset="0"/>
              </a:rPr>
              <a:t>The LPF passes only the low-frequency component of the signal and eliminates the high-frequency signal component. </a:t>
            </a:r>
          </a:p>
          <a:p>
            <a:pPr marL="257175" indent="-257175">
              <a:buFont typeface="Wingdings" panose="05000000000000000000" pitchFamily="2" charset="2"/>
              <a:buChar char="Ø"/>
            </a:pPr>
            <a:r>
              <a:rPr lang="en-US" dirty="0">
                <a:solidFill>
                  <a:srgbClr val="222222"/>
                </a:solidFill>
                <a:latin typeface="Times New Roman" panose="02020603050405020304" pitchFamily="18" charset="0"/>
                <a:cs typeface="Times New Roman" panose="02020603050405020304" pitchFamily="18" charset="0"/>
              </a:rPr>
              <a:t>The output of LPF is then provided to a modulator, where it gets mixed with the rectangular pulse train.</a:t>
            </a:r>
          </a:p>
          <a:p>
            <a:pPr marL="257175" indent="-257175">
              <a:buFont typeface="Wingdings" panose="05000000000000000000" pitchFamily="2" charset="2"/>
              <a:buChar char="Ø"/>
            </a:pPr>
            <a:r>
              <a:rPr lang="en-US" dirty="0">
                <a:solidFill>
                  <a:srgbClr val="222222"/>
                </a:solidFill>
                <a:latin typeface="Times New Roman" panose="02020603050405020304" pitchFamily="18" charset="0"/>
                <a:cs typeface="Times New Roman" panose="02020603050405020304" pitchFamily="18" charset="0"/>
              </a:rPr>
              <a:t>Basically, the </a:t>
            </a:r>
            <a:r>
              <a:rPr lang="en-US" dirty="0">
                <a:solidFill>
                  <a:srgbClr val="222222"/>
                </a:solidFill>
                <a:highlight>
                  <a:srgbClr val="FFFF00"/>
                </a:highlight>
                <a:latin typeface="Times New Roman" panose="02020603050405020304" pitchFamily="18" charset="0"/>
                <a:cs typeface="Times New Roman" panose="02020603050405020304" pitchFamily="18" charset="0"/>
              </a:rPr>
              <a:t>pulsed carrier gets modulated by the message signal </a:t>
            </a:r>
            <a:r>
              <a:rPr lang="en-US" dirty="0">
                <a:solidFill>
                  <a:srgbClr val="222222"/>
                </a:solidFill>
                <a:latin typeface="Times New Roman" panose="02020603050405020304" pitchFamily="18" charset="0"/>
                <a:cs typeface="Times New Roman" panose="02020603050405020304" pitchFamily="18" charset="0"/>
              </a:rPr>
              <a:t>here. The rectangular carrier pulse is generated by the pulse generator circuit.</a:t>
            </a:r>
          </a:p>
          <a:p>
            <a:pPr marL="257175" indent="-257175">
              <a:buFont typeface="Wingdings" panose="05000000000000000000" pitchFamily="2" charset="2"/>
              <a:buChar char="Ø"/>
            </a:pPr>
            <a:r>
              <a:rPr lang="en-US" dirty="0">
                <a:solidFill>
                  <a:srgbClr val="222222"/>
                </a:solidFill>
                <a:latin typeface="Times New Roman" panose="02020603050405020304" pitchFamily="18" charset="0"/>
                <a:cs typeface="Times New Roman" panose="02020603050405020304" pitchFamily="18" charset="0"/>
              </a:rPr>
              <a:t>The modulator generates a </a:t>
            </a:r>
            <a:r>
              <a:rPr lang="en-US" b="1" dirty="0">
                <a:solidFill>
                  <a:srgbClr val="222222"/>
                </a:solidFill>
                <a:latin typeface="Times New Roman" panose="02020603050405020304" pitchFamily="18" charset="0"/>
                <a:cs typeface="Times New Roman" panose="02020603050405020304" pitchFamily="18" charset="0"/>
              </a:rPr>
              <a:t>pulse amplitude modulated signal</a:t>
            </a:r>
            <a:r>
              <a:rPr lang="en-US" dirty="0">
                <a:solidFill>
                  <a:srgbClr val="222222"/>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4515087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E0C72B5-967F-8D42-20B9-2E69CDFEDA82}"/>
              </a:ext>
            </a:extLst>
          </p:cNvPr>
          <p:cNvSpPr txBox="1"/>
          <p:nvPr/>
        </p:nvSpPr>
        <p:spPr>
          <a:xfrm>
            <a:off x="181947" y="1060191"/>
            <a:ext cx="8677469" cy="923330"/>
          </a:xfrm>
          <a:prstGeom prst="rect">
            <a:avLst/>
          </a:prstGeom>
          <a:noFill/>
        </p:spPr>
        <p:txBody>
          <a:bodyPr wrap="square">
            <a:spAutoFit/>
          </a:bodyPr>
          <a:lstStyle/>
          <a:p>
            <a:pPr marL="257175" indent="-257175" algn="just">
              <a:buFont typeface="Wingdings" panose="05000000000000000000" pitchFamily="2" charset="2"/>
              <a:buChar char="Ø"/>
            </a:pPr>
            <a:r>
              <a:rPr lang="en-US" dirty="0">
                <a:solidFill>
                  <a:srgbClr val="222222"/>
                </a:solidFill>
                <a:latin typeface="Times New Roman" panose="02020603050405020304" pitchFamily="18" charset="0"/>
                <a:cs typeface="Times New Roman" panose="02020603050405020304" pitchFamily="18" charset="0"/>
              </a:rPr>
              <a:t>The sampled pulses can be achieved either by </a:t>
            </a:r>
            <a:r>
              <a:rPr lang="en-US" dirty="0">
                <a:solidFill>
                  <a:srgbClr val="FF0000"/>
                </a:solidFill>
                <a:latin typeface="Times New Roman" panose="02020603050405020304" pitchFamily="18" charset="0"/>
                <a:cs typeface="Times New Roman" panose="02020603050405020304" pitchFamily="18" charset="0"/>
              </a:rPr>
              <a:t>natural or flat top sampling</a:t>
            </a:r>
            <a:r>
              <a:rPr lang="en-US" dirty="0">
                <a:solidFill>
                  <a:srgbClr val="222222"/>
                </a:solidFill>
                <a:latin typeface="Times New Roman" panose="02020603050405020304" pitchFamily="18" charset="0"/>
                <a:cs typeface="Times New Roman" panose="02020603050405020304" pitchFamily="18" charset="0"/>
              </a:rPr>
              <a:t>. </a:t>
            </a:r>
          </a:p>
          <a:p>
            <a:pPr marL="257175" indent="-257175" algn="just">
              <a:buFont typeface="Wingdings" panose="05000000000000000000" pitchFamily="2" charset="2"/>
              <a:buChar char="Ø"/>
            </a:pPr>
            <a:r>
              <a:rPr lang="en-US" dirty="0">
                <a:solidFill>
                  <a:srgbClr val="222222"/>
                </a:solidFill>
                <a:latin typeface="Times New Roman" panose="02020603050405020304" pitchFamily="18" charset="0"/>
                <a:cs typeface="Times New Roman" panose="02020603050405020304" pitchFamily="18" charset="0"/>
              </a:rPr>
              <a:t>The output of the modulator is provided to the pulse reshaping circuit which basically shapes the pulses so that it can be easily detected at the receiver.</a:t>
            </a:r>
          </a:p>
        </p:txBody>
      </p:sp>
      <p:pic>
        <p:nvPicPr>
          <p:cNvPr id="2050" name="Picture 2" descr="waveform representation of PAM signal ">
            <a:extLst>
              <a:ext uri="{FF2B5EF4-FFF2-40B4-BE49-F238E27FC236}">
                <a16:creationId xmlns:a16="http://schemas.microsoft.com/office/drawing/2014/main" id="{69426024-8BC7-F580-6C4D-A72EB4F5B26D}"/>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081024" y="2361812"/>
            <a:ext cx="6756689" cy="3261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73453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811A4-FB6C-52C7-CBA9-7D2C8590E5B4}"/>
              </a:ext>
            </a:extLst>
          </p:cNvPr>
          <p:cNvSpPr>
            <a:spLocks noGrp="1"/>
          </p:cNvSpPr>
          <p:nvPr>
            <p:ph type="title"/>
          </p:nvPr>
        </p:nvSpPr>
        <p:spPr>
          <a:xfrm>
            <a:off x="404585" y="723814"/>
            <a:ext cx="7886700" cy="460942"/>
          </a:xfrm>
        </p:spPr>
        <p:txBody>
          <a:bodyPr>
            <a:noAutofit/>
          </a:bodyPr>
          <a:lstStyle/>
          <a:p>
            <a:r>
              <a:rPr lang="en-IN" sz="3200" b="1" dirty="0">
                <a:solidFill>
                  <a:srgbClr val="FF0000"/>
                </a:solidFill>
              </a:rPr>
              <a:t>Aperture Effect:</a:t>
            </a:r>
          </a:p>
        </p:txBody>
      </p:sp>
      <p:pic>
        <p:nvPicPr>
          <p:cNvPr id="1026" name="Picture 2">
            <a:extLst>
              <a:ext uri="{FF2B5EF4-FFF2-40B4-BE49-F238E27FC236}">
                <a16:creationId xmlns:a16="http://schemas.microsoft.com/office/drawing/2014/main" id="{CDDB228E-8753-BFC1-F1C8-0877310798F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0200" y="1508608"/>
            <a:ext cx="3303039" cy="79106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F669BA4-9F23-5D11-58AD-C1490F7E81E2}"/>
              </a:ext>
            </a:extLst>
          </p:cNvPr>
          <p:cNvSpPr txBox="1"/>
          <p:nvPr/>
        </p:nvSpPr>
        <p:spPr>
          <a:xfrm>
            <a:off x="391885" y="2398654"/>
            <a:ext cx="8383556" cy="3170099"/>
          </a:xfrm>
          <a:prstGeom prst="rect">
            <a:avLst/>
          </a:prstGeom>
          <a:noFill/>
        </p:spPr>
        <p:txBody>
          <a:bodyPr wrap="square" rtlCol="0">
            <a:spAutoFit/>
          </a:bodyPr>
          <a:lstStyle/>
          <a:p>
            <a:pPr marL="257175" indent="-257175" algn="just" fontAlgn="base">
              <a:buFont typeface="Wingdings" panose="05000000000000000000" pitchFamily="2" charset="2"/>
              <a:buChar char="Ø"/>
            </a:pPr>
            <a:r>
              <a:rPr lang="en-US" sz="2000" dirty="0">
                <a:latin typeface="Calibri" panose="020F0502020204030204" pitchFamily="34" charset="0"/>
                <a:ea typeface="Calibri" panose="020F0502020204030204" pitchFamily="34" charset="0"/>
                <a:cs typeface="Calibri" panose="020F0502020204030204" pitchFamily="34" charset="0"/>
              </a:rPr>
              <a:t>This equation shows that the signal g(t) is obtained by passing the signal s(t) through a filter having transfer function H(f).</a:t>
            </a:r>
          </a:p>
          <a:p>
            <a:pPr marL="257175" indent="-257175" algn="just" fontAlgn="base">
              <a:buFont typeface="Wingdings" panose="05000000000000000000" pitchFamily="2" charset="2"/>
              <a:buChar char="Ø"/>
            </a:pPr>
            <a:r>
              <a:rPr lang="en-US" sz="2000" dirty="0">
                <a:latin typeface="Calibri" panose="020F0502020204030204" pitchFamily="34" charset="0"/>
                <a:ea typeface="Calibri" panose="020F0502020204030204" pitchFamily="34" charset="0"/>
                <a:cs typeface="Calibri" panose="020F0502020204030204" pitchFamily="34" charset="0"/>
              </a:rPr>
              <a:t>The corresponding impulse response h(t) in time-domain has been shown in fig.7 (a)</a:t>
            </a:r>
          </a:p>
          <a:p>
            <a:pPr marL="257175" indent="-257175" algn="just" fontAlgn="base">
              <a:buFont typeface="Wingdings" panose="05000000000000000000" pitchFamily="2" charset="2"/>
              <a:buChar char="Ø"/>
            </a:pPr>
            <a:r>
              <a:rPr lang="en-US" sz="2000" dirty="0">
                <a:latin typeface="Calibri" panose="020F0502020204030204" pitchFamily="34" charset="0"/>
                <a:ea typeface="Calibri" panose="020F0502020204030204" pitchFamily="34" charset="0"/>
                <a:cs typeface="Calibri" panose="020F0502020204030204" pitchFamily="34" charset="0"/>
              </a:rPr>
              <a:t>Each sample of x(t) [i.e., s(t)] is convolved with this pulse.</a:t>
            </a:r>
          </a:p>
          <a:p>
            <a:pPr marL="257175" indent="-257175" algn="just" fontAlgn="base">
              <a:buFont typeface="Wingdings" panose="05000000000000000000" pitchFamily="2" charset="2"/>
              <a:buChar char="Ø"/>
            </a:pPr>
            <a:r>
              <a:rPr lang="en-US" sz="2000" dirty="0">
                <a:latin typeface="Calibri" panose="020F0502020204030204" pitchFamily="34" charset="0"/>
                <a:ea typeface="Calibri" panose="020F0502020204030204" pitchFamily="34" charset="0"/>
                <a:cs typeface="Calibri" panose="020F0502020204030204" pitchFamily="34" charset="0"/>
              </a:rPr>
              <a:t>Equation (1) represents that the spectrum of this rectangular pulse is multiplied with that of s(t).</a:t>
            </a:r>
          </a:p>
          <a:p>
            <a:pPr marL="257175" indent="-257175" algn="just" fontAlgn="base">
              <a:buFont typeface="Wingdings" panose="05000000000000000000" pitchFamily="2" charset="2"/>
              <a:buChar char="Ø"/>
            </a:pPr>
            <a:r>
              <a:rPr lang="en-US" sz="2000" dirty="0">
                <a:latin typeface="Calibri" panose="020F0502020204030204" pitchFamily="34" charset="0"/>
                <a:ea typeface="Calibri" panose="020F0502020204030204" pitchFamily="34" charset="0"/>
                <a:cs typeface="Calibri" panose="020F0502020204030204" pitchFamily="34" charset="0"/>
              </a:rPr>
              <a:t>Fig.7(b) shows the spectrum of one rectangular pulse of h(t).</a:t>
            </a:r>
          </a:p>
          <a:p>
            <a:pPr marL="257175" indent="-257175" algn="just" fontAlgn="base">
              <a:buFont typeface="Wingdings" panose="05000000000000000000" pitchFamily="2" charset="2"/>
              <a:buChar char="Ø"/>
            </a:pPr>
            <a:r>
              <a:rPr lang="en-US" sz="2000" dirty="0">
                <a:latin typeface="Calibri" panose="020F0502020204030204" pitchFamily="34" charset="0"/>
                <a:ea typeface="Calibri" panose="020F0502020204030204" pitchFamily="34" charset="0"/>
                <a:cs typeface="Calibri" panose="020F0502020204030204" pitchFamily="34" charset="0"/>
              </a:rPr>
              <a:t>We know that the spectrum of a rectangular pulse is expressed as </a:t>
            </a:r>
          </a:p>
          <a:p>
            <a:pPr marL="257175" indent="-257175" algn="just" fontAlgn="base">
              <a:buFont typeface="Wingdings" panose="05000000000000000000" pitchFamily="2" charset="2"/>
              <a:buChar char="Ø"/>
            </a:pPr>
            <a:endParaRPr lang="en-US" sz="2000" dirty="0">
              <a:latin typeface="Calibri" panose="020F0502020204030204" pitchFamily="34" charset="0"/>
              <a:ea typeface="Calibri" panose="020F0502020204030204" pitchFamily="34" charset="0"/>
              <a:cs typeface="Calibri" panose="020F0502020204030204" pitchFamily="34" charset="0"/>
            </a:endParaRPr>
          </a:p>
        </p:txBody>
      </p:sp>
      <p:cxnSp>
        <p:nvCxnSpPr>
          <p:cNvPr id="6" name="Straight Arrow Connector 5">
            <a:extLst>
              <a:ext uri="{FF2B5EF4-FFF2-40B4-BE49-F238E27FC236}">
                <a16:creationId xmlns:a16="http://schemas.microsoft.com/office/drawing/2014/main" id="{04FE1FDE-46D9-ACDC-358A-82A4CE5FCCF2}"/>
              </a:ext>
            </a:extLst>
          </p:cNvPr>
          <p:cNvCxnSpPr>
            <a:cxnSpLocks/>
          </p:cNvCxnSpPr>
          <p:nvPr/>
        </p:nvCxnSpPr>
        <p:spPr>
          <a:xfrm flipV="1">
            <a:off x="4973891" y="1904140"/>
            <a:ext cx="2269670" cy="442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B27D553-C9B4-0D96-5A90-77388D9F7F13}"/>
              </a:ext>
            </a:extLst>
          </p:cNvPr>
          <p:cNvSpPr txBox="1"/>
          <p:nvPr/>
        </p:nvSpPr>
        <p:spPr>
          <a:xfrm>
            <a:off x="7314213" y="1739695"/>
            <a:ext cx="496855" cy="369332"/>
          </a:xfrm>
          <a:prstGeom prst="rect">
            <a:avLst/>
          </a:prstGeom>
          <a:noFill/>
        </p:spPr>
        <p:txBody>
          <a:bodyPr wrap="square" rtlCol="0">
            <a:spAutoFit/>
          </a:bodyPr>
          <a:lstStyle/>
          <a:p>
            <a:r>
              <a:rPr lang="en-IN" dirty="0"/>
              <a:t>(1)</a:t>
            </a:r>
          </a:p>
        </p:txBody>
      </p:sp>
      <p:pic>
        <p:nvPicPr>
          <p:cNvPr id="9" name="Picture 8">
            <a:extLst>
              <a:ext uri="{FF2B5EF4-FFF2-40B4-BE49-F238E27FC236}">
                <a16:creationId xmlns:a16="http://schemas.microsoft.com/office/drawing/2014/main" id="{B8558096-83FE-412B-D10D-03FB38DC551B}"/>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542400" y="5547033"/>
            <a:ext cx="5418637" cy="829770"/>
          </a:xfrm>
          <a:prstGeom prst="rect">
            <a:avLst/>
          </a:prstGeom>
        </p:spPr>
      </p:pic>
      <p:cxnSp>
        <p:nvCxnSpPr>
          <p:cNvPr id="10" name="Straight Arrow Connector 9">
            <a:extLst>
              <a:ext uri="{FF2B5EF4-FFF2-40B4-BE49-F238E27FC236}">
                <a16:creationId xmlns:a16="http://schemas.microsoft.com/office/drawing/2014/main" id="{09BECA3C-E70E-FBDE-18F8-AF691CBF6099}"/>
              </a:ext>
            </a:extLst>
          </p:cNvPr>
          <p:cNvCxnSpPr>
            <a:cxnSpLocks/>
          </p:cNvCxnSpPr>
          <p:nvPr/>
        </p:nvCxnSpPr>
        <p:spPr>
          <a:xfrm flipV="1">
            <a:off x="5292970" y="5971506"/>
            <a:ext cx="2269670" cy="442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09F06C2-08E1-5F5A-A4FB-6FD0367CE165}"/>
              </a:ext>
            </a:extLst>
          </p:cNvPr>
          <p:cNvSpPr txBox="1"/>
          <p:nvPr/>
        </p:nvSpPr>
        <p:spPr>
          <a:xfrm>
            <a:off x="7724370" y="5811877"/>
            <a:ext cx="496855" cy="369332"/>
          </a:xfrm>
          <a:prstGeom prst="rect">
            <a:avLst/>
          </a:prstGeom>
          <a:noFill/>
        </p:spPr>
        <p:txBody>
          <a:bodyPr wrap="square" rtlCol="0">
            <a:spAutoFit/>
          </a:bodyPr>
          <a:lstStyle/>
          <a:p>
            <a:r>
              <a:rPr lang="en-IN" dirty="0"/>
              <a:t>(2)</a:t>
            </a:r>
          </a:p>
        </p:txBody>
      </p:sp>
    </p:spTree>
    <p:extLst>
      <p:ext uri="{BB962C8B-B14F-4D97-AF65-F5344CB8AC3E}">
        <p14:creationId xmlns:p14="http://schemas.microsoft.com/office/powerpoint/2010/main" val="31771161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56857A-525B-7B1D-0A7F-DBCA96EC59E1}"/>
              </a:ext>
            </a:extLst>
          </p:cNvPr>
          <p:cNvSpPr>
            <a:spLocks noGrp="1"/>
          </p:cNvSpPr>
          <p:nvPr>
            <p:ph idx="1"/>
          </p:nvPr>
        </p:nvSpPr>
        <p:spPr>
          <a:xfrm>
            <a:off x="228600" y="270572"/>
            <a:ext cx="8587663" cy="3691828"/>
          </a:xfrm>
        </p:spPr>
        <p:txBody>
          <a:bodyPr>
            <a:noAutofit/>
          </a:bodyPr>
          <a:lstStyle/>
          <a:p>
            <a:pPr algn="just" fontAlgn="base"/>
            <a:r>
              <a:rPr lang="en-US" sz="1800" dirty="0">
                <a:solidFill>
                  <a:srgbClr val="FF0000"/>
                </a:solidFill>
                <a:highlight>
                  <a:srgbClr val="00FFFF"/>
                </a:highlight>
                <a:latin typeface="Times New Roman" panose="02020603050405020304" pitchFamily="18" charset="0"/>
                <a:cs typeface="Times New Roman" panose="02020603050405020304" pitchFamily="18" charset="0"/>
              </a:rPr>
              <a:t>Hence, from fig.7(b), it may be observed that by using flat top samples an amplitude distortion is introduced in the reconstructed signal x(t) from g(t).</a:t>
            </a:r>
          </a:p>
          <a:p>
            <a:pPr algn="just" fontAlgn="base"/>
            <a:r>
              <a:rPr lang="en-US" sz="1800" dirty="0">
                <a:latin typeface="Times New Roman" panose="02020603050405020304" pitchFamily="18" charset="0"/>
                <a:cs typeface="Times New Roman" panose="02020603050405020304" pitchFamily="18" charset="0"/>
              </a:rPr>
              <a:t>In fact, the high frequency roll-off of H(f) acts like a low-pass filter and thus attenuates the upper portion of message signal spectrum.</a:t>
            </a:r>
          </a:p>
          <a:p>
            <a:pPr algn="just" fontAlgn="base"/>
            <a:r>
              <a:rPr lang="en-US" sz="1800" dirty="0">
                <a:latin typeface="Times New Roman" panose="02020603050405020304" pitchFamily="18" charset="0"/>
                <a:cs typeface="Times New Roman" panose="02020603050405020304" pitchFamily="18" charset="0"/>
              </a:rPr>
              <a:t>These high frequencies of x(t) are affected. This type of effect is known as</a:t>
            </a:r>
            <a:r>
              <a:rPr lang="en-US" sz="1800" dirty="0">
                <a:solidFill>
                  <a:srgbClr val="FF0000"/>
                </a:solidFill>
                <a:latin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cs typeface="Times New Roman" panose="02020603050405020304" pitchFamily="18" charset="0"/>
              </a:rPr>
              <a:t>aperture effect</a:t>
            </a:r>
            <a:r>
              <a:rPr lang="en-US" sz="1800" dirty="0">
                <a:solidFill>
                  <a:srgbClr val="FF0000"/>
                </a:solidFill>
                <a:latin typeface="Times New Roman" panose="02020603050405020304" pitchFamily="18" charset="0"/>
                <a:cs typeface="Times New Roman" panose="02020603050405020304" pitchFamily="18" charset="0"/>
              </a:rPr>
              <a:t>.</a:t>
            </a:r>
          </a:p>
          <a:p>
            <a:pPr algn="just" fontAlgn="base"/>
            <a:r>
              <a:rPr lang="en-US" sz="1800" dirty="0">
                <a:highlight>
                  <a:srgbClr val="00FFFF"/>
                </a:highlight>
                <a:latin typeface="Times New Roman" panose="02020603050405020304" pitchFamily="18" charset="0"/>
                <a:cs typeface="Times New Roman" panose="02020603050405020304" pitchFamily="18" charset="0"/>
              </a:rPr>
              <a:t>Now, as the duration ‘τ’ of the pulse increases, the aperture effect is more prominent. </a:t>
            </a:r>
            <a:r>
              <a:rPr lang="en-US" sz="1800" dirty="0">
                <a:latin typeface="Times New Roman" panose="02020603050405020304" pitchFamily="18" charset="0"/>
                <a:cs typeface="Times New Roman" panose="02020603050405020304" pitchFamily="18" charset="0"/>
              </a:rPr>
              <a:t>Hence, during reconstruction an </a:t>
            </a:r>
            <a:r>
              <a:rPr lang="en-US" sz="1800" dirty="0">
                <a:solidFill>
                  <a:srgbClr val="FF0000"/>
                </a:solidFill>
                <a:latin typeface="Times New Roman" panose="02020603050405020304" pitchFamily="18" charset="0"/>
                <a:cs typeface="Times New Roman" panose="02020603050405020304" pitchFamily="18" charset="0"/>
              </a:rPr>
              <a:t>equalizer</a:t>
            </a:r>
            <a:r>
              <a:rPr lang="en-US" sz="1800" dirty="0">
                <a:latin typeface="Times New Roman" panose="02020603050405020304" pitchFamily="18" charset="0"/>
                <a:cs typeface="Times New Roman" panose="02020603050405020304" pitchFamily="18" charset="0"/>
              </a:rPr>
              <a:t> is needed to compensate for this effect.</a:t>
            </a:r>
          </a:p>
          <a:p>
            <a:pPr algn="just" fontAlgn="base"/>
            <a:r>
              <a:rPr lang="en-US" sz="1800" dirty="0">
                <a:latin typeface="Times New Roman" panose="02020603050405020304" pitchFamily="18" charset="0"/>
                <a:cs typeface="Times New Roman" panose="02020603050405020304" pitchFamily="18" charset="0"/>
              </a:rPr>
              <a:t>As shown in figure, the receiver contains a low-pass reconstruction filter with cutoff frequency slightly higher than the maximum frequency present in the message signal. </a:t>
            </a:r>
            <a:r>
              <a:rPr lang="en-US" sz="1800" dirty="0">
                <a:highlight>
                  <a:srgbClr val="00FFFF"/>
                </a:highlight>
                <a:latin typeface="Times New Roman" panose="02020603050405020304" pitchFamily="18" charset="0"/>
                <a:cs typeface="Times New Roman" panose="02020603050405020304" pitchFamily="18" charset="0"/>
              </a:rPr>
              <a:t>The equalizer compensates for the aperture effect</a:t>
            </a:r>
            <a:r>
              <a:rPr lang="en-US" sz="1800" dirty="0">
                <a:latin typeface="Times New Roman" panose="02020603050405020304" pitchFamily="18" charset="0"/>
                <a:cs typeface="Times New Roman" panose="02020603050405020304" pitchFamily="18" charset="0"/>
              </a:rPr>
              <a:t>. It also compensates for the attenuation by a low-pass reconstruction filter.</a:t>
            </a:r>
          </a:p>
          <a:p>
            <a:pPr marL="0" indent="0" algn="just">
              <a:buNone/>
            </a:pPr>
            <a:br>
              <a:rPr lang="en-US" sz="1800"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br>
            <a:endParaRPr lang="en-IN" sz="18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FD8A582C-96EB-BB77-D402-7DBFD7E41D75}"/>
              </a:ext>
            </a:extLst>
          </p:cNvPr>
          <p:cNvPicPr>
            <a:picLocks noChangeAspect="1"/>
          </p:cNvPicPr>
          <p:nvPr/>
        </p:nvPicPr>
        <p:blipFill>
          <a:blip r:embed="rId3"/>
          <a:stretch>
            <a:fillRect/>
          </a:stretch>
        </p:blipFill>
        <p:spPr>
          <a:xfrm>
            <a:off x="762000" y="4495801"/>
            <a:ext cx="6989405" cy="1113064"/>
          </a:xfrm>
          <a:prstGeom prst="rect">
            <a:avLst/>
          </a:prstGeom>
        </p:spPr>
      </p:pic>
      <p:sp>
        <p:nvSpPr>
          <p:cNvPr id="6" name="TextBox 5">
            <a:extLst>
              <a:ext uri="{FF2B5EF4-FFF2-40B4-BE49-F238E27FC236}">
                <a16:creationId xmlns:a16="http://schemas.microsoft.com/office/drawing/2014/main" id="{7943AA00-EAF8-10D5-2671-EA73A0F3F3ED}"/>
              </a:ext>
            </a:extLst>
          </p:cNvPr>
          <p:cNvSpPr txBox="1"/>
          <p:nvPr/>
        </p:nvSpPr>
        <p:spPr>
          <a:xfrm>
            <a:off x="1676400" y="5780363"/>
            <a:ext cx="5943600" cy="338554"/>
          </a:xfrm>
          <a:prstGeom prst="rect">
            <a:avLst/>
          </a:prstGeom>
          <a:noFill/>
        </p:spPr>
        <p:txBody>
          <a:bodyPr wrap="square">
            <a:spAutoFit/>
          </a:bodyPr>
          <a:lstStyle/>
          <a:p>
            <a:r>
              <a:rPr lang="en-US" sz="1600" dirty="0">
                <a:latin typeface="FairfieldLH-Medium"/>
              </a:rPr>
              <a:t>Figure: Recovering the message signal </a:t>
            </a:r>
            <a:r>
              <a:rPr lang="en-US" sz="1600" i="1" dirty="0">
                <a:latin typeface="Sabon-Italic"/>
              </a:rPr>
              <a:t>m</a:t>
            </a:r>
            <a:r>
              <a:rPr lang="en-US" sz="1600" dirty="0">
                <a:latin typeface="PBB2k"/>
              </a:rPr>
              <a:t>(</a:t>
            </a:r>
            <a:r>
              <a:rPr lang="en-US" sz="1600" i="1" dirty="0">
                <a:latin typeface="Sabon-Italic"/>
              </a:rPr>
              <a:t>t</a:t>
            </a:r>
            <a:r>
              <a:rPr lang="en-US" sz="1600" dirty="0">
                <a:latin typeface="PBB2k"/>
              </a:rPr>
              <a:t>) </a:t>
            </a:r>
            <a:r>
              <a:rPr lang="en-US" sz="1600" dirty="0">
                <a:latin typeface="FairfieldLH-Medium"/>
              </a:rPr>
              <a:t>from the PAM signal </a:t>
            </a:r>
            <a:r>
              <a:rPr lang="en-US" sz="1600" i="1" dirty="0">
                <a:latin typeface="Sabon-Italic"/>
              </a:rPr>
              <a:t>s</a:t>
            </a:r>
            <a:r>
              <a:rPr lang="en-US" sz="1600" dirty="0">
                <a:latin typeface="PBB2k"/>
              </a:rPr>
              <a:t>(</a:t>
            </a:r>
            <a:r>
              <a:rPr lang="en-US" sz="1600" i="1" dirty="0">
                <a:latin typeface="Sabon-Italic"/>
              </a:rPr>
              <a:t>t</a:t>
            </a:r>
            <a:r>
              <a:rPr lang="en-US" sz="1600" dirty="0">
                <a:latin typeface="PBB2k"/>
              </a:rPr>
              <a:t>)</a:t>
            </a:r>
            <a:endParaRPr lang="en-IN" sz="1600" dirty="0"/>
          </a:p>
        </p:txBody>
      </p:sp>
      <p:sp>
        <p:nvSpPr>
          <p:cNvPr id="7" name="TextBox 6">
            <a:extLst>
              <a:ext uri="{FF2B5EF4-FFF2-40B4-BE49-F238E27FC236}">
                <a16:creationId xmlns:a16="http://schemas.microsoft.com/office/drawing/2014/main" id="{E6D4B12A-220D-B4FA-DCC0-CEF8D7B0774E}"/>
              </a:ext>
            </a:extLst>
          </p:cNvPr>
          <p:cNvSpPr txBox="1"/>
          <p:nvPr/>
        </p:nvSpPr>
        <p:spPr>
          <a:xfrm>
            <a:off x="3661538" y="5068539"/>
            <a:ext cx="664806" cy="415498"/>
          </a:xfrm>
          <a:prstGeom prst="rect">
            <a:avLst/>
          </a:prstGeom>
          <a:noFill/>
        </p:spPr>
        <p:txBody>
          <a:bodyPr wrap="square" rtlCol="0">
            <a:spAutoFit/>
          </a:bodyPr>
          <a:lstStyle/>
          <a:p>
            <a:r>
              <a:rPr lang="en-IN" sz="1050" b="1" dirty="0"/>
              <a:t>(LPF) filter</a:t>
            </a:r>
          </a:p>
        </p:txBody>
      </p:sp>
      <p:sp>
        <p:nvSpPr>
          <p:cNvPr id="8" name="TextBox 7">
            <a:extLst>
              <a:ext uri="{FF2B5EF4-FFF2-40B4-BE49-F238E27FC236}">
                <a16:creationId xmlns:a16="http://schemas.microsoft.com/office/drawing/2014/main" id="{DD8C6F9A-5507-F104-88A2-7D4146471BBC}"/>
              </a:ext>
            </a:extLst>
          </p:cNvPr>
          <p:cNvSpPr txBox="1"/>
          <p:nvPr/>
        </p:nvSpPr>
        <p:spPr>
          <a:xfrm>
            <a:off x="4256702" y="4472125"/>
            <a:ext cx="942395" cy="253916"/>
          </a:xfrm>
          <a:prstGeom prst="rect">
            <a:avLst/>
          </a:prstGeom>
          <a:noFill/>
        </p:spPr>
        <p:txBody>
          <a:bodyPr wrap="square" rtlCol="0">
            <a:spAutoFit/>
          </a:bodyPr>
          <a:lstStyle/>
          <a:p>
            <a:r>
              <a:rPr lang="en-IN" sz="1050" b="1" dirty="0"/>
              <a:t>X(f).H(f)</a:t>
            </a:r>
          </a:p>
        </p:txBody>
      </p:sp>
      <p:cxnSp>
        <p:nvCxnSpPr>
          <p:cNvPr id="10" name="Straight Arrow Connector 9">
            <a:extLst>
              <a:ext uri="{FF2B5EF4-FFF2-40B4-BE49-F238E27FC236}">
                <a16:creationId xmlns:a16="http://schemas.microsoft.com/office/drawing/2014/main" id="{F83EA008-9B04-0DEF-72CF-1FD6A3E60CD1}"/>
              </a:ext>
            </a:extLst>
          </p:cNvPr>
          <p:cNvCxnSpPr>
            <a:cxnSpLocks/>
          </p:cNvCxnSpPr>
          <p:nvPr/>
        </p:nvCxnSpPr>
        <p:spPr>
          <a:xfrm>
            <a:off x="4522431" y="4726041"/>
            <a:ext cx="0" cy="2209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69524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05539B-F08F-A427-B871-565BE42D717C}"/>
              </a:ext>
            </a:extLst>
          </p:cNvPr>
          <p:cNvSpPr>
            <a:spLocks noGrp="1"/>
          </p:cNvSpPr>
          <p:nvPr>
            <p:ph idx="1"/>
          </p:nvPr>
        </p:nvSpPr>
        <p:spPr>
          <a:xfrm>
            <a:off x="252615" y="1068874"/>
            <a:ext cx="8743038" cy="1200329"/>
          </a:xfrm>
        </p:spPr>
        <p:txBody>
          <a:bodyPr>
            <a:normAutofit fontScale="92500" lnSpcReduction="10000"/>
          </a:bodyPr>
          <a:lstStyle/>
          <a:p>
            <a:pPr defTabSz="685800" eaLnBrk="0" fontAlgn="base" hangingPunct="0">
              <a:spcBef>
                <a:spcPct val="0"/>
              </a:spcBef>
              <a:spcAft>
                <a:spcPct val="0"/>
              </a:spcAft>
              <a:buFont typeface="Wingdings" panose="05000000000000000000" pitchFamily="2" charset="2"/>
              <a:buChar char="Ø"/>
            </a:pPr>
            <a:r>
              <a:rPr lang="en-US" altLang="en-US" sz="2100" dirty="0">
                <a:solidFill>
                  <a:srgbClr val="575757"/>
                </a:solidFill>
              </a:rPr>
              <a:t>From equation (2), it may be noted that the sample function h(t) acts like a low-pass filter where Fourier transform is expressed as,</a:t>
            </a:r>
            <a:endParaRPr lang="en-US" altLang="en-US" sz="2100" dirty="0"/>
          </a:p>
          <a:p>
            <a:pPr marL="0" indent="0" eaLnBrk="0" fontAlgn="base" hangingPunct="0">
              <a:spcBef>
                <a:spcPct val="0"/>
              </a:spcBef>
              <a:spcAft>
                <a:spcPct val="0"/>
              </a:spcAft>
              <a:buNone/>
            </a:pPr>
            <a:endParaRPr lang="en-US" altLang="en-US" sz="2100" dirty="0"/>
          </a:p>
          <a:p>
            <a:pPr marL="0" indent="0" defTabSz="685800" eaLnBrk="0" fontAlgn="base" hangingPunct="0">
              <a:spcBef>
                <a:spcPct val="0"/>
              </a:spcBef>
              <a:spcAft>
                <a:spcPct val="0"/>
              </a:spcAft>
              <a:buNone/>
            </a:pPr>
            <a:r>
              <a:rPr lang="en-US" altLang="en-US" sz="2100" dirty="0">
                <a:solidFill>
                  <a:srgbClr val="3D8FE8"/>
                </a:solidFill>
              </a:rPr>
              <a:t>                                      </a:t>
            </a:r>
            <a:endParaRPr lang="en-IN" dirty="0"/>
          </a:p>
        </p:txBody>
      </p:sp>
      <p:sp>
        <p:nvSpPr>
          <p:cNvPr id="4" name="Rectangle 1">
            <a:extLst>
              <a:ext uri="{FF2B5EF4-FFF2-40B4-BE49-F238E27FC236}">
                <a16:creationId xmlns:a16="http://schemas.microsoft.com/office/drawing/2014/main" id="{29B07FB4-7CEB-C8B9-9011-9B02E3A911F1}"/>
              </a:ext>
            </a:extLst>
          </p:cNvPr>
          <p:cNvSpPr>
            <a:spLocks noChangeArrowheads="1"/>
          </p:cNvSpPr>
          <p:nvPr/>
        </p:nvSpPr>
        <p:spPr bwMode="auto">
          <a:xfrm>
            <a:off x="94845" y="4439358"/>
            <a:ext cx="1760097" cy="120032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endParaRPr lang="en-US" altLang="en-US" sz="1500" dirty="0">
              <a:latin typeface="+mn-lt"/>
            </a:endParaRPr>
          </a:p>
          <a:p>
            <a:pPr defTabSz="685800"/>
            <a:r>
              <a:rPr lang="en-US" altLang="en-US" sz="6300" dirty="0">
                <a:solidFill>
                  <a:srgbClr val="3D8FE8"/>
                </a:solidFill>
                <a:latin typeface="PT Serif" panose="020A0603040505020204" pitchFamily="18" charset="0"/>
              </a:rPr>
              <a:t>         </a:t>
            </a:r>
            <a:endParaRPr lang="en-US" altLang="en-US" sz="1350" dirty="0"/>
          </a:p>
        </p:txBody>
      </p:sp>
      <p:pic>
        <p:nvPicPr>
          <p:cNvPr id="3074" name="Picture 2">
            <a:hlinkClick r:id="rId2"/>
            <a:extLst>
              <a:ext uri="{FF2B5EF4-FFF2-40B4-BE49-F238E27FC236}">
                <a16:creationId xmlns:a16="http://schemas.microsoft.com/office/drawing/2014/main" id="{5AED3AD7-ED14-F09B-9F38-A64B11B429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718144"/>
            <a:ext cx="3093072" cy="54139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a:hlinkClick r:id="rId4"/>
            <a:extLst>
              <a:ext uri="{FF2B5EF4-FFF2-40B4-BE49-F238E27FC236}">
                <a16:creationId xmlns:a16="http://schemas.microsoft.com/office/drawing/2014/main" id="{08EE9A99-E7D3-036B-9504-4139A925DC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3672" y="3629968"/>
            <a:ext cx="2018329" cy="71926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hlinkClick r:id="rId6"/>
            <a:extLst>
              <a:ext uri="{FF2B5EF4-FFF2-40B4-BE49-F238E27FC236}">
                <a16:creationId xmlns:a16="http://schemas.microsoft.com/office/drawing/2014/main" id="{95234057-2B7D-6C1A-9749-A0F112D35B0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53672" y="4290460"/>
            <a:ext cx="2359837" cy="126773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C1191B7-B85A-1346-A682-420F2B6E5D58}"/>
              </a:ext>
            </a:extLst>
          </p:cNvPr>
          <p:cNvSpPr txBox="1"/>
          <p:nvPr/>
        </p:nvSpPr>
        <p:spPr>
          <a:xfrm>
            <a:off x="411130" y="2295024"/>
            <a:ext cx="8350315" cy="1477328"/>
          </a:xfrm>
          <a:prstGeom prst="rect">
            <a:avLst/>
          </a:prstGeom>
          <a:noFill/>
        </p:spPr>
        <p:txBody>
          <a:bodyPr wrap="square">
            <a:spAutoFit/>
          </a:bodyPr>
          <a:lstStyle/>
          <a:p>
            <a:pPr marL="257175" indent="-257175" defTabSz="685800" eaLnBrk="0" fontAlgn="base" hangingPunct="0">
              <a:spcBef>
                <a:spcPct val="0"/>
              </a:spcBef>
              <a:spcAft>
                <a:spcPct val="0"/>
              </a:spcAft>
              <a:buFont typeface="Wingdings" panose="05000000000000000000" pitchFamily="2" charset="2"/>
              <a:buChar char="Ø"/>
            </a:pPr>
            <a:r>
              <a:rPr lang="en-US" altLang="en-US" dirty="0">
                <a:solidFill>
                  <a:srgbClr val="575757"/>
                </a:solidFill>
              </a:rPr>
              <a:t>Equalizer used in cascade with the reconstruction filter has the effect of decreasing the in band loss of the reconstruction filter as the frequency increases in such a way as to compensate for the aperture effect. </a:t>
            </a:r>
          </a:p>
          <a:p>
            <a:pPr marL="257175" indent="-257175" defTabSz="685800" eaLnBrk="0" fontAlgn="base" hangingPunct="0">
              <a:spcBef>
                <a:spcPct val="0"/>
              </a:spcBef>
              <a:spcAft>
                <a:spcPct val="0"/>
              </a:spcAft>
              <a:buFont typeface="Wingdings" panose="05000000000000000000" pitchFamily="2" charset="2"/>
              <a:buChar char="Ø"/>
            </a:pPr>
            <a:r>
              <a:rPr lang="en-US" altLang="en-US" dirty="0">
                <a:solidFill>
                  <a:srgbClr val="575757"/>
                </a:solidFill>
              </a:rPr>
              <a:t>Also, the transfer function of the equalizer is expressed as,</a:t>
            </a:r>
            <a:endParaRPr lang="en-US" altLang="en-US" dirty="0"/>
          </a:p>
          <a:p>
            <a:pPr defTabSz="685800" eaLnBrk="0" fontAlgn="base" hangingPunct="0">
              <a:spcBef>
                <a:spcPct val="0"/>
              </a:spcBef>
              <a:spcAft>
                <a:spcPct val="0"/>
              </a:spcAft>
            </a:pPr>
            <a:r>
              <a:rPr lang="en-US" altLang="en-US" dirty="0">
                <a:solidFill>
                  <a:srgbClr val="3D8FE8"/>
                </a:solidFill>
              </a:rPr>
              <a:t>                 </a:t>
            </a:r>
            <a:endParaRPr lang="en-US" altLang="en-US" dirty="0"/>
          </a:p>
        </p:txBody>
      </p:sp>
      <p:sp>
        <p:nvSpPr>
          <p:cNvPr id="13" name="TextBox 12">
            <a:extLst>
              <a:ext uri="{FF2B5EF4-FFF2-40B4-BE49-F238E27FC236}">
                <a16:creationId xmlns:a16="http://schemas.microsoft.com/office/drawing/2014/main" id="{E075963E-F78F-384E-FC7B-04FC0A9472A2}"/>
              </a:ext>
            </a:extLst>
          </p:cNvPr>
          <p:cNvSpPr txBox="1"/>
          <p:nvPr/>
        </p:nvSpPr>
        <p:spPr>
          <a:xfrm>
            <a:off x="5068172" y="3828795"/>
            <a:ext cx="3708335" cy="923330"/>
          </a:xfrm>
          <a:prstGeom prst="rect">
            <a:avLst/>
          </a:prstGeom>
          <a:noFill/>
        </p:spPr>
        <p:txBody>
          <a:bodyPr wrap="square">
            <a:spAutoFit/>
          </a:bodyPr>
          <a:lstStyle/>
          <a:p>
            <a:r>
              <a:rPr lang="en-US" dirty="0"/>
              <a:t>Here ‘td’ is known as the delay introduced by low-pass filter which is equal to τ/2. Therefore</a:t>
            </a:r>
            <a:endParaRPr lang="en-IN" dirty="0"/>
          </a:p>
        </p:txBody>
      </p:sp>
      <p:sp>
        <p:nvSpPr>
          <p:cNvPr id="19" name="TextBox 18">
            <a:extLst>
              <a:ext uri="{FF2B5EF4-FFF2-40B4-BE49-F238E27FC236}">
                <a16:creationId xmlns:a16="http://schemas.microsoft.com/office/drawing/2014/main" id="{97747159-4972-03FD-3EFA-7E0651962AD1}"/>
              </a:ext>
            </a:extLst>
          </p:cNvPr>
          <p:cNvSpPr txBox="1"/>
          <p:nvPr/>
        </p:nvSpPr>
        <p:spPr>
          <a:xfrm>
            <a:off x="2041654" y="5599190"/>
            <a:ext cx="4573166" cy="300082"/>
          </a:xfrm>
          <a:prstGeom prst="rect">
            <a:avLst/>
          </a:prstGeom>
          <a:noFill/>
        </p:spPr>
        <p:txBody>
          <a:bodyPr wrap="square">
            <a:spAutoFit/>
          </a:bodyPr>
          <a:lstStyle/>
          <a:p>
            <a:r>
              <a:rPr lang="en-US" sz="1350" dirty="0"/>
              <a:t>which is the transfer function of an equalizer.</a:t>
            </a:r>
            <a:endParaRPr lang="en-IN" sz="1350" dirty="0"/>
          </a:p>
        </p:txBody>
      </p:sp>
    </p:spTree>
    <p:extLst>
      <p:ext uri="{BB962C8B-B14F-4D97-AF65-F5344CB8AC3E}">
        <p14:creationId xmlns:p14="http://schemas.microsoft.com/office/powerpoint/2010/main" val="36936566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CA01D46-5C6D-80A4-2EA9-C2D7701347F3}"/>
              </a:ext>
            </a:extLst>
          </p:cNvPr>
          <p:cNvSpPr>
            <a:spLocks noGrp="1"/>
          </p:cNvSpPr>
          <p:nvPr>
            <p:ph idx="1"/>
          </p:nvPr>
        </p:nvSpPr>
        <p:spPr>
          <a:xfrm>
            <a:off x="230362" y="977004"/>
            <a:ext cx="8615058" cy="3263504"/>
          </a:xfrm>
        </p:spPr>
        <p:txBody>
          <a:bodyPr/>
          <a:lstStyle/>
          <a:p>
            <a:pPr marL="0" indent="0">
              <a:buNone/>
            </a:pPr>
            <a:r>
              <a:rPr lang="en-US" b="0" i="0" u="none" strike="noStrike" baseline="0" dirty="0">
                <a:solidFill>
                  <a:srgbClr val="FF0000"/>
                </a:solidFill>
              </a:rPr>
              <a:t>NOTE: </a:t>
            </a:r>
            <a:r>
              <a:rPr lang="en-US" sz="1800" dirty="0">
                <a:latin typeface="Sabon-Roman"/>
              </a:rPr>
              <a:t>The amount of equalization needed in practice is usually </a:t>
            </a:r>
            <a:r>
              <a:rPr lang="en-US" sz="1800" dirty="0">
                <a:solidFill>
                  <a:srgbClr val="FF0000"/>
                </a:solidFill>
                <a:latin typeface="Sabon-Roman"/>
              </a:rPr>
              <a:t>small.</a:t>
            </a:r>
            <a:r>
              <a:rPr lang="en-US" sz="1800" dirty="0">
                <a:latin typeface="Sabon-Roman"/>
              </a:rPr>
              <a:t> </a:t>
            </a:r>
          </a:p>
          <a:p>
            <a:pPr algn="l">
              <a:buFont typeface="Wingdings" panose="05000000000000000000" pitchFamily="2" charset="2"/>
              <a:buChar char="Ø"/>
            </a:pPr>
            <a:r>
              <a:rPr lang="en-US" sz="1800" dirty="0">
                <a:latin typeface="Sabon-Roman"/>
              </a:rPr>
              <a:t>Indeed, for a duty cycle </a:t>
            </a:r>
            <a:r>
              <a:rPr lang="en-IN" sz="1350" i="1" dirty="0">
                <a:latin typeface="Sabon-Italic"/>
              </a:rPr>
              <a:t>T</a:t>
            </a:r>
            <a:r>
              <a:rPr lang="en-IN" sz="1350" dirty="0">
                <a:latin typeface="PBB2k"/>
              </a:rPr>
              <a:t>/</a:t>
            </a:r>
            <a:r>
              <a:rPr lang="en-IN" sz="1350" i="1" dirty="0">
                <a:latin typeface="Sabon-Italic"/>
              </a:rPr>
              <a:t>Ts </a:t>
            </a:r>
            <a:r>
              <a:rPr lang="en-IN" sz="1350" i="1" dirty="0">
                <a:latin typeface="Sabon-Italic"/>
                <a:sym typeface="Symbol" panose="05050102010706020507" pitchFamily="18" charset="2"/>
              </a:rPr>
              <a:t></a:t>
            </a:r>
            <a:r>
              <a:rPr lang="en-IN" sz="1350" dirty="0">
                <a:latin typeface="PBB2k"/>
              </a:rPr>
              <a:t> </a:t>
            </a:r>
            <a:r>
              <a:rPr lang="en-IN" sz="1350" dirty="0">
                <a:latin typeface="MathematicalPi-One"/>
              </a:rPr>
              <a:t> </a:t>
            </a:r>
            <a:r>
              <a:rPr lang="en-IN" sz="1350" dirty="0">
                <a:latin typeface="Sabon-Roman"/>
              </a:rPr>
              <a:t>0.1,</a:t>
            </a:r>
            <a:r>
              <a:rPr lang="en-US" sz="1800" dirty="0">
                <a:latin typeface="Sabon-Roman"/>
              </a:rPr>
              <a:t>The amplitude distortion is less than </a:t>
            </a:r>
            <a:r>
              <a:rPr lang="en-US" sz="1800" dirty="0">
                <a:solidFill>
                  <a:srgbClr val="FF0000"/>
                </a:solidFill>
                <a:latin typeface="Sabon-Roman"/>
              </a:rPr>
              <a:t>0.5 percent</a:t>
            </a:r>
            <a:r>
              <a:rPr lang="en-US" sz="1800" dirty="0">
                <a:latin typeface="Sabon-Roman"/>
              </a:rPr>
              <a:t>, in which case the need for equalization may be omitted altogether.</a:t>
            </a:r>
            <a:endParaRPr lang="en-IN" sz="1800" dirty="0"/>
          </a:p>
        </p:txBody>
      </p:sp>
      <p:sp>
        <p:nvSpPr>
          <p:cNvPr id="5" name="TextBox 4">
            <a:extLst>
              <a:ext uri="{FF2B5EF4-FFF2-40B4-BE49-F238E27FC236}">
                <a16:creationId xmlns:a16="http://schemas.microsoft.com/office/drawing/2014/main" id="{4236F447-52B8-8215-420F-378626E0760B}"/>
              </a:ext>
            </a:extLst>
          </p:cNvPr>
          <p:cNvSpPr txBox="1"/>
          <p:nvPr/>
        </p:nvSpPr>
        <p:spPr>
          <a:xfrm>
            <a:off x="2199632" y="2220552"/>
            <a:ext cx="4573166" cy="877163"/>
          </a:xfrm>
          <a:prstGeom prst="rect">
            <a:avLst/>
          </a:prstGeom>
          <a:noFill/>
        </p:spPr>
        <p:txBody>
          <a:bodyPr wrap="square">
            <a:spAutoFit/>
          </a:bodyPr>
          <a:lstStyle/>
          <a:p>
            <a:pPr algn="l" fontAlgn="base"/>
            <a:r>
              <a:rPr lang="en-IN" sz="2400" b="1" u="sng" dirty="0">
                <a:solidFill>
                  <a:srgbClr val="FF0000"/>
                </a:solidFill>
                <a:latin typeface="Calibri" panose="020F0502020204030204" pitchFamily="34" charset="0"/>
                <a:ea typeface="Calibri" panose="020F0502020204030204" pitchFamily="34" charset="0"/>
                <a:cs typeface="Calibri" panose="020F0502020204030204" pitchFamily="34" charset="0"/>
              </a:rPr>
              <a:t>Transmission Bandwidth in PAM</a:t>
            </a:r>
          </a:p>
          <a:p>
            <a:br>
              <a:rPr lang="en-IN" sz="1350" dirty="0">
                <a:solidFill>
                  <a:srgbClr val="3D8FE8"/>
                </a:solidFill>
                <a:latin typeface="PT Serif" panose="020A0603040505020204" pitchFamily="18" charset="0"/>
                <a:hlinkClick r:id="rId2"/>
              </a:rPr>
            </a:br>
            <a:endParaRPr lang="en-IN" sz="1350" dirty="0"/>
          </a:p>
        </p:txBody>
      </p:sp>
      <p:sp>
        <p:nvSpPr>
          <p:cNvPr id="7" name="TextBox 6">
            <a:extLst>
              <a:ext uri="{FF2B5EF4-FFF2-40B4-BE49-F238E27FC236}">
                <a16:creationId xmlns:a16="http://schemas.microsoft.com/office/drawing/2014/main" id="{1C64BD7D-94BA-2C5F-746D-867DDC485B7D}"/>
              </a:ext>
            </a:extLst>
          </p:cNvPr>
          <p:cNvSpPr txBox="1"/>
          <p:nvPr/>
        </p:nvSpPr>
        <p:spPr>
          <a:xfrm>
            <a:off x="549621" y="2711629"/>
            <a:ext cx="8383555" cy="1338828"/>
          </a:xfrm>
          <a:prstGeom prst="rect">
            <a:avLst/>
          </a:prstGeom>
          <a:noFill/>
        </p:spPr>
        <p:txBody>
          <a:bodyPr wrap="square">
            <a:spAutoFit/>
          </a:bodyPr>
          <a:lstStyle/>
          <a:p>
            <a:pPr algn="l" fontAlgn="base"/>
            <a:r>
              <a:rPr lang="en-US" dirty="0">
                <a:latin typeface="Calibri" panose="020F0502020204030204" pitchFamily="34" charset="0"/>
                <a:ea typeface="Calibri" panose="020F0502020204030204" pitchFamily="34" charset="0"/>
                <a:cs typeface="Calibri" panose="020F0502020204030204" pitchFamily="34" charset="0"/>
              </a:rPr>
              <a:t>In a pulse amplitude modulated (PAM) signal the pulse duration ‘τ’ is considered to be very small in comparison to time period (i.e., sampling period) T</a:t>
            </a:r>
            <a:r>
              <a:rPr lang="en-US" baseline="-25000" dirty="0">
                <a:latin typeface="Calibri" panose="020F0502020204030204" pitchFamily="34" charset="0"/>
                <a:ea typeface="Calibri" panose="020F0502020204030204" pitchFamily="34" charset="0"/>
                <a:cs typeface="Calibri" panose="020F0502020204030204" pitchFamily="34" charset="0"/>
              </a:rPr>
              <a:t>s</a:t>
            </a:r>
            <a:r>
              <a:rPr lang="en-US" dirty="0">
                <a:latin typeface="Calibri" panose="020F0502020204030204" pitchFamily="34" charset="0"/>
                <a:ea typeface="Calibri" panose="020F0502020204030204" pitchFamily="34" charset="0"/>
                <a:cs typeface="Calibri" panose="020F0502020204030204" pitchFamily="34" charset="0"/>
              </a:rPr>
              <a:t> between any two samples i.e.,</a:t>
            </a:r>
          </a:p>
          <a:p>
            <a:br>
              <a:rPr lang="en-US" sz="1350" dirty="0">
                <a:latin typeface="Calibri" panose="020F0502020204030204" pitchFamily="34" charset="0"/>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br>
            <a:endParaRPr lang="en-IN" sz="1350" dirty="0">
              <a:latin typeface="Calibri" panose="020F0502020204030204" pitchFamily="34" charset="0"/>
              <a:ea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6E91464A-C78A-1EB6-EA0B-515C833D202E}"/>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5883748" y="3705099"/>
            <a:ext cx="3022936" cy="1487965"/>
          </a:xfrm>
          <a:prstGeom prst="rect">
            <a:avLst/>
          </a:prstGeom>
        </p:spPr>
      </p:pic>
      <p:pic>
        <p:nvPicPr>
          <p:cNvPr id="10" name="Picture 9">
            <a:extLst>
              <a:ext uri="{FF2B5EF4-FFF2-40B4-BE49-F238E27FC236}">
                <a16:creationId xmlns:a16="http://schemas.microsoft.com/office/drawing/2014/main" id="{0469B275-D6D0-F9F4-0662-81C6C92DC70E}"/>
              </a:ext>
            </a:extLst>
          </p:cNvPr>
          <p:cNvPicPr>
            <a:picLocks noChangeAspect="1"/>
          </p:cNvPicPr>
          <p:nvPr/>
        </p:nvPicPr>
        <p:blipFill>
          <a:blip r:embed="rId6"/>
          <a:stretch>
            <a:fillRect/>
          </a:stretch>
        </p:blipFill>
        <p:spPr>
          <a:xfrm>
            <a:off x="2223078" y="3354695"/>
            <a:ext cx="621506" cy="302416"/>
          </a:xfrm>
          <a:prstGeom prst="rect">
            <a:avLst/>
          </a:prstGeom>
        </p:spPr>
      </p:pic>
      <p:cxnSp>
        <p:nvCxnSpPr>
          <p:cNvPr id="12" name="Straight Arrow Connector 11">
            <a:extLst>
              <a:ext uri="{FF2B5EF4-FFF2-40B4-BE49-F238E27FC236}">
                <a16:creationId xmlns:a16="http://schemas.microsoft.com/office/drawing/2014/main" id="{742F3A43-81AB-0A94-E65B-67B673C9B032}"/>
              </a:ext>
            </a:extLst>
          </p:cNvPr>
          <p:cNvCxnSpPr/>
          <p:nvPr/>
        </p:nvCxnSpPr>
        <p:spPr>
          <a:xfrm>
            <a:off x="2844584" y="3505902"/>
            <a:ext cx="47861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B2F4700-EFDC-D266-FCCE-7742516FF26F}"/>
              </a:ext>
            </a:extLst>
          </p:cNvPr>
          <p:cNvSpPr txBox="1"/>
          <p:nvPr/>
        </p:nvSpPr>
        <p:spPr>
          <a:xfrm>
            <a:off x="3353951" y="3354694"/>
            <a:ext cx="524025" cy="300082"/>
          </a:xfrm>
          <a:prstGeom prst="rect">
            <a:avLst/>
          </a:prstGeom>
          <a:noFill/>
        </p:spPr>
        <p:txBody>
          <a:bodyPr wrap="square" rtlCol="0">
            <a:spAutoFit/>
          </a:bodyPr>
          <a:lstStyle/>
          <a:p>
            <a:r>
              <a:rPr lang="en-IN" sz="1350" dirty="0"/>
              <a:t>(1)</a:t>
            </a:r>
          </a:p>
        </p:txBody>
      </p:sp>
      <p:pic>
        <p:nvPicPr>
          <p:cNvPr id="16" name="Picture 15">
            <a:extLst>
              <a:ext uri="{FF2B5EF4-FFF2-40B4-BE49-F238E27FC236}">
                <a16:creationId xmlns:a16="http://schemas.microsoft.com/office/drawing/2014/main" id="{AEF42E37-D01B-67FB-839F-E4661D956DA8}"/>
              </a:ext>
            </a:extLst>
          </p:cNvPr>
          <p:cNvPicPr>
            <a:picLocks noChangeAspect="1"/>
          </p:cNvPicPr>
          <p:nvPr/>
        </p:nvPicPr>
        <p:blipFill rotWithShape="1">
          <a:blip r:embed="rId7">
            <a:extLst>
              <a:ext uri="{BEBA8EAE-BF5A-486C-A8C5-ECC9F3942E4B}">
                <a14:imgProps xmlns:a14="http://schemas.microsoft.com/office/drawing/2010/main">
                  <a14:imgLayer r:embed="rId8">
                    <a14:imgEffect>
                      <a14:sharpenSoften amount="50000"/>
                    </a14:imgEffect>
                  </a14:imgLayer>
                </a14:imgProps>
              </a:ext>
            </a:extLst>
          </a:blip>
          <a:srcRect t="37288"/>
          <a:stretch/>
        </p:blipFill>
        <p:spPr>
          <a:xfrm>
            <a:off x="503591" y="4819631"/>
            <a:ext cx="5510452" cy="1596935"/>
          </a:xfrm>
          <a:prstGeom prst="rect">
            <a:avLst/>
          </a:prstGeom>
        </p:spPr>
      </p:pic>
      <p:sp>
        <p:nvSpPr>
          <p:cNvPr id="18" name="TextBox 17">
            <a:extLst>
              <a:ext uri="{FF2B5EF4-FFF2-40B4-BE49-F238E27FC236}">
                <a16:creationId xmlns:a16="http://schemas.microsoft.com/office/drawing/2014/main" id="{186B56E2-1A71-0B90-F2FE-480921712966}"/>
              </a:ext>
            </a:extLst>
          </p:cNvPr>
          <p:cNvSpPr txBox="1"/>
          <p:nvPr/>
        </p:nvSpPr>
        <p:spPr>
          <a:xfrm>
            <a:off x="492713" y="3992381"/>
            <a:ext cx="5264318" cy="738664"/>
          </a:xfrm>
          <a:prstGeom prst="rect">
            <a:avLst/>
          </a:prstGeom>
          <a:noFill/>
        </p:spPr>
        <p:txBody>
          <a:bodyPr wrap="square">
            <a:spAutoFit/>
          </a:bodyPr>
          <a:lstStyle/>
          <a:p>
            <a:pPr algn="just"/>
            <a:r>
              <a:rPr lang="en-US" sz="1400" dirty="0"/>
              <a:t>Now, if the maximum frequency in the modulating signal x(t) is </a:t>
            </a:r>
            <a:r>
              <a:rPr lang="en-US" sz="1400" dirty="0" err="1"/>
              <a:t>f</a:t>
            </a:r>
            <a:r>
              <a:rPr lang="en-US" sz="1400" baseline="-25000" dirty="0" err="1"/>
              <a:t>m</a:t>
            </a:r>
            <a:r>
              <a:rPr lang="en-US" sz="1400" dirty="0"/>
              <a:t>, then according to sampling theorem, the sampling frequency f</a:t>
            </a:r>
            <a:r>
              <a:rPr lang="en-US" sz="1400" baseline="-25000" dirty="0"/>
              <a:t>s</a:t>
            </a:r>
            <a:r>
              <a:rPr lang="en-US" sz="1400" dirty="0"/>
              <a:t> must be equal to or higher than the Nyquist rate, i.e.</a:t>
            </a:r>
            <a:endParaRPr lang="en-IN" sz="1400" dirty="0"/>
          </a:p>
        </p:txBody>
      </p:sp>
    </p:spTree>
    <p:extLst>
      <p:ext uri="{BB962C8B-B14F-4D97-AF65-F5344CB8AC3E}">
        <p14:creationId xmlns:p14="http://schemas.microsoft.com/office/powerpoint/2010/main" val="16699882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72A28C-F15D-3A4C-5D1C-7454AE515F6F}"/>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76200" y="685800"/>
            <a:ext cx="8837934" cy="5314951"/>
          </a:xfrm>
          <a:prstGeom prst="rect">
            <a:avLst/>
          </a:prstGeom>
        </p:spPr>
      </p:pic>
    </p:spTree>
    <p:extLst>
      <p:ext uri="{BB962C8B-B14F-4D97-AF65-F5344CB8AC3E}">
        <p14:creationId xmlns:p14="http://schemas.microsoft.com/office/powerpoint/2010/main" val="17248421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0" y="381886"/>
            <a:ext cx="9144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FF0000"/>
                </a:solidFill>
                <a:effectLst/>
                <a:latin typeface="Times New Roman" pitchFamily="18" charset="0"/>
                <a:cs typeface="Times New Roman" pitchFamily="18" charset="0"/>
              </a:rPr>
              <a:t>Source</a:t>
            </a:r>
          </a:p>
          <a:p>
            <a:pPr algn="just" eaLnBrk="0" fontAlgn="base" hangingPunct="0">
              <a:spcBef>
                <a:spcPct val="0"/>
              </a:spcBef>
              <a:spcAft>
                <a:spcPct val="0"/>
              </a:spcAft>
            </a:pPr>
            <a:r>
              <a:rPr lang="en-US" sz="2400" dirty="0">
                <a:latin typeface="Times New Roman" pitchFamily="18" charset="0"/>
                <a:cs typeface="Times New Roman" pitchFamily="18" charset="0"/>
              </a:rPr>
              <a:t>It generates message to be transmitted. Examples are the data from computers, text data or </a:t>
            </a:r>
            <a:r>
              <a:rPr lang="en-US" sz="2400" dirty="0" err="1">
                <a:latin typeface="Times New Roman" pitchFamily="18" charset="0"/>
                <a:cs typeface="Times New Roman" pitchFamily="18" charset="0"/>
              </a:rPr>
              <a:t>tele</a:t>
            </a:r>
            <a:r>
              <a:rPr lang="en-US" sz="2400" dirty="0">
                <a:latin typeface="Times New Roman" pitchFamily="18" charset="0"/>
                <a:cs typeface="Times New Roman" pitchFamily="18" charset="0"/>
              </a:rPr>
              <a:t> type data. The</a:t>
            </a:r>
            <a:r>
              <a:rPr kumimoji="0" lang="en-US" sz="2400" b="0" i="0" u="none" strike="noStrike" cap="none" normalizeH="0" baseline="0" dirty="0">
                <a:ln>
                  <a:noFill/>
                </a:ln>
                <a:solidFill>
                  <a:srgbClr val="000000"/>
                </a:solidFill>
                <a:effectLst/>
                <a:latin typeface="Times New Roman" pitchFamily="18" charset="0"/>
                <a:cs typeface="Times New Roman" pitchFamily="18" charset="0"/>
              </a:rPr>
              <a:t> source can be an </a:t>
            </a:r>
            <a:r>
              <a:rPr kumimoji="0" lang="en-US" sz="2400" b="1" i="0" u="none" strike="noStrike" cap="none" normalizeH="0" baseline="0" dirty="0">
                <a:ln>
                  <a:noFill/>
                </a:ln>
                <a:solidFill>
                  <a:srgbClr val="000000"/>
                </a:solidFill>
                <a:effectLst/>
                <a:latin typeface="Times New Roman" pitchFamily="18" charset="0"/>
                <a:cs typeface="Times New Roman" pitchFamily="18" charset="0"/>
              </a:rPr>
              <a:t>analog</a:t>
            </a:r>
            <a:r>
              <a:rPr kumimoji="0" lang="en-US" sz="2400" b="0" i="0" u="none" strike="noStrike" cap="none" normalizeH="0" baseline="0" dirty="0">
                <a:ln>
                  <a:noFill/>
                </a:ln>
                <a:solidFill>
                  <a:srgbClr val="000000"/>
                </a:solidFill>
                <a:effectLst/>
                <a:latin typeface="Times New Roman" pitchFamily="18" charset="0"/>
                <a:cs typeface="Times New Roman" pitchFamily="18" charset="0"/>
              </a:rPr>
              <a:t> signal. </a:t>
            </a:r>
            <a:r>
              <a:rPr kumimoji="0" lang="en-US" sz="2400" b="1" i="0" u="none" strike="noStrike" cap="none" normalizeH="0" baseline="0" dirty="0">
                <a:ln>
                  <a:noFill/>
                </a:ln>
                <a:solidFill>
                  <a:srgbClr val="000000"/>
                </a:solidFill>
                <a:effectLst/>
                <a:latin typeface="Times New Roman" pitchFamily="18" charset="0"/>
                <a:cs typeface="Times New Roman" pitchFamily="18" charset="0"/>
              </a:rPr>
              <a:t>Example</a:t>
            </a:r>
            <a:r>
              <a:rPr kumimoji="0" lang="en-US" sz="2400" b="0" i="0" u="none" strike="noStrike" cap="none" normalizeH="0" baseline="0" dirty="0">
                <a:ln>
                  <a:noFill/>
                </a:ln>
                <a:solidFill>
                  <a:srgbClr val="000000"/>
                </a:solidFill>
                <a:effectLst/>
                <a:latin typeface="Times New Roman" pitchFamily="18" charset="0"/>
                <a:cs typeface="Times New Roman" pitchFamily="18" charset="0"/>
              </a:rPr>
              <a:t>: A Sound signal</a:t>
            </a:r>
          </a:p>
          <a:p>
            <a:pPr algn="just" eaLnBrk="0" fontAlgn="base" hangingPunct="0">
              <a:spcBef>
                <a:spcPct val="0"/>
              </a:spcBef>
              <a:spcAft>
                <a:spcPct val="0"/>
              </a:spcAft>
            </a:pP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rgbClr val="FF0000"/>
                </a:solidFill>
                <a:effectLst/>
                <a:latin typeface="Times New Roman" pitchFamily="18" charset="0"/>
                <a:cs typeface="Times New Roman" pitchFamily="18" charset="0"/>
              </a:rPr>
              <a:t>Input Transducer</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rgbClr val="000000"/>
                </a:solidFill>
                <a:effectLst/>
                <a:latin typeface="Times New Roman" pitchFamily="18" charset="0"/>
                <a:cs typeface="Times New Roman" pitchFamily="18" charset="0"/>
              </a:rPr>
              <a:t>This is a transducer which takes a physical input and converts it to an electrical signal (</a:t>
            </a:r>
            <a:r>
              <a:rPr kumimoji="0" lang="en-US" sz="2400" b="1" i="0" u="none" strike="noStrike" cap="none" normalizeH="0" baseline="0" dirty="0">
                <a:ln>
                  <a:noFill/>
                </a:ln>
                <a:solidFill>
                  <a:srgbClr val="000000"/>
                </a:solidFill>
                <a:effectLst/>
                <a:latin typeface="Times New Roman" pitchFamily="18" charset="0"/>
                <a:cs typeface="Times New Roman" pitchFamily="18" charset="0"/>
              </a:rPr>
              <a:t>Example</a:t>
            </a:r>
            <a:r>
              <a:rPr kumimoji="0" lang="en-US" sz="2400" b="0" i="0" u="none" strike="noStrike" cap="none" normalizeH="0" baseline="0" dirty="0">
                <a:ln>
                  <a:noFill/>
                </a:ln>
                <a:solidFill>
                  <a:srgbClr val="000000"/>
                </a:solidFill>
                <a:effectLst/>
                <a:latin typeface="Times New Roman" pitchFamily="18" charset="0"/>
                <a:cs typeface="Times New Roman" pitchFamily="18" charset="0"/>
              </a:rPr>
              <a:t>: microphone). This block also consists of an </a:t>
            </a:r>
            <a:r>
              <a:rPr kumimoji="0" lang="en-US" sz="2400" b="1" i="0" u="none" strike="noStrike" cap="none" normalizeH="0" baseline="0" dirty="0">
                <a:ln>
                  <a:noFill/>
                </a:ln>
                <a:solidFill>
                  <a:srgbClr val="000000"/>
                </a:solidFill>
                <a:effectLst/>
                <a:latin typeface="Times New Roman" pitchFamily="18" charset="0"/>
                <a:cs typeface="Times New Roman" pitchFamily="18" charset="0"/>
              </a:rPr>
              <a:t>analog to digital</a:t>
            </a:r>
            <a:r>
              <a:rPr kumimoji="0" lang="en-US" sz="2400" b="0" i="0" u="none" strike="noStrike" cap="none" normalizeH="0" baseline="0" dirty="0">
                <a:ln>
                  <a:noFill/>
                </a:ln>
                <a:solidFill>
                  <a:srgbClr val="000000"/>
                </a:solidFill>
                <a:effectLst/>
                <a:latin typeface="Times New Roman" pitchFamily="18" charset="0"/>
                <a:cs typeface="Times New Roman" pitchFamily="18" charset="0"/>
              </a:rPr>
              <a:t> converter where a digital signal is needed for further processes. A digital signal is generally represented by a binary sequence.</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rgbClr val="FF0000"/>
                </a:solidFill>
                <a:effectLst/>
                <a:latin typeface="Times New Roman" pitchFamily="18" charset="0"/>
                <a:cs typeface="Times New Roman" pitchFamily="18" charset="0"/>
              </a:rPr>
              <a:t>Source Encoder</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rgbClr val="000000"/>
                </a:solidFill>
                <a:effectLst/>
                <a:latin typeface="Times New Roman" pitchFamily="18" charset="0"/>
                <a:cs typeface="Times New Roman" pitchFamily="18" charset="0"/>
              </a:rPr>
              <a:t>The source encoder compresses the data into minimum number of bits. This process helps in effective utilization of the bandwidth. It removes the redundant bits unnecessary excess </a:t>
            </a:r>
            <a:r>
              <a:rPr kumimoji="0" lang="en-US" sz="2400" b="0" i="0" u="none" strike="noStrike" cap="none" normalizeH="0" baseline="0" dirty="0" err="1">
                <a:ln>
                  <a:noFill/>
                </a:ln>
                <a:solidFill>
                  <a:srgbClr val="000000"/>
                </a:solidFill>
                <a:effectLst/>
                <a:latin typeface="Times New Roman" pitchFamily="18" charset="0"/>
                <a:cs typeface="Times New Roman" pitchFamily="18" charset="0"/>
              </a:rPr>
              <a:t>bits,i.e.,zeros</a:t>
            </a: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D7CF146-21B0-7290-BE80-46EA46EB99EC}"/>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97971" y="965175"/>
            <a:ext cx="8922398" cy="4895617"/>
          </a:xfrm>
          <a:prstGeom prst="rect">
            <a:avLst/>
          </a:prstGeom>
        </p:spPr>
      </p:pic>
    </p:spTree>
    <p:extLst>
      <p:ext uri="{BB962C8B-B14F-4D97-AF65-F5344CB8AC3E}">
        <p14:creationId xmlns:p14="http://schemas.microsoft.com/office/powerpoint/2010/main" val="19569230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E8DB2D8-6820-867D-E1B0-2D3D996B3F78}"/>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6019800" y="3393831"/>
            <a:ext cx="2998760" cy="1368122"/>
          </a:xfrm>
        </p:spPr>
      </p:pic>
      <p:sp>
        <p:nvSpPr>
          <p:cNvPr id="7" name="TextBox 6">
            <a:extLst>
              <a:ext uri="{FF2B5EF4-FFF2-40B4-BE49-F238E27FC236}">
                <a16:creationId xmlns:a16="http://schemas.microsoft.com/office/drawing/2014/main" id="{B1CF304A-C18A-E852-BAE5-AF065255873A}"/>
              </a:ext>
            </a:extLst>
          </p:cNvPr>
          <p:cNvSpPr txBox="1"/>
          <p:nvPr/>
        </p:nvSpPr>
        <p:spPr>
          <a:xfrm>
            <a:off x="327737" y="685094"/>
            <a:ext cx="8488525" cy="2031325"/>
          </a:xfrm>
          <a:prstGeom prst="rect">
            <a:avLst/>
          </a:prstGeom>
          <a:noFill/>
        </p:spPr>
        <p:txBody>
          <a:bodyPr wrap="square">
            <a:spAutoFit/>
          </a:bodyPr>
          <a:lstStyle/>
          <a:p>
            <a:r>
              <a:rPr lang="en-US" u="sng" dirty="0">
                <a:solidFill>
                  <a:srgbClr val="FF0000"/>
                </a:solidFill>
              </a:rPr>
              <a:t>ADVANTAGES:</a:t>
            </a:r>
          </a:p>
          <a:p>
            <a:pPr marL="257175" indent="-257175">
              <a:buFont typeface="Wingdings" panose="05000000000000000000" pitchFamily="2" charset="2"/>
              <a:buChar char="§"/>
            </a:pPr>
            <a:r>
              <a:rPr lang="en-US" dirty="0"/>
              <a:t>It is a simple process for both modulation and demodulation.</a:t>
            </a:r>
          </a:p>
          <a:p>
            <a:pPr marL="257175" indent="-257175">
              <a:buFont typeface="Wingdings" panose="05000000000000000000" pitchFamily="2" charset="2"/>
              <a:buChar char="§"/>
            </a:pPr>
            <a:r>
              <a:rPr lang="en-US" dirty="0"/>
              <a:t>Transmitter and receiver circuits are simple and easy to construct.</a:t>
            </a:r>
          </a:p>
          <a:p>
            <a:pPr marL="257175" indent="-257175">
              <a:buFont typeface="Wingdings" panose="05000000000000000000" pitchFamily="2" charset="2"/>
              <a:buChar char="§"/>
            </a:pPr>
            <a:r>
              <a:rPr lang="en-US" dirty="0"/>
              <a:t>PAM can generate other pulse modulation signals and can carry the message at the same time.</a:t>
            </a:r>
          </a:p>
          <a:p>
            <a:pPr marL="257175" indent="-257175">
              <a:buFont typeface="Wingdings" panose="05000000000000000000" pitchFamily="2" charset="2"/>
              <a:buChar char="§"/>
            </a:pPr>
            <a:r>
              <a:rPr lang="en-US" dirty="0"/>
              <a:t>The data can be transmitted quickly, efficiently, and effectively through usual copper wires in high volume.</a:t>
            </a:r>
            <a:endParaRPr lang="en-IN" dirty="0"/>
          </a:p>
        </p:txBody>
      </p:sp>
      <p:sp>
        <p:nvSpPr>
          <p:cNvPr id="8" name="TextBox 7">
            <a:extLst>
              <a:ext uri="{FF2B5EF4-FFF2-40B4-BE49-F238E27FC236}">
                <a16:creationId xmlns:a16="http://schemas.microsoft.com/office/drawing/2014/main" id="{969AF3D0-5967-19DA-D5F8-4584F6B8BFE8}"/>
              </a:ext>
            </a:extLst>
          </p:cNvPr>
          <p:cNvSpPr txBox="1"/>
          <p:nvPr/>
        </p:nvSpPr>
        <p:spPr>
          <a:xfrm>
            <a:off x="236720" y="3125919"/>
            <a:ext cx="5887976" cy="2031325"/>
          </a:xfrm>
          <a:prstGeom prst="rect">
            <a:avLst/>
          </a:prstGeom>
          <a:noFill/>
        </p:spPr>
        <p:txBody>
          <a:bodyPr wrap="square">
            <a:spAutoFit/>
          </a:bodyPr>
          <a:lstStyle/>
          <a:p>
            <a:r>
              <a:rPr lang="en-US" u="sng" dirty="0">
                <a:solidFill>
                  <a:srgbClr val="FF0000"/>
                </a:solidFill>
              </a:rPr>
              <a:t>DISADVANTAGES:</a:t>
            </a:r>
          </a:p>
          <a:p>
            <a:pPr marL="257175" indent="-257175">
              <a:buFont typeface="Wingdings" panose="05000000000000000000" pitchFamily="2" charset="2"/>
              <a:buChar char="§"/>
            </a:pPr>
            <a:r>
              <a:rPr lang="en-US" dirty="0"/>
              <a:t>Bandwidth should be large for transmission PAM modulation.</a:t>
            </a:r>
          </a:p>
          <a:p>
            <a:pPr marL="257175" indent="-257175">
              <a:buFont typeface="Wingdings" panose="05000000000000000000" pitchFamily="2" charset="2"/>
              <a:buChar char="§"/>
            </a:pPr>
            <a:r>
              <a:rPr lang="en-US" dirty="0"/>
              <a:t>Noise will be great.</a:t>
            </a:r>
          </a:p>
          <a:p>
            <a:pPr marL="257175" indent="-257175">
              <a:buFont typeface="Wingdings" panose="05000000000000000000" pitchFamily="2" charset="2"/>
              <a:buChar char="§"/>
            </a:pPr>
            <a:r>
              <a:rPr lang="en-US" dirty="0"/>
              <a:t>Pulse amplitude signal varies so the power required for transmission will be more.</a:t>
            </a:r>
          </a:p>
          <a:p>
            <a:pPr marL="257175" indent="-257175">
              <a:buFont typeface="Wingdings" panose="05000000000000000000" pitchFamily="2" charset="2"/>
              <a:buChar char="§"/>
            </a:pPr>
            <a:r>
              <a:rPr lang="en-US" dirty="0"/>
              <a:t>For transmitting PAM signal, BW must be large.</a:t>
            </a:r>
            <a:endParaRPr lang="en-IN" dirty="0"/>
          </a:p>
        </p:txBody>
      </p:sp>
    </p:spTree>
    <p:extLst>
      <p:ext uri="{BB962C8B-B14F-4D97-AF65-F5344CB8AC3E}">
        <p14:creationId xmlns:p14="http://schemas.microsoft.com/office/powerpoint/2010/main" val="3311770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96918C-DACE-EEAE-C9BF-A4FB984C1A26}"/>
              </a:ext>
            </a:extLst>
          </p:cNvPr>
          <p:cNvSpPr>
            <a:spLocks noGrp="1"/>
          </p:cNvSpPr>
          <p:nvPr>
            <p:ph idx="1"/>
          </p:nvPr>
        </p:nvSpPr>
        <p:spPr>
          <a:xfrm>
            <a:off x="383722" y="1078803"/>
            <a:ext cx="7886700" cy="3263504"/>
          </a:xfrm>
        </p:spPr>
        <p:txBody>
          <a:bodyPr/>
          <a:lstStyle/>
          <a:p>
            <a:pPr marL="0" indent="0" algn="just" fontAlgn="base">
              <a:buNone/>
            </a:pPr>
            <a:r>
              <a:rPr lang="en-US" sz="3000" b="1" dirty="0">
                <a:solidFill>
                  <a:srgbClr val="FF0000"/>
                </a:solidFill>
                <a:latin typeface="Calibri" panose="020F0502020204030204" pitchFamily="34" charset="0"/>
                <a:ea typeface="Calibri" panose="020F0502020204030204" pitchFamily="34" charset="0"/>
                <a:cs typeface="Calibri" panose="020F0502020204030204" pitchFamily="34" charset="0"/>
              </a:rPr>
              <a:t>Applications of PAM</a:t>
            </a:r>
            <a:endParaRPr lang="en-US" sz="3000" dirty="0">
              <a:solidFill>
                <a:srgbClr val="FF0000"/>
              </a:solidFill>
              <a:latin typeface="Calibri" panose="020F0502020204030204" pitchFamily="34" charset="0"/>
              <a:ea typeface="Calibri" panose="020F0502020204030204" pitchFamily="34" charset="0"/>
              <a:cs typeface="Calibri" panose="020F0502020204030204" pitchFamily="34" charset="0"/>
            </a:endParaRPr>
          </a:p>
          <a:p>
            <a:pPr algn="just" fontAlgn="base">
              <a:buFont typeface="Arial" panose="020B0604020202020204" pitchFamily="34" charset="0"/>
              <a:buChar char="•"/>
            </a:pPr>
            <a:r>
              <a:rPr lang="en-US" sz="1800" dirty="0">
                <a:latin typeface="Calibri" panose="020F0502020204030204" pitchFamily="34" charset="0"/>
                <a:ea typeface="Calibri" panose="020F0502020204030204" pitchFamily="34" charset="0"/>
                <a:cs typeface="Calibri" panose="020F0502020204030204" pitchFamily="34" charset="0"/>
              </a:rPr>
              <a:t>It is used in Ethernet communication.</a:t>
            </a:r>
          </a:p>
          <a:p>
            <a:pPr algn="just" fontAlgn="base">
              <a:buFont typeface="Arial" panose="020B0604020202020204" pitchFamily="34" charset="0"/>
              <a:buChar char="•"/>
            </a:pPr>
            <a:r>
              <a:rPr lang="en-US" sz="1800" dirty="0">
                <a:latin typeface="Calibri" panose="020F0502020204030204" pitchFamily="34" charset="0"/>
                <a:ea typeface="Calibri" panose="020F0502020204030204" pitchFamily="34" charset="0"/>
                <a:cs typeface="Calibri" panose="020F0502020204030204" pitchFamily="34" charset="0"/>
              </a:rPr>
              <a:t>It is used in many micro-controllers for generating control signals.</a:t>
            </a:r>
          </a:p>
          <a:p>
            <a:pPr algn="just" fontAlgn="base">
              <a:buFont typeface="Arial" panose="020B0604020202020204" pitchFamily="34" charset="0"/>
              <a:buChar char="•"/>
            </a:pPr>
            <a:r>
              <a:rPr lang="en-US" sz="1800" dirty="0">
                <a:latin typeface="Calibri" panose="020F0502020204030204" pitchFamily="34" charset="0"/>
                <a:ea typeface="Calibri" panose="020F0502020204030204" pitchFamily="34" charset="0"/>
                <a:cs typeface="Calibri" panose="020F0502020204030204" pitchFamily="34" charset="0"/>
              </a:rPr>
              <a:t>It is used in Photo-biology.</a:t>
            </a:r>
          </a:p>
          <a:p>
            <a:pPr algn="just" fontAlgn="base">
              <a:buFont typeface="Arial" panose="020B0604020202020204" pitchFamily="34" charset="0"/>
              <a:buChar char="•"/>
            </a:pPr>
            <a:r>
              <a:rPr lang="en-US" sz="1800" dirty="0">
                <a:latin typeface="Calibri" panose="020F0502020204030204" pitchFamily="34" charset="0"/>
                <a:ea typeface="Calibri" panose="020F0502020204030204" pitchFamily="34" charset="0"/>
                <a:cs typeface="Calibri" panose="020F0502020204030204" pitchFamily="34" charset="0"/>
              </a:rPr>
              <a:t>It is used as an electronic driver for LED lighting.</a:t>
            </a:r>
          </a:p>
          <a:p>
            <a:endParaRPr lang="en-IN" dirty="0"/>
          </a:p>
        </p:txBody>
      </p:sp>
    </p:spTree>
    <p:extLst>
      <p:ext uri="{BB962C8B-B14F-4D97-AF65-F5344CB8AC3E}">
        <p14:creationId xmlns:p14="http://schemas.microsoft.com/office/powerpoint/2010/main" val="4584351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B0203-2896-4443-E0A9-3CFF85AAEE33}"/>
              </a:ext>
            </a:extLst>
          </p:cNvPr>
          <p:cNvSpPr>
            <a:spLocks noGrp="1"/>
          </p:cNvSpPr>
          <p:nvPr>
            <p:ph type="title"/>
          </p:nvPr>
        </p:nvSpPr>
        <p:spPr>
          <a:xfrm>
            <a:off x="628650" y="1131094"/>
            <a:ext cx="7886700" cy="230009"/>
          </a:xfrm>
        </p:spPr>
        <p:txBody>
          <a:bodyPr>
            <a:normAutofit fontScale="90000"/>
          </a:bodyPr>
          <a:lstStyle/>
          <a:p>
            <a:r>
              <a:rPr lang="en-US" sz="3300" b="1" i="1" dirty="0">
                <a:solidFill>
                  <a:srgbClr val="FF0000"/>
                </a:solidFill>
                <a:latin typeface="Times New Roman" panose="02020603050405020304" pitchFamily="18" charset="0"/>
                <a:cs typeface="Times New Roman" panose="02020603050405020304" pitchFamily="18" charset="0"/>
              </a:rPr>
              <a:t>PULSE-WIDTH MODULATION (PWM)</a:t>
            </a:r>
            <a:endParaRPr lang="en-IN" b="1"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010FF1E7-1E57-BFB1-2CAF-9AF11FF8AF51}"/>
              </a:ext>
            </a:extLst>
          </p:cNvPr>
          <p:cNvSpPr>
            <a:spLocks noGrp="1"/>
          </p:cNvSpPr>
          <p:nvPr>
            <p:ph idx="1"/>
          </p:nvPr>
        </p:nvSpPr>
        <p:spPr>
          <a:xfrm>
            <a:off x="440872" y="1610649"/>
            <a:ext cx="8327571" cy="800149"/>
          </a:xfrm>
        </p:spPr>
        <p:txBody>
          <a:bodyPr>
            <a:normAutofit fontScale="92500" lnSpcReduction="10000"/>
          </a:bodyPr>
          <a:lstStyle/>
          <a:p>
            <a:pPr algn="just"/>
            <a:r>
              <a:rPr lang="en-IN" sz="1800" dirty="0">
                <a:latin typeface="Times New Roman" panose="02020603050405020304" pitchFamily="18" charset="0"/>
                <a:cs typeface="Times New Roman" panose="02020603050405020304" pitchFamily="18" charset="0"/>
              </a:rPr>
              <a:t>In pulse-duration modulation (PDM),</a:t>
            </a:r>
            <a:r>
              <a:rPr lang="en-US" sz="1800" dirty="0">
                <a:solidFill>
                  <a:srgbClr val="FF0000"/>
                </a:solidFill>
                <a:latin typeface="Times New Roman" panose="02020603050405020304" pitchFamily="18" charset="0"/>
                <a:cs typeface="Times New Roman" panose="02020603050405020304" pitchFamily="18" charset="0"/>
              </a:rPr>
              <a:t>the samples of the message signal are used to vary the duration of the individual pulses</a:t>
            </a:r>
            <a:r>
              <a:rPr lang="en-US" sz="1800" dirty="0">
                <a:latin typeface="Times New Roman" panose="02020603050405020304" pitchFamily="18" charset="0"/>
                <a:cs typeface="Times New Roman" panose="02020603050405020304" pitchFamily="18" charset="0"/>
              </a:rPr>
              <a:t>. This form of modulation is also referred to as </a:t>
            </a:r>
            <a:r>
              <a:rPr lang="en-US" sz="1800" dirty="0">
                <a:highlight>
                  <a:srgbClr val="FFFF00"/>
                </a:highlight>
                <a:latin typeface="Times New Roman" panose="02020603050405020304" pitchFamily="18" charset="0"/>
                <a:cs typeface="Times New Roman" panose="02020603050405020304" pitchFamily="18" charset="0"/>
              </a:rPr>
              <a:t>pulse-width modulation or pulse-length modulation.</a:t>
            </a:r>
            <a:endParaRPr lang="en-IN" sz="1800" dirty="0">
              <a:highlight>
                <a:srgbClr val="FFFF00"/>
              </a:highlight>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0927C7AF-BE47-DF67-9A2B-6E6D572DA8B1}"/>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720790" y="2506596"/>
            <a:ext cx="7942684" cy="3494154"/>
          </a:xfrm>
          <a:prstGeom prst="rect">
            <a:avLst/>
          </a:prstGeom>
        </p:spPr>
      </p:pic>
    </p:spTree>
    <p:extLst>
      <p:ext uri="{BB962C8B-B14F-4D97-AF65-F5344CB8AC3E}">
        <p14:creationId xmlns:p14="http://schemas.microsoft.com/office/powerpoint/2010/main" val="26612265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85190-81A5-6E81-22CF-F6E4EF846EF0}"/>
              </a:ext>
            </a:extLst>
          </p:cNvPr>
          <p:cNvSpPr>
            <a:spLocks noGrp="1"/>
          </p:cNvSpPr>
          <p:nvPr>
            <p:ph type="title"/>
          </p:nvPr>
        </p:nvSpPr>
        <p:spPr>
          <a:xfrm>
            <a:off x="628650" y="1131095"/>
            <a:ext cx="7886700" cy="425952"/>
          </a:xfrm>
        </p:spPr>
        <p:txBody>
          <a:bodyPr>
            <a:normAutofit fontScale="90000"/>
          </a:bodyPr>
          <a:lstStyle/>
          <a:p>
            <a:r>
              <a:rPr lang="en-IN" b="1" i="0" dirty="0">
                <a:solidFill>
                  <a:srgbClr val="FF0000"/>
                </a:solidFill>
                <a:effectLst/>
                <a:latin typeface="Times New Roman" panose="02020603050405020304" pitchFamily="18" charset="0"/>
                <a:cs typeface="Times New Roman" panose="02020603050405020304" pitchFamily="18" charset="0"/>
              </a:rPr>
              <a:t>Pulse Position Modulation (PPM)</a:t>
            </a:r>
            <a:br>
              <a:rPr lang="en-IN" b="1" i="0" dirty="0">
                <a:solidFill>
                  <a:srgbClr val="FF0000"/>
                </a:solidFill>
                <a:effectLst/>
                <a:latin typeface="Times New Roman" panose="02020603050405020304" pitchFamily="18" charset="0"/>
                <a:cs typeface="Times New Roman" panose="02020603050405020304" pitchFamily="18" charset="0"/>
              </a:rPr>
            </a:br>
            <a:endParaRPr lang="en-IN" dirty="0">
              <a:solidFill>
                <a:srgbClr val="FF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B49178C3-3748-6A54-D2AF-43183D65E062}"/>
              </a:ext>
            </a:extLst>
          </p:cNvPr>
          <p:cNvSpPr txBox="1"/>
          <p:nvPr/>
        </p:nvSpPr>
        <p:spPr>
          <a:xfrm>
            <a:off x="391885" y="1557046"/>
            <a:ext cx="8222603" cy="2585323"/>
          </a:xfrm>
          <a:prstGeom prst="rect">
            <a:avLst/>
          </a:prstGeom>
          <a:noFill/>
        </p:spPr>
        <p:txBody>
          <a:bodyPr wrap="square">
            <a:spAutoFit/>
          </a:bodyPr>
          <a:lstStyle/>
          <a:p>
            <a:pPr marL="335756" indent="-335756" algn="just">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In PPM, the amplitude and width of the pulses is kept constant but the </a:t>
            </a:r>
            <a:r>
              <a:rPr lang="en-US" dirty="0">
                <a:highlight>
                  <a:srgbClr val="FFFF00"/>
                </a:highlight>
                <a:latin typeface="Times New Roman" panose="02020603050405020304" pitchFamily="18" charset="0"/>
                <a:cs typeface="Times New Roman" panose="02020603050405020304" pitchFamily="18" charset="0"/>
              </a:rPr>
              <a:t>position of each pulse is varied in accordance with the amplitudes of the sampled values </a:t>
            </a:r>
            <a:r>
              <a:rPr lang="en-US" dirty="0">
                <a:latin typeface="Times New Roman" panose="02020603050405020304" pitchFamily="18" charset="0"/>
                <a:cs typeface="Times New Roman" panose="02020603050405020304" pitchFamily="18" charset="0"/>
              </a:rPr>
              <a:t>of the modulating signal.</a:t>
            </a:r>
          </a:p>
          <a:p>
            <a:pPr marL="335756" indent="-335756" algn="just">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The position of the pulses is changed with respect to the position of reference pulses.</a:t>
            </a:r>
          </a:p>
          <a:p>
            <a:pPr marL="335756" indent="-335756" algn="just">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The PPM pulses can be derived from the PWM pulses as shown in fig.1. Here, it may be noted that with increase in the modulating voltage the PPM pulses shift further with respect to reference.</a:t>
            </a:r>
          </a:p>
          <a:p>
            <a:pPr marL="335756" indent="-335756" algn="just">
              <a:buFont typeface="Wingdings" panose="05000000000000000000" pitchFamily="2" charset="2"/>
              <a:buChar char="Ø"/>
            </a:pP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23201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306E90B-AB0D-22A7-2759-EC35358E7717}"/>
              </a:ext>
            </a:extLst>
          </p:cNvPr>
          <p:cNvSpPr>
            <a:spLocks noGrp="1"/>
          </p:cNvSpPr>
          <p:nvPr>
            <p:ph idx="1"/>
          </p:nvPr>
        </p:nvSpPr>
        <p:spPr>
          <a:xfrm>
            <a:off x="228600" y="330362"/>
            <a:ext cx="8824427" cy="1787876"/>
          </a:xfrm>
        </p:spPr>
        <p:txBody>
          <a:bodyPr>
            <a:normAutofit lnSpcReduction="10000"/>
          </a:bodyPr>
          <a:lstStyle/>
          <a:p>
            <a:pPr marL="335756" indent="-335756" algn="just">
              <a:buFont typeface="Wingdings" panose="05000000000000000000" pitchFamily="2" charset="2"/>
              <a:buChar char="Ø"/>
            </a:pPr>
            <a:r>
              <a:rPr lang="en-US" sz="1800" dirty="0">
                <a:latin typeface="Times New Roman" panose="02020603050405020304" pitchFamily="18" charset="0"/>
                <a:cs typeface="Times New Roman" panose="02020603050405020304" pitchFamily="18" charset="0"/>
              </a:rPr>
              <a:t>The vertical dotted lines drawn in fig.1 are treated as reference lines to measure the shift in position of PPM pulses.</a:t>
            </a:r>
          </a:p>
          <a:p>
            <a:pPr marL="335756" indent="-335756" algn="just">
              <a:buFont typeface="Wingdings" panose="05000000000000000000" pitchFamily="2" charset="2"/>
              <a:buChar char="Ø"/>
            </a:pPr>
            <a:r>
              <a:rPr lang="en-US" sz="1800" dirty="0">
                <a:highlight>
                  <a:srgbClr val="00FFFF"/>
                </a:highlight>
                <a:latin typeface="Times New Roman" panose="02020603050405020304" pitchFamily="18" charset="0"/>
                <a:cs typeface="Times New Roman" panose="02020603050405020304" pitchFamily="18" charset="0"/>
              </a:rPr>
              <a:t>The PPM pulses marked 1, 2 and 3 in fig.1 go away from their respective reference  lines. This is corresponding to </a:t>
            </a:r>
            <a:r>
              <a:rPr lang="en-US" sz="1800" u="sng" dirty="0">
                <a:highlight>
                  <a:srgbClr val="00FFFF"/>
                </a:highlight>
                <a:latin typeface="Times New Roman" panose="02020603050405020304" pitchFamily="18" charset="0"/>
                <a:cs typeface="Times New Roman" panose="02020603050405020304" pitchFamily="18" charset="0"/>
              </a:rPr>
              <a:t>increase in the modulating signal amplitude</a:t>
            </a:r>
            <a:r>
              <a:rPr lang="en-US" sz="1800" dirty="0">
                <a:latin typeface="Times New Roman" panose="02020603050405020304" pitchFamily="18" charset="0"/>
                <a:cs typeface="Times New Roman" panose="02020603050405020304" pitchFamily="18" charset="0"/>
              </a:rPr>
              <a:t>.</a:t>
            </a:r>
          </a:p>
          <a:p>
            <a:pPr marL="335756" indent="-335756" algn="just">
              <a:buFont typeface="Wingdings" panose="05000000000000000000" pitchFamily="2" charset="2"/>
              <a:buChar char="Ø"/>
            </a:pPr>
            <a:r>
              <a:rPr lang="en-US" sz="1800" dirty="0">
                <a:highlight>
                  <a:srgbClr val="FFFF00"/>
                </a:highlight>
                <a:latin typeface="Times New Roman" panose="02020603050405020304" pitchFamily="18" charset="0"/>
                <a:cs typeface="Times New Roman" panose="02020603050405020304" pitchFamily="18" charset="0"/>
              </a:rPr>
              <a:t>Then, as the modulating voltage decreases, the PPM pulses 4, 5, 6, 7 come </a:t>
            </a:r>
            <a:r>
              <a:rPr lang="en-US" sz="1800" u="sng" dirty="0">
                <a:highlight>
                  <a:srgbClr val="FFFF00"/>
                </a:highlight>
                <a:latin typeface="Times New Roman" panose="02020603050405020304" pitchFamily="18" charset="0"/>
                <a:cs typeface="Times New Roman" panose="02020603050405020304" pitchFamily="18" charset="0"/>
              </a:rPr>
              <a:t>progressively closer to their respective reference lines.</a:t>
            </a:r>
            <a:endParaRPr lang="en-IN" sz="1800" u="sng" dirty="0">
              <a:highlight>
                <a:srgbClr val="FFFF00"/>
              </a:highlight>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3DA4216A-4DA9-B379-4CDD-1523A72F2631}"/>
              </a:ext>
            </a:extLst>
          </p:cNvPr>
          <p:cNvPicPr>
            <a:picLocks noChangeAspect="1"/>
          </p:cNvPicPr>
          <p:nvPr/>
        </p:nvPicPr>
        <p:blipFill>
          <a:blip r:embed="rId2"/>
          <a:stretch>
            <a:fillRect/>
          </a:stretch>
        </p:blipFill>
        <p:spPr>
          <a:xfrm>
            <a:off x="457200" y="2308883"/>
            <a:ext cx="8229600" cy="3200400"/>
          </a:xfrm>
          <a:prstGeom prst="rect">
            <a:avLst/>
          </a:prstGeom>
        </p:spPr>
      </p:pic>
      <p:sp>
        <p:nvSpPr>
          <p:cNvPr id="5" name="TextBox 4">
            <a:extLst>
              <a:ext uri="{FF2B5EF4-FFF2-40B4-BE49-F238E27FC236}">
                <a16:creationId xmlns:a16="http://schemas.microsoft.com/office/drawing/2014/main" id="{C855C69B-8430-71C0-2312-50DACB885E20}"/>
              </a:ext>
            </a:extLst>
          </p:cNvPr>
          <p:cNvSpPr txBox="1"/>
          <p:nvPr/>
        </p:nvSpPr>
        <p:spPr>
          <a:xfrm>
            <a:off x="2043404" y="5705521"/>
            <a:ext cx="5501197" cy="300082"/>
          </a:xfrm>
          <a:prstGeom prst="rect">
            <a:avLst/>
          </a:prstGeom>
          <a:noFill/>
        </p:spPr>
        <p:txBody>
          <a:bodyPr wrap="square">
            <a:spAutoFit/>
          </a:bodyPr>
          <a:lstStyle/>
          <a:p>
            <a:pPr algn="just"/>
            <a:r>
              <a:rPr lang="en-IN" sz="1350" dirty="0">
                <a:latin typeface="PT Serif" panose="020A0603040505020204" pitchFamily="18" charset="0"/>
              </a:rPr>
              <a:t>Fig.1 : PPM pulses generated from PWM signal</a:t>
            </a:r>
            <a:endParaRPr lang="en-IN" sz="1350" dirty="0"/>
          </a:p>
        </p:txBody>
      </p:sp>
    </p:spTree>
    <p:extLst>
      <p:ext uri="{BB962C8B-B14F-4D97-AF65-F5344CB8AC3E}">
        <p14:creationId xmlns:p14="http://schemas.microsoft.com/office/powerpoint/2010/main" val="20863156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31A0B-2C22-8F30-5CDC-EAAD6F5FA538}"/>
              </a:ext>
            </a:extLst>
          </p:cNvPr>
          <p:cNvSpPr>
            <a:spLocks noGrp="1"/>
          </p:cNvSpPr>
          <p:nvPr>
            <p:ph type="title"/>
          </p:nvPr>
        </p:nvSpPr>
        <p:spPr>
          <a:xfrm>
            <a:off x="369726" y="381001"/>
            <a:ext cx="7886700" cy="533400"/>
          </a:xfrm>
        </p:spPr>
        <p:txBody>
          <a:bodyPr>
            <a:normAutofit fontScale="90000"/>
          </a:bodyPr>
          <a:lstStyle/>
          <a:p>
            <a:r>
              <a:rPr lang="en-US" b="1" i="0" dirty="0">
                <a:solidFill>
                  <a:srgbClr val="FF0000"/>
                </a:solidFill>
                <a:effectLst/>
                <a:latin typeface="Roboto" panose="02000000000000000000" pitchFamily="2" charset="0"/>
              </a:rPr>
              <a:t>Generation of PPM Signal</a:t>
            </a:r>
            <a:br>
              <a:rPr lang="en-US" b="1" i="0" dirty="0">
                <a:solidFill>
                  <a:srgbClr val="333333"/>
                </a:solidFill>
                <a:effectLst/>
                <a:latin typeface="Roboto" panose="02000000000000000000" pitchFamily="2" charset="0"/>
              </a:rPr>
            </a:br>
            <a:endParaRPr lang="en-IN" dirty="0"/>
          </a:p>
        </p:txBody>
      </p:sp>
      <p:sp>
        <p:nvSpPr>
          <p:cNvPr id="5" name="TextBox 4">
            <a:extLst>
              <a:ext uri="{FF2B5EF4-FFF2-40B4-BE49-F238E27FC236}">
                <a16:creationId xmlns:a16="http://schemas.microsoft.com/office/drawing/2014/main" id="{62EF8AC3-99DE-9E31-0731-78AC73CFC93C}"/>
              </a:ext>
            </a:extLst>
          </p:cNvPr>
          <p:cNvSpPr txBox="1"/>
          <p:nvPr/>
        </p:nvSpPr>
        <p:spPr>
          <a:xfrm>
            <a:off x="992544" y="860781"/>
            <a:ext cx="7509977" cy="300082"/>
          </a:xfrm>
          <a:prstGeom prst="rect">
            <a:avLst/>
          </a:prstGeom>
          <a:noFill/>
        </p:spPr>
        <p:txBody>
          <a:bodyPr wrap="square">
            <a:spAutoFit/>
          </a:bodyPr>
          <a:lstStyle/>
          <a:p>
            <a:pPr algn="l" fontAlgn="base"/>
            <a:r>
              <a:rPr lang="en-US" sz="1350" dirty="0">
                <a:latin typeface="PT Serif" panose="020A0603040505020204" pitchFamily="18" charset="0"/>
              </a:rPr>
              <a:t>The PPM signal can be generated from PWM signal as shown in fig.2 (a).</a:t>
            </a:r>
          </a:p>
        </p:txBody>
      </p:sp>
      <p:pic>
        <p:nvPicPr>
          <p:cNvPr id="2050" name="Picture 2">
            <a:extLst>
              <a:ext uri="{FF2B5EF4-FFF2-40B4-BE49-F238E27FC236}">
                <a16:creationId xmlns:a16="http://schemas.microsoft.com/office/drawing/2014/main" id="{BBE2D9DD-81A7-43EA-01E5-4FC5413B5BA9}"/>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085720" y="1436542"/>
            <a:ext cx="4454711" cy="147311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B34D3A1-EF18-0A32-C623-2A9C07AC2E8D}"/>
              </a:ext>
            </a:extLst>
          </p:cNvPr>
          <p:cNvSpPr txBox="1"/>
          <p:nvPr/>
        </p:nvSpPr>
        <p:spPr>
          <a:xfrm>
            <a:off x="422210" y="3429000"/>
            <a:ext cx="8416989" cy="2031325"/>
          </a:xfrm>
          <a:prstGeom prst="rect">
            <a:avLst/>
          </a:prstGeom>
          <a:noFill/>
        </p:spPr>
        <p:txBody>
          <a:bodyPr wrap="square">
            <a:spAutoFit/>
          </a:bodyPr>
          <a:lstStyle/>
          <a:p>
            <a:pPr marL="257175" indent="-257175" algn="just">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The PWM pulses obtained at the comparator output are applied to a monostable multivibrator. The monostable is negative edge triggered.</a:t>
            </a:r>
          </a:p>
          <a:p>
            <a:pPr marL="257175" indent="-257175" algn="just">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Hence, corresponding to each </a:t>
            </a:r>
            <a:r>
              <a:rPr lang="en-US" dirty="0">
                <a:solidFill>
                  <a:srgbClr val="FF0000"/>
                </a:solidFill>
                <a:latin typeface="Times New Roman" panose="02020603050405020304" pitchFamily="18" charset="0"/>
                <a:cs typeface="Times New Roman" panose="02020603050405020304" pitchFamily="18" charset="0"/>
              </a:rPr>
              <a:t>trailing edge of PWM signal</a:t>
            </a:r>
            <a:r>
              <a:rPr lang="en-US" dirty="0">
                <a:latin typeface="Times New Roman" panose="02020603050405020304" pitchFamily="18" charset="0"/>
                <a:cs typeface="Times New Roman" panose="02020603050405020304" pitchFamily="18" charset="0"/>
              </a:rPr>
              <a:t>, </a:t>
            </a:r>
            <a:r>
              <a:rPr lang="en-US" dirty="0">
                <a:solidFill>
                  <a:srgbClr val="FF0000"/>
                </a:solidFill>
                <a:latin typeface="Times New Roman" panose="02020603050405020304" pitchFamily="18" charset="0"/>
                <a:cs typeface="Times New Roman" panose="02020603050405020304" pitchFamily="18" charset="0"/>
              </a:rPr>
              <a:t>the monostable output goes high.</a:t>
            </a:r>
            <a:endParaRPr lang="en-US" dirty="0">
              <a:latin typeface="Times New Roman" panose="02020603050405020304" pitchFamily="18" charset="0"/>
              <a:cs typeface="Times New Roman" panose="02020603050405020304" pitchFamily="18" charset="0"/>
            </a:endParaRPr>
          </a:p>
          <a:p>
            <a:pPr marL="257175" indent="-257175" algn="just">
              <a:buFont typeface="Wingdings" panose="05000000000000000000" pitchFamily="2" charset="2"/>
              <a:buChar char="Ø"/>
            </a:pPr>
            <a:r>
              <a:rPr lang="en-US" dirty="0">
                <a:highlight>
                  <a:srgbClr val="00FFFF"/>
                </a:highlight>
                <a:latin typeface="Times New Roman" panose="02020603050405020304" pitchFamily="18" charset="0"/>
                <a:cs typeface="Times New Roman" panose="02020603050405020304" pitchFamily="18" charset="0"/>
              </a:rPr>
              <a:t>It remains high for a fixed time decided by its own RC components.</a:t>
            </a:r>
          </a:p>
          <a:p>
            <a:pPr marL="257175" indent="-257175" algn="just">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Thus, as the trailing edges of the PWM signal keep shifting in proportion with the modulating signal x(t), the PPM pulses also keep shifting, as shown in fig.3.</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531650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F1DE98CD-003A-9B7F-22DB-6A30521B91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166" y="1067043"/>
            <a:ext cx="8654216" cy="4933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0817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38B8F-A042-1CE8-1DB0-08B3BBD5148B}"/>
              </a:ext>
            </a:extLst>
          </p:cNvPr>
          <p:cNvSpPr>
            <a:spLocks noGrp="1"/>
          </p:cNvSpPr>
          <p:nvPr>
            <p:ph type="title"/>
          </p:nvPr>
        </p:nvSpPr>
        <p:spPr>
          <a:xfrm>
            <a:off x="628650" y="304800"/>
            <a:ext cx="7886700" cy="762000"/>
          </a:xfrm>
        </p:spPr>
        <p:txBody>
          <a:bodyPr>
            <a:normAutofit fontScale="90000"/>
          </a:bodyPr>
          <a:lstStyle/>
          <a:p>
            <a:r>
              <a:rPr lang="en-IN" b="1" i="0" dirty="0">
                <a:solidFill>
                  <a:srgbClr val="FF0000"/>
                </a:solidFill>
                <a:effectLst/>
                <a:latin typeface="Roboto" panose="02000000000000000000" pitchFamily="2" charset="0"/>
              </a:rPr>
              <a:t>Demodulation of PPM Signal</a:t>
            </a:r>
            <a:br>
              <a:rPr lang="en-IN" b="1" i="0" dirty="0">
                <a:solidFill>
                  <a:srgbClr val="333333"/>
                </a:solidFill>
                <a:effectLst/>
                <a:latin typeface="Roboto" panose="02000000000000000000" pitchFamily="2" charset="0"/>
              </a:rPr>
            </a:br>
            <a:endParaRPr lang="en-IN" dirty="0"/>
          </a:p>
        </p:txBody>
      </p:sp>
      <p:sp>
        <p:nvSpPr>
          <p:cNvPr id="3" name="Content Placeholder 2">
            <a:extLst>
              <a:ext uri="{FF2B5EF4-FFF2-40B4-BE49-F238E27FC236}">
                <a16:creationId xmlns:a16="http://schemas.microsoft.com/office/drawing/2014/main" id="{C50E6E92-F2FB-9E4D-F147-BAE9A7E8DCE0}"/>
              </a:ext>
            </a:extLst>
          </p:cNvPr>
          <p:cNvSpPr>
            <a:spLocks noGrp="1"/>
          </p:cNvSpPr>
          <p:nvPr>
            <p:ph idx="1"/>
          </p:nvPr>
        </p:nvSpPr>
        <p:spPr>
          <a:xfrm>
            <a:off x="228600" y="835752"/>
            <a:ext cx="8483735" cy="370133"/>
          </a:xfrm>
        </p:spPr>
        <p:txBody>
          <a:bodyPr/>
          <a:lstStyle/>
          <a:p>
            <a:pPr marL="0" indent="0" fontAlgn="base">
              <a:buNone/>
            </a:pPr>
            <a:r>
              <a:rPr lang="en-US" sz="1800" dirty="0">
                <a:latin typeface="Times New Roman" panose="02020603050405020304" pitchFamily="18" charset="0"/>
                <a:cs typeface="Times New Roman" panose="02020603050405020304" pitchFamily="18" charset="0"/>
              </a:rPr>
              <a:t>The PPM demodulator block diagram has been shown in fig.4 .</a:t>
            </a:r>
          </a:p>
          <a:p>
            <a:endParaRPr lang="en-IN" dirty="0"/>
          </a:p>
        </p:txBody>
      </p:sp>
      <p:pic>
        <p:nvPicPr>
          <p:cNvPr id="5130" name="Picture 10">
            <a:extLst>
              <a:ext uri="{FF2B5EF4-FFF2-40B4-BE49-F238E27FC236}">
                <a16:creationId xmlns:a16="http://schemas.microsoft.com/office/drawing/2014/main" id="{056D3A3C-C729-43FF-B764-67749DAB1CA7}"/>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761690" y="2227914"/>
            <a:ext cx="4161007" cy="159140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4988963-8031-BC56-79D2-A83929D73DE1}"/>
              </a:ext>
            </a:extLst>
          </p:cNvPr>
          <p:cNvSpPr txBox="1"/>
          <p:nvPr/>
        </p:nvSpPr>
        <p:spPr>
          <a:xfrm>
            <a:off x="152400" y="1371600"/>
            <a:ext cx="4570784" cy="4524315"/>
          </a:xfrm>
          <a:prstGeom prst="rect">
            <a:avLst/>
          </a:prstGeom>
          <a:noFill/>
        </p:spPr>
        <p:txBody>
          <a:bodyPr wrap="square">
            <a:spAutoFit/>
          </a:bodyPr>
          <a:lstStyle/>
          <a:p>
            <a:pPr marL="257175" indent="-257175" algn="just" fontAlgn="base">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The operation of the demodulator circuit may be explained as under:</a:t>
            </a:r>
          </a:p>
          <a:p>
            <a:pPr marL="257175" indent="-257175" algn="just" fontAlgn="base">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The noise corrupted PPM waveform is received by the PPM demodulator circuit.</a:t>
            </a:r>
          </a:p>
          <a:p>
            <a:pPr marL="257175" indent="-257175" algn="just" fontAlgn="base">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The </a:t>
            </a:r>
            <a:r>
              <a:rPr lang="en-US" dirty="0">
                <a:highlight>
                  <a:srgbClr val="00FFFF"/>
                </a:highlight>
                <a:latin typeface="Times New Roman" panose="02020603050405020304" pitchFamily="18" charset="0"/>
                <a:cs typeface="Times New Roman" panose="02020603050405020304" pitchFamily="18" charset="0"/>
              </a:rPr>
              <a:t>pulse generator develops a pulsed waveform </a:t>
            </a:r>
            <a:r>
              <a:rPr lang="en-US" dirty="0">
                <a:latin typeface="Times New Roman" panose="02020603050405020304" pitchFamily="18" charset="0"/>
                <a:cs typeface="Times New Roman" panose="02020603050405020304" pitchFamily="18" charset="0"/>
              </a:rPr>
              <a:t>at its output of fixed duration and applies these pulses to the reset pin (R) of a SR flip-flop.</a:t>
            </a:r>
          </a:p>
          <a:p>
            <a:pPr marL="257175" indent="-257175" algn="just" fontAlgn="base">
              <a:buFont typeface="Wingdings" panose="05000000000000000000" pitchFamily="2" charset="2"/>
              <a:buChar char="Ø"/>
            </a:pPr>
            <a:r>
              <a:rPr lang="en-US" dirty="0">
                <a:highlight>
                  <a:srgbClr val="00FFFF"/>
                </a:highlight>
                <a:latin typeface="Times New Roman" panose="02020603050405020304" pitchFamily="18" charset="0"/>
                <a:cs typeface="Times New Roman" panose="02020603050405020304" pitchFamily="18" charset="0"/>
              </a:rPr>
              <a:t>A fixed period reference pulse is generated from the incoming PPM waveform </a:t>
            </a:r>
            <a:r>
              <a:rPr lang="en-US" dirty="0">
                <a:latin typeface="Times New Roman" panose="02020603050405020304" pitchFamily="18" charset="0"/>
                <a:cs typeface="Times New Roman" panose="02020603050405020304" pitchFamily="18" charset="0"/>
              </a:rPr>
              <a:t>and the SR flip-flop is set by the reference pulses.</a:t>
            </a:r>
          </a:p>
          <a:p>
            <a:pPr marL="257175" indent="-257175" algn="just" fontAlgn="base">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Due to the set and reset signals applied to the flip-flop, we get a PWM signal at its output.</a:t>
            </a:r>
          </a:p>
          <a:p>
            <a:pPr marL="257175" indent="-257175" algn="just" fontAlgn="base">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The PWM signal can be demodulated using the PWM demodulator.</a:t>
            </a:r>
          </a:p>
        </p:txBody>
      </p:sp>
    </p:spTree>
    <p:extLst>
      <p:ext uri="{BB962C8B-B14F-4D97-AF65-F5344CB8AC3E}">
        <p14:creationId xmlns:p14="http://schemas.microsoft.com/office/powerpoint/2010/main" val="16127246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E72939-ABC2-C9F3-46E7-9F3117A5449D}"/>
              </a:ext>
            </a:extLst>
          </p:cNvPr>
          <p:cNvSpPr>
            <a:spLocks noGrp="1"/>
          </p:cNvSpPr>
          <p:nvPr>
            <p:ph idx="1"/>
          </p:nvPr>
        </p:nvSpPr>
        <p:spPr>
          <a:xfrm>
            <a:off x="228600" y="26565"/>
            <a:ext cx="8315933" cy="4197434"/>
          </a:xfrm>
        </p:spPr>
        <p:txBody>
          <a:bodyPr>
            <a:normAutofit fontScale="25000" lnSpcReduction="20000"/>
          </a:bodyPr>
          <a:lstStyle/>
          <a:p>
            <a:pPr marL="0" indent="0" fontAlgn="base">
              <a:buNone/>
            </a:pPr>
            <a:r>
              <a:rPr lang="en-US" sz="8400" b="1" dirty="0">
                <a:solidFill>
                  <a:srgbClr val="FF0000"/>
                </a:solidFill>
                <a:latin typeface="Times New Roman" panose="02020603050405020304" pitchFamily="18" charset="0"/>
                <a:cs typeface="Times New Roman" panose="02020603050405020304" pitchFamily="18" charset="0"/>
              </a:rPr>
              <a:t>Advantages:</a:t>
            </a:r>
            <a:endParaRPr lang="en-US" sz="7200" dirty="0">
              <a:latin typeface="Times New Roman" panose="02020603050405020304" pitchFamily="18" charset="0"/>
              <a:cs typeface="Times New Roman" panose="02020603050405020304" pitchFamily="18" charset="0"/>
            </a:endParaRPr>
          </a:p>
          <a:p>
            <a:pPr marL="606029" indent="-270272" fontAlgn="base">
              <a:lnSpc>
                <a:spcPct val="120000"/>
              </a:lnSpc>
              <a:buFont typeface="+mj-lt"/>
              <a:buAutoNum type="arabicPeriod"/>
            </a:pPr>
            <a:r>
              <a:rPr lang="en-US" sz="7200" dirty="0">
                <a:latin typeface="Times New Roman" panose="02020603050405020304" pitchFamily="18" charset="0"/>
                <a:cs typeface="Times New Roman" panose="02020603050405020304" pitchFamily="18" charset="0"/>
              </a:rPr>
              <a:t>PPM has the most </a:t>
            </a:r>
            <a:r>
              <a:rPr lang="en-US" sz="7200" dirty="0">
                <a:solidFill>
                  <a:srgbClr val="FF0000"/>
                </a:solidFill>
                <a:latin typeface="Times New Roman" panose="02020603050405020304" pitchFamily="18" charset="0"/>
                <a:cs typeface="Times New Roman" panose="02020603050405020304" pitchFamily="18" charset="0"/>
              </a:rPr>
              <a:t>power efficiency </a:t>
            </a:r>
            <a:r>
              <a:rPr lang="en-US" sz="7200" dirty="0">
                <a:latin typeface="Times New Roman" panose="02020603050405020304" pitchFamily="18" charset="0"/>
                <a:cs typeface="Times New Roman" panose="02020603050405020304" pitchFamily="18" charset="0"/>
              </a:rPr>
              <a:t>as compared to other modulations.</a:t>
            </a:r>
          </a:p>
          <a:p>
            <a:pPr marL="606029" indent="-270272" fontAlgn="base">
              <a:lnSpc>
                <a:spcPct val="120000"/>
              </a:lnSpc>
              <a:buFont typeface="+mj-lt"/>
              <a:buAutoNum type="arabicPeriod"/>
            </a:pPr>
            <a:r>
              <a:rPr lang="en-US" sz="7200" dirty="0">
                <a:latin typeface="Times New Roman" panose="02020603050405020304" pitchFamily="18" charset="0"/>
                <a:cs typeface="Times New Roman" panose="02020603050405020304" pitchFamily="18" charset="0"/>
              </a:rPr>
              <a:t>This modulation has </a:t>
            </a:r>
            <a:r>
              <a:rPr lang="en-US" sz="7200" dirty="0">
                <a:solidFill>
                  <a:srgbClr val="FF0000"/>
                </a:solidFill>
                <a:latin typeface="Times New Roman" panose="02020603050405020304" pitchFamily="18" charset="0"/>
                <a:cs typeface="Times New Roman" panose="02020603050405020304" pitchFamily="18" charset="0"/>
              </a:rPr>
              <a:t>less stable amplitude noise interference</a:t>
            </a:r>
            <a:r>
              <a:rPr lang="en-US" sz="7200" dirty="0">
                <a:latin typeface="Times New Roman" panose="02020603050405020304" pitchFamily="18" charset="0"/>
                <a:cs typeface="Times New Roman" panose="02020603050405020304" pitchFamily="18" charset="0"/>
              </a:rPr>
              <a:t>.</a:t>
            </a:r>
          </a:p>
          <a:p>
            <a:pPr marL="606029" indent="-270272" fontAlgn="base">
              <a:lnSpc>
                <a:spcPct val="120000"/>
              </a:lnSpc>
              <a:buFont typeface="+mj-lt"/>
              <a:buAutoNum type="arabicPeriod"/>
            </a:pPr>
            <a:r>
              <a:rPr lang="en-US" sz="7200" dirty="0">
                <a:latin typeface="Times New Roman" panose="02020603050405020304" pitchFamily="18" charset="0"/>
                <a:cs typeface="Times New Roman" panose="02020603050405020304" pitchFamily="18" charset="0"/>
              </a:rPr>
              <a:t>This modulation separates the signal easily from a noisy signal.</a:t>
            </a:r>
          </a:p>
          <a:p>
            <a:pPr marL="606029" indent="-270272" fontAlgn="base">
              <a:lnSpc>
                <a:spcPct val="120000"/>
              </a:lnSpc>
              <a:buFont typeface="+mj-lt"/>
              <a:buAutoNum type="arabicPeriod"/>
            </a:pPr>
            <a:r>
              <a:rPr lang="en-US" sz="7200" dirty="0">
                <a:latin typeface="Times New Roman" panose="02020603050405020304" pitchFamily="18" charset="0"/>
                <a:cs typeface="Times New Roman" panose="02020603050405020304" pitchFamily="18" charset="0"/>
              </a:rPr>
              <a:t>It has constant transmitted power output.</a:t>
            </a:r>
          </a:p>
          <a:p>
            <a:pPr marL="606029" indent="-270272" fontAlgn="base">
              <a:lnSpc>
                <a:spcPct val="120000"/>
              </a:lnSpc>
              <a:buFont typeface="+mj-lt"/>
              <a:buAutoNum type="arabicPeriod"/>
            </a:pPr>
            <a:r>
              <a:rPr lang="en-US" sz="7200" dirty="0">
                <a:latin typeface="Times New Roman" panose="02020603050405020304" pitchFamily="18" charset="0"/>
                <a:cs typeface="Times New Roman" panose="02020603050405020304" pitchFamily="18" charset="0"/>
              </a:rPr>
              <a:t>It needs extremely less power as compared to PAM &amp; PDM because of amplitude &amp; short duration pulse.</a:t>
            </a:r>
          </a:p>
          <a:p>
            <a:pPr marL="606029" indent="-270272" fontAlgn="base">
              <a:lnSpc>
                <a:spcPct val="120000"/>
              </a:lnSpc>
              <a:buFont typeface="+mj-lt"/>
              <a:buAutoNum type="arabicPeriod"/>
            </a:pPr>
            <a:r>
              <a:rPr lang="en-US" sz="7200" dirty="0">
                <a:latin typeface="Times New Roman" panose="02020603050405020304" pitchFamily="18" charset="0"/>
                <a:cs typeface="Times New Roman" panose="02020603050405020304" pitchFamily="18" charset="0"/>
              </a:rPr>
              <a:t>Easy noise removal &amp; separation is extremely easy in this type of modulation.</a:t>
            </a:r>
          </a:p>
          <a:p>
            <a:pPr marL="606029" indent="-270272" fontAlgn="base">
              <a:lnSpc>
                <a:spcPct val="120000"/>
              </a:lnSpc>
              <a:buFont typeface="+mj-lt"/>
              <a:buAutoNum type="arabicPeriod"/>
            </a:pPr>
            <a:r>
              <a:rPr lang="en-US" sz="7200" dirty="0">
                <a:latin typeface="Times New Roman" panose="02020603050405020304" pitchFamily="18" charset="0"/>
                <a:cs typeface="Times New Roman" panose="02020603050405020304" pitchFamily="18" charset="0"/>
              </a:rPr>
              <a:t>Power utilization is also extremely low as compared to other modulations because of stable pulse amplitude &amp; width.</a:t>
            </a:r>
          </a:p>
          <a:p>
            <a:pPr marL="606029" indent="-270272" fontAlgn="base">
              <a:lnSpc>
                <a:spcPct val="120000"/>
              </a:lnSpc>
              <a:buFont typeface="+mj-lt"/>
              <a:buAutoNum type="arabicPeriod"/>
            </a:pPr>
            <a:r>
              <a:rPr lang="en-US" sz="7200" dirty="0">
                <a:latin typeface="Times New Roman" panose="02020603050405020304" pitchFamily="18" charset="0"/>
                <a:cs typeface="Times New Roman" panose="02020603050405020304" pitchFamily="18" charset="0"/>
              </a:rPr>
              <a:t>PPM communicates only simple commands from a Tx to an Rx, so it is frequently used in lightweight applications because of its low system necessities.</a:t>
            </a:r>
          </a:p>
          <a:p>
            <a:endParaRPr lang="en-IN" dirty="0"/>
          </a:p>
        </p:txBody>
      </p:sp>
    </p:spTree>
    <p:extLst>
      <p:ext uri="{BB962C8B-B14F-4D97-AF65-F5344CB8AC3E}">
        <p14:creationId xmlns:p14="http://schemas.microsoft.com/office/powerpoint/2010/main" val="2754423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381000"/>
            <a:ext cx="8686800" cy="5632311"/>
          </a:xfrm>
          <a:prstGeom prst="rect">
            <a:avLst/>
          </a:prstGeom>
        </p:spPr>
        <p:txBody>
          <a:bodyPr wrap="square">
            <a:spAutoFit/>
          </a:bodyPr>
          <a:lstStyle/>
          <a:p>
            <a:pPr algn="just"/>
            <a:r>
              <a:rPr lang="en-US" sz="2400" dirty="0">
                <a:solidFill>
                  <a:srgbClr val="FF0000"/>
                </a:solidFill>
                <a:latin typeface="Times New Roman" pitchFamily="18" charset="0"/>
                <a:cs typeface="Times New Roman" pitchFamily="18" charset="0"/>
              </a:rPr>
              <a:t>Channel Encoder</a:t>
            </a:r>
          </a:p>
          <a:p>
            <a:pPr algn="just"/>
            <a:r>
              <a:rPr lang="en-US" sz="2400" dirty="0">
                <a:latin typeface="Times New Roman" pitchFamily="18" charset="0"/>
                <a:cs typeface="Times New Roman" pitchFamily="18" charset="0"/>
              </a:rPr>
              <a:t>The channel encoder, does the coding for error correction. During the transmission of the signal, due to the noise in the channel, the signal may get altered and hence to avoid this, the channel encoder adds some redundant bits to the transmitted data. These are the error correcting bits.</a:t>
            </a:r>
          </a:p>
          <a:p>
            <a:pPr algn="just"/>
            <a:endParaRPr lang="en-US" sz="2400" dirty="0">
              <a:latin typeface="Times New Roman" pitchFamily="18" charset="0"/>
              <a:cs typeface="Times New Roman" pitchFamily="18" charset="0"/>
            </a:endParaRPr>
          </a:p>
          <a:p>
            <a:pPr algn="just"/>
            <a:r>
              <a:rPr lang="en-US" sz="2400" dirty="0">
                <a:solidFill>
                  <a:srgbClr val="FF0000"/>
                </a:solidFill>
                <a:latin typeface="Times New Roman" pitchFamily="18" charset="0"/>
                <a:cs typeface="Times New Roman" pitchFamily="18" charset="0"/>
              </a:rPr>
              <a:t>Digital Modulator</a:t>
            </a:r>
          </a:p>
          <a:p>
            <a:pPr algn="just"/>
            <a:r>
              <a:rPr lang="en-US" sz="2400" dirty="0">
                <a:latin typeface="Times New Roman" pitchFamily="18" charset="0"/>
                <a:cs typeface="Times New Roman" pitchFamily="18" charset="0"/>
              </a:rPr>
              <a:t>The signal to be transmitted is modulated here by a carrier. The signal is also converted to analog from the digital sequence, in order to make it travel through the channel or medium.</a:t>
            </a:r>
          </a:p>
          <a:p>
            <a:pPr algn="just"/>
            <a:endParaRPr lang="en-US" sz="2400" dirty="0">
              <a:latin typeface="Times New Roman" pitchFamily="18" charset="0"/>
              <a:cs typeface="Times New Roman" pitchFamily="18" charset="0"/>
            </a:endParaRPr>
          </a:p>
          <a:p>
            <a:pPr algn="just"/>
            <a:r>
              <a:rPr lang="en-US" sz="2400" dirty="0">
                <a:solidFill>
                  <a:srgbClr val="FF0000"/>
                </a:solidFill>
                <a:latin typeface="Times New Roman" pitchFamily="18" charset="0"/>
                <a:cs typeface="Times New Roman" pitchFamily="18" charset="0"/>
              </a:rPr>
              <a:t>Channel</a:t>
            </a:r>
          </a:p>
          <a:p>
            <a:pPr algn="just"/>
            <a:r>
              <a:rPr lang="en-US" sz="2400" dirty="0">
                <a:latin typeface="Times New Roman" pitchFamily="18" charset="0"/>
                <a:cs typeface="Times New Roman" pitchFamily="18" charset="0"/>
              </a:rPr>
              <a:t>The channel or a medium, allows the analog signal to transmit from the transmitter end to the receiver end.</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329FB04-79A4-3A41-20A6-D26434D0DB71}"/>
              </a:ext>
            </a:extLst>
          </p:cNvPr>
          <p:cNvSpPr txBox="1"/>
          <p:nvPr/>
        </p:nvSpPr>
        <p:spPr>
          <a:xfrm>
            <a:off x="204252" y="76200"/>
            <a:ext cx="8735495" cy="4708981"/>
          </a:xfrm>
          <a:prstGeom prst="rect">
            <a:avLst/>
          </a:prstGeom>
          <a:noFill/>
        </p:spPr>
        <p:txBody>
          <a:bodyPr wrap="square">
            <a:spAutoFit/>
          </a:bodyPr>
          <a:lstStyle/>
          <a:p>
            <a:pPr algn="just" fontAlgn="base"/>
            <a:r>
              <a:rPr lang="en-US" b="1" dirty="0">
                <a:solidFill>
                  <a:srgbClr val="FF0000"/>
                </a:solidFill>
                <a:latin typeface="Times New Roman" panose="02020603050405020304" pitchFamily="18" charset="0"/>
                <a:cs typeface="Times New Roman" panose="02020603050405020304" pitchFamily="18" charset="0"/>
              </a:rPr>
              <a:t>Disadvantages</a:t>
            </a:r>
          </a:p>
          <a:p>
            <a:pPr marL="342900" indent="-342900" algn="just" fontAlgn="base">
              <a:buFont typeface="+mj-lt"/>
              <a:buAutoNum type="arabicPeriod"/>
            </a:pPr>
            <a:r>
              <a:rPr lang="en-US" sz="1650" dirty="0">
                <a:latin typeface="Times New Roman" panose="02020603050405020304" pitchFamily="18" charset="0"/>
                <a:cs typeface="Times New Roman" panose="02020603050405020304" pitchFamily="18" charset="0"/>
              </a:rPr>
              <a:t>PPM is very </a:t>
            </a:r>
            <a:r>
              <a:rPr lang="en-US" sz="1650" dirty="0">
                <a:solidFill>
                  <a:srgbClr val="FF0000"/>
                </a:solidFill>
                <a:latin typeface="Times New Roman" panose="02020603050405020304" pitchFamily="18" charset="0"/>
                <a:cs typeface="Times New Roman" panose="02020603050405020304" pitchFamily="18" charset="0"/>
              </a:rPr>
              <a:t>complex.</a:t>
            </a:r>
          </a:p>
          <a:p>
            <a:pPr marL="342900" indent="-342900" algn="just" fontAlgn="base">
              <a:buFont typeface="+mj-lt"/>
              <a:buAutoNum type="arabicPeriod"/>
            </a:pPr>
            <a:r>
              <a:rPr lang="en-US" sz="1650" dirty="0">
                <a:latin typeface="Times New Roman" panose="02020603050405020304" pitchFamily="18" charset="0"/>
                <a:cs typeface="Times New Roman" panose="02020603050405020304" pitchFamily="18" charset="0"/>
              </a:rPr>
              <a:t>It needs </a:t>
            </a:r>
            <a:r>
              <a:rPr lang="en-US" sz="1650" dirty="0">
                <a:solidFill>
                  <a:srgbClr val="FF0000"/>
                </a:solidFill>
                <a:latin typeface="Times New Roman" panose="02020603050405020304" pitchFamily="18" charset="0"/>
                <a:cs typeface="Times New Roman" panose="02020603050405020304" pitchFamily="18" charset="0"/>
              </a:rPr>
              <a:t>more bandwidth </a:t>
            </a:r>
            <a:r>
              <a:rPr lang="en-US" sz="1650" dirty="0">
                <a:latin typeface="Times New Roman" panose="02020603050405020304" pitchFamily="18" charset="0"/>
                <a:cs typeface="Times New Roman" panose="02020603050405020304" pitchFamily="18" charset="0"/>
              </a:rPr>
              <a:t>for transmission as compared to PAM.</a:t>
            </a:r>
          </a:p>
          <a:p>
            <a:pPr marL="342900" indent="-342900" algn="just" fontAlgn="base">
              <a:buFont typeface="+mj-lt"/>
              <a:buAutoNum type="arabicPeriod"/>
            </a:pPr>
            <a:r>
              <a:rPr lang="en-US" sz="1650" dirty="0">
                <a:latin typeface="Times New Roman" panose="02020603050405020304" pitchFamily="18" charset="0"/>
                <a:cs typeface="Times New Roman" panose="02020603050405020304" pitchFamily="18" charset="0"/>
              </a:rPr>
              <a:t>It is extremely sensitive to multi-pathway interference like echoing that can disturb a transmission by changing the difference in arrival times of every signal.</a:t>
            </a:r>
          </a:p>
          <a:p>
            <a:pPr marL="342900" indent="-342900" algn="just" fontAlgn="base">
              <a:buFont typeface="+mj-lt"/>
              <a:buAutoNum type="arabicPeriod"/>
            </a:pPr>
            <a:r>
              <a:rPr lang="en-US" sz="1650" dirty="0">
                <a:solidFill>
                  <a:srgbClr val="FF0000"/>
                </a:solidFill>
                <a:latin typeface="Times New Roman" panose="02020603050405020304" pitchFamily="18" charset="0"/>
                <a:cs typeface="Times New Roman" panose="02020603050405020304" pitchFamily="18" charset="0"/>
              </a:rPr>
              <a:t>Synchronization is necessary </a:t>
            </a:r>
            <a:r>
              <a:rPr lang="en-US" sz="1650" dirty="0">
                <a:latin typeface="Times New Roman" panose="02020603050405020304" pitchFamily="18" charset="0"/>
                <a:cs typeface="Times New Roman" panose="02020603050405020304" pitchFamily="18" charset="0"/>
              </a:rPr>
              <a:t>between transmitter &amp; receiver which is not feasible each time &amp; we require a dedicated channel for it.</a:t>
            </a:r>
          </a:p>
          <a:p>
            <a:pPr marL="342900" indent="-342900" algn="just" fontAlgn="base">
              <a:buFont typeface="+mj-lt"/>
              <a:buAutoNum type="arabicPeriod"/>
            </a:pPr>
            <a:r>
              <a:rPr lang="en-US" sz="1650" dirty="0">
                <a:solidFill>
                  <a:srgbClr val="FF0000"/>
                </a:solidFill>
                <a:latin typeface="Times New Roman" panose="02020603050405020304" pitchFamily="18" charset="0"/>
                <a:cs typeface="Times New Roman" panose="02020603050405020304" pitchFamily="18" charset="0"/>
              </a:rPr>
              <a:t>Special devices are required </a:t>
            </a:r>
            <a:r>
              <a:rPr lang="en-US" sz="1650" dirty="0">
                <a:latin typeface="Times New Roman" panose="02020603050405020304" pitchFamily="18" charset="0"/>
                <a:cs typeface="Times New Roman" panose="02020603050405020304" pitchFamily="18" charset="0"/>
              </a:rPr>
              <a:t>for this kind of modulation.</a:t>
            </a:r>
          </a:p>
          <a:p>
            <a:pPr marL="342900" indent="-342900" algn="just" fontAlgn="base">
              <a:buFont typeface="+mj-lt"/>
              <a:buAutoNum type="arabicPeriod"/>
            </a:pPr>
            <a:endParaRPr lang="en-US" sz="1650" dirty="0">
              <a:latin typeface="Times New Roman" panose="02020603050405020304" pitchFamily="18" charset="0"/>
              <a:cs typeface="Times New Roman" panose="02020603050405020304" pitchFamily="18" charset="0"/>
            </a:endParaRPr>
          </a:p>
          <a:p>
            <a:pPr algn="just" fontAlgn="base"/>
            <a:r>
              <a:rPr lang="en-US" b="1" dirty="0">
                <a:solidFill>
                  <a:srgbClr val="FF0000"/>
                </a:solidFill>
                <a:latin typeface="Times New Roman" panose="02020603050405020304" pitchFamily="18" charset="0"/>
                <a:cs typeface="Times New Roman" panose="02020603050405020304" pitchFamily="18" charset="0"/>
              </a:rPr>
              <a:t>Applications</a:t>
            </a:r>
          </a:p>
          <a:p>
            <a:pPr marL="342900" indent="-342900" algn="just" fontAlgn="base">
              <a:buFont typeface="+mj-lt"/>
              <a:buAutoNum type="arabicPeriod"/>
            </a:pPr>
            <a:r>
              <a:rPr lang="en-US" sz="1650" dirty="0">
                <a:latin typeface="Times New Roman" panose="02020603050405020304" pitchFamily="18" charset="0"/>
                <a:cs typeface="Times New Roman" panose="02020603050405020304" pitchFamily="18" charset="0"/>
              </a:rPr>
              <a:t>The PPM is mainly used in </a:t>
            </a:r>
            <a:r>
              <a:rPr lang="en-US" sz="1650" dirty="0">
                <a:solidFill>
                  <a:srgbClr val="FF0000"/>
                </a:solidFill>
                <a:latin typeface="Times New Roman" panose="02020603050405020304" pitchFamily="18" charset="0"/>
                <a:cs typeface="Times New Roman" panose="02020603050405020304" pitchFamily="18" charset="0"/>
              </a:rPr>
              <a:t>telecommunication systems &amp; air traffic control </a:t>
            </a:r>
            <a:r>
              <a:rPr lang="en-US" sz="1650" dirty="0">
                <a:latin typeface="Times New Roman" panose="02020603050405020304" pitchFamily="18" charset="0"/>
                <a:cs typeface="Times New Roman" panose="02020603050405020304" pitchFamily="18" charset="0"/>
              </a:rPr>
              <a:t>systems.</a:t>
            </a:r>
          </a:p>
          <a:p>
            <a:pPr marL="342900" indent="-342900" algn="just" fontAlgn="base">
              <a:buFont typeface="+mj-lt"/>
              <a:buAutoNum type="arabicPeriod"/>
            </a:pPr>
            <a:r>
              <a:rPr lang="en-US" sz="1650" dirty="0">
                <a:latin typeface="Times New Roman" panose="02020603050405020304" pitchFamily="18" charset="0"/>
                <a:cs typeface="Times New Roman" panose="02020603050405020304" pitchFamily="18" charset="0"/>
              </a:rPr>
              <a:t>This modulation is used in </a:t>
            </a:r>
            <a:r>
              <a:rPr lang="en-US" sz="1650" dirty="0">
                <a:solidFill>
                  <a:srgbClr val="FF0000"/>
                </a:solidFill>
                <a:latin typeface="Times New Roman" panose="02020603050405020304" pitchFamily="18" charset="0"/>
                <a:cs typeface="Times New Roman" panose="02020603050405020304" pitchFamily="18" charset="0"/>
              </a:rPr>
              <a:t>radio control</a:t>
            </a:r>
            <a:r>
              <a:rPr lang="en-US" sz="1650" dirty="0">
                <a:latin typeface="Times New Roman" panose="02020603050405020304" pitchFamily="18" charset="0"/>
                <a:cs typeface="Times New Roman" panose="02020603050405020304" pitchFamily="18" charset="0"/>
              </a:rPr>
              <a:t>, an </a:t>
            </a:r>
            <a:r>
              <a:rPr lang="en-US" sz="1650" dirty="0">
                <a:solidFill>
                  <a:srgbClr val="FF0000"/>
                </a:solidFill>
                <a:latin typeface="Times New Roman" panose="02020603050405020304" pitchFamily="18" charset="0"/>
                <a:cs typeface="Times New Roman" panose="02020603050405020304" pitchFamily="18" charset="0"/>
              </a:rPr>
              <a:t>optical</a:t>
            </a:r>
            <a:r>
              <a:rPr lang="en-US" sz="1650" dirty="0">
                <a:latin typeface="Times New Roman" panose="02020603050405020304" pitchFamily="18" charset="0"/>
                <a:cs typeface="Times New Roman" panose="02020603050405020304" pitchFamily="18" charset="0"/>
              </a:rPr>
              <a:t> communication system &amp; </a:t>
            </a:r>
            <a:r>
              <a:rPr lang="en-US" sz="1650" dirty="0">
                <a:solidFill>
                  <a:srgbClr val="FF0000"/>
                </a:solidFill>
                <a:latin typeface="Times New Roman" panose="02020603050405020304" pitchFamily="18" charset="0"/>
                <a:cs typeface="Times New Roman" panose="02020603050405020304" pitchFamily="18" charset="0"/>
              </a:rPr>
              <a:t>military applications.</a:t>
            </a:r>
          </a:p>
          <a:p>
            <a:pPr marL="342900" indent="-342900" algn="just" fontAlgn="base">
              <a:buFont typeface="+mj-lt"/>
              <a:buAutoNum type="arabicPeriod"/>
            </a:pPr>
            <a:r>
              <a:rPr lang="en-US" sz="1650" dirty="0">
                <a:latin typeface="Times New Roman" panose="02020603050405020304" pitchFamily="18" charset="0"/>
                <a:cs typeface="Times New Roman" panose="02020603050405020304" pitchFamily="18" charset="0"/>
              </a:rPr>
              <a:t>This technique is used in planes, remote-controlled cars, trains, etc.</a:t>
            </a:r>
          </a:p>
          <a:p>
            <a:pPr marL="342900" indent="-342900" algn="just" fontAlgn="base">
              <a:buFont typeface="+mj-lt"/>
              <a:buAutoNum type="arabicPeriod"/>
            </a:pPr>
            <a:r>
              <a:rPr lang="en-US" sz="1650" dirty="0">
                <a:latin typeface="Times New Roman" panose="02020603050405020304" pitchFamily="18" charset="0"/>
                <a:cs typeface="Times New Roman" panose="02020603050405020304" pitchFamily="18" charset="0"/>
              </a:rPr>
              <a:t>PPM is used in noncoherent detection wherever a receiver </a:t>
            </a:r>
            <a:r>
              <a:rPr lang="en-US" sz="1650" dirty="0">
                <a:solidFill>
                  <a:srgbClr val="FF0000"/>
                </a:solidFill>
                <a:latin typeface="Times New Roman" panose="02020603050405020304" pitchFamily="18" charset="0"/>
                <a:cs typeface="Times New Roman" panose="02020603050405020304" pitchFamily="18" charset="0"/>
              </a:rPr>
              <a:t>does not require any </a:t>
            </a:r>
            <a:r>
              <a:rPr lang="en-US" sz="1650" dirty="0">
                <a:solidFill>
                  <a:srgbClr val="FF0000"/>
                </a:solidFill>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Phase lock loop</a:t>
            </a:r>
            <a:r>
              <a:rPr lang="en-US" sz="1650" dirty="0">
                <a:solidFill>
                  <a:srgbClr val="FF0000"/>
                </a:solidFill>
                <a:latin typeface="Times New Roman" panose="02020603050405020304" pitchFamily="18" charset="0"/>
                <a:cs typeface="Times New Roman" panose="02020603050405020304" pitchFamily="18" charset="0"/>
              </a:rPr>
              <a:t> </a:t>
            </a:r>
            <a:r>
              <a:rPr lang="en-US" sz="1650" dirty="0">
                <a:latin typeface="Times New Roman" panose="02020603050405020304" pitchFamily="18" charset="0"/>
                <a:cs typeface="Times New Roman" panose="02020603050405020304" pitchFamily="18" charset="0"/>
              </a:rPr>
              <a:t>or PLL to track the carrier’s phase.</a:t>
            </a:r>
          </a:p>
          <a:p>
            <a:pPr marL="342900" indent="-342900" algn="just" fontAlgn="base">
              <a:buFont typeface="+mj-lt"/>
              <a:buAutoNum type="arabicPeriod"/>
            </a:pPr>
            <a:r>
              <a:rPr lang="en-US" sz="1650" dirty="0">
                <a:latin typeface="Times New Roman" panose="02020603050405020304" pitchFamily="18" charset="0"/>
                <a:cs typeface="Times New Roman" panose="02020603050405020304" pitchFamily="18" charset="0"/>
              </a:rPr>
              <a:t>It is used in </a:t>
            </a:r>
            <a:r>
              <a:rPr lang="en-US" sz="1650" dirty="0">
                <a:solidFill>
                  <a:srgbClr val="FF0000"/>
                </a:solidFill>
                <a:latin typeface="Times New Roman" panose="02020603050405020304" pitchFamily="18" charset="0"/>
                <a:cs typeface="Times New Roman" panose="02020603050405020304" pitchFamily="18" charset="0"/>
              </a:rPr>
              <a:t>RF (radio frequency</a:t>
            </a:r>
            <a:r>
              <a:rPr lang="en-US" sz="1650" dirty="0">
                <a:latin typeface="Times New Roman" panose="02020603050405020304" pitchFamily="18" charset="0"/>
                <a:cs typeface="Times New Roman" panose="02020603050405020304" pitchFamily="18" charset="0"/>
              </a:rPr>
              <a:t>) communication.</a:t>
            </a:r>
          </a:p>
          <a:p>
            <a:pPr marL="342900" indent="-342900" algn="just" fontAlgn="base">
              <a:buFont typeface="+mj-lt"/>
              <a:buAutoNum type="arabicPeriod"/>
            </a:pPr>
            <a:r>
              <a:rPr lang="en-US" sz="1650" dirty="0">
                <a:latin typeface="Times New Roman" panose="02020603050405020304" pitchFamily="18" charset="0"/>
                <a:cs typeface="Times New Roman" panose="02020603050405020304" pitchFamily="18" charset="0"/>
              </a:rPr>
              <a:t>It is also utilized in high-frequency, contactless smart cards, radio frequency ID tags, etc.</a:t>
            </a:r>
          </a:p>
        </p:txBody>
      </p:sp>
    </p:spTree>
    <p:extLst>
      <p:ext uri="{BB962C8B-B14F-4D97-AF65-F5344CB8AC3E}">
        <p14:creationId xmlns:p14="http://schemas.microsoft.com/office/powerpoint/2010/main" val="21437473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2DDAC-00BD-F8A5-D392-73980572B8BE}"/>
              </a:ext>
            </a:extLst>
          </p:cNvPr>
          <p:cNvSpPr>
            <a:spLocks noGrp="1"/>
          </p:cNvSpPr>
          <p:nvPr>
            <p:ph type="title"/>
          </p:nvPr>
        </p:nvSpPr>
        <p:spPr>
          <a:xfrm>
            <a:off x="488691" y="1116175"/>
            <a:ext cx="7886700" cy="482453"/>
          </a:xfrm>
        </p:spPr>
        <p:txBody>
          <a:bodyPr>
            <a:normAutofit fontScale="90000"/>
          </a:bodyPr>
          <a:lstStyle/>
          <a:p>
            <a:pPr algn="ctr"/>
            <a:r>
              <a:rPr lang="en-US" sz="3000" b="1" dirty="0">
                <a:solidFill>
                  <a:srgbClr val="FF0000"/>
                </a:solidFill>
                <a:latin typeface="Times New Roman" panose="02020603050405020304" pitchFamily="18" charset="0"/>
                <a:cs typeface="Times New Roman" panose="02020603050405020304" pitchFamily="18" charset="0"/>
              </a:rPr>
              <a:t>Difference Between PAM, PWM, and PPM</a:t>
            </a:r>
            <a:br>
              <a:rPr lang="en-US" b="1" i="0" dirty="0">
                <a:solidFill>
                  <a:srgbClr val="000000"/>
                </a:solidFill>
                <a:effectLst/>
                <a:latin typeface="Arial" panose="020B0604020202020204" pitchFamily="34" charset="0"/>
              </a:rPr>
            </a:br>
            <a:endParaRPr lang="en-IN" dirty="0"/>
          </a:p>
        </p:txBody>
      </p:sp>
      <p:pic>
        <p:nvPicPr>
          <p:cNvPr id="5" name="Picture 4">
            <a:extLst>
              <a:ext uri="{FF2B5EF4-FFF2-40B4-BE49-F238E27FC236}">
                <a16:creationId xmlns:a16="http://schemas.microsoft.com/office/drawing/2014/main" id="{BD88B19A-C63D-13CE-9A59-B2DEFAE6D83D}"/>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contrast="-40000"/>
                    </a14:imgEffect>
                  </a14:imgLayer>
                </a14:imgProps>
              </a:ext>
            </a:extLst>
          </a:blip>
          <a:stretch>
            <a:fillRect/>
          </a:stretch>
        </p:blipFill>
        <p:spPr>
          <a:xfrm>
            <a:off x="272920" y="1598628"/>
            <a:ext cx="8544508" cy="4318147"/>
          </a:xfrm>
          <a:prstGeom prst="rect">
            <a:avLst/>
          </a:prstGeom>
        </p:spPr>
      </p:pic>
    </p:spTree>
    <p:extLst>
      <p:ext uri="{BB962C8B-B14F-4D97-AF65-F5344CB8AC3E}">
        <p14:creationId xmlns:p14="http://schemas.microsoft.com/office/powerpoint/2010/main" val="343056648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F953484-9EB0-76AA-14E9-42C64C9844FE}"/>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50000"/>
                    </a14:imgEffect>
                    <a14:imgEffect>
                      <a14:brightnessContrast contrast="-40000"/>
                    </a14:imgEffect>
                  </a14:imgLayer>
                </a14:imgProps>
              </a:ext>
            </a:extLst>
          </a:blip>
          <a:stretch>
            <a:fillRect/>
          </a:stretch>
        </p:blipFill>
        <p:spPr>
          <a:xfrm>
            <a:off x="286916" y="962219"/>
            <a:ext cx="8257592" cy="4949018"/>
          </a:xfrm>
        </p:spPr>
      </p:pic>
    </p:spTree>
    <p:extLst>
      <p:ext uri="{BB962C8B-B14F-4D97-AF65-F5344CB8AC3E}">
        <p14:creationId xmlns:p14="http://schemas.microsoft.com/office/powerpoint/2010/main" val="24515169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ifference Between PAM, PWM, and PPM">
            <a:extLst>
              <a:ext uri="{FF2B5EF4-FFF2-40B4-BE49-F238E27FC236}">
                <a16:creationId xmlns:a16="http://schemas.microsoft.com/office/drawing/2014/main" id="{D650282E-4389-31AE-7AD2-124FB8C98946}"/>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587829" y="955222"/>
            <a:ext cx="7578790" cy="4849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44744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685800"/>
            <a:ext cx="8458200" cy="1384995"/>
          </a:xfrm>
          <a:prstGeom prst="rect">
            <a:avLst/>
          </a:prstGeom>
        </p:spPr>
        <p:txBody>
          <a:bodyPr wrap="square">
            <a:spAutoFit/>
          </a:bodyPr>
          <a:lstStyle/>
          <a:p>
            <a:pPr algn="just"/>
            <a:r>
              <a:rPr lang="en-US" sz="2800" dirty="0">
                <a:latin typeface="Times New Roman" pitchFamily="18" charset="0"/>
                <a:cs typeface="Times New Roman" pitchFamily="18" charset="0"/>
              </a:rPr>
              <a:t>In </a:t>
            </a:r>
            <a:r>
              <a:rPr lang="en-US" sz="2800" dirty="0">
                <a:solidFill>
                  <a:srgbClr val="FF0000"/>
                </a:solidFill>
                <a:latin typeface="Times New Roman" pitchFamily="18" charset="0"/>
                <a:cs typeface="Times New Roman" pitchFamily="18" charset="0"/>
              </a:rPr>
              <a:t>continuous-wave (CW) modulation</a:t>
            </a:r>
            <a:r>
              <a:rPr lang="en-US" sz="2800" dirty="0">
                <a:latin typeface="Times New Roman" pitchFamily="18" charset="0"/>
                <a:cs typeface="Times New Roman" pitchFamily="18" charset="0"/>
              </a:rPr>
              <a:t>, some parameter of a </a:t>
            </a:r>
            <a:r>
              <a:rPr lang="en-US" sz="2800" dirty="0">
                <a:highlight>
                  <a:srgbClr val="FFFF00"/>
                </a:highlight>
                <a:latin typeface="Times New Roman" pitchFamily="18" charset="0"/>
                <a:cs typeface="Times New Roman" pitchFamily="18" charset="0"/>
              </a:rPr>
              <a:t>sinusoidal carrier </a:t>
            </a:r>
            <a:r>
              <a:rPr lang="en-US" sz="2800" dirty="0">
                <a:latin typeface="Times New Roman" pitchFamily="18" charset="0"/>
                <a:cs typeface="Times New Roman" pitchFamily="18" charset="0"/>
              </a:rPr>
              <a:t>wave is varied continuously in accordance with the message signal.</a:t>
            </a:r>
          </a:p>
        </p:txBody>
      </p:sp>
      <p:sp>
        <p:nvSpPr>
          <p:cNvPr id="5" name="Rectangle 4"/>
          <p:cNvSpPr/>
          <p:nvPr/>
        </p:nvSpPr>
        <p:spPr>
          <a:xfrm>
            <a:off x="381000" y="2438400"/>
            <a:ext cx="8534400" cy="3385542"/>
          </a:xfrm>
          <a:prstGeom prst="rect">
            <a:avLst/>
          </a:prstGeom>
        </p:spPr>
        <p:txBody>
          <a:bodyPr wrap="square">
            <a:spAutoFit/>
          </a:bodyPr>
          <a:lstStyle/>
          <a:p>
            <a:pPr algn="just"/>
            <a:r>
              <a:rPr lang="en-US" sz="2800" dirty="0">
                <a:latin typeface="Times New Roman" pitchFamily="18" charset="0"/>
                <a:cs typeface="Times New Roman" pitchFamily="18" charset="0"/>
              </a:rPr>
              <a:t>In </a:t>
            </a:r>
            <a:r>
              <a:rPr lang="en-US" sz="2800" dirty="0">
                <a:solidFill>
                  <a:srgbClr val="FF0000"/>
                </a:solidFill>
                <a:latin typeface="Times New Roman" pitchFamily="18" charset="0"/>
                <a:cs typeface="Times New Roman" pitchFamily="18" charset="0"/>
              </a:rPr>
              <a:t>pulse modulation</a:t>
            </a:r>
            <a:r>
              <a:rPr lang="en-US" sz="2800" dirty="0">
                <a:latin typeface="Times New Roman" pitchFamily="18" charset="0"/>
                <a:cs typeface="Times New Roman" pitchFamily="18" charset="0"/>
              </a:rPr>
              <a:t>, some parameter of a </a:t>
            </a:r>
            <a:r>
              <a:rPr lang="en-US" sz="2800" dirty="0">
                <a:solidFill>
                  <a:srgbClr val="FF0000"/>
                </a:solidFill>
                <a:highlight>
                  <a:srgbClr val="FFFF00"/>
                </a:highlight>
                <a:latin typeface="Times New Roman" pitchFamily="18" charset="0"/>
                <a:cs typeface="Times New Roman" pitchFamily="18" charset="0"/>
              </a:rPr>
              <a:t>pulse train </a:t>
            </a:r>
            <a:r>
              <a:rPr lang="en-US" sz="2800" dirty="0">
                <a:latin typeface="Times New Roman" pitchFamily="18" charset="0"/>
                <a:cs typeface="Times New Roman" pitchFamily="18" charset="0"/>
              </a:rPr>
              <a:t>is varied in accordance with the message signal. </a:t>
            </a:r>
          </a:p>
          <a:p>
            <a:pPr algn="just"/>
            <a:endParaRPr lang="en-US"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In this context, we may distinguish two families of pulse modulation, </a:t>
            </a:r>
            <a:r>
              <a:rPr lang="en-US" sz="2800" dirty="0">
                <a:solidFill>
                  <a:srgbClr val="FF0000"/>
                </a:solidFill>
                <a:latin typeface="Times New Roman" pitchFamily="18" charset="0"/>
                <a:cs typeface="Times New Roman" pitchFamily="18" charset="0"/>
              </a:rPr>
              <a:t>analog pulse modulation </a:t>
            </a:r>
            <a:r>
              <a:rPr lang="en-US" sz="2800" dirty="0">
                <a:latin typeface="Times New Roman" pitchFamily="18" charset="0"/>
                <a:cs typeface="Times New Roman" pitchFamily="18" charset="0"/>
              </a:rPr>
              <a:t>and </a:t>
            </a:r>
            <a:r>
              <a:rPr lang="en-US" sz="2800" dirty="0">
                <a:solidFill>
                  <a:srgbClr val="FF0000"/>
                </a:solidFill>
                <a:latin typeface="Times New Roman" pitchFamily="18" charset="0"/>
                <a:cs typeface="Times New Roman" pitchFamily="18" charset="0"/>
              </a:rPr>
              <a:t>digital pulse modulation</a:t>
            </a:r>
            <a:r>
              <a:rPr lang="en-US" sz="2800" dirty="0">
                <a:latin typeface="Times New Roman" pitchFamily="18" charset="0"/>
                <a:cs typeface="Times New Roman" pitchFamily="18" charset="0"/>
              </a:rPr>
              <a:t>, depending on how the modulation is performed. </a:t>
            </a:r>
          </a:p>
          <a:p>
            <a:pPr algn="just"/>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304801"/>
            <a:ext cx="8610600" cy="6124754"/>
          </a:xfrm>
          <a:prstGeom prst="rect">
            <a:avLst/>
          </a:prstGeom>
        </p:spPr>
        <p:txBody>
          <a:bodyPr wrap="square">
            <a:spAutoFit/>
          </a:bodyPr>
          <a:lstStyle/>
          <a:p>
            <a:pPr algn="just"/>
            <a:r>
              <a:rPr lang="en-US" sz="2800" dirty="0">
                <a:latin typeface="Times New Roman" pitchFamily="18" charset="0"/>
                <a:cs typeface="Times New Roman" pitchFamily="18" charset="0"/>
              </a:rPr>
              <a:t>In </a:t>
            </a:r>
            <a:r>
              <a:rPr lang="en-US" sz="2800" dirty="0">
                <a:solidFill>
                  <a:srgbClr val="FF0000"/>
                </a:solidFill>
                <a:latin typeface="Times New Roman" pitchFamily="18" charset="0"/>
                <a:cs typeface="Times New Roman" pitchFamily="18" charset="0"/>
              </a:rPr>
              <a:t>analog pulse modulation</a:t>
            </a:r>
            <a:r>
              <a:rPr lang="en-US" sz="2800" dirty="0">
                <a:latin typeface="Times New Roman" pitchFamily="18" charset="0"/>
                <a:cs typeface="Times New Roman" pitchFamily="18" charset="0"/>
              </a:rPr>
              <a:t>, a </a:t>
            </a:r>
            <a:r>
              <a:rPr lang="en-US" sz="2800" dirty="0">
                <a:solidFill>
                  <a:srgbClr val="FF0000"/>
                </a:solidFill>
                <a:latin typeface="Times New Roman" pitchFamily="18" charset="0"/>
                <a:cs typeface="Times New Roman" pitchFamily="18" charset="0"/>
              </a:rPr>
              <a:t>periodic pulse train</a:t>
            </a:r>
            <a:r>
              <a:rPr lang="en-US" sz="2800" dirty="0">
                <a:latin typeface="Times New Roman" pitchFamily="18" charset="0"/>
                <a:cs typeface="Times New Roman" pitchFamily="18" charset="0"/>
              </a:rPr>
              <a:t> is used as the carrier wave, and some characteristic feature of each pulse (e.g., amplitude, duration, or position) is varied in a continuous manner in accordance with the corresponding sample value of the message signal. </a:t>
            </a:r>
          </a:p>
          <a:p>
            <a:pPr algn="just"/>
            <a:endParaRPr lang="en-US"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Thus, in </a:t>
            </a:r>
            <a:r>
              <a:rPr lang="en-US" sz="2800" dirty="0">
                <a:solidFill>
                  <a:srgbClr val="FF0000"/>
                </a:solidFill>
                <a:latin typeface="Times New Roman" pitchFamily="18" charset="0"/>
                <a:cs typeface="Times New Roman" pitchFamily="18" charset="0"/>
              </a:rPr>
              <a:t>analog pulse modulation</a:t>
            </a:r>
            <a:r>
              <a:rPr lang="en-US" sz="2800" dirty="0">
                <a:latin typeface="Times New Roman" pitchFamily="18" charset="0"/>
                <a:cs typeface="Times New Roman" pitchFamily="18" charset="0"/>
              </a:rPr>
              <a:t>, information is transmitted basically in </a:t>
            </a:r>
            <a:r>
              <a:rPr lang="en-US" sz="2800" dirty="0">
                <a:solidFill>
                  <a:srgbClr val="FF0000"/>
                </a:solidFill>
                <a:latin typeface="Times New Roman" pitchFamily="18" charset="0"/>
                <a:cs typeface="Times New Roman" pitchFamily="18" charset="0"/>
              </a:rPr>
              <a:t>analog form</a:t>
            </a:r>
            <a:r>
              <a:rPr lang="en-US" sz="2800" dirty="0">
                <a:latin typeface="Times New Roman" pitchFamily="18" charset="0"/>
                <a:cs typeface="Times New Roman" pitchFamily="18" charset="0"/>
              </a:rPr>
              <a:t>, but the transmission takes place at </a:t>
            </a:r>
            <a:r>
              <a:rPr lang="en-US" sz="2800" dirty="0">
                <a:solidFill>
                  <a:srgbClr val="FF0000"/>
                </a:solidFill>
                <a:latin typeface="Times New Roman" pitchFamily="18" charset="0"/>
                <a:cs typeface="Times New Roman" pitchFamily="18" charset="0"/>
              </a:rPr>
              <a:t>discrete times</a:t>
            </a:r>
            <a:r>
              <a:rPr lang="en-US" sz="2800" dirty="0">
                <a:latin typeface="Times New Roman" pitchFamily="18" charset="0"/>
                <a:cs typeface="Times New Roman" pitchFamily="18" charset="0"/>
              </a:rPr>
              <a:t>.</a:t>
            </a:r>
          </a:p>
          <a:p>
            <a:pPr algn="just"/>
            <a:endParaRPr lang="en-US"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In digital pulse modulation, on the other hand, the </a:t>
            </a:r>
            <a:r>
              <a:rPr lang="en-US" sz="2800" dirty="0">
                <a:solidFill>
                  <a:srgbClr val="FF0000"/>
                </a:solidFill>
                <a:latin typeface="Times New Roman" pitchFamily="18" charset="0"/>
                <a:cs typeface="Times New Roman" pitchFamily="18" charset="0"/>
              </a:rPr>
              <a:t>message signal </a:t>
            </a:r>
            <a:r>
              <a:rPr lang="en-US" sz="2800" dirty="0">
                <a:latin typeface="Times New Roman" pitchFamily="18" charset="0"/>
                <a:cs typeface="Times New Roman" pitchFamily="18" charset="0"/>
              </a:rPr>
              <a:t>is represented in a form that is </a:t>
            </a:r>
            <a:r>
              <a:rPr lang="en-US" sz="2800" dirty="0">
                <a:solidFill>
                  <a:srgbClr val="FF0000"/>
                </a:solidFill>
                <a:latin typeface="Times New Roman" pitchFamily="18" charset="0"/>
                <a:cs typeface="Times New Roman" pitchFamily="18" charset="0"/>
              </a:rPr>
              <a:t>discrete in both time and amplitude,</a:t>
            </a:r>
            <a:r>
              <a:rPr lang="en-US" sz="2800" dirty="0">
                <a:latin typeface="Times New Roman" pitchFamily="18" charset="0"/>
                <a:cs typeface="Times New Roman" pitchFamily="18" charset="0"/>
              </a:rPr>
              <a:t> thereby permitting its transmission in digital form as a sequence of coded pulses.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990600" y="381000"/>
            <a:ext cx="5226908" cy="685800"/>
          </a:xfrm>
          <a:prstGeom prst="rect">
            <a:avLst/>
          </a:prstGeom>
          <a:noFill/>
          <a:ln w="9525">
            <a:noFill/>
            <a:miter lim="800000"/>
            <a:headEnd/>
            <a:tailEnd/>
          </a:ln>
        </p:spPr>
      </p:pic>
      <p:pic>
        <p:nvPicPr>
          <p:cNvPr id="1027" name="Picture 3"/>
          <p:cNvPicPr>
            <a:picLocks noGrp="1" noChangeAspect="1" noChangeArrowheads="1"/>
          </p:cNvPicPr>
          <p:nvPr>
            <p:ph idx="1"/>
          </p:nvPr>
        </p:nvPicPr>
        <p:blipFill>
          <a:blip r:embed="rId3" cstate="print"/>
          <a:srcRect/>
          <a:stretch>
            <a:fillRect/>
          </a:stretch>
        </p:blipFill>
        <p:spPr bwMode="auto">
          <a:xfrm>
            <a:off x="0" y="2133600"/>
            <a:ext cx="8915400" cy="2548299"/>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94567" y="1295400"/>
            <a:ext cx="8820833" cy="3886200"/>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0" y="838200"/>
            <a:ext cx="9047618" cy="5638800"/>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990600" y="609600"/>
            <a:ext cx="5904411" cy="609600"/>
          </a:xfrm>
          <a:prstGeom prst="rect">
            <a:avLst/>
          </a:prstGeom>
          <a:noFill/>
          <a:ln w="9525">
            <a:noFill/>
            <a:miter lim="800000"/>
            <a:headEnd/>
            <a:tailEnd/>
          </a:ln>
        </p:spPr>
      </p:pic>
      <p:pic>
        <p:nvPicPr>
          <p:cNvPr id="4099" name="Picture 3"/>
          <p:cNvPicPr>
            <a:picLocks noGrp="1" noChangeAspect="1" noChangeArrowheads="1"/>
          </p:cNvPicPr>
          <p:nvPr>
            <p:ph idx="1"/>
          </p:nvPr>
        </p:nvPicPr>
        <p:blipFill>
          <a:blip r:embed="rId3" cstate="print"/>
          <a:srcRect/>
          <a:stretch>
            <a:fillRect/>
          </a:stretch>
        </p:blipFill>
        <p:spPr bwMode="auto">
          <a:xfrm>
            <a:off x="0" y="2514600"/>
            <a:ext cx="8915400" cy="2285999"/>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 y="243512"/>
            <a:ext cx="8915400" cy="6370975"/>
          </a:xfrm>
          <a:prstGeom prst="rect">
            <a:avLst/>
          </a:prstGeom>
        </p:spPr>
        <p:txBody>
          <a:bodyPr wrap="square">
            <a:spAutoFit/>
          </a:bodyPr>
          <a:lstStyle/>
          <a:p>
            <a:r>
              <a:rPr lang="en-US" sz="2400" dirty="0">
                <a:solidFill>
                  <a:srgbClr val="FF0000"/>
                </a:solidFill>
                <a:latin typeface="Times New Roman" pitchFamily="18" charset="0"/>
                <a:cs typeface="Times New Roman" pitchFamily="18" charset="0"/>
              </a:rPr>
              <a:t>Digital Demodulator</a:t>
            </a:r>
          </a:p>
          <a:p>
            <a:pPr algn="just"/>
            <a:r>
              <a:rPr lang="en-US" sz="2400" dirty="0">
                <a:latin typeface="Times New Roman" pitchFamily="18" charset="0"/>
                <a:cs typeface="Times New Roman" pitchFamily="18" charset="0"/>
              </a:rPr>
              <a:t>This is the first step at the receiver end. The received signal is demodulated as well as converted again from analog to digital. The signal gets reconstructed here.</a:t>
            </a:r>
          </a:p>
          <a:p>
            <a:r>
              <a:rPr lang="en-US" sz="2400" dirty="0">
                <a:solidFill>
                  <a:srgbClr val="FF0000"/>
                </a:solidFill>
                <a:latin typeface="Times New Roman" pitchFamily="18" charset="0"/>
                <a:cs typeface="Times New Roman" pitchFamily="18" charset="0"/>
              </a:rPr>
              <a:t>Channel Decoder</a:t>
            </a:r>
          </a:p>
          <a:p>
            <a:pPr algn="just"/>
            <a:r>
              <a:rPr lang="en-US" sz="2400" dirty="0">
                <a:latin typeface="Times New Roman" pitchFamily="18" charset="0"/>
                <a:cs typeface="Times New Roman" pitchFamily="18" charset="0"/>
              </a:rPr>
              <a:t>The channel decoder, after detecting the sequence, does some error corrections. The distortions which might occur during the transmission, are corrected by adding some redundant bits. This addition of bits helps in the complete recovery of the original signal.</a:t>
            </a:r>
          </a:p>
          <a:p>
            <a:r>
              <a:rPr lang="en-US" sz="2400" dirty="0">
                <a:solidFill>
                  <a:srgbClr val="FF0000"/>
                </a:solidFill>
                <a:latin typeface="Times New Roman" pitchFamily="18" charset="0"/>
                <a:cs typeface="Times New Roman" pitchFamily="18" charset="0"/>
              </a:rPr>
              <a:t>Source Decoder</a:t>
            </a:r>
          </a:p>
          <a:p>
            <a:pPr algn="just"/>
            <a:r>
              <a:rPr lang="en-US" sz="2400" dirty="0">
                <a:latin typeface="Times New Roman" pitchFamily="18" charset="0"/>
                <a:cs typeface="Times New Roman" pitchFamily="18" charset="0"/>
              </a:rPr>
              <a:t>The resultant signal is once again digitized by sampling and quantizing so that the pure digital output is obtained without the loss of information. The source decoder recreates the source output.</a:t>
            </a:r>
          </a:p>
          <a:p>
            <a:r>
              <a:rPr lang="en-US" sz="2400" dirty="0">
                <a:solidFill>
                  <a:srgbClr val="FF0000"/>
                </a:solidFill>
                <a:latin typeface="Times New Roman" pitchFamily="18" charset="0"/>
                <a:cs typeface="Times New Roman" pitchFamily="18" charset="0"/>
              </a:rPr>
              <a:t>Output Transducer</a:t>
            </a:r>
          </a:p>
          <a:p>
            <a:pPr algn="just"/>
            <a:r>
              <a:rPr lang="en-US" sz="2400" dirty="0">
                <a:latin typeface="Times New Roman" pitchFamily="18" charset="0"/>
                <a:cs typeface="Times New Roman" pitchFamily="18" charset="0"/>
              </a:rPr>
              <a:t>This is the last block which converts the signal into the original physical form, which was at the input of the transmitter. It converts the electrical signal into physical output (</a:t>
            </a:r>
            <a:r>
              <a:rPr lang="en-US" sz="2400" b="1" dirty="0">
                <a:latin typeface="Times New Roman" pitchFamily="18" charset="0"/>
                <a:cs typeface="Times New Roman" pitchFamily="18" charset="0"/>
              </a:rPr>
              <a:t>Example</a:t>
            </a:r>
            <a:r>
              <a:rPr lang="en-US" sz="2400" dirty="0">
                <a:latin typeface="Times New Roman" pitchFamily="18" charset="0"/>
                <a:cs typeface="Times New Roman" pitchFamily="18" charset="0"/>
              </a:rPr>
              <a:t>: loud speaker).</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p:cNvPicPr>
            <a:picLocks noChangeAspect="1" noChangeArrowheads="1"/>
          </p:cNvPicPr>
          <p:nvPr/>
        </p:nvPicPr>
        <p:blipFill>
          <a:blip r:embed="rId2" cstate="print"/>
          <a:srcRect/>
          <a:stretch>
            <a:fillRect/>
          </a:stretch>
        </p:blipFill>
        <p:spPr bwMode="auto">
          <a:xfrm>
            <a:off x="19050" y="609600"/>
            <a:ext cx="9124950" cy="5119687"/>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p:cNvPicPr>
            <a:picLocks noChangeAspect="1" noChangeArrowheads="1"/>
          </p:cNvPicPr>
          <p:nvPr/>
        </p:nvPicPr>
        <p:blipFill>
          <a:blip r:embed="rId2" cstate="print"/>
          <a:srcRect/>
          <a:stretch>
            <a:fillRect/>
          </a:stretch>
        </p:blipFill>
        <p:spPr bwMode="auto">
          <a:xfrm>
            <a:off x="0" y="228600"/>
            <a:ext cx="9134475" cy="1543050"/>
          </a:xfrm>
          <a:prstGeom prst="rect">
            <a:avLst/>
          </a:prstGeom>
          <a:noFill/>
          <a:ln w="9525">
            <a:noFill/>
            <a:miter lim="800000"/>
            <a:headEnd/>
            <a:tailEnd/>
          </a:ln>
        </p:spPr>
      </p:pic>
      <p:pic>
        <p:nvPicPr>
          <p:cNvPr id="79875" name="Picture 3"/>
          <p:cNvPicPr>
            <a:picLocks noChangeAspect="1" noChangeArrowheads="1"/>
          </p:cNvPicPr>
          <p:nvPr/>
        </p:nvPicPr>
        <p:blipFill>
          <a:blip r:embed="rId3" cstate="print"/>
          <a:srcRect/>
          <a:stretch>
            <a:fillRect/>
          </a:stretch>
        </p:blipFill>
        <p:spPr bwMode="auto">
          <a:xfrm>
            <a:off x="47625" y="1981200"/>
            <a:ext cx="9096375" cy="4457700"/>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2" cstate="print"/>
          <a:srcRect/>
          <a:stretch>
            <a:fillRect/>
          </a:stretch>
        </p:blipFill>
        <p:spPr bwMode="auto">
          <a:xfrm>
            <a:off x="304800" y="0"/>
            <a:ext cx="8496300" cy="1743075"/>
          </a:xfrm>
          <a:prstGeom prst="rect">
            <a:avLst/>
          </a:prstGeom>
          <a:noFill/>
          <a:ln w="9525">
            <a:noFill/>
            <a:miter lim="800000"/>
            <a:headEnd/>
            <a:tailEnd/>
          </a:ln>
        </p:spPr>
      </p:pic>
      <p:pic>
        <p:nvPicPr>
          <p:cNvPr id="81923" name="Picture 3"/>
          <p:cNvPicPr>
            <a:picLocks noChangeAspect="1" noChangeArrowheads="1"/>
          </p:cNvPicPr>
          <p:nvPr/>
        </p:nvPicPr>
        <p:blipFill>
          <a:blip r:embed="rId3" cstate="print"/>
          <a:srcRect/>
          <a:stretch>
            <a:fillRect/>
          </a:stretch>
        </p:blipFill>
        <p:spPr bwMode="auto">
          <a:xfrm>
            <a:off x="457200" y="2133600"/>
            <a:ext cx="8686800" cy="4038600"/>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2" cstate="print"/>
          <a:srcRect/>
          <a:stretch>
            <a:fillRect/>
          </a:stretch>
        </p:blipFill>
        <p:spPr bwMode="auto">
          <a:xfrm>
            <a:off x="0" y="2338388"/>
            <a:ext cx="9144000" cy="2462212"/>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B8EA9E8-5D31-B0E3-5EAC-47173B335B6C}"/>
              </a:ext>
            </a:extLst>
          </p:cNvPr>
          <p:cNvSpPr txBox="1"/>
          <p:nvPr/>
        </p:nvSpPr>
        <p:spPr>
          <a:xfrm>
            <a:off x="304800" y="533400"/>
            <a:ext cx="8458200" cy="6001643"/>
          </a:xfrm>
          <a:prstGeom prst="rect">
            <a:avLst/>
          </a:prstGeom>
          <a:noFill/>
        </p:spPr>
        <p:txBody>
          <a:bodyPr wrap="square" rtlCol="0">
            <a:spAutoFit/>
          </a:bodyPr>
          <a:lstStyle/>
          <a:p>
            <a:r>
              <a:rPr lang="en-IN" sz="2400" dirty="0"/>
              <a:t>Quantization:</a:t>
            </a:r>
          </a:p>
          <a:p>
            <a:r>
              <a:rPr lang="en-IN" sz="2400" dirty="0"/>
              <a:t>The process of converting continuous amplitude levels into discrete amplitude levels is called as quantization</a:t>
            </a:r>
          </a:p>
          <a:p>
            <a:endParaRPr lang="en-IN" sz="2400" dirty="0"/>
          </a:p>
          <a:p>
            <a:endParaRPr lang="en-IN" sz="2400" dirty="0"/>
          </a:p>
          <a:p>
            <a:endParaRPr lang="en-IN" sz="2400" dirty="0"/>
          </a:p>
          <a:p>
            <a:endParaRPr lang="en-IN" sz="2400" dirty="0"/>
          </a:p>
          <a:p>
            <a:endParaRPr lang="en-IN" sz="2400" dirty="0"/>
          </a:p>
          <a:p>
            <a:endParaRPr lang="en-IN" sz="2400" dirty="0"/>
          </a:p>
          <a:p>
            <a:r>
              <a:rPr lang="en-IN" sz="2400" dirty="0"/>
              <a:t>Quantization process:- The process of representing m(</a:t>
            </a:r>
            <a:r>
              <a:rPr lang="en-IN" sz="2400" dirty="0" err="1"/>
              <a:t>kTs</a:t>
            </a:r>
            <a:r>
              <a:rPr lang="en-IN" sz="2400" dirty="0"/>
              <a:t>) which is sampled value of m(t) at t=</a:t>
            </a:r>
            <a:r>
              <a:rPr lang="en-IN" sz="2400" dirty="0" err="1"/>
              <a:t>kTs</a:t>
            </a:r>
            <a:r>
              <a:rPr lang="en-IN" sz="2400" dirty="0"/>
              <a:t> is represented by finite set of representation levels.</a:t>
            </a:r>
          </a:p>
          <a:p>
            <a:endParaRPr lang="en-IN" sz="2400" dirty="0"/>
          </a:p>
          <a:p>
            <a:r>
              <a:rPr lang="en-IN" sz="2400" dirty="0"/>
              <a:t>Let m(t) is a </a:t>
            </a:r>
            <a:r>
              <a:rPr lang="en-IN" sz="2400" dirty="0" err="1"/>
              <a:t>analog</a:t>
            </a:r>
            <a:r>
              <a:rPr lang="en-IN" sz="2400" dirty="0"/>
              <a:t> input message signal m(</a:t>
            </a:r>
            <a:r>
              <a:rPr lang="en-IN" sz="2400" dirty="0" err="1"/>
              <a:t>kTs</a:t>
            </a:r>
            <a:r>
              <a:rPr lang="en-IN" sz="2400" dirty="0"/>
              <a:t>) represent the sampled amplitude of m(t) at t=</a:t>
            </a:r>
            <a:r>
              <a:rPr lang="en-IN" sz="2400" dirty="0" err="1"/>
              <a:t>kTs</a:t>
            </a:r>
            <a:r>
              <a:rPr lang="en-IN" sz="2400" dirty="0"/>
              <a:t>.</a:t>
            </a:r>
          </a:p>
          <a:p>
            <a:endParaRPr lang="en-IN" sz="2400" dirty="0"/>
          </a:p>
        </p:txBody>
      </p:sp>
      <p:pic>
        <p:nvPicPr>
          <p:cNvPr id="4" name="Picture 3">
            <a:extLst>
              <a:ext uri="{FF2B5EF4-FFF2-40B4-BE49-F238E27FC236}">
                <a16:creationId xmlns:a16="http://schemas.microsoft.com/office/drawing/2014/main" id="{B93A0663-73E2-5B74-4C16-ED881FE402E4}"/>
              </a:ext>
            </a:extLst>
          </p:cNvPr>
          <p:cNvPicPr>
            <a:picLocks noChangeAspect="1"/>
          </p:cNvPicPr>
          <p:nvPr/>
        </p:nvPicPr>
        <p:blipFill>
          <a:blip r:embed="rId2"/>
          <a:stretch>
            <a:fillRect/>
          </a:stretch>
        </p:blipFill>
        <p:spPr>
          <a:xfrm>
            <a:off x="1371600" y="2362200"/>
            <a:ext cx="5745483" cy="914400"/>
          </a:xfrm>
          <a:prstGeom prst="rect">
            <a:avLst/>
          </a:prstGeom>
        </p:spPr>
      </p:pic>
    </p:spTree>
    <p:extLst>
      <p:ext uri="{BB962C8B-B14F-4D97-AF65-F5344CB8AC3E}">
        <p14:creationId xmlns:p14="http://schemas.microsoft.com/office/powerpoint/2010/main" val="5428843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id="{399A32F4-41CB-3612-8D45-232B60A23B44}"/>
              </a:ext>
            </a:extLst>
          </p:cNvPr>
          <p:cNvPicPr>
            <a:picLocks noChangeAspect="1" noChangeArrowheads="1"/>
          </p:cNvPicPr>
          <p:nvPr/>
        </p:nvPicPr>
        <p:blipFill>
          <a:blip r:embed="rId2" cstate="print"/>
          <a:srcRect/>
          <a:stretch>
            <a:fillRect/>
          </a:stretch>
        </p:blipFill>
        <p:spPr bwMode="auto">
          <a:xfrm>
            <a:off x="152400" y="990600"/>
            <a:ext cx="8839200" cy="4457700"/>
          </a:xfrm>
          <a:prstGeom prst="rect">
            <a:avLst/>
          </a:prstGeom>
          <a:noFill/>
          <a:ln w="9525">
            <a:noFill/>
            <a:miter lim="800000"/>
            <a:headEnd/>
            <a:tailEnd/>
          </a:ln>
        </p:spPr>
      </p:pic>
    </p:spTree>
    <p:extLst>
      <p:ext uri="{BB962C8B-B14F-4D97-AF65-F5344CB8AC3E}">
        <p14:creationId xmlns:p14="http://schemas.microsoft.com/office/powerpoint/2010/main" val="8072555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p:cNvPicPr>
            <a:picLocks noChangeAspect="1" noChangeArrowheads="1"/>
          </p:cNvPicPr>
          <p:nvPr/>
        </p:nvPicPr>
        <p:blipFill>
          <a:blip r:embed="rId2" cstate="print"/>
          <a:srcRect/>
          <a:stretch>
            <a:fillRect/>
          </a:stretch>
        </p:blipFill>
        <p:spPr bwMode="auto">
          <a:xfrm>
            <a:off x="0" y="947738"/>
            <a:ext cx="9153525" cy="4962525"/>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A101D25-ACF3-28F4-9305-26862E6EF99F}"/>
              </a:ext>
            </a:extLst>
          </p:cNvPr>
          <p:cNvPicPr>
            <a:picLocks noChangeAspect="1"/>
          </p:cNvPicPr>
          <p:nvPr/>
        </p:nvPicPr>
        <p:blipFill>
          <a:blip r:embed="rId2"/>
          <a:stretch>
            <a:fillRect/>
          </a:stretch>
        </p:blipFill>
        <p:spPr>
          <a:xfrm>
            <a:off x="482600" y="734339"/>
            <a:ext cx="8178799" cy="2708948"/>
          </a:xfrm>
          <a:prstGeom prst="rect">
            <a:avLst/>
          </a:prstGeom>
        </p:spPr>
      </p:pic>
      <p:sp>
        <p:nvSpPr>
          <p:cNvPr id="4" name="TextBox 3">
            <a:extLst>
              <a:ext uri="{FF2B5EF4-FFF2-40B4-BE49-F238E27FC236}">
                <a16:creationId xmlns:a16="http://schemas.microsoft.com/office/drawing/2014/main" id="{F3116216-4B53-782F-AE72-20BDDD8895DA}"/>
              </a:ext>
            </a:extLst>
          </p:cNvPr>
          <p:cNvSpPr txBox="1"/>
          <p:nvPr/>
        </p:nvSpPr>
        <p:spPr>
          <a:xfrm>
            <a:off x="762000" y="533400"/>
            <a:ext cx="7620000" cy="369332"/>
          </a:xfrm>
          <a:prstGeom prst="rect">
            <a:avLst/>
          </a:prstGeom>
          <a:noFill/>
        </p:spPr>
        <p:txBody>
          <a:bodyPr wrap="square" rtlCol="0">
            <a:spAutoFit/>
          </a:bodyPr>
          <a:lstStyle/>
          <a:p>
            <a:r>
              <a:rPr lang="en-IN" dirty="0"/>
              <a:t>For uniform Quantization Process</a:t>
            </a:r>
          </a:p>
        </p:txBody>
      </p:sp>
      <p:sp>
        <p:nvSpPr>
          <p:cNvPr id="5" name="TextBox 4">
            <a:extLst>
              <a:ext uri="{FF2B5EF4-FFF2-40B4-BE49-F238E27FC236}">
                <a16:creationId xmlns:a16="http://schemas.microsoft.com/office/drawing/2014/main" id="{89DD9429-0628-D88C-F72A-962E128BA6F0}"/>
              </a:ext>
            </a:extLst>
          </p:cNvPr>
          <p:cNvSpPr txBox="1"/>
          <p:nvPr/>
        </p:nvSpPr>
        <p:spPr>
          <a:xfrm>
            <a:off x="609600" y="3962400"/>
            <a:ext cx="7620000" cy="369332"/>
          </a:xfrm>
          <a:prstGeom prst="rect">
            <a:avLst/>
          </a:prstGeom>
          <a:noFill/>
        </p:spPr>
        <p:txBody>
          <a:bodyPr wrap="square" rtlCol="0">
            <a:spAutoFit/>
          </a:bodyPr>
          <a:lstStyle/>
          <a:p>
            <a:r>
              <a:rPr lang="en-IN" dirty="0"/>
              <a:t>Where k= 1,2,3,…, L</a:t>
            </a:r>
          </a:p>
        </p:txBody>
      </p:sp>
    </p:spTree>
    <p:extLst>
      <p:ext uri="{BB962C8B-B14F-4D97-AF65-F5344CB8AC3E}">
        <p14:creationId xmlns:p14="http://schemas.microsoft.com/office/powerpoint/2010/main" val="58329344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707F5B1-B6EB-3524-CF29-311E5952F7B9}"/>
              </a:ext>
            </a:extLst>
          </p:cNvPr>
          <p:cNvSpPr txBox="1"/>
          <p:nvPr/>
        </p:nvSpPr>
        <p:spPr>
          <a:xfrm>
            <a:off x="1143000" y="685800"/>
            <a:ext cx="6934200" cy="830997"/>
          </a:xfrm>
          <a:prstGeom prst="rect">
            <a:avLst/>
          </a:prstGeom>
          <a:noFill/>
        </p:spPr>
        <p:txBody>
          <a:bodyPr wrap="square">
            <a:spAutoFit/>
          </a:bodyPr>
          <a:lstStyle/>
          <a:p>
            <a:r>
              <a:rPr lang="en-US" sz="2400" b="0" i="0" u="none" strike="noStrike" baseline="0" dirty="0">
                <a:latin typeface="Times New Roman" panose="02020603050405020304" pitchFamily="18" charset="0"/>
              </a:rPr>
              <a:t>Total voltage range is divided into q equal intervals of step size S</a:t>
            </a:r>
            <a:endParaRPr lang="en-IN" sz="2400" dirty="0"/>
          </a:p>
        </p:txBody>
      </p:sp>
      <p:pic>
        <p:nvPicPr>
          <p:cNvPr id="7" name="Picture 6">
            <a:extLst>
              <a:ext uri="{FF2B5EF4-FFF2-40B4-BE49-F238E27FC236}">
                <a16:creationId xmlns:a16="http://schemas.microsoft.com/office/drawing/2014/main" id="{80914669-9670-72AE-D445-BAF6F177C214}"/>
              </a:ext>
            </a:extLst>
          </p:cNvPr>
          <p:cNvPicPr>
            <a:picLocks noChangeAspect="1"/>
          </p:cNvPicPr>
          <p:nvPr/>
        </p:nvPicPr>
        <p:blipFill>
          <a:blip r:embed="rId2"/>
          <a:stretch>
            <a:fillRect/>
          </a:stretch>
        </p:blipFill>
        <p:spPr>
          <a:xfrm>
            <a:off x="2702560" y="1752600"/>
            <a:ext cx="3738880" cy="945931"/>
          </a:xfrm>
          <a:prstGeom prst="rect">
            <a:avLst/>
          </a:prstGeom>
        </p:spPr>
      </p:pic>
      <p:sp>
        <p:nvSpPr>
          <p:cNvPr id="9" name="TextBox 8">
            <a:extLst>
              <a:ext uri="{FF2B5EF4-FFF2-40B4-BE49-F238E27FC236}">
                <a16:creationId xmlns:a16="http://schemas.microsoft.com/office/drawing/2014/main" id="{C8E02016-0639-5AE1-694D-8A8391503370}"/>
              </a:ext>
            </a:extLst>
          </p:cNvPr>
          <p:cNvSpPr txBox="1"/>
          <p:nvPr/>
        </p:nvSpPr>
        <p:spPr>
          <a:xfrm>
            <a:off x="1752600" y="3105835"/>
            <a:ext cx="5105400" cy="830997"/>
          </a:xfrm>
          <a:prstGeom prst="rect">
            <a:avLst/>
          </a:prstGeom>
          <a:noFill/>
        </p:spPr>
        <p:txBody>
          <a:bodyPr wrap="square">
            <a:spAutoFit/>
          </a:bodyPr>
          <a:lstStyle/>
          <a:p>
            <a:pPr algn="l"/>
            <a:r>
              <a:rPr lang="en-US" sz="2400" b="0" i="0" u="none" strike="noStrike" baseline="0" dirty="0">
                <a:solidFill>
                  <a:srgbClr val="000000"/>
                </a:solidFill>
                <a:latin typeface="Times New Roman" panose="02020603050405020304" pitchFamily="18" charset="0"/>
              </a:rPr>
              <a:t>where </a:t>
            </a:r>
            <a:r>
              <a:rPr lang="en-US" sz="2400" b="1" i="0" u="none" strike="noStrike" baseline="0" dirty="0">
                <a:solidFill>
                  <a:srgbClr val="FF0000"/>
                </a:solidFill>
                <a:latin typeface="Times New Roman" panose="02020603050405020304" pitchFamily="18" charset="0"/>
              </a:rPr>
              <a:t>V</a:t>
            </a:r>
            <a:r>
              <a:rPr lang="en-US" sz="1200" b="1" i="0" u="none" strike="noStrike" baseline="0" dirty="0">
                <a:solidFill>
                  <a:srgbClr val="FF0000"/>
                </a:solidFill>
                <a:latin typeface="Times New Roman" panose="02020603050405020304" pitchFamily="18" charset="0"/>
              </a:rPr>
              <a:t>H </a:t>
            </a:r>
            <a:r>
              <a:rPr lang="en-US" sz="2400" b="0" i="0" u="none" strike="noStrike" baseline="0" dirty="0">
                <a:solidFill>
                  <a:srgbClr val="000000"/>
                </a:solidFill>
                <a:latin typeface="Times New Roman" panose="02020603050405020304" pitchFamily="18" charset="0"/>
              </a:rPr>
              <a:t>= Max. voltage value</a:t>
            </a:r>
          </a:p>
          <a:p>
            <a:pPr algn="l"/>
            <a:r>
              <a:rPr lang="en-IN" sz="2400" b="1" i="0" u="none" strike="noStrike" baseline="0" dirty="0">
                <a:solidFill>
                  <a:srgbClr val="FF0000"/>
                </a:solidFill>
                <a:latin typeface="Times New Roman" panose="02020603050405020304" pitchFamily="18" charset="0"/>
              </a:rPr>
              <a:t>V</a:t>
            </a:r>
            <a:r>
              <a:rPr lang="en-IN" sz="1200" b="1" i="0" u="none" strike="noStrike" baseline="0" dirty="0">
                <a:solidFill>
                  <a:srgbClr val="FF0000"/>
                </a:solidFill>
                <a:latin typeface="Times New Roman" panose="02020603050405020304" pitchFamily="18" charset="0"/>
              </a:rPr>
              <a:t>L </a:t>
            </a:r>
            <a:r>
              <a:rPr lang="en-IN" sz="2400" b="0" i="0" u="none" strike="noStrike" baseline="0" dirty="0">
                <a:solidFill>
                  <a:srgbClr val="000000"/>
                </a:solidFill>
                <a:latin typeface="Times New Roman" panose="02020603050405020304" pitchFamily="18" charset="0"/>
              </a:rPr>
              <a:t>= Min. voltage value</a:t>
            </a:r>
            <a:endParaRPr lang="en-IN" sz="2400" dirty="0"/>
          </a:p>
        </p:txBody>
      </p:sp>
      <p:sp>
        <p:nvSpPr>
          <p:cNvPr id="11" name="TextBox 10">
            <a:extLst>
              <a:ext uri="{FF2B5EF4-FFF2-40B4-BE49-F238E27FC236}">
                <a16:creationId xmlns:a16="http://schemas.microsoft.com/office/drawing/2014/main" id="{3FC3FE69-A459-CBEF-2735-054A00015ED2}"/>
              </a:ext>
            </a:extLst>
          </p:cNvPr>
          <p:cNvSpPr txBox="1"/>
          <p:nvPr/>
        </p:nvSpPr>
        <p:spPr>
          <a:xfrm>
            <a:off x="838200" y="3886200"/>
            <a:ext cx="7696200" cy="1200329"/>
          </a:xfrm>
          <a:prstGeom prst="rect">
            <a:avLst/>
          </a:prstGeom>
          <a:noFill/>
        </p:spPr>
        <p:txBody>
          <a:bodyPr wrap="square">
            <a:spAutoFit/>
          </a:bodyPr>
          <a:lstStyle/>
          <a:p>
            <a:pPr algn="l"/>
            <a:r>
              <a:rPr lang="en-US" sz="2400" b="0" i="0" u="none" strike="noStrike" baseline="0" dirty="0">
                <a:latin typeface="Times New Roman" panose="02020603050405020304" pitchFamily="18" charset="0"/>
              </a:rPr>
              <a:t>Draw mid lines representing quantization levels</a:t>
            </a:r>
          </a:p>
          <a:p>
            <a:pPr algn="l"/>
            <a:r>
              <a:rPr lang="en-US" sz="2400" b="0" i="0" u="none" strike="noStrike" baseline="0" dirty="0">
                <a:latin typeface="Times New Roman" panose="02020603050405020304" pitchFamily="18" charset="0"/>
              </a:rPr>
              <a:t>Assign binary codes (pre-defined) to each quantization level</a:t>
            </a:r>
          </a:p>
          <a:p>
            <a:pPr algn="l"/>
            <a:r>
              <a:rPr lang="en-IN" sz="2400" b="0" i="0" u="none" strike="noStrike" baseline="0" dirty="0">
                <a:latin typeface="Times New Roman" panose="02020603050405020304" pitchFamily="18" charset="0"/>
              </a:rPr>
              <a:t>Calculate quantization error</a:t>
            </a:r>
            <a:endParaRPr lang="en-IN" sz="2400" dirty="0"/>
          </a:p>
        </p:txBody>
      </p:sp>
    </p:spTree>
    <p:extLst>
      <p:ext uri="{BB962C8B-B14F-4D97-AF65-F5344CB8AC3E}">
        <p14:creationId xmlns:p14="http://schemas.microsoft.com/office/powerpoint/2010/main" val="356540235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6EDA72F-AABD-D6A6-798B-187416EC8631}"/>
              </a:ext>
            </a:extLst>
          </p:cNvPr>
          <p:cNvSpPr txBox="1"/>
          <p:nvPr/>
        </p:nvSpPr>
        <p:spPr>
          <a:xfrm>
            <a:off x="571500" y="838200"/>
            <a:ext cx="8001000" cy="1815882"/>
          </a:xfrm>
          <a:prstGeom prst="rect">
            <a:avLst/>
          </a:prstGeom>
          <a:noFill/>
        </p:spPr>
        <p:txBody>
          <a:bodyPr wrap="square">
            <a:spAutoFit/>
          </a:bodyPr>
          <a:lstStyle/>
          <a:p>
            <a:pPr algn="just"/>
            <a:r>
              <a:rPr lang="en-US" sz="2800" b="0" i="0" u="none" strike="noStrike" baseline="0" dirty="0">
                <a:latin typeface="Times New Roman" panose="02020603050405020304" pitchFamily="18" charset="0"/>
              </a:rPr>
              <a:t>A 2-bit PCM modulator is used with a 0-1 V signal. What is the binary digital value that will occur for the following inputs: 0.4 V, 0.78 V. What is the quantization error for these two samples?</a:t>
            </a:r>
            <a:endParaRPr lang="en-IN" sz="2800" dirty="0"/>
          </a:p>
        </p:txBody>
      </p:sp>
    </p:spTree>
    <p:extLst>
      <p:ext uri="{BB962C8B-B14F-4D97-AF65-F5344CB8AC3E}">
        <p14:creationId xmlns:p14="http://schemas.microsoft.com/office/powerpoint/2010/main" val="2599734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cstate="print"/>
          <a:srcRect/>
          <a:stretch>
            <a:fillRect/>
          </a:stretch>
        </p:blipFill>
        <p:spPr bwMode="auto">
          <a:xfrm>
            <a:off x="0" y="0"/>
            <a:ext cx="9144000" cy="6640153"/>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D2C322A-B014-87C0-75EC-ABC8705C1C22}"/>
              </a:ext>
            </a:extLst>
          </p:cNvPr>
          <p:cNvPicPr>
            <a:picLocks noChangeAspect="1"/>
          </p:cNvPicPr>
          <p:nvPr/>
        </p:nvPicPr>
        <p:blipFill>
          <a:blip r:embed="rId2"/>
          <a:stretch>
            <a:fillRect/>
          </a:stretch>
        </p:blipFill>
        <p:spPr>
          <a:xfrm>
            <a:off x="482600" y="1087897"/>
            <a:ext cx="8178799" cy="4682205"/>
          </a:xfrm>
          <a:prstGeom prst="rect">
            <a:avLst/>
          </a:prstGeom>
        </p:spPr>
      </p:pic>
    </p:spTree>
    <p:extLst>
      <p:ext uri="{BB962C8B-B14F-4D97-AF65-F5344CB8AC3E}">
        <p14:creationId xmlns:p14="http://schemas.microsoft.com/office/powerpoint/2010/main" val="218378738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6D8D9D8-703A-DD2D-D9B7-CDC2B1C632CD}"/>
              </a:ext>
            </a:extLst>
          </p:cNvPr>
          <p:cNvPicPr>
            <a:picLocks noChangeAspect="1"/>
          </p:cNvPicPr>
          <p:nvPr/>
        </p:nvPicPr>
        <p:blipFill>
          <a:blip r:embed="rId2"/>
          <a:stretch>
            <a:fillRect/>
          </a:stretch>
        </p:blipFill>
        <p:spPr>
          <a:xfrm>
            <a:off x="482600" y="991914"/>
            <a:ext cx="8178799" cy="4874171"/>
          </a:xfrm>
          <a:prstGeom prst="rect">
            <a:avLst/>
          </a:prstGeom>
        </p:spPr>
      </p:pic>
    </p:spTree>
    <p:extLst>
      <p:ext uri="{BB962C8B-B14F-4D97-AF65-F5344CB8AC3E}">
        <p14:creationId xmlns:p14="http://schemas.microsoft.com/office/powerpoint/2010/main" val="6195482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D0419B-5EF3-D833-7C80-0E43FDAABEAD}"/>
              </a:ext>
            </a:extLst>
          </p:cNvPr>
          <p:cNvPicPr>
            <a:picLocks noChangeAspect="1"/>
          </p:cNvPicPr>
          <p:nvPr/>
        </p:nvPicPr>
        <p:blipFill>
          <a:blip r:embed="rId2"/>
          <a:stretch>
            <a:fillRect/>
          </a:stretch>
        </p:blipFill>
        <p:spPr>
          <a:xfrm>
            <a:off x="284480" y="1106214"/>
            <a:ext cx="8575040" cy="4645572"/>
          </a:xfrm>
          <a:prstGeom prst="rect">
            <a:avLst/>
          </a:prstGeom>
        </p:spPr>
      </p:pic>
    </p:spTree>
    <p:extLst>
      <p:ext uri="{BB962C8B-B14F-4D97-AF65-F5344CB8AC3E}">
        <p14:creationId xmlns:p14="http://schemas.microsoft.com/office/powerpoint/2010/main" val="87597827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E6A19A9-E5E5-7C40-976B-9BA47D315B96}"/>
              </a:ext>
            </a:extLst>
          </p:cNvPr>
          <p:cNvSpPr txBox="1"/>
          <p:nvPr/>
        </p:nvSpPr>
        <p:spPr>
          <a:xfrm>
            <a:off x="457200" y="2049867"/>
            <a:ext cx="8382000" cy="3539430"/>
          </a:xfrm>
          <a:prstGeom prst="rect">
            <a:avLst/>
          </a:prstGeom>
          <a:noFill/>
        </p:spPr>
        <p:txBody>
          <a:bodyPr wrap="square">
            <a:spAutoFit/>
          </a:bodyPr>
          <a:lstStyle/>
          <a:p>
            <a:pPr algn="just"/>
            <a:r>
              <a:rPr lang="en-US" sz="3200" b="1" i="0" u="none" strike="noStrike" baseline="0" dirty="0">
                <a:latin typeface="Times New Roman" panose="02020603050405020304" pitchFamily="18" charset="0"/>
              </a:rPr>
              <a:t>Quantizing </a:t>
            </a:r>
            <a:r>
              <a:rPr lang="en-US" sz="2400" b="0" i="0" u="none" strike="noStrike" baseline="0" dirty="0">
                <a:latin typeface="Times New Roman" panose="02020603050405020304" pitchFamily="18" charset="0"/>
              </a:rPr>
              <a:t>0.4 V sample value: See that level 2 is near to 0.4 V. So, for sample voltage 0.4 V, 01 code </a:t>
            </a:r>
            <a:r>
              <a:rPr lang="en-IN" sz="2400" b="0" i="0" u="none" strike="noStrike" baseline="0" dirty="0">
                <a:latin typeface="Times New Roman" panose="02020603050405020304" pitchFamily="18" charset="0"/>
              </a:rPr>
              <a:t>is transmitted.</a:t>
            </a:r>
          </a:p>
          <a:p>
            <a:pPr algn="just"/>
            <a:r>
              <a:rPr lang="it-IT" sz="2400" b="0" i="0" u="none" strike="noStrike" baseline="0" dirty="0">
                <a:latin typeface="Times New Roman" panose="02020603050405020304" pitchFamily="18" charset="0"/>
              </a:rPr>
              <a:t>Quantization error e = 0.4 </a:t>
            </a:r>
            <a:r>
              <a:rPr lang="it-IT" sz="2400" b="0" i="0" u="none" strike="noStrike" baseline="0" dirty="0">
                <a:latin typeface="TimesNewRomanPSMT"/>
              </a:rPr>
              <a:t>– </a:t>
            </a:r>
            <a:r>
              <a:rPr lang="it-IT" sz="2400" b="0" i="0" u="none" strike="noStrike" baseline="0" dirty="0">
                <a:latin typeface="Times New Roman" panose="02020603050405020304" pitchFamily="18" charset="0"/>
              </a:rPr>
              <a:t>0.375 = 0.025 V</a:t>
            </a:r>
          </a:p>
          <a:p>
            <a:pPr algn="just"/>
            <a:endParaRPr lang="en-US" sz="3200" b="1" i="0" u="none" strike="noStrike" baseline="0" dirty="0">
              <a:latin typeface="Times New Roman" panose="02020603050405020304" pitchFamily="18" charset="0"/>
            </a:endParaRPr>
          </a:p>
          <a:p>
            <a:pPr algn="just"/>
            <a:endParaRPr lang="en-US" sz="3200" b="1" dirty="0">
              <a:latin typeface="Times New Roman" panose="02020603050405020304" pitchFamily="18" charset="0"/>
            </a:endParaRPr>
          </a:p>
          <a:p>
            <a:pPr algn="just"/>
            <a:r>
              <a:rPr lang="en-US" sz="3200" b="1" i="0" u="none" strike="noStrike" baseline="0" dirty="0">
                <a:latin typeface="Times New Roman" panose="02020603050405020304" pitchFamily="18" charset="0"/>
              </a:rPr>
              <a:t>Quantizing </a:t>
            </a:r>
            <a:r>
              <a:rPr lang="en-US" sz="2400" b="0" i="0" u="none" strike="noStrike" baseline="0" dirty="0">
                <a:latin typeface="Times New Roman" panose="02020603050405020304" pitchFamily="18" charset="0"/>
              </a:rPr>
              <a:t>0.78 V sample: Level 4 is nearest to 0.78 V. So, digital code 11 is transmitted.</a:t>
            </a:r>
          </a:p>
          <a:p>
            <a:pPr algn="just"/>
            <a:r>
              <a:rPr lang="it-IT" sz="2400" b="0" i="0" u="none" strike="noStrike" baseline="0" dirty="0">
                <a:latin typeface="Times New Roman" panose="02020603050405020304" pitchFamily="18" charset="0"/>
              </a:rPr>
              <a:t>Quantization error e = 0.875 -0.78 = 0.095 V</a:t>
            </a:r>
            <a:endParaRPr lang="en-IN" sz="2400" dirty="0"/>
          </a:p>
        </p:txBody>
      </p:sp>
    </p:spTree>
    <p:extLst>
      <p:ext uri="{BB962C8B-B14F-4D97-AF65-F5344CB8AC3E}">
        <p14:creationId xmlns:p14="http://schemas.microsoft.com/office/powerpoint/2010/main" val="163752833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2" cstate="print"/>
          <a:srcRect/>
          <a:stretch>
            <a:fillRect/>
          </a:stretch>
        </p:blipFill>
        <p:spPr bwMode="auto">
          <a:xfrm>
            <a:off x="1524000" y="1219200"/>
            <a:ext cx="6456053" cy="2586038"/>
          </a:xfrm>
          <a:prstGeom prst="rect">
            <a:avLst/>
          </a:prstGeom>
          <a:noFill/>
          <a:ln w="9525">
            <a:noFill/>
            <a:miter lim="800000"/>
            <a:headEnd/>
            <a:tailEnd/>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2" cstate="print"/>
          <a:srcRect/>
          <a:stretch>
            <a:fillRect/>
          </a:stretch>
        </p:blipFill>
        <p:spPr bwMode="auto">
          <a:xfrm>
            <a:off x="0" y="1371600"/>
            <a:ext cx="9144000" cy="36576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457200"/>
            <a:ext cx="7848600" cy="1569660"/>
          </a:xfrm>
          <a:prstGeom prst="rect">
            <a:avLst/>
          </a:prstGeom>
        </p:spPr>
        <p:txBody>
          <a:bodyPr wrap="square">
            <a:spAutoFit/>
          </a:bodyPr>
          <a:lstStyle/>
          <a:p>
            <a:r>
              <a:rPr lang="en-US" sz="2400" dirty="0">
                <a:latin typeface="Times New Roman" pitchFamily="18" charset="0"/>
                <a:cs typeface="Times New Roman" pitchFamily="18" charset="0"/>
              </a:rPr>
              <a:t>The major steps involved in PCM is</a:t>
            </a:r>
            <a:r>
              <a:rPr lang="en-US" sz="2400" b="1" dirty="0">
                <a:latin typeface="Times New Roman" pitchFamily="18" charset="0"/>
                <a:cs typeface="Times New Roman" pitchFamily="18" charset="0"/>
              </a:rPr>
              <a:t> </a:t>
            </a:r>
          </a:p>
          <a:p>
            <a:r>
              <a:rPr lang="en-US" sz="2400" b="1" dirty="0">
                <a:solidFill>
                  <a:srgbClr val="FF0000"/>
                </a:solidFill>
                <a:latin typeface="Times New Roman" pitchFamily="18" charset="0"/>
                <a:cs typeface="Times New Roman" pitchFamily="18" charset="0"/>
              </a:rPr>
              <a:t>Sampling</a:t>
            </a:r>
          </a:p>
          <a:p>
            <a:r>
              <a:rPr lang="en-US" sz="2400" b="1" dirty="0">
                <a:solidFill>
                  <a:srgbClr val="FF0000"/>
                </a:solidFill>
                <a:latin typeface="Times New Roman" pitchFamily="18" charset="0"/>
                <a:cs typeface="Times New Roman" pitchFamily="18" charset="0"/>
              </a:rPr>
              <a:t>Quantizing</a:t>
            </a:r>
          </a:p>
          <a:p>
            <a:r>
              <a:rPr lang="en-US" sz="2400" b="1" dirty="0">
                <a:solidFill>
                  <a:srgbClr val="FF0000"/>
                </a:solidFill>
                <a:latin typeface="Times New Roman" pitchFamily="18" charset="0"/>
                <a:cs typeface="Times New Roman" pitchFamily="18" charset="0"/>
              </a:rPr>
              <a:t>Encoding</a:t>
            </a:r>
            <a:endParaRPr lang="en-US" sz="2400" dirty="0">
              <a:solidFill>
                <a:srgbClr val="FF0000"/>
              </a:solidFill>
              <a:latin typeface="Times New Roman" pitchFamily="18" charset="0"/>
              <a:cs typeface="Times New Roman" pitchFamily="18" charset="0"/>
            </a:endParaRPr>
          </a:p>
        </p:txBody>
      </p:sp>
      <p:sp>
        <p:nvSpPr>
          <p:cNvPr id="3" name="Rectangle 2"/>
          <p:cNvSpPr/>
          <p:nvPr/>
        </p:nvSpPr>
        <p:spPr>
          <a:xfrm>
            <a:off x="609600" y="2057400"/>
            <a:ext cx="8229600" cy="3416320"/>
          </a:xfrm>
          <a:prstGeom prst="rect">
            <a:avLst/>
          </a:prstGeom>
        </p:spPr>
        <p:txBody>
          <a:bodyPr wrap="square">
            <a:spAutoFit/>
          </a:bodyPr>
          <a:lstStyle/>
          <a:p>
            <a:pPr algn="just">
              <a:buFont typeface="Wingdings" pitchFamily="2" charset="2"/>
              <a:buChar char="Ø"/>
            </a:pPr>
            <a:r>
              <a:rPr lang="en-US" sz="2400" dirty="0">
                <a:latin typeface="Times New Roman" pitchFamily="18" charset="0"/>
                <a:cs typeface="Times New Roman" pitchFamily="18" charset="0"/>
              </a:rPr>
              <a:t>In pulse code </a:t>
            </a:r>
            <a:r>
              <a:rPr lang="en-US" sz="2400" dirty="0">
                <a:latin typeface="Times New Roman" pitchFamily="18" charset="0"/>
                <a:cs typeface="Times New Roman" pitchFamily="18" charset="0"/>
                <a:hlinkClick r:id="rId2"/>
              </a:rPr>
              <a:t>modulation</a:t>
            </a:r>
            <a:r>
              <a:rPr lang="en-US" sz="2400" dirty="0">
                <a:latin typeface="Times New Roman" pitchFamily="18" charset="0"/>
                <a:cs typeface="Times New Roman" pitchFamily="18" charset="0"/>
              </a:rPr>
              <a:t>, the analog message signal is first sampled, and then the amplitude of the sample is approximated to the nearest set of quantization level. </a:t>
            </a:r>
          </a:p>
          <a:p>
            <a:pPr algn="just"/>
            <a:endParaRPr lang="en-US" sz="2400" dirty="0">
              <a:latin typeface="Times New Roman" pitchFamily="18" charset="0"/>
              <a:cs typeface="Times New Roman" pitchFamily="18" charset="0"/>
            </a:endParaRPr>
          </a:p>
          <a:p>
            <a:pPr algn="just">
              <a:buFont typeface="Wingdings" pitchFamily="2" charset="2"/>
              <a:buChar char="Ø"/>
            </a:pPr>
            <a:r>
              <a:rPr lang="en-US" sz="2400" dirty="0">
                <a:latin typeface="Times New Roman" pitchFamily="18" charset="0"/>
                <a:cs typeface="Times New Roman" pitchFamily="18" charset="0"/>
              </a:rPr>
              <a:t>This allows the representation of time and amplitude in a discrete manner. Thereby, generating a discrete signal.</a:t>
            </a:r>
          </a:p>
          <a:p>
            <a:pPr algn="just"/>
            <a:endParaRPr lang="en-US" sz="2400" dirty="0">
              <a:latin typeface="Times New Roman" pitchFamily="18" charset="0"/>
              <a:cs typeface="Times New Roman" pitchFamily="18" charset="0"/>
            </a:endParaRPr>
          </a:p>
          <a:p>
            <a:pPr algn="just">
              <a:buFont typeface="Wingdings" pitchFamily="2" charset="2"/>
              <a:buChar char="Ø"/>
            </a:pPr>
            <a:r>
              <a:rPr lang="en-US" sz="2400" dirty="0">
                <a:latin typeface="Times New Roman" pitchFamily="18" charset="0"/>
                <a:cs typeface="Times New Roman" pitchFamily="18" charset="0"/>
              </a:rPr>
              <a:t>This discrete signal is then converted into its binary form for the transmission of the signal.</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2" cstate="print"/>
          <a:srcRect/>
          <a:stretch>
            <a:fillRect/>
          </a:stretch>
        </p:blipFill>
        <p:spPr bwMode="auto">
          <a:xfrm>
            <a:off x="152400" y="990600"/>
            <a:ext cx="8765754" cy="4818262"/>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219200"/>
            <a:ext cx="8534400" cy="4154984"/>
          </a:xfrm>
          <a:prstGeom prst="rect">
            <a:avLst/>
          </a:prstGeom>
        </p:spPr>
        <p:txBody>
          <a:bodyPr wrap="square">
            <a:spAutoFit/>
          </a:bodyPr>
          <a:lstStyle/>
          <a:p>
            <a:pPr algn="just">
              <a:buFont typeface="Wingdings" pitchFamily="2" charset="2"/>
              <a:buChar char="Ø"/>
            </a:pPr>
            <a:r>
              <a:rPr lang="en-US" sz="2400" dirty="0">
                <a:latin typeface="Times New Roman" pitchFamily="18" charset="0"/>
                <a:cs typeface="Times New Roman" pitchFamily="18" charset="0"/>
              </a:rPr>
              <a:t>It is basically composed of a transmitter, a transmission path and a receiver. </a:t>
            </a:r>
          </a:p>
          <a:p>
            <a:pPr algn="just"/>
            <a:endParaRPr lang="en-US" sz="2400" dirty="0">
              <a:latin typeface="Times New Roman" pitchFamily="18" charset="0"/>
              <a:cs typeface="Times New Roman" pitchFamily="18" charset="0"/>
            </a:endParaRPr>
          </a:p>
          <a:p>
            <a:pPr algn="just">
              <a:buFont typeface="Wingdings" pitchFamily="2" charset="2"/>
              <a:buChar char="Ø"/>
            </a:pPr>
            <a:r>
              <a:rPr lang="en-US" sz="2400" dirty="0">
                <a:latin typeface="Times New Roman" pitchFamily="18" charset="0"/>
                <a:cs typeface="Times New Roman" pitchFamily="18" charset="0"/>
              </a:rPr>
              <a:t>The transmitter performs the sampling, quantizing and encoding of the signal.</a:t>
            </a:r>
          </a:p>
          <a:p>
            <a:pPr algn="just"/>
            <a:r>
              <a:rPr lang="en-US" sz="2400" dirty="0">
                <a:latin typeface="Times New Roman" pitchFamily="18" charset="0"/>
                <a:cs typeface="Times New Roman" pitchFamily="18" charset="0"/>
              </a:rPr>
              <a:t> </a:t>
            </a:r>
          </a:p>
          <a:p>
            <a:pPr algn="just">
              <a:buFont typeface="Wingdings" pitchFamily="2" charset="2"/>
              <a:buChar char="Ø"/>
            </a:pPr>
            <a:r>
              <a:rPr lang="en-US" sz="2400" dirty="0">
                <a:latin typeface="Times New Roman" pitchFamily="18" charset="0"/>
                <a:cs typeface="Times New Roman" pitchFamily="18" charset="0"/>
              </a:rPr>
              <a:t>The transmission path includes regenerative receivers that recover the signal from the undesired noise effects.</a:t>
            </a:r>
          </a:p>
          <a:p>
            <a:pPr algn="just"/>
            <a:endParaRPr lang="en-US" sz="2400" dirty="0">
              <a:latin typeface="Times New Roman" pitchFamily="18" charset="0"/>
              <a:cs typeface="Times New Roman" pitchFamily="18" charset="0"/>
            </a:endParaRPr>
          </a:p>
          <a:p>
            <a:pPr algn="just">
              <a:buFont typeface="Wingdings" pitchFamily="2" charset="2"/>
              <a:buChar char="Ø"/>
            </a:pPr>
            <a:r>
              <a:rPr lang="en-US" sz="2400" dirty="0">
                <a:latin typeface="Times New Roman" pitchFamily="18" charset="0"/>
                <a:cs typeface="Times New Roman" pitchFamily="18" charset="0"/>
              </a:rPr>
              <a:t>The receiver section that performs decoding of the coded signal after regeneration of the signal at the receiver</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cstate="print"/>
          <a:srcRect/>
          <a:stretch>
            <a:fillRect/>
          </a:stretch>
        </p:blipFill>
        <p:spPr bwMode="auto">
          <a:xfrm>
            <a:off x="118533" y="76200"/>
            <a:ext cx="8949267" cy="2749175"/>
          </a:xfrm>
          <a:prstGeom prst="rect">
            <a:avLst/>
          </a:prstGeom>
          <a:noFill/>
          <a:ln w="9525">
            <a:noFill/>
            <a:miter lim="800000"/>
            <a:headEnd/>
            <a:tailEnd/>
          </a:ln>
        </p:spPr>
      </p:pic>
      <p:pic>
        <p:nvPicPr>
          <p:cNvPr id="57347" name="Picture 3"/>
          <p:cNvPicPr>
            <a:picLocks noChangeAspect="1" noChangeArrowheads="1"/>
          </p:cNvPicPr>
          <p:nvPr/>
        </p:nvPicPr>
        <p:blipFill>
          <a:blip r:embed="rId3" cstate="print"/>
          <a:srcRect/>
          <a:stretch>
            <a:fillRect/>
          </a:stretch>
        </p:blipFill>
        <p:spPr bwMode="auto">
          <a:xfrm>
            <a:off x="228600" y="2819400"/>
            <a:ext cx="8686800" cy="40386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cstate="print"/>
          <a:srcRect/>
          <a:stretch>
            <a:fillRect/>
          </a:stretch>
        </p:blipFill>
        <p:spPr bwMode="auto">
          <a:xfrm>
            <a:off x="14654" y="1981200"/>
            <a:ext cx="9129346" cy="3048000"/>
          </a:xfrm>
          <a:prstGeom prst="rect">
            <a:avLst/>
          </a:prstGeom>
          <a:noFill/>
          <a:ln w="9525">
            <a:noFill/>
            <a:miter lim="800000"/>
            <a:headEnd/>
            <a:tailEnd/>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2" cstate="print"/>
          <a:srcRect/>
          <a:stretch>
            <a:fillRect/>
          </a:stretch>
        </p:blipFill>
        <p:spPr bwMode="auto">
          <a:xfrm>
            <a:off x="533400" y="1523999"/>
            <a:ext cx="8371153" cy="3962401"/>
          </a:xfrm>
          <a:prstGeom prst="rect">
            <a:avLst/>
          </a:prstGeom>
          <a:noFill/>
          <a:ln w="9525">
            <a:noFill/>
            <a:miter lim="800000"/>
            <a:headEnd/>
            <a:tailEnd/>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ChangeAspect="1" noChangeArrowheads="1"/>
          </p:cNvPicPr>
          <p:nvPr/>
        </p:nvPicPr>
        <p:blipFill>
          <a:blip r:embed="rId2" cstate="print"/>
          <a:srcRect/>
          <a:stretch>
            <a:fillRect/>
          </a:stretch>
        </p:blipFill>
        <p:spPr bwMode="auto">
          <a:xfrm>
            <a:off x="1600200" y="990600"/>
            <a:ext cx="6019799" cy="5676900"/>
          </a:xfrm>
          <a:prstGeom prst="rect">
            <a:avLst/>
          </a:prstGeom>
          <a:noFill/>
          <a:ln w="9525">
            <a:noFill/>
            <a:miter lim="800000"/>
            <a:headEnd/>
            <a:tailEnd/>
          </a:ln>
        </p:spPr>
      </p:pic>
      <p:sp>
        <p:nvSpPr>
          <p:cNvPr id="3" name="Rectangle 2"/>
          <p:cNvSpPr/>
          <p:nvPr/>
        </p:nvSpPr>
        <p:spPr>
          <a:xfrm>
            <a:off x="0" y="0"/>
            <a:ext cx="9144000" cy="369332"/>
          </a:xfrm>
          <a:prstGeom prst="rect">
            <a:avLst/>
          </a:prstGeom>
        </p:spPr>
        <p:txBody>
          <a:bodyPr wrap="square">
            <a:spAutoFit/>
          </a:bodyPr>
          <a:lstStyle/>
          <a:p>
            <a:r>
              <a:rPr lang="en-US" dirty="0"/>
              <a:t>The figure below shows the sampling of analog signal and further quantization of the samples</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2" cstate="print"/>
          <a:srcRect/>
          <a:stretch>
            <a:fillRect/>
          </a:stretch>
        </p:blipFill>
        <p:spPr bwMode="auto">
          <a:xfrm>
            <a:off x="-23150" y="0"/>
            <a:ext cx="9167149" cy="2895600"/>
          </a:xfrm>
          <a:prstGeom prst="rect">
            <a:avLst/>
          </a:prstGeom>
          <a:noFill/>
          <a:ln w="9525">
            <a:noFill/>
            <a:miter lim="800000"/>
            <a:headEnd/>
            <a:tailEnd/>
          </a:ln>
        </p:spPr>
      </p:pic>
      <p:pic>
        <p:nvPicPr>
          <p:cNvPr id="60419" name="Picture 3"/>
          <p:cNvPicPr>
            <a:picLocks noChangeAspect="1" noChangeArrowheads="1"/>
          </p:cNvPicPr>
          <p:nvPr/>
        </p:nvPicPr>
        <p:blipFill>
          <a:blip r:embed="rId3" cstate="print"/>
          <a:srcRect/>
          <a:stretch>
            <a:fillRect/>
          </a:stretch>
        </p:blipFill>
        <p:spPr bwMode="auto">
          <a:xfrm>
            <a:off x="152400" y="2743200"/>
            <a:ext cx="8991600" cy="3733800"/>
          </a:xfrm>
          <a:prstGeom prst="rect">
            <a:avLst/>
          </a:prstGeom>
          <a:noFill/>
          <a:ln w="9525">
            <a:noFill/>
            <a:miter lim="800000"/>
            <a:headEnd/>
            <a:tailEnd/>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082DFDE-A1DE-E105-482C-C0AD81048E7E}"/>
              </a:ext>
            </a:extLst>
          </p:cNvPr>
          <p:cNvPicPr>
            <a:picLocks noChangeAspect="1"/>
          </p:cNvPicPr>
          <p:nvPr/>
        </p:nvPicPr>
        <p:blipFill>
          <a:blip r:embed="rId2"/>
          <a:stretch>
            <a:fillRect/>
          </a:stretch>
        </p:blipFill>
        <p:spPr>
          <a:xfrm>
            <a:off x="76200" y="52387"/>
            <a:ext cx="8991600" cy="6753225"/>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2" cstate="print"/>
          <a:srcRect/>
          <a:stretch>
            <a:fillRect/>
          </a:stretch>
        </p:blipFill>
        <p:spPr bwMode="auto">
          <a:xfrm>
            <a:off x="381000" y="381000"/>
            <a:ext cx="8534400" cy="6019799"/>
          </a:xfrm>
          <a:prstGeom prst="rect">
            <a:avLst/>
          </a:prstGeom>
          <a:noFill/>
          <a:ln w="9525">
            <a:noFill/>
            <a:miter lim="800000"/>
            <a:headEnd/>
            <a:tailEnd/>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2" cstate="print"/>
          <a:srcRect/>
          <a:stretch>
            <a:fillRect/>
          </a:stretch>
        </p:blipFill>
        <p:spPr bwMode="auto">
          <a:xfrm>
            <a:off x="-10160" y="685800"/>
            <a:ext cx="9154160" cy="5562600"/>
          </a:xfrm>
          <a:prstGeom prst="rect">
            <a:avLst/>
          </a:prstGeom>
          <a:noFill/>
          <a:ln w="9525">
            <a:noFill/>
            <a:miter lim="800000"/>
            <a:headEnd/>
            <a:tailEnd/>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p:cNvPicPr>
            <a:picLocks noChangeAspect="1" noChangeArrowheads="1"/>
          </p:cNvPicPr>
          <p:nvPr/>
        </p:nvPicPr>
        <p:blipFill>
          <a:blip r:embed="rId2" cstate="print"/>
          <a:srcRect/>
          <a:stretch>
            <a:fillRect/>
          </a:stretch>
        </p:blipFill>
        <p:spPr bwMode="auto">
          <a:xfrm>
            <a:off x="1776413" y="1514475"/>
            <a:ext cx="5591175" cy="3829050"/>
          </a:xfrm>
          <a:prstGeom prst="rect">
            <a:avLst/>
          </a:prstGeom>
          <a:noFill/>
          <a:ln w="9525">
            <a:noFill/>
            <a:miter lim="800000"/>
            <a:headEnd/>
            <a:tailEnd/>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p:cNvPicPr>
            <a:picLocks noChangeAspect="1" noChangeArrowheads="1"/>
          </p:cNvPicPr>
          <p:nvPr/>
        </p:nvPicPr>
        <p:blipFill>
          <a:blip r:embed="rId2" cstate="print"/>
          <a:srcRect/>
          <a:stretch>
            <a:fillRect/>
          </a:stretch>
        </p:blipFill>
        <p:spPr bwMode="auto">
          <a:xfrm>
            <a:off x="195046" y="404367"/>
            <a:ext cx="8720354" cy="6072633"/>
          </a:xfrm>
          <a:prstGeom prst="rect">
            <a:avLst/>
          </a:prstGeom>
          <a:noFill/>
          <a:ln w="9525">
            <a:noFill/>
            <a:miter lim="800000"/>
            <a:headEnd/>
            <a:tailEnd/>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a:blip r:embed="rId2" cstate="print"/>
          <a:srcRect/>
          <a:stretch>
            <a:fillRect/>
          </a:stretch>
        </p:blipFill>
        <p:spPr bwMode="auto">
          <a:xfrm>
            <a:off x="116879" y="685801"/>
            <a:ext cx="8910244" cy="5486400"/>
          </a:xfrm>
          <a:prstGeom prst="rect">
            <a:avLst/>
          </a:prstGeom>
          <a:noFill/>
          <a:ln w="9525">
            <a:noFill/>
            <a:miter lim="800000"/>
            <a:headEnd/>
            <a:tailEnd/>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p:cNvPicPr>
            <a:picLocks noChangeAspect="1" noChangeArrowheads="1"/>
          </p:cNvPicPr>
          <p:nvPr/>
        </p:nvPicPr>
        <p:blipFill>
          <a:blip r:embed="rId2" cstate="print"/>
          <a:srcRect/>
          <a:stretch>
            <a:fillRect/>
          </a:stretch>
        </p:blipFill>
        <p:spPr bwMode="auto">
          <a:xfrm>
            <a:off x="990600" y="0"/>
            <a:ext cx="7543800" cy="66294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BBD4B54-50B8-362B-052F-B10EDA4D0E98}"/>
              </a:ext>
            </a:extLst>
          </p:cNvPr>
          <p:cNvSpPr txBox="1"/>
          <p:nvPr/>
        </p:nvSpPr>
        <p:spPr>
          <a:xfrm>
            <a:off x="152400" y="181957"/>
            <a:ext cx="8458200" cy="6494085"/>
          </a:xfrm>
          <a:prstGeom prst="rect">
            <a:avLst/>
          </a:prstGeom>
          <a:noFill/>
        </p:spPr>
        <p:txBody>
          <a:bodyPr wrap="square">
            <a:spAutoFit/>
          </a:bodyPr>
          <a:lstStyle/>
          <a:p>
            <a:pPr algn="just"/>
            <a:r>
              <a:rPr lang="en-IN" sz="3200" dirty="0"/>
              <a:t>Sampling:-</a:t>
            </a:r>
          </a:p>
          <a:p>
            <a:pPr algn="just"/>
            <a:r>
              <a:rPr lang="en-IN" sz="3200" dirty="0"/>
              <a:t>Sampling is a process where an </a:t>
            </a:r>
            <a:r>
              <a:rPr lang="en-IN" sz="3200" dirty="0" err="1"/>
              <a:t>analog</a:t>
            </a:r>
            <a:r>
              <a:rPr lang="en-IN" sz="3200" dirty="0"/>
              <a:t> Signal is converted into a corresponding Sequence of Samples that are Usually spaced uniformly in time.</a:t>
            </a:r>
          </a:p>
          <a:p>
            <a:pPr algn="just"/>
            <a:r>
              <a:rPr lang="en-IN" sz="3200" dirty="0"/>
              <a:t>i.e. process of converting Continuous time Signal into discrete time Signal.</a:t>
            </a:r>
          </a:p>
          <a:p>
            <a:pPr algn="just"/>
            <a:r>
              <a:rPr lang="en-IN" sz="3200" dirty="0"/>
              <a:t>There are two types of Sampling :</a:t>
            </a:r>
          </a:p>
          <a:p>
            <a:pPr algn="just"/>
            <a:r>
              <a:rPr lang="en-IN" sz="3200" dirty="0"/>
              <a:t>1) Ideal Sampling or Impulse Sampling or Instantaneous Sampling</a:t>
            </a:r>
          </a:p>
          <a:p>
            <a:pPr algn="just"/>
            <a:r>
              <a:rPr lang="en-IN" sz="3200" dirty="0"/>
              <a:t>2) practical Sampling.</a:t>
            </a:r>
          </a:p>
          <a:p>
            <a:pPr algn="just"/>
            <a:r>
              <a:rPr lang="en-IN" sz="3200" dirty="0" err="1"/>
              <a:t>i</a:t>
            </a:r>
            <a:r>
              <a:rPr lang="en-IN" sz="3200" dirty="0"/>
              <a:t>) Natural Sampling &amp; chopper Sampling</a:t>
            </a:r>
          </a:p>
          <a:p>
            <a:pPr algn="just"/>
            <a:r>
              <a:rPr lang="en-IN" sz="3200" dirty="0"/>
              <a:t>ii) Flat Top Sampling or Sample &amp; Hold Sampling.</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04800"/>
            <a:ext cx="7772400" cy="2133600"/>
          </a:xfrm>
        </p:spPr>
        <p:txBody>
          <a:bodyPr>
            <a:normAutofit fontScale="77500" lnSpcReduction="20000"/>
          </a:bodyPr>
          <a:lstStyle/>
          <a:p>
            <a:pPr>
              <a:buNone/>
            </a:pPr>
            <a:r>
              <a:rPr lang="en-US" b="1" dirty="0">
                <a:solidFill>
                  <a:srgbClr val="FF0000"/>
                </a:solidFill>
              </a:rPr>
              <a:t>Non-Uniform Quantization: </a:t>
            </a:r>
          </a:p>
          <a:p>
            <a:pPr marL="0" indent="0" algn="just">
              <a:buFont typeface="Wingdings" pitchFamily="2" charset="2"/>
              <a:buChar char="Ø"/>
            </a:pPr>
            <a:r>
              <a:rPr lang="en-US" dirty="0"/>
              <a:t>In  non-uniform quantization, the step size is not fixed. It varies according to certain law or as per input signal amplitude. </a:t>
            </a:r>
          </a:p>
          <a:p>
            <a:pPr marL="0" indent="0" algn="just">
              <a:buFont typeface="Wingdings" pitchFamily="2" charset="2"/>
              <a:buChar char="Ø"/>
            </a:pPr>
            <a:r>
              <a:rPr lang="en-US" dirty="0"/>
              <a:t>The following fig shows the characteristics of Non uniform quantizer. </a:t>
            </a:r>
          </a:p>
        </p:txBody>
      </p:sp>
      <p:pic>
        <p:nvPicPr>
          <p:cNvPr id="1026" name="Picture 2"/>
          <p:cNvPicPr>
            <a:picLocks noChangeAspect="1" noChangeArrowheads="1"/>
          </p:cNvPicPr>
          <p:nvPr/>
        </p:nvPicPr>
        <p:blipFill>
          <a:blip r:embed="rId2"/>
          <a:srcRect/>
          <a:stretch>
            <a:fillRect/>
          </a:stretch>
        </p:blipFill>
        <p:spPr bwMode="auto">
          <a:xfrm>
            <a:off x="457200" y="2286000"/>
            <a:ext cx="8305800" cy="4114800"/>
          </a:xfrm>
          <a:prstGeom prst="rect">
            <a:avLst/>
          </a:prstGeom>
          <a:noFill/>
          <a:ln w="9525">
            <a:noFill/>
            <a:miter lim="800000"/>
            <a:headEnd/>
            <a:tailEnd/>
          </a:ln>
          <a:effec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sz="quarter" idx="1"/>
          </p:nvPr>
        </p:nvPicPr>
        <p:blipFill>
          <a:blip r:embed="rId2">
            <a:lum bright="-30000" contrast="40000"/>
          </a:blip>
          <a:srcRect/>
          <a:stretch>
            <a:fillRect/>
          </a:stretch>
        </p:blipFill>
        <p:spPr bwMode="auto">
          <a:xfrm>
            <a:off x="152400" y="381000"/>
            <a:ext cx="8839200" cy="6019800"/>
          </a:xfrm>
          <a:prstGeom prst="rect">
            <a:avLst/>
          </a:prstGeom>
          <a:noFill/>
          <a:ln w="9525">
            <a:noFill/>
            <a:miter lim="800000"/>
            <a:headEnd/>
            <a:tailEnd/>
          </a:ln>
          <a:effec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Grp="1" noChangeAspect="1" noChangeArrowheads="1"/>
          </p:cNvPicPr>
          <p:nvPr>
            <p:ph sz="quarter" idx="1"/>
          </p:nvPr>
        </p:nvPicPr>
        <p:blipFill>
          <a:blip r:embed="rId2">
            <a:lum bright="-30000" contrast="40000"/>
          </a:blip>
          <a:srcRect/>
          <a:stretch>
            <a:fillRect/>
          </a:stretch>
        </p:blipFill>
        <p:spPr bwMode="auto">
          <a:xfrm>
            <a:off x="431132" y="152400"/>
            <a:ext cx="8331868" cy="6400800"/>
          </a:xfrm>
          <a:prstGeom prst="rect">
            <a:avLst/>
          </a:prstGeom>
          <a:noFill/>
          <a:ln w="9525">
            <a:noFill/>
            <a:miter lim="800000"/>
            <a:headEnd/>
            <a:tailEnd/>
          </a:ln>
          <a:effec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4800" y="304800"/>
            <a:ext cx="4191000" cy="6172200"/>
          </a:xfrm>
        </p:spPr>
        <p:txBody>
          <a:bodyPr>
            <a:normAutofit fontScale="70000" lnSpcReduction="20000"/>
          </a:bodyPr>
          <a:lstStyle/>
          <a:p>
            <a:pPr>
              <a:buFont typeface="Wingdings" pitchFamily="2" charset="2"/>
              <a:buChar char="v"/>
            </a:pPr>
            <a:r>
              <a:rPr lang="en-US" b="1" u="sng" dirty="0">
                <a:solidFill>
                  <a:srgbClr val="FF0000"/>
                </a:solidFill>
              </a:rPr>
              <a:t>Companding PCM System: </a:t>
            </a:r>
          </a:p>
          <a:p>
            <a:pPr algn="just"/>
            <a:r>
              <a:rPr lang="en-US" dirty="0"/>
              <a:t> Non-uniform quantizers are </a:t>
            </a:r>
            <a:r>
              <a:rPr lang="en-US" dirty="0">
                <a:solidFill>
                  <a:srgbClr val="FF0000"/>
                </a:solidFill>
              </a:rPr>
              <a:t>difficult to make and expensive</a:t>
            </a:r>
            <a:r>
              <a:rPr lang="en-US" dirty="0"/>
              <a:t>. </a:t>
            </a:r>
          </a:p>
          <a:p>
            <a:pPr algn="just"/>
            <a:r>
              <a:rPr lang="en-US" dirty="0"/>
              <a:t>An alternative is to first pass the speech signal through </a:t>
            </a:r>
            <a:r>
              <a:rPr lang="en-US" dirty="0">
                <a:solidFill>
                  <a:srgbClr val="FF0000"/>
                </a:solidFill>
              </a:rPr>
              <a:t>nonlinearity </a:t>
            </a:r>
            <a:r>
              <a:rPr lang="en-US" dirty="0"/>
              <a:t>before quantizing with a uniform quantizer. </a:t>
            </a:r>
          </a:p>
          <a:p>
            <a:pPr algn="just"/>
            <a:r>
              <a:rPr lang="en-US" dirty="0"/>
              <a:t>The nonlinearity causes the signal amplitude to be </a:t>
            </a:r>
            <a:r>
              <a:rPr lang="en-US" b="1" i="1" dirty="0">
                <a:solidFill>
                  <a:srgbClr val="FF0000"/>
                </a:solidFill>
              </a:rPr>
              <a:t>compressed</a:t>
            </a:r>
            <a:r>
              <a:rPr lang="en-US" b="1" i="1" dirty="0"/>
              <a:t>. </a:t>
            </a:r>
          </a:p>
          <a:p>
            <a:pPr algn="just"/>
            <a:r>
              <a:rPr lang="en-US" dirty="0"/>
              <a:t>The input to the quantizer will have a more uniform distribution. </a:t>
            </a:r>
          </a:p>
          <a:p>
            <a:pPr algn="just"/>
            <a:r>
              <a:rPr lang="en-US" dirty="0"/>
              <a:t> At the receiver, the signal is </a:t>
            </a:r>
            <a:r>
              <a:rPr lang="en-US" b="1" i="1" dirty="0">
                <a:solidFill>
                  <a:srgbClr val="FF0000"/>
                </a:solidFill>
              </a:rPr>
              <a:t>expanded by an inverse to the nonlinearity. </a:t>
            </a:r>
          </a:p>
          <a:p>
            <a:pPr algn="just"/>
            <a:r>
              <a:rPr lang="en-US" dirty="0"/>
              <a:t>The process of compressing and expanding is called </a:t>
            </a:r>
            <a:r>
              <a:rPr lang="en-US" b="1" i="1" u="sng" dirty="0">
                <a:solidFill>
                  <a:srgbClr val="FF0000"/>
                </a:solidFill>
              </a:rPr>
              <a:t>Companding</a:t>
            </a:r>
            <a:r>
              <a:rPr lang="en-US" b="1" i="1" dirty="0"/>
              <a:t>. </a:t>
            </a:r>
          </a:p>
          <a:p>
            <a:endParaRPr lang="en-US" dirty="0"/>
          </a:p>
        </p:txBody>
      </p:sp>
      <p:pic>
        <p:nvPicPr>
          <p:cNvPr id="3074" name="Picture 2"/>
          <p:cNvPicPr>
            <a:picLocks noChangeAspect="1" noChangeArrowheads="1"/>
          </p:cNvPicPr>
          <p:nvPr/>
        </p:nvPicPr>
        <p:blipFill>
          <a:blip r:embed="rId2">
            <a:lum bright="-30000" contrast="40000"/>
          </a:blip>
          <a:srcRect/>
          <a:stretch>
            <a:fillRect/>
          </a:stretch>
        </p:blipFill>
        <p:spPr bwMode="auto">
          <a:xfrm>
            <a:off x="4572000" y="838200"/>
            <a:ext cx="4191000" cy="4953000"/>
          </a:xfrm>
          <a:prstGeom prst="rect">
            <a:avLst/>
          </a:prstGeom>
          <a:noFill/>
          <a:ln w="9525">
            <a:noFill/>
            <a:miter lim="800000"/>
            <a:headEnd/>
            <a:tailEnd/>
          </a:ln>
          <a:effec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p:cNvPicPr>
            <a:picLocks noChangeAspect="1" noChangeArrowheads="1"/>
          </p:cNvPicPr>
          <p:nvPr/>
        </p:nvPicPr>
        <p:blipFill>
          <a:blip r:embed="rId2" cstate="print"/>
          <a:srcRect/>
          <a:stretch>
            <a:fillRect/>
          </a:stretch>
        </p:blipFill>
        <p:spPr bwMode="auto">
          <a:xfrm>
            <a:off x="476250" y="1076325"/>
            <a:ext cx="8191500" cy="4705350"/>
          </a:xfrm>
          <a:prstGeom prst="rect">
            <a:avLst/>
          </a:prstGeom>
          <a:noFill/>
          <a:ln w="9525">
            <a:noFill/>
            <a:miter lim="800000"/>
            <a:headEnd/>
            <a:tailEnd/>
          </a:ln>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sz="quarter" idx="1"/>
          </p:nvPr>
        </p:nvPicPr>
        <p:blipFill>
          <a:blip r:embed="rId2">
            <a:lum bright="-30000" contrast="40000"/>
          </a:blip>
          <a:srcRect/>
          <a:stretch>
            <a:fillRect/>
          </a:stretch>
        </p:blipFill>
        <p:spPr bwMode="auto">
          <a:xfrm>
            <a:off x="304800" y="381000"/>
            <a:ext cx="8534400" cy="6248400"/>
          </a:xfrm>
          <a:prstGeom prst="rect">
            <a:avLst/>
          </a:prstGeom>
          <a:noFill/>
          <a:ln w="9525">
            <a:noFill/>
            <a:miter lim="800000"/>
            <a:headEnd/>
            <a:tailEnd/>
          </a:ln>
          <a:effectLst/>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p:cNvPicPr>
            <a:picLocks noChangeAspect="1" noChangeArrowheads="1"/>
          </p:cNvPicPr>
          <p:nvPr/>
        </p:nvPicPr>
        <p:blipFill>
          <a:blip r:embed="rId2" cstate="print"/>
          <a:srcRect/>
          <a:stretch>
            <a:fillRect/>
          </a:stretch>
        </p:blipFill>
        <p:spPr bwMode="auto">
          <a:xfrm>
            <a:off x="1" y="1981200"/>
            <a:ext cx="9144000" cy="3276600"/>
          </a:xfrm>
          <a:prstGeom prst="rect">
            <a:avLst/>
          </a:prstGeom>
          <a:noFill/>
          <a:ln w="9525">
            <a:noFill/>
            <a:miter lim="800000"/>
            <a:headEnd/>
            <a:tailEnd/>
          </a:ln>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2" cstate="print"/>
          <a:srcRect/>
          <a:stretch>
            <a:fillRect/>
          </a:stretch>
        </p:blipFill>
        <p:spPr bwMode="auto">
          <a:xfrm>
            <a:off x="0" y="1000125"/>
            <a:ext cx="9144000" cy="4857750"/>
          </a:xfrm>
          <a:prstGeom prst="rect">
            <a:avLst/>
          </a:prstGeom>
          <a:noFill/>
          <a:ln w="9525">
            <a:noFill/>
            <a:miter lim="800000"/>
            <a:headEnd/>
            <a:tailEnd/>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p:cNvPicPr>
            <a:picLocks noChangeAspect="1" noChangeArrowheads="1"/>
          </p:cNvPicPr>
          <p:nvPr/>
        </p:nvPicPr>
        <p:blipFill>
          <a:blip r:embed="rId2" cstate="print"/>
          <a:srcRect/>
          <a:stretch>
            <a:fillRect/>
          </a:stretch>
        </p:blipFill>
        <p:spPr bwMode="auto">
          <a:xfrm>
            <a:off x="990600" y="533400"/>
            <a:ext cx="3749040" cy="609600"/>
          </a:xfrm>
          <a:prstGeom prst="rect">
            <a:avLst/>
          </a:prstGeom>
          <a:noFill/>
          <a:ln w="9525">
            <a:noFill/>
            <a:miter lim="800000"/>
            <a:headEnd/>
            <a:tailEnd/>
          </a:ln>
        </p:spPr>
      </p:pic>
      <p:pic>
        <p:nvPicPr>
          <p:cNvPr id="89091" name="Picture 3"/>
          <p:cNvPicPr>
            <a:picLocks noChangeAspect="1" noChangeArrowheads="1"/>
          </p:cNvPicPr>
          <p:nvPr/>
        </p:nvPicPr>
        <p:blipFill>
          <a:blip r:embed="rId3" cstate="print"/>
          <a:srcRect/>
          <a:stretch>
            <a:fillRect/>
          </a:stretch>
        </p:blipFill>
        <p:spPr bwMode="auto">
          <a:xfrm>
            <a:off x="326189" y="1371600"/>
            <a:ext cx="8817811" cy="2814637"/>
          </a:xfrm>
          <a:prstGeom prst="rect">
            <a:avLst/>
          </a:prstGeom>
          <a:noFill/>
          <a:ln w="9525">
            <a:noFill/>
            <a:miter lim="800000"/>
            <a:headEnd/>
            <a:tailEnd/>
          </a:ln>
        </p:spPr>
      </p:pic>
      <p:pic>
        <p:nvPicPr>
          <p:cNvPr id="89092" name="Picture 4"/>
          <p:cNvPicPr>
            <a:picLocks noChangeAspect="1" noChangeArrowheads="1"/>
          </p:cNvPicPr>
          <p:nvPr/>
        </p:nvPicPr>
        <p:blipFill>
          <a:blip r:embed="rId4" cstate="print"/>
          <a:srcRect/>
          <a:stretch>
            <a:fillRect/>
          </a:stretch>
        </p:blipFill>
        <p:spPr bwMode="auto">
          <a:xfrm>
            <a:off x="1219200" y="4343400"/>
            <a:ext cx="6981568" cy="914400"/>
          </a:xfrm>
          <a:prstGeom prst="rect">
            <a:avLst/>
          </a:prstGeom>
          <a:noFill/>
          <a:ln w="9525">
            <a:noFill/>
            <a:miter lim="800000"/>
            <a:headEnd/>
            <a:tailEnd/>
          </a:ln>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p:cNvPicPr>
            <a:picLocks noChangeAspect="1" noChangeArrowheads="1"/>
          </p:cNvPicPr>
          <p:nvPr/>
        </p:nvPicPr>
        <p:blipFill>
          <a:blip r:embed="rId2" cstate="print"/>
          <a:srcRect/>
          <a:stretch>
            <a:fillRect/>
          </a:stretch>
        </p:blipFill>
        <p:spPr bwMode="auto">
          <a:xfrm>
            <a:off x="34724" y="995363"/>
            <a:ext cx="9109276" cy="486727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2574</TotalTime>
  <Words>4630</Words>
  <Application>Microsoft Office PowerPoint</Application>
  <PresentationFormat>On-screen Show (4:3)</PresentationFormat>
  <Paragraphs>304</Paragraphs>
  <Slides>162</Slides>
  <Notes>0</Notes>
  <HiddenSlides>1</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162</vt:i4>
      </vt:variant>
    </vt:vector>
  </HeadingPairs>
  <TitlesOfParts>
    <vt:vector size="178" baseType="lpstr">
      <vt:lpstr>Arial</vt:lpstr>
      <vt:lpstr>Arial Black</vt:lpstr>
      <vt:lpstr>Calibri</vt:lpstr>
      <vt:lpstr>Cambria Math</vt:lpstr>
      <vt:lpstr>FairfieldLH-Medium</vt:lpstr>
      <vt:lpstr>Heebo</vt:lpstr>
      <vt:lpstr>MathematicalPi-One</vt:lpstr>
      <vt:lpstr>PBB2k</vt:lpstr>
      <vt:lpstr>PT Serif</vt:lpstr>
      <vt:lpstr>Roboto</vt:lpstr>
      <vt:lpstr>Sabon-Italic</vt:lpstr>
      <vt:lpstr>Sabon-Roman</vt:lpstr>
      <vt:lpstr>Times New Roman</vt:lpstr>
      <vt:lpstr>TimesNewRomanPSMT</vt:lpstr>
      <vt:lpstr>Wingdings</vt:lpstr>
      <vt:lpstr>Office Theme</vt:lpstr>
      <vt:lpstr>DIGITAL COMMUNICATION III B.Tech-V SEM 20EC503 </vt:lpstr>
      <vt:lpstr>UNIT-I  PULSE MODULATION: Introduction,Sampling Process(ideal and flat top),  Pulse-Amplitude Modulation, Pulse-Position Modulation, Quantization Process, Quantization Noise, Pulse Code Modulation: Encoding, Regeneration, Decoding, Delta Modulation, Differential Pulse Code Modulation, Line Codes.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Sampling</vt:lpstr>
      <vt:lpstr>PowerPoint Presentation</vt:lpstr>
      <vt:lpstr>Impulse Sampling</vt:lpstr>
      <vt:lpstr>PowerPoint Presentation</vt:lpstr>
      <vt:lpstr>PowerPoint Presentation</vt:lpstr>
      <vt:lpstr> Flat Top Sampling or Rectangular Pulse Sampling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PAM GENERATION</vt:lpstr>
      <vt:lpstr>PowerPoint Presentation</vt:lpstr>
      <vt:lpstr>PowerPoint Presentation</vt:lpstr>
      <vt:lpstr>Aperture Effect: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PULSE-WIDTH MODULATION (PWM)</vt:lpstr>
      <vt:lpstr>Pulse Position Modulation (PPM) </vt:lpstr>
      <vt:lpstr>PowerPoint Presentation</vt:lpstr>
      <vt:lpstr>Generation of PPM Signal </vt:lpstr>
      <vt:lpstr>PowerPoint Presentation</vt:lpstr>
      <vt:lpstr>Demodulation of PPM Signal </vt:lpstr>
      <vt:lpstr>PowerPoint Presentation</vt:lpstr>
      <vt:lpstr>PowerPoint Presentation</vt:lpstr>
      <vt:lpstr>Difference Between PAM, PWM, and PPM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UNIT-III  PULSE MODULATION: Sampling Process (ideal and flat-top),  Pulse-Amplitude Modulation, Pulse-Position Modulation, Quantization Process, Quantization Noise, Pulse Code Modulation: Encoding, Regeneration, Decoding, Delta Modulation, Differential Pulse Code Modulation, Line Codes.</dc:title>
  <dc:creator>HP</dc:creator>
  <cp:lastModifiedBy>KRISHNACHAITANYA.TATIKONDA</cp:lastModifiedBy>
  <cp:revision>112</cp:revision>
  <dcterms:created xsi:type="dcterms:W3CDTF">2006-08-16T00:00:00Z</dcterms:created>
  <dcterms:modified xsi:type="dcterms:W3CDTF">2023-09-25T05:12:11Z</dcterms:modified>
</cp:coreProperties>
</file>