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4" r:id="rId10"/>
    <p:sldId id="265" r:id="rId11"/>
    <p:sldId id="267" r:id="rId12"/>
    <p:sldId id="269" r:id="rId13"/>
    <p:sldId id="274" r:id="rId14"/>
    <p:sldId id="272" r:id="rId15"/>
    <p:sldId id="275" r:id="rId16"/>
    <p:sldId id="276" r:id="rId17"/>
    <p:sldId id="285" r:id="rId18"/>
    <p:sldId id="286" r:id="rId19"/>
    <p:sldId id="287" r:id="rId20"/>
    <p:sldId id="288" r:id="rId21"/>
    <p:sldId id="289" r:id="rId22"/>
    <p:sldId id="282" r:id="rId23"/>
    <p:sldId id="284" r:id="rId24"/>
    <p:sldId id="292" r:id="rId25"/>
    <p:sldId id="294" r:id="rId26"/>
    <p:sldId id="295" r:id="rId27"/>
    <p:sldId id="296" r:id="rId28"/>
    <p:sldId id="298" r:id="rId29"/>
    <p:sldId id="341" r:id="rId30"/>
    <p:sldId id="293" r:id="rId31"/>
    <p:sldId id="299" r:id="rId32"/>
    <p:sldId id="300" r:id="rId33"/>
    <p:sldId id="301" r:id="rId34"/>
    <p:sldId id="302" r:id="rId35"/>
    <p:sldId id="34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 varScale="1">
        <p:scale>
          <a:sx n="76" d="100"/>
          <a:sy n="76" d="100"/>
        </p:scale>
        <p:origin x="15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08:55.63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51,'0'25,"24"1,1-1,-25 1,25-26,-25 25,0 1,0-1,24 1,-24 24,25-50,-25 26,0-1,0 1,24-26,-24 25,0 1,0-1,25 1,-25-1,0 1,25-1,-25 0,0 1,24-26,-24 25,0-50,25-1,-25 1,0 0,0-1,0 1,25 25,-25-26,0 1,24 25,-24-26,0 1,25 25,-25-26,0 1,0-1,0 1,24 25,-24-51,0 26,25-1,-25 1,0-1,25 26,-25-25,0-1,0 1,0-1,24 26,-24-25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7T06:04:24.87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174 0,'0'24,"0"1,0-1,0 1,0-1,0 1,0-1,0 1,0 0,0-1,0 1,0-1</inkml:trace>
  <inkml:trace contextRef="#ctx0" brushRef="#br0" timeOffset="2058">0 49,'25'0,"0"0,24 0,-24 0,0 0,0 0,0 0,0 0,0 0,-1 0,1 0,0 0,0 0,0 0,0 0,0 0,-1 0,1 0,0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7T06:04:28.74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0,'25'0,"0"0,-1 0,1 0,0 0,-1 0,1 0,0 0,0 0,-1 0,26 0,-25 0,-1 0,1 0,0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7T06:04:52.21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149 0,'0'25,"0"0,0 0,0 0,0-1,0 1,0 0,0 0,0 0,0-1,0 1,0 0,0 0,0 0,0 0,0-1,0 1,0 0,0 0,0 0,0-1,0 1,0 0,0 0,0 0,0-1,0 1,-25-25,25 25,0 0,0 0,0-1,0 1,0 0,0 0,0 0,0-1,0 1,0 0,0 0,0 0,0-1,0 1,0 0,0 0,0 0,0-1,0 1,0 0,0 0,0 0,0-1,0 1,0 0,0 0,0 0,0 0,0-1,0 1,0 0,0 0,0 0,0-1</inkml:trace>
  <inkml:trace contextRef="#ctx0" brushRef="#br0" timeOffset="4451">173 25,'-24'0,"24"25,0 0,0 0,-25-25,25 24,0 1,-25-25,25 25,0 0,0 0,-25-25,25 24,-24-24,24 25,0 0,-25-25,25 25,-25-25</inkml:trace>
  <inkml:trace contextRef="#ctx0" brushRef="#br0" timeOffset="6171">173 75,'25'0,"-25"25,0-1,0 1,25-25,-25 25,0 0,0 0,25-25,-25 24,0 1,0 0,24 0,-24 0,0 0,25-25,-25 24,0 1,0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8T10:12:11.68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793 101,'0'-25,"25"25,-25-24,0-1,25 25,0 0,-1 0,26 0,-25 0,-25-25,24 25,1 0,0 0</inkml:trace>
  <inkml:trace contextRef="#ctx0" brushRef="#br0" timeOffset="2489">768 298,'25'0,"0"0,0 0,0 0,-1 0,1 0,0 0,0-24,-1 24,1 0,0 0,0 0</inkml:trace>
  <inkml:trace contextRef="#ctx0" brushRef="#br0" timeOffset="4953">0 27,'0'25,"0"-1,0 1,0 0,25-25,-25 24,25-24,0 25,-1 24,1-49,-25 25,25-25,-25 25,25-25,-25 24,0 1,0 0,24-50,1 25,-25-25,25 1,-25-1,25 25,-25-25,0 1,49-1,-49 0,25-24,0 49,-25-25,0 1,0-1</inkml:trace>
  <inkml:trace contextRef="#ctx0" brushRef="#br0" timeOffset="8146">397 422,'0'-25,"24"25,1 0,-25 25,0 0,0-1,0 1,0 0,0-1,0 1,-25-25,25 25,-24-25,24 24,0 1,-25-25,25 25,49-25,-24 0,0 0,0 0,0 0,-1 0,1 0,0 0,-25-25,25 25,0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8T10:12:23.21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718 323,'25'0,"0"0,0 0,-1 0,1 0,50 0,-26 0,25 0,-49 0,0 0,0 0</inkml:trace>
  <inkml:trace contextRef="#ctx0" brushRef="#br0" timeOffset="1815">768 496,'25'0,"24"0,-24 0,0 0,0 0,-1 0,1 0,0 0,0 0,-1 0,1 0,0-25</inkml:trace>
  <inkml:trace contextRef="#ctx0" brushRef="#br0" timeOffset="3799">0 75,'24'0,"-24"49,25-49,0 0,-25 25,0 0,25 24,0-24,-1 0,-24 0,25 0,-25-1,25 1,0 0,-1 24,-24-24,25-25,-25 25,25-25,-25 25,25 0,-25-50,0 0,0 0,0 0,0 1,0-1,0 0,0 0,0 1,0-1,0 0,0 0,0 0,0 1,0-1,0 0,0 0,0 1,0-1,0 0,0 0,0 0</inkml:trace>
  <inkml:trace contextRef="#ctx0" brushRef="#br0" timeOffset="6455">520 446,'0'25,"0"0,0 0,0 0,0-1,0 1,25-25,-25 25,0 0,0-1</inkml:trace>
  <inkml:trace contextRef="#ctx0" brushRef="#br0" timeOffset="9022">520 496,'0'25,"0"0,0-1,0 1,0 0,0 0,0-1,0 1,0 0,0 0,0 0,0-1,0 1,0 0,0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0T10:04:56.29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25,'0'25,"25"0,-25 0,24 24,1-24,-25 0,0 0,25-25,-25 24,0 1,25-25,-25 25,25-25,-25 25,24-25,-24 25,0-1,25-24,-25 25,0 0,25-25,0 0,-25-25,25 25,-25-25,0 1,24 24,-24-25,0 0,25 25,-25-25,0 0,0 1,0-1,25 25,0-25,-25 0,0 0,0 1,25 24,-25-25,0 0,0 0,24 25,-24-25,25 25</inkml:trace>
  <inkml:trace contextRef="#ctx0" brushRef="#br0" timeOffset="5493">595 248,'-25'0,"25"25,0 0,-25-25,25 25,0 0,0-1,0 1,0 0,0 0,0 0,0-1,0 1,0 0,0 0,0 0,0-1,0 1,0 0,0 0,25-25,-25 25,0-1,0 1,0 0,-25-25,25 25,-24-25,24 25,-25-25,0 0,0 0,0 0</inkml:trace>
  <inkml:trace contextRef="#ctx0" brushRef="#br0" timeOffset="9487">397 546,'24'0,"1"0,0 0,0 0,0 0,-1 0,1 0,0 0,0 0,24 0,-24 0,0 0,0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0T10:04:59.81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21,'0'-21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1T04:08:45.20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226 0,'25'0,"0"0,-25 25,24-25,1 0,0 0,0 25,-1-25,1 0,-25 25,25-25,0 0,-1 0,-24 24,25-24,0 0,0 0,-1 25,1-25,0 0,0 25,-1-25,1 25,0-25,0 0,-25 25,-25-25,0 0,0 0,1 24,-1-24,0 0,0 0,25 25,-24-25,-1 0,0 25,0-25,-24 25,24-25,0 0,1 0,-26 0,50 25,-25-25,1 0,-1 24,0-24,0 25,0-25,1 0,-1 0,0 25,0-25,1 0,-1 0,25 25,-25-25,25 25</inkml:trace>
  <inkml:trace contextRef="#ctx0" brushRef="#br0" timeOffset="3114">251 720,'0'24,"0"1,0 0,0 0,0 0,0-1,0 1,0 0,0 0,0 0,0-1,0 1,0 25,0-25,0-1,0 26,0-25,-25-25</inkml:trace>
  <inkml:trace contextRef="#ctx0" brushRef="#br0" timeOffset="4538">53 695,'24'0,"26"0,-25 0,-1 0,1 0,0 0,0 0,0 0,-1 0,1 0,0 0,0 0,-1 0,1 0,0 0,0 0,-1 0,1 0,0 0,0 0</inkml:trace>
  <inkml:trace contextRef="#ctx0" brushRef="#br0" timeOffset="6187">77 1191,'25'0,"0"0,49 0,-24 0,-1 0,1 0,-1 0,-24 0,49 0,-49 0,0 0,0 0,-1 0,1 0,0 0,0 0</inkml:trace>
  <inkml:trace contextRef="#ctx0" brushRef="#br0" timeOffset="7770">944 1216,'0'24,"0"1,0 0,0 0,0 0,0-1,0 1,0 0,0 0,0 0,0-1,0 1,0 0</inkml:trace>
  <inkml:trace contextRef="#ctx0" brushRef="#br0" timeOffset="10506">1018 1067,'0'-25,"0"0,-25 25,25-25,-24 25,-1 0,25-24,-25 24,0 0,1 24,24 1,49 0,-24 25,0-50,-1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1T04:09:05.55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244 53,'0'-26,"-24"26,-1 0,25-25,-24 25,0 0,-1 0,1 0,-1 0,1 0,24 25,0 1,0-1,-25 0,25 1,-24-26,24 25,0 1,0-1,0 1,0-1,0 0,0 1,24-26,1 0,-1 0,1 0,-25 25,24-25,1 0,-1 0,0 26,1-26,-25 25,24-25,1-25,-1 25,0-26,-24 1,25 25,-25-26,0 1,0 0,0-1,24 26,-24-25,0-1,0 1,0-1,0 1,0 0,0-1,-24 26,-1 0,1 0,0 0,-1 0,1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1T04:09:09.50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0 179,'0'25,"0"1,0-1,0 1,0-1,25-25,-25 26,0-1,0 1,0-1,0 1,0-1,24 1,-24-1,0 1,25-1,-25 1,0-1,25 1,0-1,-25 1,24-26,-24 25,0-50,0-1,25 26,-25-25,0-1,0 1,25 25,-25-51,25 25,-25 1,0-26,0 25,0 1,0-1,24 1,-24-1,0 1,0-1,0 1,0-1,25 26,-25-25,0-1,0 1,25 25,-25-26,0 1,24 25,-24-26,0 1,0-1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08:58.41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0,'0'25,"0"0,0 0,0 0,0-1,0 1,0 0,0 0,0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1T04:18:01.18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0,'0'50,"25"-25,24 51,-24 51,0-51,0-1,0-24,-25 25,49 25,-24-50,0 24,-25-24,0-26,25 0,-25 1,24-26,-24 25,0 0,25-25,0 0,-25-25,25 0,24-26,-49-25,50 1,0 24,-50 0,24 1,1-26,-25 25,25 1,0-1,0 1,-25 24,0 1,25 0,-25 0,24 25,1-26,-25 1,0 0,25 25,-25-26,25 26,-25-25,25 25,-1 0,-24-25,0 0,25 25</inkml:trace>
  <inkml:trace contextRef="#ctx0" brushRef="#br0" timeOffset="2088">769 960,'-25'0,"0"0,1 0,-1 0,0 0,0 0,25 26,-25-26,0 0,25 25,0 0,0 0,25-25,-25 26,25-26,0 0,0 0,0 0,-25 25,24-25,1 0,0 0,0 0,0 0,-1 0,1 0,0 0,-25-25,0-1,-25 26,25-25,-25 25,1 0,24-25,-25 0,0 25,0 0,25-26</inkml:trace>
  <inkml:trace contextRef="#ctx0" brushRef="#br0" timeOffset="4359">1091 606,'25'0,"0"0,25 0,49 0,-25 0,1 0,-1 0,-24 0,-1 0,1 0,0 0</inkml:trace>
  <inkml:trace contextRef="#ctx0" brushRef="#br0" timeOffset="5704">1265 809,'25'0,"25"0,-26 0,26 0,0 0,24 0,-24 0,-1 0,-24 0,25 0,-1 0,-24 0,0 0</inkml:trace>
  <inkml:trace contextRef="#ctx0" brushRef="#br0" timeOffset="6831">2233 581,'49'0,"26"0,49 0,-25 0,0 0,-74 0,49 0,-24 0,0 0</inkml:trace>
  <inkml:trace contextRef="#ctx0" brushRef="#br0" timeOffset="8407">3101 278,'0'25,"0"0,0 1,0 24,0 1,0-26,0 0,0 26,0-26,0 0,0 1,0-1,0 0,0 1,0-1,0 0,0 0,0 1,0-1,0-50,0-1,0 1,0 0,0 0,0-1,0 1,0 0,0-1,0 1,0 0,0 0,0-1,0 1,0 0,0-1,0 1,0 0,25 0,-25-1,0 1,0 0,25 25,-25-26,0 1,0 0,0 0,0-1,0 1,24 25,1 0,0 0,0 25,-25 1,0-1,0 0,0 0,0 1,25-1,-25 0,0 1,0-1,-25 0,0 0,0-25,25 26,-25-26,1 0,-1 0,0 0,25 25,-50-25,26 0,-1 0,0 0,25 25,0 1,25-1,0-25,-1 25,1 0,0-25,-25 26,25-26,0 0,-1 25,1-25,0 0,0 0,0 0,-25 25,24-25,-24 26,25-26,0 25,0 0,0 0,-1-25,1 0,0 0,-25 26,25-26,0 0,0 0,-1 0,-48 0,-1 0</inkml:trace>
  <inkml:trace contextRef="#ctx0" brushRef="#br0" timeOffset="12592">3721 783,'0'-25,"0"50,0 1,0 24,0-25,0 1,0 50,0-51,0 25,0-24,0-1,0 0,0 1,0-1,0-50,0-1,0 1,0-26,0 26,0 0,0 0,0-1,0 1,0 0,0-1,0 1,0 0,0 0,0-1,25 26,0 0,0 0,-25-25,24 25,1 0,0 0,0 0,0 0,-1 0,1 0,-25-25,25 25,0 0</inkml:trace>
  <inkml:trace contextRef="#ctx0" brushRef="#br0" timeOffset="15864">3746 935,'25'0,"0"0,-1 0,1 0,0 0,0 0,0 0,-1 0,1 0,0 0</inkml:trace>
  <inkml:trace contextRef="#ctx0" brushRef="#br0" timeOffset="17559">4614 227,'0'25,"0"1,0-1,0 0,0 26,0-26,0 0,0 1,0-1,0 0,0 1,0-1,0 0,0 0,0 1,0-1,0 0,0 1,0-1,0 0</inkml:trace>
  <inkml:trace contextRef="#ctx0" brushRef="#br0" timeOffset="19023">4465 278,'0'-26,"25"1,0 25,0-25,0 25,-25-25,25 25,-1 0,1 0,0 0,25 0,-26 0,26 0,-25 0,0 0,-1 0,1-26,0 26,0 0,0 0,-1 0,26 0,-25 0,0 0,-1 0</inkml:trace>
  <inkml:trace contextRef="#ctx0" brushRef="#br0" timeOffset="20543">4391 783,'25'0,"24"0,1 0,0 0,24 0,-24 0,24 0,-24 0,-1 0,-24 0,25 0,-25 0,-1 0,1 0,0 0,-25-25,25 25,0 0,-1 0,1 0,-25-25</inkml:trace>
  <inkml:trace contextRef="#ctx0" brushRef="#br0" timeOffset="21799">5284 733,'0'25,"0"0,0 1,0-1,0 25,0-24,0-1,0 0,0 1,0-1,0 0,0 0,0 1,0-1,25-25</inkml:trace>
  <inkml:trace contextRef="#ctx0" brushRef="#br0" timeOffset="23864">5284 480,'0'25,"0"1,0-1,0 0,0 0,25-25,0 0,0 0,-1 0,1 0,0 0,0 0,-25-25,0 0,0 0,-25 25,25-26,-25 26,25-25,-25 25,1 0,-1 0,0 0,25 25,-25-25,25 26,0-1,-25-25,25 25,-24-25</inkml:trace>
  <inkml:trace contextRef="#ctx0" brushRef="#br0" timeOffset="26495">5458 910,'0'-26,"0"1,0 0,0 0,25 25,-25-26,0 1,24 25,1 0,0 0,0 0,-25 25,0 1,25-26,-25 25,0 0,0 0,0 1,0-1,0 26,0-26,0 0,0 0,0-50,0 0,0 0,24 25,1 0,-25-26,25 26,-25-25,25 25,0 0,0 0,-1 0,-24-25,25 25,0 0,-25-26,25 26,0 0,-25 26,0-1,0 0,24 1,-24-1,0 0,0 0,0 1,0-1,-24-25,24 25,-50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0T11:11:58.69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9925 0</inkml:trace>
  <inkml:trace contextRef="#ctx0" brushRef="#br0" timeOffset="1553">0 8011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0T11:12:58.39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0T11:12:36.19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74,'25'0,"0"0,0 0,-1 0</inkml:trace>
  <inkml:trace contextRef="#ctx0" brushRef="#br0" timeOffset="3472">75 198,'24'0,"1"0,-50 0,1 0,-1 0</inkml:trace>
  <inkml:trace contextRef="#ctx0" brushRef="#br0" timeOffset="7486">447 0,'-25'0,"25"24,0 1,-25-25,1 25,24 0,-25-25,25 25,0 0,0 0,0-1,0 1,0 0,0 0,25-25,-25 25,24-25,1 0,0 0,0 0,0 0,0 0,-1 0,1 0,0 0,-25-25,0 0,0 0,25 25,-25-25,0 1,0-1,0 0,0 0,0 0,-25 25,0-25,0 25,25-25,-24 25</inkml:trace>
  <inkml:trace contextRef="#ctx0" brushRef="#br0" timeOffset="15903">720 49,'25'0,"-25"25,0 0,0 0,0 0,25-25,-25 25,0-1,0 1,25-25,-25 25,0 0,0 0,0 0,0 0,0 0,0-1,0 1,0-50,0 1,0-1,0 0,0 0,0 0,25 25,-25-25,0 0,0 0,24 1,-24-1,0 0,0 0,25 25,-25-25,25 25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4T06:30:53.55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299 75,'0'-25,"-25"25,0 0,1 0,-1-24,0 24,25-25,-25 25,0 0,1 0,24 25,-26-25,26 24,-25-24,0 25,25-1,0 0,-25-24,25 25,0-1,0 1,0-1,0 0,0 1,0-1,0 1,0-1,25-24,-25 24,25-24,0 0,25 0,0 0,0 0,24 0,1 0,0 0,-26 0,2 0,-26 0,0 0,-25-24,0 0,0-1,-25 25,25-49,-25 49,0 0,25-24,-26 24,26-24,-24 24,24-25,-25 25,0 0,25-24,-25 24,25-25,-25 25,1-24,-1 24,-1 0,26-24,-25 24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24T06:30:57.20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0,'25'0,"-25"25,26-25,-26 25,25-25,-25 24,0 1,25 0,-25 0,24-25,-24 24,0 0,26-24,-26 25,25-25,-25 25,25 0,-25 0,0-1,26-24,-26-24,0-1,0 0,24 0,1 0,-25-23,0 23,25 25,-25-25,0 0,0 1,0-1,26 25,-1 0,-25-25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09:01.0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25,'0'49,"0"-25,0 1,0-1,24-24,-24 25,0-1,25-24,-25 25,0 0,0-1,0 1,25-25,-25 24,0 1,0-1,25-24,-25 25,24-25,-24-25,25 1,-25-1,25 1,-1-1,1 1,-25-1,0 0,25 1,0 24,-25-25,0 1,0-1,24 25,-24-24,0-1,25 25,-25-24,0-1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09:04.2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99,'24'0,"1"0,-25-25,0 1,0-1,0 0,24 25,1 0,0 0,-25 25,0 0,0-1,0 1,0-1,0 1,0 0,0-1,-25-24,25 25,0-1,-25-24,25 25,-24-25,24 25,-25-1,25 1,0 0,25-25,-1 0,50 0,-49 0,-1 0,1 0,0 0,-1 0,1 0,-1 0,1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09:08.87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49,'0'25,"25"24,0 0,25 0,-25-1,-1 1,-24-24,25-25,-25 24,25-24,-25 25,0-1,25-24,-25 25,0-1,25-24,-25 25,25-25,-25 24,25-24,-1 0,1-24,-25-1,25 1,-25-1,0 1,25 24,-25-25,0 1,0-1,0 1,25 24,-25-25,0 1,0 0,25-1,-25 1,25-1,-25 1,0-1,0 1,24 24,-24-25,0 1,0-1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09:12.32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249 29,'25'0,"-1"0,1 0,0 0,0 0,0 0,0 0,0 0,-25-25,25 25,-50 0,25 25,-25-25,0 0,25 24,-25-24,0 0,25 24,-25-24,0 0,25 24,0 1,-24-25,24 24,24-24,1 0,0 0,0 0,0 0,0 0,0 0,0 0,0 0,-1 0,1 0,0 0,-50 0,0 24,1 1,-1-25,0 0,0 24,0-24,0 0,0 0,0 0,0 0,1 0,-1 0,0 0,0 0,0 0,0 0,0 0,-25 0,26 0,-1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1T10:17:17.65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</inkml:trace>
  <inkml:trace contextRef="#ctx0" brushRef="#br0" timeOffset="19519">3051 52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7T06:03:59.09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124 1066,'0'25,"0"0,25-25,-25 25,25 0,0-25,-25 24,0 1,0 0,25 0,-25-1,0 1,24 0,-24 0,0 0,0-1,25-24,-25 25,25-25,0 0,-25-25,25 25,-25-24,24-1,-24 0,25 25,-25-25,25 25,-25-25,0 1,0-1,25 25,-25-25,25 0,-1 25,-24-24,0-1,0 0,25 25,-25-25,0 0,25 25,-25-24,0-1,25 25,-25-25,25 25</inkml:trace>
  <inkml:trace contextRef="#ctx0" brushRef="#br0" timeOffset="4226">620 1364,'-24'0,"-1"25,0-25,25 24,0 1,0 0,0 0,0 0,25-25,0 0,-1 0,26 24,-25-24,0 0,-1 0,-24-24,0-1,0 0,0 0,0 0,-24 25,-1 0,0 0,0 0,0 0,25-24,-24 24,-1 0,25-25</inkml:trace>
  <inkml:trace contextRef="#ctx0" brushRef="#br0" timeOffset="7695">844 1364,'24'0,"1"0,0 0,-25 25,25-25,-25 24,0 1,0 0,0 0,-25-25,25 25,0-1,-25-24,0 0,25 25,0 0,25-25,0 0,0 0,0 0,-1 0,1 0,0 0,25 0,-25 0,-1 0</inkml:trace>
  <inkml:trace contextRef="#ctx0" brushRef="#br0" timeOffset="12928">0 0,'0'25,"0"0,0 0,0 0,0-1,25 1,-25 0,25-25,-25 25,0 0,0-1,0 1,25-25,-25 25,0 0,25-25,-25 24,24 1,-24 0,25-25,-25-25,25 0,-25 1,0-1,25 25,-25-25,0 0,0 1,0-1,0 0,0 0,25 25,-25-25,0 1,24-1,-24 0,25 25,-25-25,0 0</inkml:trace>
  <inkml:trace contextRef="#ctx0" brushRef="#br0" timeOffset="15858">372 323,'-24'0,"-1"0,0 0,25 24,0 1,0 0,0 0,0 0,25-25,0 0,-1 0,1-25,-25 0,0 0,0 0</inkml:trace>
  <inkml:trace contextRef="#ctx0" brushRef="#br0" timeOffset="20346">546 248,'0'25,"0"0,0 0,0-1,0 1,-25-25,25 25,0 0,0 0,0-1,0 1,0 0,0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09-17T06:04:35.57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emf"/><Relationship Id="rId13" Type="http://schemas.openxmlformats.org/officeDocument/2006/relationships/customXml" Target="../ink/ink13.xml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2" Type="http://schemas.openxmlformats.org/officeDocument/2006/relationships/image" Target="../media/image112.emf"/><Relationship Id="rId2" Type="http://schemas.openxmlformats.org/officeDocument/2006/relationships/image" Target="../media/image5.png"/><Relationship Id="rId16" Type="http://schemas.openxmlformats.org/officeDocument/2006/relationships/image" Target="../media/image1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emf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10" Type="http://schemas.openxmlformats.org/officeDocument/2006/relationships/image" Target="../media/image111.emf"/><Relationship Id="rId4" Type="http://schemas.openxmlformats.org/officeDocument/2006/relationships/image" Target="../media/image108.emf"/><Relationship Id="rId9" Type="http://schemas.openxmlformats.org/officeDocument/2006/relationships/customXml" Target="../ink/ink11.xml"/><Relationship Id="rId14" Type="http://schemas.openxmlformats.org/officeDocument/2006/relationships/image" Target="../media/image11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emf"/><Relationship Id="rId5" Type="http://schemas.openxmlformats.org/officeDocument/2006/relationships/customXml" Target="../ink/ink16.xml"/><Relationship Id="rId4" Type="http://schemas.openxmlformats.org/officeDocument/2006/relationships/image" Target="../media/image11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emf"/><Relationship Id="rId3" Type="http://schemas.openxmlformats.org/officeDocument/2006/relationships/customXml" Target="../ink/ink17.xml"/><Relationship Id="rId7" Type="http://schemas.openxmlformats.org/officeDocument/2006/relationships/customXml" Target="../ink/ink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emf"/><Relationship Id="rId5" Type="http://schemas.openxmlformats.org/officeDocument/2006/relationships/customXml" Target="../ink/ink18.xml"/><Relationship Id="rId4" Type="http://schemas.openxmlformats.org/officeDocument/2006/relationships/image" Target="../media/image11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3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emf"/><Relationship Id="rId3" Type="http://schemas.openxmlformats.org/officeDocument/2006/relationships/customXml" Target="../ink/ink21.xml"/><Relationship Id="rId7" Type="http://schemas.openxmlformats.org/officeDocument/2006/relationships/customXml" Target="../ink/ink2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emf"/><Relationship Id="rId5" Type="http://schemas.openxmlformats.org/officeDocument/2006/relationships/customXml" Target="../ink/ink22.xml"/><Relationship Id="rId4" Type="http://schemas.openxmlformats.org/officeDocument/2006/relationships/image" Target="../media/image12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0.emf"/><Relationship Id="rId5" Type="http://schemas.openxmlformats.org/officeDocument/2006/relationships/customXml" Target="../ink/ink25.xml"/><Relationship Id="rId4" Type="http://schemas.openxmlformats.org/officeDocument/2006/relationships/image" Target="../media/image1330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1.emf"/><Relationship Id="rId2" Type="http://schemas.openxmlformats.org/officeDocument/2006/relationships/image" Target="../media/image2.png"/><Relationship Id="rId16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customXml" Target="../ink/ink4.xml"/><Relationship Id="rId1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99059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OP-AMP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81200"/>
            <a:ext cx="7772400" cy="4038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sz="3600" b="1" dirty="0">
                <a:solidFill>
                  <a:schemeClr val="tx1"/>
                </a:solidFill>
              </a:rPr>
              <a:t>The summing amplifier, Differential and instrumentation amplifiers, Voltage to current and current to voltage conversion, The Op-amp with complex impedances, Differentiators and integrators.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Analysis of Non-inverting summing amplifier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/>
              <a:t>    Using </a:t>
            </a:r>
            <a:r>
              <a:rPr lang="en-US" sz="2800" dirty="0">
                <a:solidFill>
                  <a:srgbClr val="FF0000"/>
                </a:solidFill>
              </a:rPr>
              <a:t>super position theorem </a:t>
            </a:r>
            <a:r>
              <a:rPr lang="en-US" sz="2800" dirty="0"/>
              <a:t>we can find the total output voltage, V</a:t>
            </a:r>
            <a:r>
              <a:rPr lang="en-US" sz="2800" baseline="-25000" dirty="0"/>
              <a:t>0</a:t>
            </a:r>
            <a:r>
              <a:rPr lang="en-US" sz="2800" dirty="0"/>
              <a:t>  = V</a:t>
            </a:r>
            <a:r>
              <a:rPr lang="en-US" sz="2800" baseline="-25000" dirty="0"/>
              <a:t>0a</a:t>
            </a:r>
            <a:r>
              <a:rPr lang="en-US" sz="2800" dirty="0"/>
              <a:t> + V</a:t>
            </a:r>
            <a:r>
              <a:rPr lang="en-US" sz="2800" baseline="-25000" dirty="0"/>
              <a:t>0b</a:t>
            </a:r>
            <a:r>
              <a:rPr lang="en-US" sz="2800" dirty="0"/>
              <a:t> + V</a:t>
            </a:r>
            <a:r>
              <a:rPr lang="en-US" sz="2800" baseline="-25000" dirty="0"/>
              <a:t>0c</a:t>
            </a:r>
            <a:endParaRPr lang="en-US" sz="2800" dirty="0"/>
          </a:p>
          <a:p>
            <a:pPr algn="just">
              <a:buNone/>
            </a:pPr>
            <a:r>
              <a:rPr lang="en-US" sz="2800" dirty="0"/>
              <a:t>     V</a:t>
            </a:r>
            <a:r>
              <a:rPr lang="en-US" sz="2800" baseline="-25000" dirty="0"/>
              <a:t>0</a:t>
            </a:r>
            <a:r>
              <a:rPr lang="en-US" sz="2800" dirty="0"/>
              <a:t> = (1+ </a:t>
            </a:r>
            <a:r>
              <a:rPr lang="en-US" sz="2800" dirty="0" err="1"/>
              <a:t>R</a:t>
            </a:r>
            <a:r>
              <a:rPr lang="en-US" sz="2800" baseline="-25000" dirty="0" err="1"/>
              <a:t>f</a:t>
            </a:r>
            <a:r>
              <a:rPr lang="en-US" sz="2800" dirty="0"/>
              <a:t> /R</a:t>
            </a:r>
            <a:r>
              <a:rPr lang="en-US" sz="2800" baseline="-25000" dirty="0"/>
              <a:t>1</a:t>
            </a:r>
            <a:r>
              <a:rPr lang="en-US" sz="2800" dirty="0"/>
              <a:t> ). {</a:t>
            </a:r>
            <a:r>
              <a:rPr lang="en-US" sz="2800" dirty="0" err="1"/>
              <a:t>V</a:t>
            </a:r>
            <a:r>
              <a:rPr lang="en-US" sz="2800" baseline="-25000" dirty="0" err="1"/>
              <a:t>a</a:t>
            </a:r>
            <a:r>
              <a:rPr lang="en-US" sz="2800" dirty="0" err="1"/>
              <a:t>R</a:t>
            </a:r>
            <a:r>
              <a:rPr lang="en-US" sz="2800" dirty="0"/>
              <a:t>/2 + </a:t>
            </a:r>
            <a:r>
              <a:rPr lang="en-US" sz="2800" dirty="0" err="1"/>
              <a:t>V</a:t>
            </a:r>
            <a:r>
              <a:rPr lang="en-US" sz="2800" baseline="-25000" dirty="0" err="1"/>
              <a:t>b</a:t>
            </a:r>
            <a:r>
              <a:rPr lang="en-US" sz="2800" dirty="0" err="1"/>
              <a:t>R</a:t>
            </a:r>
            <a:r>
              <a:rPr lang="en-US" sz="2800" dirty="0"/>
              <a:t>/2 + </a:t>
            </a:r>
            <a:r>
              <a:rPr lang="en-US" sz="2800" dirty="0" err="1"/>
              <a:t>V</a:t>
            </a:r>
            <a:r>
              <a:rPr lang="en-US" sz="2800" baseline="-25000" dirty="0" err="1"/>
              <a:t>c</a:t>
            </a:r>
            <a:r>
              <a:rPr lang="en-US" sz="2800" dirty="0" err="1"/>
              <a:t>R</a:t>
            </a:r>
            <a:r>
              <a:rPr lang="en-US" sz="2800" dirty="0"/>
              <a:t>/2 } / (R</a:t>
            </a:r>
            <a:r>
              <a:rPr lang="en-US" sz="2800" baseline="-25000" dirty="0"/>
              <a:t> </a:t>
            </a:r>
            <a:r>
              <a:rPr lang="en-US" sz="2800" dirty="0"/>
              <a:t>+ R/2)</a:t>
            </a:r>
          </a:p>
          <a:p>
            <a:pPr algn="just">
              <a:buNone/>
            </a:pPr>
            <a:r>
              <a:rPr lang="en-US" sz="2800" dirty="0"/>
              <a:t>     V</a:t>
            </a:r>
            <a:r>
              <a:rPr lang="en-US" sz="2800" baseline="-25000" dirty="0"/>
              <a:t>0</a:t>
            </a:r>
            <a:r>
              <a:rPr lang="en-US" sz="2800" dirty="0"/>
              <a:t> = (1+ </a:t>
            </a:r>
            <a:r>
              <a:rPr lang="en-US" sz="2800" dirty="0" err="1"/>
              <a:t>R</a:t>
            </a:r>
            <a:r>
              <a:rPr lang="en-US" sz="2800" baseline="-25000" dirty="0" err="1"/>
              <a:t>f</a:t>
            </a:r>
            <a:r>
              <a:rPr lang="en-US" sz="2800" dirty="0"/>
              <a:t> /R</a:t>
            </a:r>
            <a:r>
              <a:rPr lang="en-US" sz="2800" baseline="-25000" dirty="0"/>
              <a:t>1</a:t>
            </a:r>
            <a:r>
              <a:rPr lang="en-US" sz="2800" dirty="0"/>
              <a:t> ). (V</a:t>
            </a:r>
            <a:r>
              <a:rPr lang="en-US" sz="2800" baseline="-25000" dirty="0"/>
              <a:t>a</a:t>
            </a:r>
            <a:r>
              <a:rPr lang="en-US" sz="2800" dirty="0"/>
              <a:t>/3 + </a:t>
            </a:r>
            <a:r>
              <a:rPr lang="en-US" sz="2800" dirty="0" err="1"/>
              <a:t>V</a:t>
            </a:r>
            <a:r>
              <a:rPr lang="en-US" sz="2800" baseline="-25000" dirty="0" err="1"/>
              <a:t>b</a:t>
            </a:r>
            <a:r>
              <a:rPr lang="en-US" sz="2800" dirty="0"/>
              <a:t>/3 + </a:t>
            </a:r>
            <a:r>
              <a:rPr lang="en-US" sz="2800" dirty="0" err="1"/>
              <a:t>V</a:t>
            </a:r>
            <a:r>
              <a:rPr lang="en-US" sz="2800" baseline="-25000" dirty="0" err="1"/>
              <a:t>c</a:t>
            </a:r>
            <a:r>
              <a:rPr lang="en-US" sz="2800" dirty="0"/>
              <a:t>/3)</a:t>
            </a:r>
          </a:p>
          <a:p>
            <a:pPr algn="just">
              <a:buNone/>
            </a:pPr>
            <a:r>
              <a:rPr lang="en-US" sz="2800" dirty="0"/>
              <a:t>     By selecting </a:t>
            </a:r>
            <a:r>
              <a:rPr lang="en-US" sz="2800" dirty="0" err="1"/>
              <a:t>R</a:t>
            </a:r>
            <a:r>
              <a:rPr lang="en-US" sz="2800" baseline="-25000" dirty="0" err="1"/>
              <a:t>f</a:t>
            </a:r>
            <a:r>
              <a:rPr lang="en-US" sz="2800" dirty="0"/>
              <a:t> =2R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</a:p>
          <a:p>
            <a:pPr algn="just">
              <a:buNone/>
            </a:pPr>
            <a:r>
              <a:rPr lang="en-US" sz="2800" dirty="0"/>
              <a:t>                </a:t>
            </a:r>
            <a:r>
              <a:rPr lang="en-US" sz="2800" dirty="0">
                <a:solidFill>
                  <a:srgbClr val="FF0000"/>
                </a:solidFill>
              </a:rPr>
              <a:t>Then V</a:t>
            </a:r>
            <a:r>
              <a:rPr lang="en-US" sz="2800" baseline="-250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rgbClr val="FF0000"/>
                </a:solidFill>
              </a:rPr>
              <a:t> =  ( </a:t>
            </a:r>
            <a:r>
              <a:rPr lang="en-US" sz="2800" dirty="0" err="1">
                <a:solidFill>
                  <a:srgbClr val="FF0000"/>
                </a:solidFill>
              </a:rPr>
              <a:t>V</a:t>
            </a:r>
            <a:r>
              <a:rPr lang="en-US" sz="2800" baseline="-25000" dirty="0" err="1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 + </a:t>
            </a:r>
            <a:r>
              <a:rPr lang="en-US" sz="2800" dirty="0" err="1">
                <a:solidFill>
                  <a:srgbClr val="FF0000"/>
                </a:solidFill>
              </a:rPr>
              <a:t>V</a:t>
            </a:r>
            <a:r>
              <a:rPr lang="en-US" sz="2800" baseline="-25000" dirty="0" err="1">
                <a:solidFill>
                  <a:srgbClr val="FF0000"/>
                </a:solidFill>
              </a:rPr>
              <a:t>b</a:t>
            </a:r>
            <a:r>
              <a:rPr lang="en-US" sz="2800" dirty="0">
                <a:solidFill>
                  <a:srgbClr val="FF0000"/>
                </a:solidFill>
              </a:rPr>
              <a:t> + </a:t>
            </a:r>
            <a:r>
              <a:rPr lang="en-US" sz="2800" dirty="0" err="1">
                <a:solidFill>
                  <a:srgbClr val="FF0000"/>
                </a:solidFill>
              </a:rPr>
              <a:t>V</a:t>
            </a:r>
            <a:r>
              <a:rPr lang="en-US" sz="2800" baseline="-25000" dirty="0" err="1">
                <a:solidFill>
                  <a:srgbClr val="FF0000"/>
                </a:solidFill>
              </a:rPr>
              <a:t>c</a:t>
            </a:r>
            <a:r>
              <a:rPr lang="en-US" sz="2800" dirty="0">
                <a:solidFill>
                  <a:srgbClr val="FF0000"/>
                </a:solidFill>
              </a:rPr>
              <a:t> )</a:t>
            </a:r>
          </a:p>
          <a:p>
            <a:pPr algn="just">
              <a:buNone/>
            </a:pPr>
            <a:r>
              <a:rPr lang="en-US" sz="2800" dirty="0"/>
              <a:t>  We can conclude  that the output voltage is sum of the three input voltages without any polarity change or in phase with the input voltages.</a:t>
            </a:r>
          </a:p>
          <a:p>
            <a:pPr algn="just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Differential amplifier (difference amplifier- subtractor)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with one op-amp</a:t>
            </a:r>
          </a:p>
        </p:txBody>
      </p:sp>
      <p:pic>
        <p:nvPicPr>
          <p:cNvPr id="86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7696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Analysis of differential amplifier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3EA55C-8AFA-6576-E69C-6CE742B4E2C7}"/>
              </a:ext>
            </a:extLst>
          </p:cNvPr>
          <p:cNvSpPr txBox="1"/>
          <p:nvPr/>
        </p:nvSpPr>
        <p:spPr>
          <a:xfrm>
            <a:off x="914400" y="1143000"/>
            <a:ext cx="7848600" cy="4487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Using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super position theorem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can find the total output voltage, V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= V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+ V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02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V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lang="en-US" sz="2800" dirty="0"/>
              <a:t>-  (R</a:t>
            </a:r>
            <a:r>
              <a:rPr lang="en-US" sz="2800" baseline="-25000" dirty="0"/>
              <a:t>3</a:t>
            </a:r>
            <a:r>
              <a:rPr lang="en-US" sz="2800" dirty="0"/>
              <a:t>/ R</a:t>
            </a:r>
            <a:r>
              <a:rPr lang="en-US" sz="2800" baseline="-25000" dirty="0"/>
              <a:t>1</a:t>
            </a:r>
            <a:r>
              <a:rPr lang="en-US" sz="2800" dirty="0"/>
              <a:t>) x V</a:t>
            </a:r>
            <a:r>
              <a:rPr lang="en-US" sz="2800" baseline="-25000" dirty="0"/>
              <a:t>1  </a:t>
            </a:r>
            <a:r>
              <a:rPr lang="en-US" sz="2800" dirty="0"/>
              <a:t> +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(1+ R</a:t>
            </a:r>
            <a:r>
              <a:rPr lang="en-US" sz="28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/R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). V</a:t>
            </a:r>
            <a:r>
              <a:rPr lang="en-US" sz="28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(R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R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+R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By selecting R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=R</a:t>
            </a:r>
            <a:r>
              <a:rPr lang="en-US" sz="28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R</a:t>
            </a:r>
            <a:r>
              <a:rPr lang="en-US" sz="28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=R</a:t>
            </a:r>
            <a:r>
              <a:rPr lang="en-US" sz="2800" baseline="-25000" dirty="0">
                <a:solidFill>
                  <a:prstClr val="black"/>
                </a:solidFill>
                <a:latin typeface="Calibri"/>
              </a:rPr>
              <a:t>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Then V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 V</a:t>
            </a:r>
            <a:r>
              <a:rPr lang="en-US" sz="2800" baseline="-25000" dirty="0">
                <a:solidFill>
                  <a:srgbClr val="FF0000"/>
                </a:solidFill>
                <a:latin typeface="Calibri"/>
              </a:rPr>
              <a:t>2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–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</a:t>
            </a:r>
            <a:r>
              <a:rPr lang="en-US" sz="2800" baseline="-25000" dirty="0">
                <a:solidFill>
                  <a:srgbClr val="FF0000"/>
                </a:solidFill>
                <a:latin typeface="Calibri"/>
              </a:rPr>
              <a:t>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W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 can conclude  that the output voltage is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the difference of the input voltages.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Instrumentation amplifier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400" dirty="0"/>
              <a:t>1.In many industrial , biomedical and consumer applications the measurement and control of    physical conditions are very important like temperature , humidity , light intensity , water flow , pressure , bio electric potentials ,etc.</a:t>
            </a:r>
          </a:p>
          <a:p>
            <a:pPr algn="just">
              <a:buNone/>
            </a:pPr>
            <a:r>
              <a:rPr lang="en-US" sz="2400" dirty="0"/>
              <a:t>2. All these are measured by transducers , sensors and be amplified to drive indicators , display devices or processors , etc.</a:t>
            </a:r>
          </a:p>
          <a:p>
            <a:pPr algn="just">
              <a:buNone/>
            </a:pPr>
            <a:r>
              <a:rPr lang="en-US" sz="2400" dirty="0"/>
              <a:t>3. So we require high gain , high input impedance , low output impedance , high CMRR ,high slew rate  and low power consumption amplifiers.</a:t>
            </a:r>
          </a:p>
          <a:p>
            <a:pPr algn="just">
              <a:buNone/>
            </a:pPr>
            <a:r>
              <a:rPr lang="en-US" sz="2400" dirty="0"/>
              <a:t>4. Hence an instrumentation amplifier is designed to amplify weak signals , added with noise with low thermal and time drifts .</a:t>
            </a:r>
          </a:p>
          <a:p>
            <a:pPr algn="just">
              <a:buNone/>
            </a:pPr>
            <a:r>
              <a:rPr lang="en-US" sz="2400" dirty="0"/>
              <a:t>5. Basically, the Instrumentation Amplifiers  like µA 725 , ICL 7605 , </a:t>
            </a:r>
          </a:p>
          <a:p>
            <a:pPr algn="just">
              <a:buNone/>
            </a:pPr>
            <a:r>
              <a:rPr lang="en-US" sz="2400" dirty="0"/>
              <a:t>	LH 0036 ,INA 101 , PGA 201 are used.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239000" cy="4572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Design of Instrumentation amplifier</a:t>
            </a: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153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734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32150" y="3089275"/>
              <a:ext cx="411163" cy="571500"/>
            </p14:xfrm>
          </p:contentPart>
        </mc:Choice>
        <mc:Fallback xmlns="">
          <p:pic>
            <p:nvPicPr>
              <p:cNvPr id="5734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25669" y="3082797"/>
                <a:ext cx="424124" cy="5844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734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345988" y="147570825"/>
              <a:ext cx="0" cy="0"/>
            </p14:xfrm>
          </p:contentPart>
        </mc:Choice>
        <mc:Fallback xmlns="">
          <p:pic>
            <p:nvPicPr>
              <p:cNvPr id="5734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345988" y="147570825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734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87450" y="3268663"/>
              <a:ext cx="179388" cy="106362"/>
            </p14:xfrm>
          </p:contentPart>
        </mc:Choice>
        <mc:Fallback xmlns="">
          <p:pic>
            <p:nvPicPr>
              <p:cNvPr id="5734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80966" y="3262173"/>
                <a:ext cx="192356" cy="119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734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87450" y="3402013"/>
              <a:ext cx="142875" cy="1587"/>
            </p14:xfrm>
          </p:contentPart>
        </mc:Choice>
        <mc:Fallback xmlns="">
          <p:pic>
            <p:nvPicPr>
              <p:cNvPr id="5734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80972" y="3373447"/>
                <a:ext cx="155831" cy="587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735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90600" y="3133725"/>
              <a:ext cx="107950" cy="554038"/>
            </p14:xfrm>
          </p:contentPart>
        </mc:Choice>
        <mc:Fallback xmlns="">
          <p:pic>
            <p:nvPicPr>
              <p:cNvPr id="5735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84123" y="3127245"/>
                <a:ext cx="120904" cy="5669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735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8350" y="3697288"/>
              <a:ext cx="384175" cy="241300"/>
            </p14:xfrm>
          </p:contentPart>
        </mc:Choice>
        <mc:Fallback xmlns="">
          <p:pic>
            <p:nvPicPr>
              <p:cNvPr id="5735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61869" y="3690805"/>
                <a:ext cx="397137" cy="2542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735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5338" y="2813050"/>
              <a:ext cx="401637" cy="312738"/>
            </p14:xfrm>
          </p:contentPart>
        </mc:Choice>
        <mc:Fallback xmlns="">
          <p:pic>
            <p:nvPicPr>
              <p:cNvPr id="5735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88860" y="2806572"/>
                <a:ext cx="414593" cy="32569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Analysis of Instrumentation amplifier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1"/>
            <a:ext cx="7848600" cy="5334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In the instrumentation amplifier circuit we can have two stages with  three op-amps.</a:t>
            </a:r>
          </a:p>
          <a:p>
            <a:r>
              <a:rPr lang="en-US" sz="2400" dirty="0"/>
              <a:t>First two op-amps (A</a:t>
            </a:r>
            <a:r>
              <a:rPr lang="en-US" sz="2400" baseline="-25000" dirty="0"/>
              <a:t>1</a:t>
            </a:r>
            <a:r>
              <a:rPr lang="en-US" sz="2400" dirty="0"/>
              <a:t> , A</a:t>
            </a:r>
            <a:r>
              <a:rPr lang="en-US" sz="2400" baseline="-25000" dirty="0"/>
              <a:t>2</a:t>
            </a:r>
            <a:r>
              <a:rPr lang="en-US" sz="2400" dirty="0"/>
              <a:t> ) acts as buffer amplifiers to provide high input impedance.</a:t>
            </a:r>
          </a:p>
          <a:p>
            <a:r>
              <a:rPr lang="en-US" sz="2400" dirty="0"/>
              <a:t>The last op-amp(A</a:t>
            </a:r>
            <a:r>
              <a:rPr lang="en-US" sz="2400" baseline="-25000" dirty="0"/>
              <a:t>3</a:t>
            </a:r>
            <a:r>
              <a:rPr lang="en-US" sz="2400" dirty="0"/>
              <a:t> ) acts as differential amplifier with some gain (R</a:t>
            </a:r>
            <a:r>
              <a:rPr lang="en-US" sz="2400" baseline="-25000" dirty="0"/>
              <a:t>4</a:t>
            </a:r>
            <a:r>
              <a:rPr lang="en-US" sz="2400" dirty="0"/>
              <a:t> / R</a:t>
            </a:r>
            <a:r>
              <a:rPr lang="en-US" sz="2400" baseline="-25000" dirty="0"/>
              <a:t>3</a:t>
            </a:r>
            <a:r>
              <a:rPr lang="en-US" sz="2400" dirty="0"/>
              <a:t> ) </a:t>
            </a:r>
          </a:p>
          <a:p>
            <a:r>
              <a:rPr lang="en-US" sz="2400" dirty="0"/>
              <a:t> Let a current of “ I “ flows from </a:t>
            </a:r>
            <a:r>
              <a:rPr lang="en-US" sz="2400" dirty="0" err="1"/>
              <a:t>V</a:t>
            </a:r>
            <a:r>
              <a:rPr lang="en-US" sz="2400" baseline="-25000" dirty="0" err="1"/>
              <a:t>b</a:t>
            </a:r>
            <a:r>
              <a:rPr lang="en-US" sz="2400" dirty="0"/>
              <a:t>  to </a:t>
            </a:r>
            <a:r>
              <a:rPr lang="en-US" sz="2400" dirty="0" err="1"/>
              <a:t>V</a:t>
            </a:r>
            <a:r>
              <a:rPr lang="en-US" sz="2400" baseline="-25000" dirty="0" err="1"/>
              <a:t>a</a:t>
            </a:r>
            <a:endParaRPr lang="en-US" sz="2400" dirty="0"/>
          </a:p>
          <a:p>
            <a:endParaRPr lang="en-US" sz="2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6202362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In this circuit </a:t>
            </a:r>
            <a:r>
              <a:rPr lang="en-US" sz="2800" dirty="0" err="1"/>
              <a:t>V</a:t>
            </a:r>
            <a:r>
              <a:rPr lang="en-US" sz="2800" baseline="-25000" dirty="0" err="1"/>
              <a:t>b</a:t>
            </a:r>
            <a:r>
              <a:rPr lang="en-US" sz="2800" dirty="0"/>
              <a:t>  = V</a:t>
            </a:r>
            <a:r>
              <a:rPr lang="en-US" sz="2800" baseline="-25000" dirty="0"/>
              <a:t>2</a:t>
            </a:r>
            <a:r>
              <a:rPr lang="en-US" sz="2800" dirty="0"/>
              <a:t> and  V</a:t>
            </a:r>
            <a:r>
              <a:rPr lang="en-US" sz="2800" baseline="-25000" dirty="0"/>
              <a:t>a</a:t>
            </a:r>
            <a:r>
              <a:rPr lang="en-US" sz="2800" dirty="0"/>
              <a:t> = V</a:t>
            </a:r>
            <a:r>
              <a:rPr lang="en-US" sz="2800" baseline="-25000" dirty="0"/>
              <a:t>1</a:t>
            </a:r>
            <a:r>
              <a:rPr lang="en-US" sz="2800" dirty="0"/>
              <a:t>  , </a:t>
            </a:r>
            <a:br>
              <a:rPr lang="en-US" sz="2800" dirty="0"/>
            </a:br>
            <a:r>
              <a:rPr lang="en-US" sz="2800" dirty="0"/>
              <a:t>	(because of virtual short concept )</a:t>
            </a:r>
            <a:br>
              <a:rPr lang="en-US" sz="2800" dirty="0"/>
            </a:br>
            <a:r>
              <a:rPr lang="en-US" sz="2800" dirty="0"/>
              <a:t>Then the current  I = ( </a:t>
            </a:r>
            <a:r>
              <a:rPr lang="en-US" sz="2800" dirty="0" err="1"/>
              <a:t>V</a:t>
            </a:r>
            <a:r>
              <a:rPr lang="en-US" sz="2800" baseline="-25000" dirty="0" err="1"/>
              <a:t>b</a:t>
            </a:r>
            <a:r>
              <a:rPr lang="en-US" sz="2800" dirty="0"/>
              <a:t> - V</a:t>
            </a:r>
            <a:r>
              <a:rPr lang="en-US" sz="2800" baseline="-25000" dirty="0"/>
              <a:t>a</a:t>
            </a:r>
            <a:r>
              <a:rPr lang="en-US" sz="2800" dirty="0"/>
              <a:t> ) / R</a:t>
            </a:r>
            <a:r>
              <a:rPr lang="en-US" sz="2800" baseline="-25000" dirty="0"/>
              <a:t>1</a:t>
            </a:r>
            <a:r>
              <a:rPr lang="en-US" sz="2800" dirty="0"/>
              <a:t> = ( V</a:t>
            </a:r>
            <a:r>
              <a:rPr lang="en-US" sz="2800" baseline="-25000" dirty="0"/>
              <a:t>2</a:t>
            </a:r>
            <a:r>
              <a:rPr lang="en-US" sz="2800" dirty="0"/>
              <a:t> - V</a:t>
            </a:r>
            <a:r>
              <a:rPr lang="en-US" sz="2800" baseline="-25000" dirty="0"/>
              <a:t>1</a:t>
            </a:r>
            <a:r>
              <a:rPr lang="en-US" sz="2800" dirty="0"/>
              <a:t> ) / R</a:t>
            </a:r>
            <a:r>
              <a:rPr lang="en-US" sz="2800" baseline="-25000" dirty="0"/>
              <a:t>1 </a:t>
            </a:r>
            <a:br>
              <a:rPr lang="en-US" sz="2800" dirty="0"/>
            </a:br>
            <a:r>
              <a:rPr lang="en-US" sz="2800" dirty="0"/>
              <a:t>Let the output voltages of A</a:t>
            </a:r>
            <a:r>
              <a:rPr lang="en-US" sz="2800" baseline="-25000" dirty="0"/>
              <a:t>2</a:t>
            </a:r>
            <a:r>
              <a:rPr lang="en-US" sz="2800" dirty="0"/>
              <a:t> as V</a:t>
            </a:r>
            <a:r>
              <a:rPr lang="en-US" sz="2800" baseline="-25000" dirty="0"/>
              <a:t>02</a:t>
            </a:r>
            <a:r>
              <a:rPr lang="en-US" sz="2800" dirty="0"/>
              <a:t> and A</a:t>
            </a:r>
            <a:r>
              <a:rPr lang="en-US" sz="2800" baseline="-25000" dirty="0"/>
              <a:t>1</a:t>
            </a:r>
            <a:r>
              <a:rPr lang="en-US" sz="2800" dirty="0"/>
              <a:t> as  V</a:t>
            </a:r>
            <a:r>
              <a:rPr lang="en-US" sz="2800" baseline="-25000" dirty="0"/>
              <a:t>01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Then V</a:t>
            </a:r>
            <a:r>
              <a:rPr lang="en-US" sz="2800" baseline="-25000" dirty="0"/>
              <a:t>02</a:t>
            </a:r>
            <a:r>
              <a:rPr lang="en-US" sz="2800" dirty="0"/>
              <a:t> = V</a:t>
            </a:r>
            <a:r>
              <a:rPr lang="en-US" sz="2800" baseline="-25000" dirty="0"/>
              <a:t>2 </a:t>
            </a:r>
            <a:r>
              <a:rPr lang="en-US" sz="2800" dirty="0"/>
              <a:t>+ IR</a:t>
            </a:r>
            <a:r>
              <a:rPr lang="en-US" sz="2800" baseline="-25000" dirty="0"/>
              <a:t>2</a:t>
            </a:r>
            <a:r>
              <a:rPr lang="en-US" sz="2800" dirty="0"/>
              <a:t> =  V</a:t>
            </a:r>
            <a:r>
              <a:rPr lang="en-US" sz="2800" baseline="-25000" dirty="0"/>
              <a:t>2</a:t>
            </a:r>
            <a:r>
              <a:rPr lang="en-US" sz="2800" dirty="0"/>
              <a:t> + (( V</a:t>
            </a:r>
            <a:r>
              <a:rPr lang="en-US" sz="2800" baseline="-25000" dirty="0"/>
              <a:t>2</a:t>
            </a:r>
            <a:r>
              <a:rPr lang="en-US" sz="2800" dirty="0"/>
              <a:t> - V</a:t>
            </a:r>
            <a:r>
              <a:rPr lang="en-US" sz="2800" baseline="-25000" dirty="0"/>
              <a:t>1</a:t>
            </a:r>
            <a:r>
              <a:rPr lang="en-US" sz="2800" dirty="0"/>
              <a:t> ) / R</a:t>
            </a:r>
            <a:r>
              <a:rPr lang="en-US" sz="2800" baseline="-25000" dirty="0"/>
              <a:t>1</a:t>
            </a:r>
            <a:r>
              <a:rPr lang="en-US" sz="2800" dirty="0"/>
              <a:t>) x R</a:t>
            </a:r>
            <a:r>
              <a:rPr lang="en-US" sz="2800" baseline="-25000" dirty="0"/>
              <a:t>2</a:t>
            </a:r>
            <a:r>
              <a:rPr lang="en-US" sz="2800" dirty="0"/>
              <a:t>  </a:t>
            </a:r>
            <a:br>
              <a:rPr lang="en-US" sz="2800" dirty="0"/>
            </a:br>
            <a:r>
              <a:rPr lang="en-US" sz="2800" dirty="0"/>
              <a:t>          V</a:t>
            </a:r>
            <a:r>
              <a:rPr lang="en-US" sz="2800" baseline="-25000" dirty="0"/>
              <a:t>01</a:t>
            </a:r>
            <a:r>
              <a:rPr lang="en-US" sz="2800" dirty="0"/>
              <a:t> = V</a:t>
            </a:r>
            <a:r>
              <a:rPr lang="en-US" sz="2800" baseline="-25000" dirty="0"/>
              <a:t>1 </a:t>
            </a:r>
            <a:r>
              <a:rPr lang="en-US" sz="2800" dirty="0"/>
              <a:t>– IR</a:t>
            </a:r>
            <a:r>
              <a:rPr lang="en-US" sz="2800" baseline="-25000" dirty="0"/>
              <a:t>2</a:t>
            </a:r>
            <a:r>
              <a:rPr lang="en-US" sz="2800" dirty="0"/>
              <a:t>  =  V</a:t>
            </a:r>
            <a:r>
              <a:rPr lang="en-US" sz="2800" baseline="-25000" dirty="0"/>
              <a:t>1</a:t>
            </a:r>
            <a:r>
              <a:rPr lang="en-US" sz="2800" dirty="0"/>
              <a:t>  -  (( V</a:t>
            </a:r>
            <a:r>
              <a:rPr lang="en-US" sz="2800" baseline="-25000" dirty="0"/>
              <a:t>2</a:t>
            </a:r>
            <a:r>
              <a:rPr lang="en-US" sz="2800" dirty="0"/>
              <a:t> - V</a:t>
            </a:r>
            <a:r>
              <a:rPr lang="en-US" sz="2800" baseline="-25000" dirty="0"/>
              <a:t>1</a:t>
            </a:r>
            <a:r>
              <a:rPr lang="en-US" sz="2800" dirty="0"/>
              <a:t> ) / R</a:t>
            </a:r>
            <a:r>
              <a:rPr lang="en-US" sz="2800" baseline="-25000" dirty="0"/>
              <a:t>1</a:t>
            </a:r>
            <a:r>
              <a:rPr lang="en-US" sz="2800" dirty="0"/>
              <a:t>) x R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Finally the o/p voltage </a:t>
            </a:r>
            <a:r>
              <a:rPr lang="en-US" sz="2800" dirty="0" err="1"/>
              <a:t>V</a:t>
            </a:r>
            <a:r>
              <a:rPr lang="en-US" sz="2800" baseline="-25000" dirty="0" err="1"/>
              <a:t>out</a:t>
            </a:r>
            <a:r>
              <a:rPr lang="en-US" sz="2800" dirty="0"/>
              <a:t> = (R</a:t>
            </a:r>
            <a:r>
              <a:rPr lang="en-US" sz="2800" baseline="-25000" dirty="0"/>
              <a:t>4</a:t>
            </a:r>
            <a:r>
              <a:rPr lang="en-US" sz="2800" dirty="0"/>
              <a:t> / R</a:t>
            </a:r>
            <a:r>
              <a:rPr lang="en-US" sz="2800" baseline="-25000" dirty="0"/>
              <a:t>3</a:t>
            </a:r>
            <a:r>
              <a:rPr lang="en-US" sz="2800" dirty="0"/>
              <a:t>) (V</a:t>
            </a:r>
            <a:r>
              <a:rPr lang="en-US" sz="2800" baseline="-25000" dirty="0"/>
              <a:t>02</a:t>
            </a:r>
            <a:r>
              <a:rPr lang="en-US" sz="2800" dirty="0"/>
              <a:t> – V</a:t>
            </a:r>
            <a:r>
              <a:rPr lang="en-US" sz="2800" baseline="-25000" dirty="0"/>
              <a:t>01</a:t>
            </a:r>
            <a:r>
              <a:rPr lang="en-US" sz="2800" dirty="0"/>
              <a:t>)</a:t>
            </a:r>
            <a:br>
              <a:rPr lang="en-US" sz="2800" dirty="0"/>
            </a:br>
            <a:br>
              <a:rPr lang="en-US" sz="2800" dirty="0"/>
            </a:br>
            <a:r>
              <a:rPr lang="en-US" sz="2400" dirty="0"/>
              <a:t>  </a:t>
            </a:r>
            <a:r>
              <a:rPr lang="en-US" sz="2400" dirty="0">
                <a:solidFill>
                  <a:srgbClr val="002060"/>
                </a:solidFill>
              </a:rPr>
              <a:t>= (R</a:t>
            </a:r>
            <a:r>
              <a:rPr lang="en-US" sz="2400" baseline="-25000" dirty="0">
                <a:solidFill>
                  <a:srgbClr val="002060"/>
                </a:solidFill>
              </a:rPr>
              <a:t>4</a:t>
            </a:r>
            <a:r>
              <a:rPr lang="en-US" sz="2400" dirty="0">
                <a:solidFill>
                  <a:srgbClr val="002060"/>
                </a:solidFill>
              </a:rPr>
              <a:t> / R</a:t>
            </a:r>
            <a:r>
              <a:rPr lang="en-US" sz="2400" baseline="-25000" dirty="0">
                <a:solidFill>
                  <a:srgbClr val="002060"/>
                </a:solidFill>
              </a:rPr>
              <a:t>3</a:t>
            </a:r>
            <a:r>
              <a:rPr lang="en-US" sz="2400" dirty="0">
                <a:solidFill>
                  <a:srgbClr val="002060"/>
                </a:solidFill>
              </a:rPr>
              <a:t>)</a:t>
            </a:r>
            <a:r>
              <a:rPr lang="en-US" sz="2400" dirty="0">
                <a:solidFill>
                  <a:srgbClr val="FF0000"/>
                </a:solidFill>
              </a:rPr>
              <a:t> {</a:t>
            </a:r>
            <a:r>
              <a:rPr lang="en-US" sz="2400" dirty="0">
                <a:solidFill>
                  <a:srgbClr val="002060"/>
                </a:solidFill>
              </a:rPr>
              <a:t> V</a:t>
            </a:r>
            <a:r>
              <a:rPr lang="en-US" sz="2400" baseline="-25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 + (( V</a:t>
            </a:r>
            <a:r>
              <a:rPr lang="en-US" sz="2400" baseline="-25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 - V</a:t>
            </a:r>
            <a:r>
              <a:rPr lang="en-US" sz="2400" baseline="-250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 ) /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>
                <a:solidFill>
                  <a:srgbClr val="002060"/>
                </a:solidFill>
              </a:rPr>
              <a:t>) x </a:t>
            </a:r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>
                <a:solidFill>
                  <a:srgbClr val="002060"/>
                </a:solidFill>
              </a:rPr>
              <a:t>  -  </a:t>
            </a:r>
            <a:r>
              <a:rPr lang="en-US" sz="2400" dirty="0">
                <a:solidFill>
                  <a:srgbClr val="FF0000"/>
                </a:solidFill>
              </a:rPr>
              <a:t>[ </a:t>
            </a:r>
            <a:r>
              <a:rPr lang="en-US" sz="2400" dirty="0">
                <a:solidFill>
                  <a:srgbClr val="002060"/>
                </a:solidFill>
              </a:rPr>
              <a:t>V</a:t>
            </a:r>
            <a:r>
              <a:rPr lang="en-US" sz="2400" baseline="-250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  -  (( V</a:t>
            </a:r>
            <a:r>
              <a:rPr lang="en-US" sz="2400" baseline="-25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 - V</a:t>
            </a:r>
            <a:r>
              <a:rPr lang="en-US" sz="2400" baseline="-250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 ) /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>
                <a:solidFill>
                  <a:srgbClr val="002060"/>
                </a:solidFill>
              </a:rPr>
              <a:t>) x </a:t>
            </a:r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]}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baseline="-25000" dirty="0"/>
              <a:t>	</a:t>
            </a:r>
            <a:br>
              <a:rPr lang="en-US" sz="2800" baseline="-25000" dirty="0"/>
            </a:br>
            <a:r>
              <a:rPr lang="en-US" sz="2800" dirty="0">
                <a:solidFill>
                  <a:srgbClr val="FF0000"/>
                </a:solidFill>
              </a:rPr>
              <a:t> 	</a:t>
            </a:r>
            <a:r>
              <a:rPr lang="en-US" sz="2800" b="1" dirty="0" err="1">
                <a:solidFill>
                  <a:srgbClr val="FF0000"/>
                </a:solidFill>
              </a:rPr>
              <a:t>V</a:t>
            </a:r>
            <a:r>
              <a:rPr lang="en-US" sz="2800" b="1" baseline="-25000" dirty="0" err="1">
                <a:solidFill>
                  <a:srgbClr val="FF0000"/>
                </a:solidFill>
              </a:rPr>
              <a:t>out</a:t>
            </a:r>
            <a:r>
              <a:rPr lang="en-US" sz="2800" b="1" dirty="0">
                <a:solidFill>
                  <a:srgbClr val="FF0000"/>
                </a:solidFill>
              </a:rPr>
              <a:t> = ( 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- V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en-US" sz="2800" b="1" dirty="0">
                <a:solidFill>
                  <a:srgbClr val="FF0000"/>
                </a:solidFill>
              </a:rPr>
              <a:t> )x ( 1+ 2</a:t>
            </a:r>
            <a:r>
              <a:rPr lang="en-US" sz="2800" dirty="0">
                <a:solidFill>
                  <a:srgbClr val="FF0000"/>
                </a:solidFill>
              </a:rPr>
              <a:t> R</a:t>
            </a:r>
            <a:r>
              <a:rPr lang="en-US" sz="2800" baseline="-25000" dirty="0">
                <a:solidFill>
                  <a:srgbClr val="FF0000"/>
                </a:solidFill>
              </a:rPr>
              <a:t>2 </a:t>
            </a:r>
            <a:r>
              <a:rPr lang="en-US" sz="2800" b="1" dirty="0">
                <a:solidFill>
                  <a:srgbClr val="FF0000"/>
                </a:solidFill>
              </a:rPr>
              <a:t>/</a:t>
            </a:r>
            <a:r>
              <a:rPr lang="en-US" sz="2800" dirty="0">
                <a:solidFill>
                  <a:srgbClr val="FF0000"/>
                </a:solidFill>
              </a:rPr>
              <a:t> R</a:t>
            </a:r>
            <a:r>
              <a:rPr lang="en-US" sz="2800" baseline="-25000" dirty="0">
                <a:solidFill>
                  <a:srgbClr val="FF0000"/>
                </a:solidFill>
              </a:rPr>
              <a:t>1</a:t>
            </a:r>
            <a:r>
              <a:rPr lang="en-US" sz="2800" b="1" dirty="0">
                <a:solidFill>
                  <a:srgbClr val="FF0000"/>
                </a:solidFill>
              </a:rPr>
              <a:t> ) x(</a:t>
            </a:r>
            <a:r>
              <a:rPr lang="en-US" sz="2800" dirty="0">
                <a:solidFill>
                  <a:srgbClr val="FF0000"/>
                </a:solidFill>
              </a:rPr>
              <a:t>R</a:t>
            </a:r>
            <a:r>
              <a:rPr lang="en-US" sz="2800" baseline="-25000" dirty="0">
                <a:solidFill>
                  <a:srgbClr val="FF0000"/>
                </a:solidFill>
              </a:rPr>
              <a:t>4</a:t>
            </a:r>
            <a:r>
              <a:rPr lang="en-US" sz="2800" b="1" dirty="0">
                <a:solidFill>
                  <a:srgbClr val="FF0000"/>
                </a:solidFill>
              </a:rPr>
              <a:t> /R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) </a:t>
            </a:r>
            <a:br>
              <a:rPr lang="en-US" sz="2800" dirty="0"/>
            </a:br>
            <a:br>
              <a:rPr lang="en-US" sz="2800" dirty="0"/>
            </a:b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Voltage to current converter</a:t>
            </a:r>
          </a:p>
        </p:txBody>
      </p:sp>
      <p:pic>
        <p:nvPicPr>
          <p:cNvPr id="59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0"/>
            <a:ext cx="739139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939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03588" y="3732213"/>
              <a:ext cx="268287" cy="304800"/>
            </p14:xfrm>
          </p:contentPart>
        </mc:Choice>
        <mc:Fallback xmlns="">
          <p:pic>
            <p:nvPicPr>
              <p:cNvPr id="5939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7106" y="3725736"/>
                <a:ext cx="281251" cy="3177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939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73450" y="3894138"/>
              <a:ext cx="1588" cy="7937"/>
            </p14:xfrm>
          </p:contentPart>
        </mc:Choice>
        <mc:Fallback xmlns="">
          <p:pic>
            <p:nvPicPr>
              <p:cNvPr id="5939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44866" y="3887644"/>
                <a:ext cx="58756" cy="2092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	V- I converter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r>
              <a:rPr lang="en-US" sz="2600" dirty="0"/>
              <a:t>It is also called </a:t>
            </a:r>
            <a:r>
              <a:rPr lang="en-US" sz="2600" dirty="0" err="1"/>
              <a:t>transconductance</a:t>
            </a:r>
            <a:r>
              <a:rPr lang="en-US" sz="2600" dirty="0"/>
              <a:t> amplifier.</a:t>
            </a:r>
          </a:p>
          <a:p>
            <a:pPr algn="just"/>
            <a:r>
              <a:rPr lang="en-US" sz="2600" dirty="0"/>
              <a:t>An op-amp based voltage to current converter produces an output current when a voltage is applied to its non-inverting terminal.</a:t>
            </a:r>
          </a:p>
          <a:p>
            <a:pPr algn="just"/>
            <a:r>
              <a:rPr lang="en-US" sz="2600" dirty="0"/>
              <a:t>an input voltage V</a:t>
            </a:r>
            <a:r>
              <a:rPr lang="en-US" sz="2600" baseline="-25000" dirty="0"/>
              <a:t>i</a:t>
            </a:r>
            <a:r>
              <a:rPr lang="en-US" sz="2600" dirty="0"/>
              <a:t> is applied at the non-inverting input terminal of the op-amp. According to the </a:t>
            </a:r>
            <a:r>
              <a:rPr lang="en-US" sz="2600" b="1" dirty="0"/>
              <a:t>virtual short concept</a:t>
            </a:r>
            <a:r>
              <a:rPr lang="en-US" sz="2600" dirty="0"/>
              <a:t>, the voltage at the inverting input terminal of an op-amp will be equal to the voltage at its non-inverting input terminal . So, the voltage at the inverting input terminal </a:t>
            </a:r>
            <a:r>
              <a:rPr lang="en-US" sz="2600" dirty="0" err="1"/>
              <a:t>V</a:t>
            </a:r>
            <a:r>
              <a:rPr lang="en-US" sz="2600" baseline="-25000" dirty="0" err="1"/>
              <a:t>f</a:t>
            </a:r>
            <a:r>
              <a:rPr lang="en-US" sz="2600" dirty="0"/>
              <a:t> of the op-amp will be V</a:t>
            </a:r>
            <a:r>
              <a:rPr lang="en-US" sz="2600" baseline="-25000" dirty="0"/>
              <a:t>i  </a:t>
            </a:r>
          </a:p>
          <a:p>
            <a:pPr algn="just"/>
            <a:endParaRPr lang="en-US" sz="2600" baseline="-25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Analysis of V- I converter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Applying KCL at inverting </a:t>
            </a:r>
            <a:r>
              <a:rPr lang="en-US" sz="2800" dirty="0" err="1"/>
              <a:t>i</a:t>
            </a:r>
            <a:r>
              <a:rPr lang="en-US" sz="2800" dirty="0"/>
              <a:t>/p terminal ,</a:t>
            </a:r>
          </a:p>
          <a:p>
            <a:pPr>
              <a:buNone/>
            </a:pPr>
            <a:r>
              <a:rPr lang="en-US" sz="2800" dirty="0"/>
              <a:t>		V</a:t>
            </a:r>
            <a:r>
              <a:rPr lang="en-US" sz="2800" baseline="-25000" dirty="0"/>
              <a:t>in</a:t>
            </a:r>
            <a:r>
              <a:rPr lang="en-US" sz="2800" dirty="0"/>
              <a:t> / R</a:t>
            </a:r>
            <a:r>
              <a:rPr lang="en-US" sz="2800" baseline="-25000" dirty="0"/>
              <a:t>1</a:t>
            </a:r>
            <a:r>
              <a:rPr lang="en-US" sz="2800" dirty="0"/>
              <a:t>  -  I</a:t>
            </a:r>
            <a:r>
              <a:rPr lang="en-US" sz="2800" baseline="-25000" dirty="0"/>
              <a:t>0</a:t>
            </a:r>
            <a:r>
              <a:rPr lang="en-US" sz="2800" dirty="0"/>
              <a:t>  = 0</a:t>
            </a:r>
          </a:p>
          <a:p>
            <a:pPr>
              <a:buNone/>
            </a:pPr>
            <a:r>
              <a:rPr lang="en-US" sz="2800" dirty="0"/>
              <a:t>		V</a:t>
            </a:r>
            <a:r>
              <a:rPr lang="en-US" sz="2800" baseline="-25000" dirty="0"/>
              <a:t>in</a:t>
            </a:r>
            <a:r>
              <a:rPr lang="en-US" sz="2800" dirty="0"/>
              <a:t> / R</a:t>
            </a:r>
            <a:r>
              <a:rPr lang="en-US" sz="2800" baseline="-25000" dirty="0"/>
              <a:t>1</a:t>
            </a:r>
            <a:r>
              <a:rPr lang="en-US" sz="2800" dirty="0"/>
              <a:t>   =   I</a:t>
            </a:r>
            <a:r>
              <a:rPr lang="en-US" sz="2800" baseline="-25000" dirty="0"/>
              <a:t>0</a:t>
            </a:r>
            <a:r>
              <a:rPr lang="en-US" sz="2800" dirty="0"/>
              <a:t>  </a:t>
            </a:r>
          </a:p>
          <a:p>
            <a:pPr>
              <a:buNone/>
            </a:pPr>
            <a:r>
              <a:rPr lang="en-US" sz="2800" dirty="0"/>
              <a:t>		Hence   </a:t>
            </a:r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en-US" sz="2800" baseline="-250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rgbClr val="FF0000"/>
                </a:solidFill>
              </a:rPr>
              <a:t>   α  V</a:t>
            </a:r>
            <a:r>
              <a:rPr lang="en-US" sz="2800" baseline="-25000" dirty="0">
                <a:solidFill>
                  <a:srgbClr val="FF0000"/>
                </a:solidFill>
              </a:rPr>
              <a:t>in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Applications :</a:t>
            </a:r>
          </a:p>
          <a:p>
            <a:r>
              <a:rPr lang="en-US" sz="2800" dirty="0"/>
              <a:t>1. Low voltage ac and dc voltmeters.</a:t>
            </a:r>
          </a:p>
          <a:p>
            <a:r>
              <a:rPr lang="en-US" sz="2800" dirty="0"/>
              <a:t>2.Diode match finders</a:t>
            </a:r>
          </a:p>
          <a:p>
            <a:r>
              <a:rPr lang="en-US" sz="2800" dirty="0"/>
              <a:t>3.LED’s and </a:t>
            </a:r>
            <a:r>
              <a:rPr lang="en-US" sz="2800" dirty="0" err="1"/>
              <a:t>Zener</a:t>
            </a:r>
            <a:r>
              <a:rPr lang="en-US" sz="2800" dirty="0"/>
              <a:t> diode testers.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Drawbacks :</a:t>
            </a:r>
          </a:p>
          <a:p>
            <a:pPr algn="just">
              <a:buNone/>
            </a:pPr>
            <a:r>
              <a:rPr lang="en-US" sz="2800" dirty="0"/>
              <a:t>	If larger currents are required we can use a power op-amp or a low power op-amp with an output current booster.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Summing amplifier (Adder)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One of the important application of an Operational Amplifier is the Summing Amplifier or otherwise known as Adder. </a:t>
            </a:r>
          </a:p>
          <a:p>
            <a:pPr algn="just"/>
            <a:r>
              <a:rPr lang="en-US" dirty="0"/>
              <a:t>As the name suggests, a Summing Amplifier is an Op-amp based circuit where multiple input signals of different voltages are added.</a:t>
            </a:r>
          </a:p>
          <a:p>
            <a:pPr algn="just"/>
            <a:r>
              <a:rPr lang="en-US" dirty="0"/>
              <a:t>Summing amplifiers are of 2 types.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	1.Inverting summing amplifier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	2. non-inverting summing amplifier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Current to voltage converter</a:t>
            </a:r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9633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11350" y="3054350"/>
              <a:ext cx="366713" cy="554038"/>
            </p14:xfrm>
          </p:contentPart>
        </mc:Choice>
        <mc:Fallback xmlns="">
          <p:pic>
            <p:nvPicPr>
              <p:cNvPr id="69633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4872" y="3047870"/>
                <a:ext cx="379669" cy="5669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963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62350" y="3303588"/>
              <a:ext cx="134938" cy="134937"/>
            </p14:xfrm>
          </p:contentPart>
        </mc:Choice>
        <mc:Fallback xmlns="">
          <p:pic>
            <p:nvPicPr>
              <p:cNvPr id="6963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55873" y="3297111"/>
                <a:ext cx="147892" cy="1478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963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3232150"/>
              <a:ext cx="115887" cy="250825"/>
            </p14:xfrm>
          </p:contentPart>
        </mc:Choice>
        <mc:Fallback xmlns="">
          <p:pic>
            <p:nvPicPr>
              <p:cNvPr id="6963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744785" y="3225672"/>
                <a:ext cx="128843" cy="2637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Analysis of I- V Converter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us consider an inverting amplifier.</a:t>
            </a:r>
          </a:p>
          <a:p>
            <a:pPr>
              <a:buNone/>
            </a:pPr>
            <a:r>
              <a:rPr lang="en-US" dirty="0"/>
              <a:t>	The o/p voltage is given by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= ( - R</a:t>
            </a:r>
            <a:r>
              <a:rPr lang="en-US" baseline="-25000" dirty="0"/>
              <a:t>F</a:t>
            </a:r>
            <a:r>
              <a:rPr lang="en-US" dirty="0"/>
              <a:t>/ R</a:t>
            </a:r>
            <a:r>
              <a:rPr lang="en-US" baseline="-25000" dirty="0"/>
              <a:t>1</a:t>
            </a:r>
            <a:r>
              <a:rPr lang="en-US" dirty="0"/>
              <a:t> ) V</a:t>
            </a:r>
            <a:r>
              <a:rPr lang="en-US" baseline="-25000" dirty="0"/>
              <a:t>IN</a:t>
            </a:r>
            <a:endParaRPr lang="en-US" dirty="0"/>
          </a:p>
          <a:p>
            <a:pPr>
              <a:buNone/>
            </a:pPr>
            <a:r>
              <a:rPr lang="en-US" dirty="0"/>
              <a:t>	Then  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 =  - R</a:t>
            </a:r>
            <a:r>
              <a:rPr lang="en-US" baseline="-25000" dirty="0"/>
              <a:t>F</a:t>
            </a:r>
            <a:r>
              <a:rPr lang="en-US" dirty="0"/>
              <a:t> ( V</a:t>
            </a:r>
            <a:r>
              <a:rPr lang="en-US" baseline="-25000" dirty="0"/>
              <a:t>IN</a:t>
            </a:r>
            <a:r>
              <a:rPr lang="en-US" dirty="0"/>
              <a:t> / R</a:t>
            </a:r>
            <a:r>
              <a:rPr lang="en-US" baseline="-25000" dirty="0"/>
              <a:t>1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en-US" dirty="0"/>
              <a:t>	We may write   </a:t>
            </a:r>
            <a:r>
              <a:rPr lang="en-US" dirty="0" err="1"/>
              <a:t>i</a:t>
            </a:r>
            <a:r>
              <a:rPr lang="en-US" baseline="-25000" dirty="0" err="1"/>
              <a:t>in</a:t>
            </a:r>
            <a:r>
              <a:rPr lang="en-US" dirty="0"/>
              <a:t>  =  ( V</a:t>
            </a:r>
            <a:r>
              <a:rPr lang="en-US" baseline="-25000" dirty="0"/>
              <a:t>IN</a:t>
            </a:r>
            <a:r>
              <a:rPr lang="en-US" dirty="0"/>
              <a:t> / R</a:t>
            </a:r>
            <a:r>
              <a:rPr lang="en-US" baseline="-25000" dirty="0"/>
              <a:t>1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en-US" dirty="0"/>
              <a:t>	Hence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 = - R</a:t>
            </a:r>
            <a:r>
              <a:rPr lang="en-US" baseline="-25000" dirty="0"/>
              <a:t>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baseline="-25000" dirty="0" err="1"/>
              <a:t>in</a:t>
            </a:r>
            <a:endParaRPr lang="en-US" dirty="0"/>
          </a:p>
          <a:p>
            <a:pPr>
              <a:buNone/>
            </a:pPr>
            <a:r>
              <a:rPr lang="en-US" dirty="0"/>
              <a:t>	Therefore 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 α  </a:t>
            </a:r>
            <a:r>
              <a:rPr lang="en-US" dirty="0" err="1"/>
              <a:t>i</a:t>
            </a:r>
            <a:r>
              <a:rPr lang="en-US" baseline="-25000" dirty="0" err="1"/>
              <a:t>in</a:t>
            </a:r>
            <a:r>
              <a:rPr lang="en-US" baseline="-25000" dirty="0"/>
              <a:t> </a:t>
            </a:r>
          </a:p>
          <a:p>
            <a:pPr>
              <a:buNone/>
            </a:pPr>
            <a:r>
              <a:rPr lang="en-US" baseline="-25000" dirty="0"/>
              <a:t> </a:t>
            </a:r>
            <a:r>
              <a:rPr lang="en-US" dirty="0"/>
              <a:t>   i.e. o/p voltage is proportional to </a:t>
            </a:r>
            <a:r>
              <a:rPr lang="en-US" dirty="0" err="1"/>
              <a:t>i</a:t>
            </a:r>
            <a:r>
              <a:rPr lang="en-US" dirty="0"/>
              <a:t>/p current</a:t>
            </a:r>
          </a:p>
          <a:p>
            <a:pPr>
              <a:buNone/>
            </a:pPr>
            <a:r>
              <a:rPr lang="en-US" dirty="0"/>
              <a:t>	so we may redraw the </a:t>
            </a:r>
            <a:r>
              <a:rPr lang="en-US" dirty="0" err="1"/>
              <a:t>ckt</a:t>
            </a:r>
            <a:r>
              <a:rPr lang="en-US" dirty="0"/>
              <a:t> in the next slide.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Current to Voltage converter using op-amp</a:t>
            </a:r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629400" cy="337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7585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1588" y="4224338"/>
              <a:ext cx="2125662" cy="419100"/>
            </p14:xfrm>
          </p:contentPart>
        </mc:Choice>
        <mc:Fallback xmlns="">
          <p:pic>
            <p:nvPicPr>
              <p:cNvPr id="67585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75108" y="4217857"/>
                <a:ext cx="2138621" cy="43206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Current to Voltage converter using op-amp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287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Applications :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1.To detect current from </a:t>
            </a:r>
            <a:r>
              <a:rPr lang="en-US" dirty="0" err="1">
                <a:solidFill>
                  <a:srgbClr val="FF0000"/>
                </a:solidFill>
              </a:rPr>
              <a:t>photodetectors</a:t>
            </a:r>
            <a:r>
              <a:rPr lang="en-US" dirty="0">
                <a:solidFill>
                  <a:srgbClr val="FF0000"/>
                </a:solidFill>
              </a:rPr>
              <a:t> ,  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     photomultipliers.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2. Digital to Analog converters.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Sensitivity = </a:t>
            </a:r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baseline="-25000" dirty="0" err="1">
                <a:solidFill>
                  <a:srgbClr val="FF0000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 = voltage gain</a:t>
            </a:r>
          </a:p>
          <a:p>
            <a:pPr>
              <a:buNone/>
            </a:pPr>
            <a:r>
              <a:rPr lang="en-US" dirty="0"/>
              <a:t>		 = change in o/p voltage/ change in </a:t>
            </a:r>
            <a:r>
              <a:rPr lang="en-US" dirty="0" err="1"/>
              <a:t>i</a:t>
            </a:r>
            <a:r>
              <a:rPr lang="en-US" dirty="0"/>
              <a:t>/p current</a:t>
            </a:r>
          </a:p>
          <a:p>
            <a:pPr>
              <a:buNone/>
            </a:pPr>
            <a:r>
              <a:rPr lang="en-US" dirty="0"/>
              <a:t>   	       = ΔV</a:t>
            </a:r>
            <a:r>
              <a:rPr lang="en-US" baseline="-25000" dirty="0"/>
              <a:t>0</a:t>
            </a:r>
            <a:r>
              <a:rPr lang="en-US" dirty="0"/>
              <a:t> / </a:t>
            </a:r>
            <a:r>
              <a:rPr lang="en-US" dirty="0" err="1"/>
              <a:t>ΔI</a:t>
            </a:r>
            <a:r>
              <a:rPr lang="en-US" baseline="-25000" dirty="0" err="1"/>
              <a:t>in</a:t>
            </a:r>
            <a:endParaRPr lang="en-US" dirty="0"/>
          </a:p>
          <a:p>
            <a:pPr>
              <a:buNone/>
            </a:pPr>
            <a:r>
              <a:rPr lang="en-US" dirty="0"/>
              <a:t>           = - 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endParaRPr lang="en-US" baseline="-25000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Drawback :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It has low sensitivity.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Ideal Differentiator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634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990600"/>
            <a:ext cx="7315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349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2113" y="3429000"/>
              <a:ext cx="3573462" cy="2884488"/>
            </p14:xfrm>
          </p:contentPart>
        </mc:Choice>
        <mc:Fallback xmlns="">
          <p:pic>
            <p:nvPicPr>
              <p:cNvPr id="6349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633" y="3422520"/>
                <a:ext cx="3586422" cy="28974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349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217125" y="115841463"/>
              <a:ext cx="0" cy="0"/>
            </p14:xfrm>
          </p:contentPart>
        </mc:Choice>
        <mc:Fallback xmlns="">
          <p:pic>
            <p:nvPicPr>
              <p:cNvPr id="6349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6217125" y="115841463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349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49738" y="2990850"/>
              <a:ext cx="322262" cy="152400"/>
            </p14:xfrm>
          </p:contentPart>
        </mc:Choice>
        <mc:Fallback xmlns="">
          <p:pic>
            <p:nvPicPr>
              <p:cNvPr id="6349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43257" y="2984365"/>
                <a:ext cx="335224" cy="16537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Analysis of differentiator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The basic op-amp differentiator circuit produces an output signal which is the first derivative of the input signal.</a:t>
            </a:r>
          </a:p>
          <a:p>
            <a:pPr>
              <a:buNone/>
            </a:pPr>
            <a:r>
              <a:rPr lang="en-US" dirty="0"/>
              <a:t>Applying KCL at node X  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baseline="-25000" dirty="0" err="1"/>
              <a:t>in</a:t>
            </a:r>
            <a:r>
              <a:rPr lang="en-US" dirty="0"/>
              <a:t>  =  I</a:t>
            </a:r>
            <a:r>
              <a:rPr lang="en-US" baseline="-25000" dirty="0"/>
              <a:t>B</a:t>
            </a:r>
            <a:r>
              <a:rPr lang="en-US" dirty="0"/>
              <a:t>  +  I</a:t>
            </a:r>
            <a:r>
              <a:rPr lang="en-US" baseline="-25000" dirty="0"/>
              <a:t>f</a:t>
            </a:r>
            <a:r>
              <a:rPr lang="en-US" dirty="0"/>
              <a:t>   , but I</a:t>
            </a:r>
            <a:r>
              <a:rPr lang="en-US" baseline="-25000" dirty="0"/>
              <a:t>B</a:t>
            </a:r>
            <a:r>
              <a:rPr lang="en-US" dirty="0"/>
              <a:t> is very small ,</a:t>
            </a:r>
          </a:p>
          <a:p>
            <a:pPr>
              <a:buNone/>
            </a:pPr>
            <a:r>
              <a:rPr lang="en-US" dirty="0"/>
              <a:t>	Hence  </a:t>
            </a:r>
            <a:r>
              <a:rPr lang="en-US" dirty="0" err="1"/>
              <a:t>I</a:t>
            </a:r>
            <a:r>
              <a:rPr lang="en-US" baseline="-25000" dirty="0" err="1"/>
              <a:t>in</a:t>
            </a:r>
            <a:r>
              <a:rPr lang="en-US" dirty="0"/>
              <a:t>  =    I</a:t>
            </a:r>
            <a:r>
              <a:rPr lang="en-US" baseline="-25000" dirty="0"/>
              <a:t>f</a:t>
            </a:r>
            <a:endParaRPr lang="en-US" dirty="0"/>
          </a:p>
          <a:p>
            <a:pPr>
              <a:buNone/>
            </a:pPr>
            <a:r>
              <a:rPr lang="en-US" dirty="0"/>
              <a:t>But  </a:t>
            </a:r>
            <a:r>
              <a:rPr lang="en-US" dirty="0" err="1"/>
              <a:t>I</a:t>
            </a:r>
            <a:r>
              <a:rPr lang="en-US" baseline="-25000" dirty="0" err="1"/>
              <a:t>in</a:t>
            </a:r>
            <a:r>
              <a:rPr lang="en-US" dirty="0"/>
              <a:t> = C { d/</a:t>
            </a:r>
            <a:r>
              <a:rPr lang="en-US" dirty="0" err="1"/>
              <a:t>dt</a:t>
            </a:r>
            <a:r>
              <a:rPr lang="en-US" dirty="0"/>
              <a:t> (V</a:t>
            </a:r>
            <a:r>
              <a:rPr lang="en-US" baseline="-25000" dirty="0"/>
              <a:t>in</a:t>
            </a:r>
            <a:r>
              <a:rPr lang="en-US" dirty="0"/>
              <a:t> – 0 )}   and  I</a:t>
            </a:r>
            <a:r>
              <a:rPr lang="en-US" baseline="-25000" dirty="0"/>
              <a:t>f</a:t>
            </a:r>
            <a:r>
              <a:rPr lang="en-US" dirty="0"/>
              <a:t>  = (0 -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)/ 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endParaRPr lang="en-US" dirty="0"/>
          </a:p>
          <a:p>
            <a:pPr>
              <a:buNone/>
            </a:pPr>
            <a:r>
              <a:rPr lang="en-US" dirty="0"/>
              <a:t>	Therefore    C d/</a:t>
            </a:r>
            <a:r>
              <a:rPr lang="en-US" dirty="0" err="1"/>
              <a:t>dt</a:t>
            </a:r>
            <a:r>
              <a:rPr lang="en-US" dirty="0"/>
              <a:t> (V</a:t>
            </a:r>
            <a:r>
              <a:rPr lang="en-US" baseline="-25000" dirty="0"/>
              <a:t>in</a:t>
            </a:r>
            <a:r>
              <a:rPr lang="en-US" dirty="0"/>
              <a:t> – 0 )   = (0 -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)/ 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endParaRPr lang="en-US" dirty="0"/>
          </a:p>
          <a:p>
            <a:pPr>
              <a:buNone/>
            </a:pPr>
            <a:r>
              <a:rPr lang="en-US" dirty="0"/>
              <a:t>	C  d (V</a:t>
            </a:r>
            <a:r>
              <a:rPr lang="en-US" baseline="-25000" dirty="0"/>
              <a:t>in</a:t>
            </a:r>
            <a:r>
              <a:rPr lang="en-US" dirty="0"/>
              <a:t> ) /dt = -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/ R</a:t>
            </a:r>
            <a:r>
              <a:rPr lang="en-US" baseline="-25000" dirty="0"/>
              <a:t>f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 =  - </a:t>
            </a:r>
            <a:r>
              <a:rPr lang="en-US" dirty="0" err="1"/>
              <a:t>CR</a:t>
            </a:r>
            <a:r>
              <a:rPr lang="en-US" baseline="-25000" dirty="0" err="1"/>
              <a:t>f</a:t>
            </a:r>
            <a:r>
              <a:rPr lang="en-US" dirty="0"/>
              <a:t>   d (V</a:t>
            </a:r>
            <a:r>
              <a:rPr lang="en-US" baseline="-25000" dirty="0"/>
              <a:t>in</a:t>
            </a:r>
            <a:r>
              <a:rPr lang="en-US" dirty="0"/>
              <a:t>) /dt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i.e. the output voltage is the differentiation of the input voltage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The voltage gain of differentiator circuit is</a:t>
            </a:r>
          </a:p>
          <a:p>
            <a:pPr>
              <a:buNone/>
            </a:pPr>
            <a:r>
              <a:rPr lang="en-US" dirty="0"/>
              <a:t>		A</a:t>
            </a:r>
            <a:r>
              <a:rPr lang="en-US" baseline="-25000" dirty="0"/>
              <a:t>v</a:t>
            </a:r>
            <a:r>
              <a:rPr lang="en-US" dirty="0"/>
              <a:t>  = - </a:t>
            </a:r>
            <a:r>
              <a:rPr lang="en-US" dirty="0" err="1"/>
              <a:t>Z</a:t>
            </a:r>
            <a:r>
              <a:rPr lang="en-US" baseline="-25000" dirty="0" err="1"/>
              <a:t>f</a:t>
            </a:r>
            <a:r>
              <a:rPr lang="en-US" dirty="0"/>
              <a:t>  / Z</a:t>
            </a:r>
            <a:r>
              <a:rPr lang="en-US" baseline="-25000" dirty="0"/>
              <a:t>1 </a:t>
            </a:r>
            <a:r>
              <a:rPr lang="en-US" dirty="0"/>
              <a:t> =  - 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r>
              <a:rPr lang="en-US" dirty="0"/>
              <a:t> / ( 1 / jωC</a:t>
            </a:r>
            <a:r>
              <a:rPr lang="en-US" baseline="-25000" dirty="0"/>
              <a:t>1</a:t>
            </a:r>
            <a:r>
              <a:rPr lang="en-US" dirty="0"/>
              <a:t>) </a:t>
            </a:r>
          </a:p>
          <a:p>
            <a:pPr>
              <a:buNone/>
            </a:pPr>
            <a:r>
              <a:rPr lang="en-US" dirty="0"/>
              <a:t>			= - jωR</a:t>
            </a:r>
            <a:r>
              <a:rPr lang="en-US" baseline="-25000" dirty="0"/>
              <a:t>f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 = I </a:t>
            </a:r>
            <a:r>
              <a:rPr lang="en-US" dirty="0" err="1"/>
              <a:t>ωR</a:t>
            </a:r>
            <a:r>
              <a:rPr lang="en-US" baseline="-25000" dirty="0" err="1"/>
              <a:t>f</a:t>
            </a:r>
            <a:r>
              <a:rPr lang="en-US" dirty="0"/>
              <a:t> C</a:t>
            </a:r>
            <a:r>
              <a:rPr lang="en-US" baseline="-25000" dirty="0"/>
              <a:t>1</a:t>
            </a:r>
            <a:r>
              <a:rPr lang="en-US" dirty="0"/>
              <a:t> I</a:t>
            </a:r>
          </a:p>
          <a:p>
            <a:pPr algn="just">
              <a:buNone/>
            </a:pPr>
            <a:r>
              <a:rPr lang="en-US" u="sng" dirty="0">
                <a:solidFill>
                  <a:srgbClr val="FF0000"/>
                </a:solidFill>
              </a:rPr>
              <a:t>Drawbacks :</a:t>
            </a:r>
          </a:p>
          <a:p>
            <a:pPr algn="just">
              <a:buNone/>
            </a:pPr>
            <a:r>
              <a:rPr lang="en-US" dirty="0"/>
              <a:t>1.When the voltage gain is unity, A</a:t>
            </a:r>
            <a:r>
              <a:rPr lang="en-US" baseline="-25000" dirty="0"/>
              <a:t>v</a:t>
            </a:r>
            <a:r>
              <a:rPr lang="en-US" dirty="0"/>
              <a:t>  = 1</a:t>
            </a:r>
          </a:p>
          <a:p>
            <a:pPr algn="just">
              <a:buNone/>
            </a:pPr>
            <a:r>
              <a:rPr lang="en-US" dirty="0"/>
              <a:t>		 I </a:t>
            </a:r>
            <a:r>
              <a:rPr lang="en-US" dirty="0" err="1"/>
              <a:t>ωR</a:t>
            </a:r>
            <a:r>
              <a:rPr lang="en-US" baseline="-25000" dirty="0" err="1"/>
              <a:t>f</a:t>
            </a:r>
            <a:r>
              <a:rPr lang="en-US" dirty="0"/>
              <a:t> C</a:t>
            </a:r>
            <a:r>
              <a:rPr lang="en-US" baseline="-25000" dirty="0"/>
              <a:t>1</a:t>
            </a:r>
            <a:r>
              <a:rPr lang="en-US" dirty="0"/>
              <a:t> I = 1</a:t>
            </a:r>
          </a:p>
          <a:p>
            <a:pPr algn="just">
              <a:buNone/>
            </a:pPr>
            <a:r>
              <a:rPr lang="en-US" dirty="0"/>
              <a:t>		</a:t>
            </a:r>
            <a:endParaRPr lang="en-US" baseline="-25000" dirty="0"/>
          </a:p>
          <a:p>
            <a:pPr algn="just">
              <a:buNone/>
            </a:pPr>
            <a:r>
              <a:rPr lang="en-US" dirty="0"/>
              <a:t>	Then the differentiator becomes unstable and break into oscillations.</a:t>
            </a:r>
          </a:p>
          <a:p>
            <a:pPr algn="just">
              <a:buNone/>
            </a:pPr>
            <a:r>
              <a:rPr lang="en-US" dirty="0"/>
              <a:t>2.Even the input impedance (Z</a:t>
            </a:r>
            <a:r>
              <a:rPr lang="en-US" baseline="-25000" dirty="0"/>
              <a:t>1</a:t>
            </a:r>
            <a:r>
              <a:rPr lang="en-US" dirty="0"/>
              <a:t> = 1/jωC</a:t>
            </a:r>
            <a:r>
              <a:rPr lang="en-US" baseline="-25000" dirty="0"/>
              <a:t>1</a:t>
            </a:r>
            <a:r>
              <a:rPr lang="en-US" dirty="0"/>
              <a:t>) decreases with the increase of input signal frequency.</a:t>
            </a:r>
          </a:p>
          <a:p>
            <a:pPr algn="just">
              <a:buNone/>
            </a:pPr>
            <a:r>
              <a:rPr lang="en-US" dirty="0"/>
              <a:t>3.This makes the </a:t>
            </a:r>
            <a:r>
              <a:rPr lang="en-US" dirty="0" err="1"/>
              <a:t>the</a:t>
            </a:r>
            <a:r>
              <a:rPr lang="en-US" dirty="0"/>
              <a:t> circuit sensitive to high frequency noise. So the ideal differentiator is not suitable to practical applications, hence we have to consider practical differentiator.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Practical differentiator</a:t>
            </a:r>
            <a:endParaRPr lang="en-US" dirty="0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u="sng" dirty="0">
                <a:solidFill>
                  <a:srgbClr val="FF0000"/>
                </a:solidFill>
              </a:rPr>
              <a:t>Analysis of Practical differentiator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5867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Voltage gain = A</a:t>
            </a:r>
            <a:r>
              <a:rPr lang="en-US" baseline="-25000" dirty="0"/>
              <a:t>v</a:t>
            </a:r>
            <a:r>
              <a:rPr lang="en-US" dirty="0"/>
              <a:t> =  V</a:t>
            </a:r>
            <a:r>
              <a:rPr lang="en-US" baseline="-25000" dirty="0"/>
              <a:t>0</a:t>
            </a:r>
            <a:r>
              <a:rPr lang="en-US" dirty="0"/>
              <a:t> / V</a:t>
            </a:r>
            <a:r>
              <a:rPr lang="en-US" baseline="-25000" dirty="0"/>
              <a:t>i</a:t>
            </a:r>
            <a:r>
              <a:rPr lang="en-US" dirty="0"/>
              <a:t>  = - </a:t>
            </a:r>
            <a:r>
              <a:rPr lang="en-US" dirty="0" err="1"/>
              <a:t>Z</a:t>
            </a:r>
            <a:r>
              <a:rPr lang="en-US" baseline="-25000" dirty="0" err="1"/>
              <a:t>f</a:t>
            </a:r>
            <a:r>
              <a:rPr lang="en-US" dirty="0"/>
              <a:t> / Z</a:t>
            </a:r>
            <a:r>
              <a:rPr lang="en-US" baseline="-25000" dirty="0"/>
              <a:t>1</a:t>
            </a:r>
            <a:endParaRPr lang="en-US" dirty="0"/>
          </a:p>
          <a:p>
            <a:pPr>
              <a:buNone/>
            </a:pPr>
            <a:r>
              <a:rPr lang="en-US" dirty="0"/>
              <a:t>			      =  - ( 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r>
              <a:rPr lang="en-US" baseline="-25000" dirty="0"/>
              <a:t> </a:t>
            </a:r>
            <a:r>
              <a:rPr lang="en-US" dirty="0"/>
              <a:t>II C</a:t>
            </a:r>
            <a:r>
              <a:rPr lang="en-US" baseline="-25000" dirty="0"/>
              <a:t>F</a:t>
            </a:r>
            <a:r>
              <a:rPr lang="en-US" dirty="0"/>
              <a:t> ) /  (R</a:t>
            </a:r>
            <a:r>
              <a:rPr lang="en-US" baseline="-25000" dirty="0"/>
              <a:t>1</a:t>
            </a:r>
            <a:r>
              <a:rPr lang="en-US" dirty="0"/>
              <a:t> + JωC</a:t>
            </a:r>
            <a:r>
              <a:rPr lang="en-US" baseline="-25000" dirty="0"/>
              <a:t>1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en-US" dirty="0"/>
              <a:t>			      = - ( JωR</a:t>
            </a:r>
            <a:r>
              <a:rPr lang="en-US" baseline="-25000" dirty="0"/>
              <a:t>F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)/ (1 + </a:t>
            </a:r>
            <a:r>
              <a:rPr lang="en-US" dirty="0" err="1"/>
              <a:t>JωR</a:t>
            </a:r>
            <a:r>
              <a:rPr lang="en-US" baseline="-25000" dirty="0" err="1"/>
              <a:t>F</a:t>
            </a:r>
            <a:r>
              <a:rPr lang="en-US" dirty="0" err="1"/>
              <a:t>C</a:t>
            </a:r>
            <a:r>
              <a:rPr lang="en-US" baseline="-25000" dirty="0" err="1"/>
              <a:t>F</a:t>
            </a:r>
            <a:r>
              <a:rPr lang="en-US" dirty="0"/>
              <a:t> )(1 + jωR</a:t>
            </a:r>
            <a:r>
              <a:rPr lang="en-US" baseline="-25000" dirty="0"/>
              <a:t>1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en-US" dirty="0"/>
              <a:t>When    </a:t>
            </a:r>
            <a:r>
              <a:rPr lang="en-US" dirty="0" err="1"/>
              <a:t>R</a:t>
            </a:r>
            <a:r>
              <a:rPr lang="en-US" baseline="-25000" dirty="0" err="1"/>
              <a:t>f</a:t>
            </a:r>
            <a:r>
              <a:rPr lang="en-US" dirty="0" err="1"/>
              <a:t>C</a:t>
            </a:r>
            <a:r>
              <a:rPr lang="en-US" baseline="-25000" dirty="0" err="1"/>
              <a:t>f</a:t>
            </a:r>
            <a:r>
              <a:rPr lang="en-US" dirty="0"/>
              <a:t>  =  R</a:t>
            </a:r>
            <a:r>
              <a:rPr lang="en-US" baseline="-25000" dirty="0"/>
              <a:t>1</a:t>
            </a:r>
            <a:r>
              <a:rPr lang="en-US" dirty="0"/>
              <a:t>C</a:t>
            </a:r>
            <a:r>
              <a:rPr lang="en-US" baseline="-25000" dirty="0"/>
              <a:t>1</a:t>
            </a:r>
            <a:endParaRPr lang="en-US" dirty="0"/>
          </a:p>
          <a:p>
            <a:pPr>
              <a:buNone/>
            </a:pPr>
            <a:r>
              <a:rPr lang="en-US" dirty="0"/>
              <a:t>	                     A</a:t>
            </a:r>
            <a:r>
              <a:rPr lang="en-US" baseline="-25000" dirty="0"/>
              <a:t>v</a:t>
            </a:r>
            <a:r>
              <a:rPr lang="en-US" dirty="0"/>
              <a:t> =  - jωR</a:t>
            </a:r>
            <a:r>
              <a:rPr lang="en-US" baseline="-25000" dirty="0"/>
              <a:t>f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/ (1 + jωR</a:t>
            </a:r>
            <a:r>
              <a:rPr lang="en-US" baseline="-25000" dirty="0"/>
              <a:t>1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)</a:t>
            </a:r>
            <a:r>
              <a:rPr lang="en-US" baseline="30000" dirty="0"/>
              <a:t>2</a:t>
            </a:r>
          </a:p>
          <a:p>
            <a:pPr>
              <a:buNone/>
            </a:pPr>
            <a:r>
              <a:rPr lang="en-US" baseline="30000" dirty="0"/>
              <a:t>		</a:t>
            </a:r>
            <a:r>
              <a:rPr lang="en-US" dirty="0"/>
              <a:t>        I A</a:t>
            </a:r>
            <a:r>
              <a:rPr lang="en-US" baseline="-25000" dirty="0"/>
              <a:t>V </a:t>
            </a:r>
            <a:r>
              <a:rPr lang="en-US" dirty="0"/>
              <a:t>I = ω R</a:t>
            </a:r>
            <a:r>
              <a:rPr lang="en-US" baseline="-25000" dirty="0"/>
              <a:t>f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/(1+ ω</a:t>
            </a:r>
            <a:r>
              <a:rPr lang="en-US" baseline="30000" dirty="0"/>
              <a:t>2</a:t>
            </a:r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C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good differentiator the time period ( T ) of </a:t>
            </a:r>
            <a:r>
              <a:rPr lang="en-US" dirty="0" err="1"/>
              <a:t>i</a:t>
            </a:r>
            <a:r>
              <a:rPr lang="en-US" dirty="0"/>
              <a:t>/p signal ,  </a:t>
            </a:r>
          </a:p>
          <a:p>
            <a:pPr>
              <a:buNone/>
            </a:pPr>
            <a:r>
              <a:rPr lang="en-US" dirty="0"/>
              <a:t>	T  ≥ R</a:t>
            </a:r>
            <a:r>
              <a:rPr lang="en-US" baseline="-25000" dirty="0"/>
              <a:t>f</a:t>
            </a:r>
            <a:r>
              <a:rPr lang="en-US" dirty="0"/>
              <a:t>C</a:t>
            </a:r>
            <a:r>
              <a:rPr lang="en-US" baseline="-25000" dirty="0"/>
              <a:t>1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Advantage of practical Differentiator </a:t>
            </a:r>
            <a:r>
              <a:rPr lang="en-US" u="sng" dirty="0">
                <a:solidFill>
                  <a:srgbClr val="FF0000"/>
                </a:solidFill>
              </a:rPr>
              <a:t>: 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002060"/>
                </a:solidFill>
              </a:rPr>
              <a:t>1. It is more stable.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	2. it eliminates high frequency noise.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Waveforms of Differentiator Circuit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9791" y="1600200"/>
            <a:ext cx="6504417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73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Inverting summing amplifier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9831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Many applications in electronic circuits requires two or more signals to be added or combined into a single output.</a:t>
            </a:r>
          </a:p>
          <a:p>
            <a:pPr algn="just"/>
            <a:r>
              <a:rPr lang="en-US" dirty="0"/>
              <a:t>Summing amplifier is also called as </a:t>
            </a:r>
            <a:r>
              <a:rPr lang="en-US" dirty="0">
                <a:solidFill>
                  <a:srgbClr val="FF0000"/>
                </a:solidFill>
              </a:rPr>
              <a:t>Voltage adder </a:t>
            </a:r>
            <a:r>
              <a:rPr lang="en-US" dirty="0"/>
              <a:t>since its output is the addition of voltages present at its input terminal.</a:t>
            </a:r>
          </a:p>
          <a:p>
            <a:pPr algn="just"/>
            <a:r>
              <a:rPr lang="en-US" dirty="0"/>
              <a:t> Summing amplifier uses an inverting amplifier configuration, i.e. the input is applied to the inverting input terminal of the op-amp, while the non-inverting input terminal is connected to ground.</a:t>
            </a:r>
          </a:p>
          <a:p>
            <a:pPr algn="just"/>
            <a:r>
              <a:rPr lang="en-US" dirty="0"/>
              <a:t>Due to this configuration, the output voltage is out of phase with respect to the input by 180</a:t>
            </a:r>
            <a:r>
              <a:rPr lang="en-US" baseline="30000" dirty="0"/>
              <a:t>o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Ideal integrator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838200"/>
            <a:ext cx="78485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5713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32213" y="3411538"/>
              <a:ext cx="215900" cy="133350"/>
            </p14:xfrm>
          </p:contentPart>
        </mc:Choice>
        <mc:Fallback xmlns="">
          <p:pic>
            <p:nvPicPr>
              <p:cNvPr id="115713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25703" y="3405154"/>
                <a:ext cx="228919" cy="1461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571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63988" y="3429000"/>
              <a:ext cx="127000" cy="115888"/>
            </p14:xfrm>
          </p:contentPart>
        </mc:Choice>
        <mc:Fallback xmlns="">
          <p:pic>
            <p:nvPicPr>
              <p:cNvPr id="11571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57438" y="3422542"/>
                <a:ext cx="140100" cy="12880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Analysis of Ideal integrator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77200" cy="5287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5900" dirty="0"/>
              <a:t>The op-amp based integrator produces an output voltage that is both proportional to the amplitude and duration of the input signal.</a:t>
            </a:r>
          </a:p>
          <a:p>
            <a:pPr>
              <a:buNone/>
            </a:pPr>
            <a:r>
              <a:rPr lang="en-US" sz="5900" dirty="0"/>
              <a:t>Applying KCL at node X ,</a:t>
            </a:r>
          </a:p>
          <a:p>
            <a:pPr>
              <a:buNone/>
            </a:pPr>
            <a:r>
              <a:rPr lang="en-US" sz="5900" dirty="0"/>
              <a:t>	</a:t>
            </a:r>
            <a:r>
              <a:rPr lang="en-US" sz="5900" dirty="0" err="1"/>
              <a:t>I</a:t>
            </a:r>
            <a:r>
              <a:rPr lang="en-US" sz="5900" baseline="-25000" dirty="0" err="1"/>
              <a:t>in</a:t>
            </a:r>
            <a:r>
              <a:rPr lang="en-US" sz="5900" dirty="0"/>
              <a:t>  =  I</a:t>
            </a:r>
            <a:r>
              <a:rPr lang="en-US" sz="5900" baseline="-25000" dirty="0"/>
              <a:t>B</a:t>
            </a:r>
            <a:r>
              <a:rPr lang="en-US" sz="5900" dirty="0"/>
              <a:t>  +  I</a:t>
            </a:r>
            <a:r>
              <a:rPr lang="en-US" sz="5900" baseline="-25000" dirty="0"/>
              <a:t>f</a:t>
            </a:r>
            <a:r>
              <a:rPr lang="en-US" sz="5900" dirty="0"/>
              <a:t>   , but I</a:t>
            </a:r>
            <a:r>
              <a:rPr lang="en-US" sz="5900" baseline="-25000" dirty="0"/>
              <a:t>B</a:t>
            </a:r>
            <a:r>
              <a:rPr lang="en-US" sz="5900" dirty="0"/>
              <a:t> is very small ,</a:t>
            </a:r>
          </a:p>
          <a:p>
            <a:pPr>
              <a:buNone/>
            </a:pPr>
            <a:r>
              <a:rPr lang="en-US" sz="5900" dirty="0"/>
              <a:t>	Hence  </a:t>
            </a:r>
            <a:r>
              <a:rPr lang="en-US" sz="5900" dirty="0" err="1"/>
              <a:t>I</a:t>
            </a:r>
            <a:r>
              <a:rPr lang="en-US" sz="5900" baseline="-25000" dirty="0" err="1"/>
              <a:t>in</a:t>
            </a:r>
            <a:r>
              <a:rPr lang="en-US" sz="5900" dirty="0"/>
              <a:t>  =    I</a:t>
            </a:r>
            <a:r>
              <a:rPr lang="en-US" sz="5900" baseline="-25000" dirty="0"/>
              <a:t>f </a:t>
            </a:r>
          </a:p>
          <a:p>
            <a:r>
              <a:rPr lang="en-US" sz="5900" dirty="0"/>
              <a:t>Therefore    (</a:t>
            </a:r>
            <a:r>
              <a:rPr lang="en-US" sz="5900" dirty="0" err="1"/>
              <a:t>v</a:t>
            </a:r>
            <a:r>
              <a:rPr lang="en-US" sz="5900" baseline="-25000" dirty="0" err="1"/>
              <a:t>I</a:t>
            </a:r>
            <a:r>
              <a:rPr lang="en-US" sz="5900" dirty="0"/>
              <a:t> – 0 )/ R</a:t>
            </a:r>
            <a:r>
              <a:rPr lang="en-US" sz="5900" baseline="-25000" dirty="0"/>
              <a:t>1</a:t>
            </a:r>
            <a:r>
              <a:rPr lang="en-US" sz="5900" dirty="0"/>
              <a:t> = C d/</a:t>
            </a:r>
            <a:r>
              <a:rPr lang="en-US" sz="5900" dirty="0" err="1"/>
              <a:t>dt</a:t>
            </a:r>
            <a:r>
              <a:rPr lang="en-US" sz="5900" dirty="0"/>
              <a:t> (0 – V</a:t>
            </a:r>
            <a:r>
              <a:rPr lang="en-US" sz="5900" baseline="-25000" dirty="0"/>
              <a:t>0</a:t>
            </a:r>
            <a:r>
              <a:rPr lang="en-US" sz="5900" dirty="0"/>
              <a:t> )</a:t>
            </a:r>
          </a:p>
          <a:p>
            <a:pPr>
              <a:buNone/>
            </a:pPr>
            <a:r>
              <a:rPr lang="en-US" sz="5900" dirty="0"/>
              <a:t>			dV</a:t>
            </a:r>
            <a:r>
              <a:rPr lang="en-US" sz="5900" baseline="-25000" dirty="0"/>
              <a:t>0</a:t>
            </a:r>
            <a:r>
              <a:rPr lang="en-US" sz="5900" dirty="0"/>
              <a:t> /</a:t>
            </a:r>
            <a:r>
              <a:rPr lang="en-US" sz="5900" dirty="0" err="1"/>
              <a:t>dt</a:t>
            </a:r>
            <a:r>
              <a:rPr lang="en-US" sz="5900" dirty="0"/>
              <a:t> =  - V</a:t>
            </a:r>
            <a:r>
              <a:rPr lang="en-US" sz="5900" baseline="-25000" dirty="0"/>
              <a:t>i</a:t>
            </a:r>
            <a:r>
              <a:rPr lang="en-US" sz="5900" dirty="0"/>
              <a:t> / </a:t>
            </a:r>
            <a:r>
              <a:rPr lang="en-US" sz="5900" dirty="0" err="1"/>
              <a:t>CR</a:t>
            </a:r>
            <a:r>
              <a:rPr lang="en-US" sz="5900" baseline="-25000" dirty="0" err="1"/>
              <a:t>in</a:t>
            </a:r>
            <a:endParaRPr lang="en-US" sz="5900" dirty="0"/>
          </a:p>
          <a:p>
            <a:pPr>
              <a:buNone/>
            </a:pPr>
            <a:r>
              <a:rPr lang="en-US" sz="5900" dirty="0"/>
              <a:t>			V</a:t>
            </a:r>
            <a:r>
              <a:rPr lang="en-US" sz="5900" baseline="-25000" dirty="0"/>
              <a:t>0</a:t>
            </a:r>
            <a:r>
              <a:rPr lang="en-US" sz="5900" dirty="0"/>
              <a:t> = - ( 1/ </a:t>
            </a:r>
            <a:r>
              <a:rPr lang="en-US" sz="5900" dirty="0" err="1"/>
              <a:t>CR</a:t>
            </a:r>
            <a:r>
              <a:rPr lang="en-US" sz="5900" baseline="-25000" dirty="0" err="1"/>
              <a:t>in</a:t>
            </a:r>
            <a:r>
              <a:rPr lang="en-US" sz="5900" dirty="0"/>
              <a:t> )ʃ V</a:t>
            </a:r>
            <a:r>
              <a:rPr lang="en-US" sz="5900" baseline="-25000" dirty="0"/>
              <a:t>i</a:t>
            </a:r>
            <a:r>
              <a:rPr lang="en-US" sz="5900" dirty="0"/>
              <a:t>  +  k</a:t>
            </a:r>
          </a:p>
          <a:p>
            <a:pPr>
              <a:buNone/>
            </a:pPr>
            <a:r>
              <a:rPr lang="en-US" sz="5900" dirty="0"/>
              <a:t>		Where k is integration constant</a:t>
            </a:r>
          </a:p>
          <a:p>
            <a:pPr>
              <a:buNone/>
            </a:pPr>
            <a:r>
              <a:rPr lang="en-US" sz="5900" dirty="0"/>
              <a:t>	Finally  V</a:t>
            </a:r>
            <a:r>
              <a:rPr lang="en-US" sz="5900" baseline="-25000" dirty="0"/>
              <a:t>o</a:t>
            </a:r>
            <a:r>
              <a:rPr lang="en-US" sz="5900" dirty="0"/>
              <a:t>(s) =  - (1/ </a:t>
            </a:r>
            <a:r>
              <a:rPr lang="en-US" sz="5900" dirty="0" err="1"/>
              <a:t>sCR</a:t>
            </a:r>
            <a:r>
              <a:rPr lang="en-US" sz="5900" baseline="-25000" dirty="0" err="1"/>
              <a:t>in</a:t>
            </a:r>
            <a:r>
              <a:rPr lang="en-US" sz="5900" dirty="0"/>
              <a:t>) x V</a:t>
            </a:r>
            <a:r>
              <a:rPr lang="en-US" sz="5900" baseline="-25000" dirty="0"/>
              <a:t>i</a:t>
            </a:r>
            <a:r>
              <a:rPr lang="en-US" sz="5900" dirty="0"/>
              <a:t> (s)</a:t>
            </a:r>
          </a:p>
          <a:p>
            <a:pPr>
              <a:buNone/>
            </a:pPr>
            <a:r>
              <a:rPr lang="en-US" sz="5900" dirty="0"/>
              <a:t>	Voltage gain A</a:t>
            </a:r>
            <a:r>
              <a:rPr lang="en-US" sz="5900" baseline="-25000" dirty="0"/>
              <a:t>v</a:t>
            </a:r>
            <a:r>
              <a:rPr lang="en-US" sz="5900" dirty="0"/>
              <a:t>  = V</a:t>
            </a:r>
            <a:r>
              <a:rPr lang="en-US" sz="5900" baseline="-25000" dirty="0"/>
              <a:t>0</a:t>
            </a:r>
            <a:r>
              <a:rPr lang="en-US" sz="5900" dirty="0"/>
              <a:t>(s) / V</a:t>
            </a:r>
            <a:r>
              <a:rPr lang="en-US" sz="5900" baseline="-25000" dirty="0"/>
              <a:t>i</a:t>
            </a:r>
            <a:r>
              <a:rPr lang="en-US" sz="5900" dirty="0"/>
              <a:t>(s)  = - (1 / </a:t>
            </a:r>
            <a:r>
              <a:rPr lang="en-US" sz="5900" dirty="0" err="1"/>
              <a:t>sCR</a:t>
            </a:r>
            <a:r>
              <a:rPr lang="en-US" sz="5900" baseline="-25000" dirty="0" err="1"/>
              <a:t>in</a:t>
            </a:r>
            <a:r>
              <a:rPr lang="en-US" sz="5900" dirty="0"/>
              <a:t> ) =  (1/ </a:t>
            </a:r>
            <a:r>
              <a:rPr lang="en-US" sz="5900" dirty="0" err="1"/>
              <a:t>ωCR</a:t>
            </a:r>
            <a:r>
              <a:rPr lang="en-US" sz="5900" baseline="-25000" dirty="0" err="1"/>
              <a:t>in</a:t>
            </a:r>
            <a:r>
              <a:rPr lang="en-US" sz="5900" dirty="0"/>
              <a:t> ) </a:t>
            </a:r>
          </a:p>
          <a:p>
            <a:endParaRPr lang="en-US" sz="5900" dirty="0"/>
          </a:p>
          <a:p>
            <a:pPr>
              <a:buNone/>
            </a:pPr>
            <a:endParaRPr lang="en-US" sz="5900" baseline="-25000" dirty="0"/>
          </a:p>
          <a:p>
            <a:pPr>
              <a:buNone/>
            </a:pPr>
            <a:r>
              <a:rPr lang="en-US" sz="5900" baseline="-25000" dirty="0"/>
              <a:t>          </a:t>
            </a:r>
          </a:p>
          <a:p>
            <a:pPr>
              <a:buNone/>
            </a:pPr>
            <a:endParaRPr lang="en-US" baseline="-25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Drawback of Ideal integrator </a:t>
            </a:r>
            <a:r>
              <a:rPr lang="en-US" u="sng" dirty="0">
                <a:solidFill>
                  <a:srgbClr val="FF0000"/>
                </a:solidFill>
              </a:rPr>
              <a:t>: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	when frequency = 0 then , </a:t>
            </a:r>
            <a:r>
              <a:rPr lang="en-US" dirty="0"/>
              <a:t>A</a:t>
            </a:r>
            <a:r>
              <a:rPr lang="en-US" baseline="-25000" dirty="0"/>
              <a:t>v</a:t>
            </a:r>
            <a:r>
              <a:rPr lang="en-US" dirty="0"/>
              <a:t> is very high .</a:t>
            </a:r>
          </a:p>
          <a:p>
            <a:pPr algn="just">
              <a:buNone/>
            </a:pPr>
            <a:r>
              <a:rPr lang="en-US" dirty="0"/>
              <a:t>	hence the circuit will go into open-loop op-amp,	and the output goes to saturation.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Applications :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002060"/>
                </a:solidFill>
              </a:rPr>
              <a:t>1. Signal wave shaping circuits.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	2. Analog to Digital converters.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	3. Analog computers.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u="sng" dirty="0" err="1">
                <a:solidFill>
                  <a:srgbClr val="002060"/>
                </a:solidFill>
              </a:rPr>
              <a:t>Lossy</a:t>
            </a:r>
            <a:r>
              <a:rPr lang="en-US" u="sng" dirty="0">
                <a:solidFill>
                  <a:srgbClr val="002060"/>
                </a:solidFill>
              </a:rPr>
              <a:t> or Practical integrator</a:t>
            </a:r>
          </a:p>
        </p:txBody>
      </p:sp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990600"/>
            <a:ext cx="716279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Analysis of practical integrator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/>
              <a:t>Voltage gain (A</a:t>
            </a:r>
            <a:r>
              <a:rPr lang="en-US" sz="4000" baseline="-25000" dirty="0"/>
              <a:t>v</a:t>
            </a:r>
            <a:r>
              <a:rPr lang="en-US" sz="4000" dirty="0"/>
              <a:t>)</a:t>
            </a:r>
            <a:r>
              <a:rPr lang="en-US" sz="4000" baseline="-25000" dirty="0"/>
              <a:t> </a:t>
            </a:r>
            <a:r>
              <a:rPr lang="en-US" sz="4000" dirty="0"/>
              <a:t> = V</a:t>
            </a:r>
            <a:r>
              <a:rPr lang="en-US" sz="4000" baseline="-25000" dirty="0"/>
              <a:t>0</a:t>
            </a:r>
            <a:r>
              <a:rPr lang="en-US" sz="4000" dirty="0"/>
              <a:t> / V</a:t>
            </a:r>
            <a:r>
              <a:rPr lang="en-US" sz="4000" baseline="-25000" dirty="0"/>
              <a:t>i</a:t>
            </a:r>
            <a:r>
              <a:rPr lang="en-US" sz="4000" dirty="0"/>
              <a:t> </a:t>
            </a:r>
          </a:p>
          <a:p>
            <a:pPr>
              <a:buNone/>
            </a:pPr>
            <a:r>
              <a:rPr lang="en-US" sz="4000" dirty="0"/>
              <a:t>			 = - </a:t>
            </a:r>
            <a:r>
              <a:rPr lang="en-US" sz="4000" dirty="0" err="1"/>
              <a:t>Z</a:t>
            </a:r>
            <a:r>
              <a:rPr lang="en-US" sz="4000" baseline="-25000" dirty="0" err="1"/>
              <a:t>f</a:t>
            </a:r>
            <a:r>
              <a:rPr lang="en-US" sz="4000" dirty="0"/>
              <a:t> / </a:t>
            </a:r>
            <a:r>
              <a:rPr lang="en-US" sz="4000" dirty="0" err="1"/>
              <a:t>Z</a:t>
            </a:r>
            <a:r>
              <a:rPr lang="en-US" sz="4000" baseline="-25000" dirty="0" err="1"/>
              <a:t>i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			= - (R</a:t>
            </a:r>
            <a:r>
              <a:rPr lang="en-US" sz="4000" baseline="-25000" dirty="0"/>
              <a:t>2</a:t>
            </a:r>
            <a:r>
              <a:rPr lang="en-US" sz="4000" dirty="0"/>
              <a:t>II C) / R</a:t>
            </a:r>
            <a:r>
              <a:rPr lang="en-US" sz="4000" baseline="-25000" dirty="0"/>
              <a:t>1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			= - (R</a:t>
            </a:r>
            <a:r>
              <a:rPr lang="en-US" sz="4000" baseline="-25000" dirty="0"/>
              <a:t>2</a:t>
            </a:r>
            <a:r>
              <a:rPr lang="en-US" sz="4000" dirty="0"/>
              <a:t> / R</a:t>
            </a:r>
            <a:r>
              <a:rPr lang="en-US" sz="4000" baseline="-25000" dirty="0"/>
              <a:t>1</a:t>
            </a:r>
            <a:r>
              <a:rPr lang="en-US" sz="4000" dirty="0"/>
              <a:t>) x { 1/ (1+ jωCR</a:t>
            </a:r>
            <a:r>
              <a:rPr lang="en-US" sz="4000" baseline="-25000" dirty="0"/>
              <a:t>2</a:t>
            </a:r>
            <a:r>
              <a:rPr lang="en-US" sz="4000" dirty="0"/>
              <a:t>)}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Waveforms of Integrator Circuit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831" y="1600200"/>
            <a:ext cx="616033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5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Circuit  of inverting summing amplifier</a:t>
            </a: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2326" y="1079379"/>
            <a:ext cx="7879348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Analysis of inverting summing amplifier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en-US" sz="2800" dirty="0"/>
              <a:t>In the circuit, the input signals V</a:t>
            </a:r>
            <a:r>
              <a:rPr lang="en-US" sz="2800" baseline="-25000" dirty="0"/>
              <a:t>a</a:t>
            </a:r>
            <a:r>
              <a:rPr lang="en-US" sz="2800" dirty="0"/>
              <a:t> , </a:t>
            </a:r>
            <a:r>
              <a:rPr lang="en-US" sz="2800" dirty="0" err="1"/>
              <a:t>V</a:t>
            </a:r>
            <a:r>
              <a:rPr lang="en-US" sz="2800" baseline="-25000" dirty="0" err="1"/>
              <a:t>b</a:t>
            </a:r>
            <a:r>
              <a:rPr lang="en-US" sz="2800" dirty="0"/>
              <a:t> , </a:t>
            </a:r>
            <a:r>
              <a:rPr lang="en-US" sz="2800" dirty="0" err="1"/>
              <a:t>V</a:t>
            </a:r>
            <a:r>
              <a:rPr lang="en-US" sz="2800" baseline="-25000" dirty="0" err="1"/>
              <a:t>c</a:t>
            </a:r>
            <a:r>
              <a:rPr lang="en-US" sz="2800" dirty="0"/>
              <a:t> are applied to the inverting input of the op-amp through input resistors R</a:t>
            </a:r>
            <a:r>
              <a:rPr lang="en-US" sz="2800" baseline="-25000" dirty="0"/>
              <a:t>a</a:t>
            </a:r>
            <a:r>
              <a:rPr lang="en-US" sz="2800" dirty="0"/>
              <a:t> , R</a:t>
            </a:r>
            <a:r>
              <a:rPr lang="en-US" sz="2800" baseline="-25000" dirty="0"/>
              <a:t>b</a:t>
            </a:r>
            <a:r>
              <a:rPr lang="en-US" sz="2800" dirty="0"/>
              <a:t> , </a:t>
            </a:r>
            <a:r>
              <a:rPr lang="en-US" sz="2800" dirty="0" err="1"/>
              <a:t>R</a:t>
            </a:r>
            <a:r>
              <a:rPr lang="en-US" sz="2800" baseline="-25000" dirty="0" err="1"/>
              <a:t>c</a:t>
            </a:r>
            <a:r>
              <a:rPr lang="en-US" sz="2800" dirty="0"/>
              <a:t> .Any number of input signals can be applied to the inverting input in the above manner. </a:t>
            </a:r>
            <a:r>
              <a:rPr lang="en-US" sz="2800" dirty="0">
                <a:solidFill>
                  <a:srgbClr val="FF0000"/>
                </a:solidFill>
              </a:rPr>
              <a:t>R</a:t>
            </a:r>
            <a:r>
              <a:rPr lang="en-US" sz="2800" baseline="-25000" dirty="0">
                <a:solidFill>
                  <a:srgbClr val="FF0000"/>
                </a:solidFill>
              </a:rPr>
              <a:t>f </a:t>
            </a:r>
            <a:r>
              <a:rPr lang="en-US" sz="2800" dirty="0">
                <a:solidFill>
                  <a:srgbClr val="FF0000"/>
                </a:solidFill>
              </a:rPr>
              <a:t> is the feedback resistor ,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R</a:t>
            </a:r>
            <a:r>
              <a:rPr lang="en-US" sz="2800" baseline="-25000" dirty="0">
                <a:solidFill>
                  <a:srgbClr val="FF0000"/>
                </a:solidFill>
              </a:rPr>
              <a:t>L</a:t>
            </a:r>
            <a:r>
              <a:rPr lang="en-US" sz="2800" dirty="0">
                <a:solidFill>
                  <a:srgbClr val="FF0000"/>
                </a:solidFill>
              </a:rPr>
              <a:t>  is the load </a:t>
            </a:r>
            <a:r>
              <a:rPr lang="en-US" sz="2800" dirty="0" err="1">
                <a:solidFill>
                  <a:srgbClr val="FF0000"/>
                </a:solidFill>
              </a:rPr>
              <a:t>resistor.</a:t>
            </a:r>
            <a:r>
              <a:rPr lang="en-US" sz="2800" dirty="0" err="1"/>
              <a:t>Non</a:t>
            </a:r>
            <a:r>
              <a:rPr lang="en-US" sz="2800" dirty="0"/>
              <a:t> inverting input of the op-amp is grounded using </a:t>
            </a:r>
            <a:r>
              <a:rPr lang="en-US" sz="2800" dirty="0">
                <a:solidFill>
                  <a:srgbClr val="FF0000"/>
                </a:solidFill>
              </a:rPr>
              <a:t>R</a:t>
            </a:r>
            <a:r>
              <a:rPr lang="en-US" sz="2800" baseline="-25000" dirty="0">
                <a:solidFill>
                  <a:srgbClr val="FF0000"/>
                </a:solidFill>
              </a:rPr>
              <a:t>m </a:t>
            </a:r>
            <a:r>
              <a:rPr lang="en-US" sz="2800" dirty="0"/>
              <a:t>resistor.  By applying </a:t>
            </a:r>
            <a:r>
              <a:rPr lang="en-US" sz="2800" dirty="0" err="1"/>
              <a:t>kirchhoff’s</a:t>
            </a:r>
            <a:r>
              <a:rPr lang="en-US" sz="2800" dirty="0"/>
              <a:t> current law at node V</a:t>
            </a:r>
            <a:r>
              <a:rPr lang="en-US" sz="2800" baseline="-25000" dirty="0"/>
              <a:t>2 </a:t>
            </a:r>
            <a:r>
              <a:rPr lang="en-US" sz="2800" dirty="0"/>
              <a:t>we get,</a:t>
            </a:r>
          </a:p>
          <a:p>
            <a:pPr algn="just" fontAlgn="base">
              <a:buNone/>
            </a:pPr>
            <a:r>
              <a:rPr lang="en-US" sz="2800" dirty="0"/>
              <a:t>		                    </a:t>
            </a:r>
            <a:r>
              <a:rPr lang="en-US" sz="2800" dirty="0" err="1"/>
              <a:t>I</a:t>
            </a:r>
            <a:r>
              <a:rPr lang="en-US" sz="2800" baseline="-25000" dirty="0" err="1"/>
              <a:t>a</a:t>
            </a:r>
            <a:r>
              <a:rPr lang="en-US" sz="2800" baseline="-25000" dirty="0"/>
              <a:t> </a:t>
            </a:r>
            <a:r>
              <a:rPr lang="en-US" sz="2800" dirty="0"/>
              <a:t>+ </a:t>
            </a:r>
            <a:r>
              <a:rPr lang="en-US" sz="2800" dirty="0" err="1"/>
              <a:t>I</a:t>
            </a:r>
            <a:r>
              <a:rPr lang="en-US" sz="2800" baseline="-25000" dirty="0" err="1"/>
              <a:t>b</a:t>
            </a:r>
            <a:r>
              <a:rPr lang="en-US" sz="2800" baseline="-25000" dirty="0"/>
              <a:t> </a:t>
            </a:r>
            <a:r>
              <a:rPr lang="en-US" sz="2800" dirty="0"/>
              <a:t>+ </a:t>
            </a:r>
            <a:r>
              <a:rPr lang="en-US" sz="2800" dirty="0" err="1"/>
              <a:t>I</a:t>
            </a:r>
            <a:r>
              <a:rPr lang="en-US" sz="2800" baseline="-25000" dirty="0" err="1"/>
              <a:t>c</a:t>
            </a:r>
            <a:r>
              <a:rPr lang="en-US" sz="2800" dirty="0"/>
              <a:t> = I</a:t>
            </a:r>
            <a:r>
              <a:rPr lang="en-US" sz="2800" baseline="-25000" dirty="0"/>
              <a:t>f  </a:t>
            </a:r>
            <a:r>
              <a:rPr lang="en-US" sz="2800" dirty="0"/>
              <a:t>+ </a:t>
            </a:r>
            <a:r>
              <a:rPr lang="en-US" sz="2800" dirty="0" err="1"/>
              <a:t>I</a:t>
            </a:r>
            <a:r>
              <a:rPr lang="en-US" sz="2800" baseline="-25000" dirty="0" err="1"/>
              <a:t>b</a:t>
            </a:r>
            <a:r>
              <a:rPr lang="en-US" sz="2800" dirty="0"/>
              <a:t> </a:t>
            </a:r>
          </a:p>
          <a:p>
            <a:pPr algn="just" fontAlgn="base"/>
            <a:r>
              <a:rPr lang="en-US" sz="2800" dirty="0"/>
              <a:t>Since the input resistance of an ideal op-amp is close to infinity and has infinite gain. We can neglect </a:t>
            </a:r>
            <a:r>
              <a:rPr lang="en-US" sz="2800" dirty="0" err="1"/>
              <a:t>I</a:t>
            </a:r>
            <a:r>
              <a:rPr lang="en-US" sz="2800" baseline="-25000" dirty="0" err="1"/>
              <a:t>b</a:t>
            </a:r>
            <a:r>
              <a:rPr lang="en-US" sz="2800" dirty="0"/>
              <a:t> , no current flows into the op-amp.</a:t>
            </a:r>
            <a:br>
              <a:rPr lang="en-US" sz="2800" dirty="0"/>
            </a:br>
            <a:r>
              <a:rPr lang="en-US" sz="2800" dirty="0"/>
              <a:t>Therefore          </a:t>
            </a:r>
            <a:r>
              <a:rPr lang="en-US" sz="2800" dirty="0" err="1"/>
              <a:t>I</a:t>
            </a:r>
            <a:r>
              <a:rPr lang="en-US" sz="2800" baseline="-25000" dirty="0" err="1"/>
              <a:t>a</a:t>
            </a:r>
            <a:r>
              <a:rPr lang="en-US" sz="2800" baseline="-25000" dirty="0"/>
              <a:t> </a:t>
            </a:r>
            <a:r>
              <a:rPr lang="en-US" sz="2800" dirty="0"/>
              <a:t>+ </a:t>
            </a:r>
            <a:r>
              <a:rPr lang="en-US" sz="2800" dirty="0" err="1"/>
              <a:t>I</a:t>
            </a:r>
            <a:r>
              <a:rPr lang="en-US" sz="2800" baseline="-25000" dirty="0" err="1"/>
              <a:t>b</a:t>
            </a:r>
            <a:r>
              <a:rPr lang="en-US" sz="2800" baseline="-25000" dirty="0"/>
              <a:t> </a:t>
            </a:r>
            <a:r>
              <a:rPr lang="en-US" sz="2800" dirty="0"/>
              <a:t>+ </a:t>
            </a:r>
            <a:r>
              <a:rPr lang="en-US" sz="2800" dirty="0" err="1"/>
              <a:t>I</a:t>
            </a:r>
            <a:r>
              <a:rPr lang="en-US" sz="2800" baseline="-25000" dirty="0" err="1"/>
              <a:t>c</a:t>
            </a:r>
            <a:r>
              <a:rPr lang="en-US" sz="2800" dirty="0"/>
              <a:t> = I</a:t>
            </a:r>
            <a:r>
              <a:rPr lang="en-US" sz="2800" baseline="-25000" dirty="0"/>
              <a:t>f  </a:t>
            </a:r>
            <a:r>
              <a:rPr lang="en-US" sz="2800" dirty="0"/>
              <a:t>……….(1)</a:t>
            </a:r>
          </a:p>
          <a:p>
            <a:pPr algn="just"/>
            <a:r>
              <a:rPr lang="en-US" sz="2800" dirty="0"/>
              <a:t>Now V</a:t>
            </a:r>
            <a:r>
              <a:rPr lang="en-US" sz="2800" baseline="-25000" dirty="0"/>
              <a:t>1</a:t>
            </a:r>
            <a:r>
              <a:rPr lang="en-US" sz="2800" dirty="0"/>
              <a:t> is grounded , hence V</a:t>
            </a:r>
            <a:r>
              <a:rPr lang="en-US" sz="2800" baseline="-25000" dirty="0"/>
              <a:t>2</a:t>
            </a:r>
            <a:r>
              <a:rPr lang="en-US" sz="2800" dirty="0"/>
              <a:t> is at virtual ground.</a:t>
            </a:r>
          </a:p>
          <a:p>
            <a:pPr marL="0" indent="0" algn="just">
              <a:buNone/>
            </a:pPr>
            <a:r>
              <a:rPr lang="en-US" sz="2800" dirty="0"/>
              <a:t>                                 Hence V</a:t>
            </a:r>
            <a:r>
              <a:rPr lang="en-US" sz="2800" baseline="-25000" dirty="0"/>
              <a:t>2 </a:t>
            </a:r>
            <a:r>
              <a:rPr lang="en-US" sz="2800" dirty="0"/>
              <a:t>= 0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2824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172200"/>
          </a:xfrm>
        </p:spPr>
        <p:txBody>
          <a:bodyPr>
            <a:normAutofit fontScale="90000"/>
          </a:bodyPr>
          <a:lstStyle/>
          <a:p>
            <a:pPr algn="l" fontAlgn="base"/>
            <a:br>
              <a:rPr lang="en-US" sz="2700" dirty="0"/>
            </a:br>
            <a:r>
              <a:rPr lang="en-US" sz="2700" dirty="0"/>
              <a:t>Equation (1) can be rewritten as</a:t>
            </a:r>
            <a:br>
              <a:rPr lang="en-US" sz="2700" dirty="0"/>
            </a:br>
            <a:r>
              <a:rPr lang="en-US" sz="2700" dirty="0"/>
              <a:t>	</a:t>
            </a:r>
            <a:r>
              <a:rPr lang="en-US" sz="2400" dirty="0"/>
              <a:t> (</a:t>
            </a:r>
            <a:r>
              <a:rPr lang="en-US" sz="2400" dirty="0" err="1"/>
              <a:t>V</a:t>
            </a:r>
            <a:r>
              <a:rPr lang="en-US" sz="2400" baseline="-25000" dirty="0" err="1"/>
              <a:t>a</a:t>
            </a:r>
            <a:r>
              <a:rPr lang="en-US" sz="2400" dirty="0"/>
              <a:t> - 0)</a:t>
            </a:r>
            <a:r>
              <a:rPr lang="en-US" sz="2400" baseline="-25000" dirty="0"/>
              <a:t> </a:t>
            </a:r>
            <a:r>
              <a:rPr lang="en-US" sz="2400" dirty="0"/>
              <a:t>/R</a:t>
            </a:r>
            <a:r>
              <a:rPr lang="en-US" sz="2400" baseline="-25000" dirty="0"/>
              <a:t>a</a:t>
            </a:r>
            <a:r>
              <a:rPr lang="en-US" sz="2400" dirty="0"/>
              <a:t> + (</a:t>
            </a:r>
            <a:r>
              <a:rPr lang="en-US" sz="2400" dirty="0" err="1"/>
              <a:t>V</a:t>
            </a:r>
            <a:r>
              <a:rPr lang="en-US" sz="2400" baseline="-25000" dirty="0" err="1"/>
              <a:t>b</a:t>
            </a:r>
            <a:r>
              <a:rPr lang="en-US" sz="2400" dirty="0"/>
              <a:t>- 0)/</a:t>
            </a:r>
            <a:r>
              <a:rPr lang="en-US" sz="2400" dirty="0" err="1"/>
              <a:t>R</a:t>
            </a:r>
            <a:r>
              <a:rPr lang="en-US" sz="2400" baseline="-25000" dirty="0" err="1"/>
              <a:t>b</a:t>
            </a:r>
            <a:r>
              <a:rPr lang="en-US" sz="2400" dirty="0"/>
              <a:t> + (</a:t>
            </a:r>
            <a:r>
              <a:rPr lang="en-US" sz="2400" dirty="0" err="1"/>
              <a:t>V</a:t>
            </a:r>
            <a:r>
              <a:rPr lang="en-US" sz="2400" baseline="-25000" dirty="0" err="1"/>
              <a:t>c</a:t>
            </a:r>
            <a:r>
              <a:rPr lang="en-US" sz="2400" dirty="0"/>
              <a:t>- 0)/</a:t>
            </a:r>
            <a:r>
              <a:rPr lang="en-US" sz="2400" dirty="0" err="1"/>
              <a:t>R</a:t>
            </a:r>
            <a:r>
              <a:rPr lang="en-US" sz="2400" baseline="-25000" dirty="0" err="1"/>
              <a:t>c</a:t>
            </a:r>
            <a:r>
              <a:rPr lang="en-US" sz="2400" dirty="0"/>
              <a:t>  = (0 - V</a:t>
            </a:r>
            <a:r>
              <a:rPr lang="en-US" sz="2400" baseline="-25000" dirty="0"/>
              <a:t>0</a:t>
            </a:r>
            <a:r>
              <a:rPr lang="en-US" sz="2400" dirty="0"/>
              <a:t>)/</a:t>
            </a:r>
            <a:r>
              <a:rPr lang="en-US" sz="2400" dirty="0" err="1"/>
              <a:t>R</a:t>
            </a:r>
            <a:r>
              <a:rPr lang="en-US" sz="2400" baseline="-25000" dirty="0" err="1"/>
              <a:t>f</a:t>
            </a:r>
            <a:br>
              <a:rPr lang="en-US" sz="2400" dirty="0"/>
            </a:br>
            <a:r>
              <a:rPr lang="en-US" sz="2700" dirty="0"/>
              <a:t>	we get   (</a:t>
            </a:r>
            <a:r>
              <a:rPr lang="en-US" sz="2700" dirty="0" err="1"/>
              <a:t>V</a:t>
            </a:r>
            <a:r>
              <a:rPr lang="en-US" sz="2700" baseline="-25000" dirty="0" err="1"/>
              <a:t>a</a:t>
            </a:r>
            <a:r>
              <a:rPr lang="en-US" sz="2700" dirty="0"/>
              <a:t>/R</a:t>
            </a:r>
            <a:r>
              <a:rPr lang="en-US" sz="2700" baseline="-25000" dirty="0"/>
              <a:t>a</a:t>
            </a:r>
            <a:r>
              <a:rPr lang="en-US" sz="2700" dirty="0"/>
              <a:t>) + (</a:t>
            </a:r>
            <a:r>
              <a:rPr lang="en-US" sz="2700" dirty="0" err="1"/>
              <a:t>V</a:t>
            </a:r>
            <a:r>
              <a:rPr lang="en-US" sz="2700" baseline="-25000" dirty="0" err="1"/>
              <a:t>b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b</a:t>
            </a:r>
            <a:r>
              <a:rPr lang="en-US" sz="2700" dirty="0"/>
              <a:t>)+ (</a:t>
            </a:r>
            <a:r>
              <a:rPr lang="en-US" sz="2700" dirty="0" err="1"/>
              <a:t>V</a:t>
            </a:r>
            <a:r>
              <a:rPr lang="en-US" sz="2700" baseline="-25000" dirty="0" err="1"/>
              <a:t>c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c</a:t>
            </a:r>
            <a:r>
              <a:rPr lang="en-US" sz="2700" dirty="0"/>
              <a:t>) =  -V</a:t>
            </a:r>
            <a:r>
              <a:rPr lang="en-US" sz="2700" baseline="-25000" dirty="0"/>
              <a:t>0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br>
              <a:rPr lang="en-US" sz="2700" dirty="0"/>
            </a:br>
            <a:r>
              <a:rPr lang="en-US" sz="2700" dirty="0"/>
              <a:t>	Vo = -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dirty="0"/>
              <a:t> ((</a:t>
            </a:r>
            <a:r>
              <a:rPr lang="en-US" sz="2700" dirty="0" err="1"/>
              <a:t>V</a:t>
            </a:r>
            <a:r>
              <a:rPr lang="en-US" sz="2700" baseline="-25000" dirty="0" err="1"/>
              <a:t>a</a:t>
            </a:r>
            <a:r>
              <a:rPr lang="en-US" sz="2700" dirty="0"/>
              <a:t>/R</a:t>
            </a:r>
            <a:r>
              <a:rPr lang="en-US" sz="2700" baseline="-25000" dirty="0"/>
              <a:t>a</a:t>
            </a:r>
            <a:r>
              <a:rPr lang="en-US" sz="2700" dirty="0"/>
              <a:t>) + (</a:t>
            </a:r>
            <a:r>
              <a:rPr lang="en-US" sz="2700" dirty="0" err="1"/>
              <a:t>V</a:t>
            </a:r>
            <a:r>
              <a:rPr lang="en-US" sz="2700" baseline="-25000" dirty="0" err="1"/>
              <a:t>b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b</a:t>
            </a:r>
            <a:r>
              <a:rPr lang="en-US" sz="2700" dirty="0"/>
              <a:t>)+ (</a:t>
            </a:r>
            <a:r>
              <a:rPr lang="en-US" sz="2700" dirty="0" err="1"/>
              <a:t>V</a:t>
            </a:r>
            <a:r>
              <a:rPr lang="en-US" sz="2700" baseline="-25000" dirty="0" err="1"/>
              <a:t>c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c</a:t>
            </a:r>
            <a:r>
              <a:rPr lang="en-US" sz="2700" dirty="0"/>
              <a:t>))</a:t>
            </a:r>
            <a:br>
              <a:rPr lang="en-US" sz="2700" dirty="0"/>
            </a:br>
            <a:r>
              <a:rPr lang="en-US" sz="2700" dirty="0"/>
              <a:t>	Vo = - {(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dirty="0"/>
              <a:t>/R</a:t>
            </a:r>
            <a:r>
              <a:rPr lang="en-US" sz="2700" baseline="-25000" dirty="0"/>
              <a:t>a</a:t>
            </a:r>
            <a:r>
              <a:rPr lang="en-US" sz="2700" dirty="0"/>
              <a:t> )</a:t>
            </a:r>
            <a:r>
              <a:rPr lang="en-US" sz="2700" dirty="0" err="1"/>
              <a:t>V</a:t>
            </a:r>
            <a:r>
              <a:rPr lang="en-US" sz="2700" baseline="-25000" dirty="0" err="1"/>
              <a:t>a</a:t>
            </a:r>
            <a:r>
              <a:rPr lang="en-US" sz="2700" dirty="0"/>
              <a:t> + (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b</a:t>
            </a:r>
            <a:r>
              <a:rPr lang="en-US" sz="2700" dirty="0"/>
              <a:t>) </a:t>
            </a:r>
            <a:r>
              <a:rPr lang="en-US" sz="2700" dirty="0" err="1"/>
              <a:t>V</a:t>
            </a:r>
            <a:r>
              <a:rPr lang="en-US" sz="2700" baseline="-25000" dirty="0" err="1"/>
              <a:t>b</a:t>
            </a:r>
            <a:r>
              <a:rPr lang="en-US" sz="2700" dirty="0"/>
              <a:t> + (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dirty="0"/>
              <a:t>/</a:t>
            </a:r>
            <a:r>
              <a:rPr lang="en-US" sz="2700" dirty="0" err="1"/>
              <a:t>R</a:t>
            </a:r>
            <a:r>
              <a:rPr lang="en-US" sz="2700" baseline="-25000" dirty="0" err="1"/>
              <a:t>c</a:t>
            </a:r>
            <a:r>
              <a:rPr lang="en-US" sz="2700" dirty="0"/>
              <a:t>) </a:t>
            </a:r>
            <a:r>
              <a:rPr lang="en-US" sz="2700" dirty="0" err="1"/>
              <a:t>V</a:t>
            </a:r>
            <a:r>
              <a:rPr lang="en-US" sz="2700" baseline="-25000" dirty="0" err="1"/>
              <a:t>c</a:t>
            </a:r>
            <a:r>
              <a:rPr lang="en-US" sz="2700" dirty="0"/>
              <a:t> }……..(2)</a:t>
            </a:r>
            <a:br>
              <a:rPr lang="en-US" sz="2700" dirty="0"/>
            </a:br>
            <a:r>
              <a:rPr lang="en-US" sz="2700" dirty="0"/>
              <a:t>	If resistor R</a:t>
            </a:r>
            <a:r>
              <a:rPr lang="en-US" sz="2700" baseline="-25000" dirty="0"/>
              <a:t>a</a:t>
            </a:r>
            <a:r>
              <a:rPr lang="en-US" sz="2700" dirty="0"/>
              <a:t>, </a:t>
            </a:r>
            <a:r>
              <a:rPr lang="en-US" sz="2700" dirty="0" err="1"/>
              <a:t>R</a:t>
            </a:r>
            <a:r>
              <a:rPr lang="en-US" sz="2700" baseline="-25000" dirty="0" err="1"/>
              <a:t>b</a:t>
            </a:r>
            <a:r>
              <a:rPr lang="en-US" sz="2700" dirty="0"/>
              <a:t>, </a:t>
            </a:r>
            <a:r>
              <a:rPr lang="en-US" sz="2700" dirty="0" err="1"/>
              <a:t>R</a:t>
            </a:r>
            <a:r>
              <a:rPr lang="en-US" sz="2700" baseline="-25000" dirty="0" err="1"/>
              <a:t>c</a:t>
            </a:r>
            <a:r>
              <a:rPr lang="en-US" sz="2700" dirty="0"/>
              <a:t> has same value </a:t>
            </a:r>
            <a:br>
              <a:rPr lang="en-US" sz="2700" dirty="0"/>
            </a:br>
            <a:r>
              <a:rPr lang="en-US" sz="2700" dirty="0"/>
              <a:t>   i.e. R</a:t>
            </a:r>
            <a:r>
              <a:rPr lang="en-US" sz="2700" baseline="-25000" dirty="0"/>
              <a:t>a</a:t>
            </a:r>
            <a:r>
              <a:rPr lang="en-US" sz="2700" dirty="0"/>
              <a:t>=R</a:t>
            </a:r>
            <a:r>
              <a:rPr lang="en-US" sz="2700" baseline="-25000" dirty="0"/>
              <a:t>b</a:t>
            </a:r>
            <a:r>
              <a:rPr lang="en-US" sz="2700" dirty="0"/>
              <a:t>=</a:t>
            </a:r>
            <a:r>
              <a:rPr lang="en-US" sz="2700" dirty="0" err="1"/>
              <a:t>R</a:t>
            </a:r>
            <a:r>
              <a:rPr lang="en-US" sz="2700" baseline="-25000" dirty="0" err="1"/>
              <a:t>c</a:t>
            </a:r>
            <a:r>
              <a:rPr lang="en-US" sz="2700" dirty="0"/>
              <a:t>=R, then equation (2) can be written as</a:t>
            </a:r>
            <a:br>
              <a:rPr lang="en-US" sz="2700" dirty="0"/>
            </a:br>
            <a:r>
              <a:rPr lang="en-US" sz="2700" dirty="0"/>
              <a:t>	V</a:t>
            </a:r>
            <a:r>
              <a:rPr lang="en-US" sz="2700" baseline="-25000" dirty="0"/>
              <a:t>0</a:t>
            </a:r>
            <a:r>
              <a:rPr lang="en-US" sz="2700" dirty="0"/>
              <a:t>  =  -  (R</a:t>
            </a:r>
            <a:r>
              <a:rPr lang="en-US" sz="2700" baseline="-25000" dirty="0"/>
              <a:t>f</a:t>
            </a:r>
            <a:r>
              <a:rPr lang="en-US" sz="2700" dirty="0"/>
              <a:t>/R) x (V</a:t>
            </a:r>
            <a:r>
              <a:rPr lang="en-US" sz="2700" baseline="-25000" dirty="0"/>
              <a:t>a</a:t>
            </a:r>
            <a:r>
              <a:rPr lang="en-US" sz="2700" dirty="0"/>
              <a:t> + </a:t>
            </a:r>
            <a:r>
              <a:rPr lang="en-US" sz="2700" dirty="0" err="1"/>
              <a:t>V</a:t>
            </a:r>
            <a:r>
              <a:rPr lang="en-US" sz="2700" baseline="-25000" dirty="0" err="1"/>
              <a:t>b</a:t>
            </a:r>
            <a:r>
              <a:rPr lang="en-US" sz="2700" dirty="0"/>
              <a:t> +</a:t>
            </a:r>
            <a:r>
              <a:rPr lang="en-US" sz="2700" dirty="0" err="1"/>
              <a:t>V</a:t>
            </a:r>
            <a:r>
              <a:rPr lang="en-US" sz="2700" baseline="-25000" dirty="0" err="1"/>
              <a:t>c</a:t>
            </a:r>
            <a:r>
              <a:rPr lang="en-US" sz="2700" dirty="0"/>
              <a:t>)…………….(3)</a:t>
            </a:r>
            <a:br>
              <a:rPr lang="en-US" sz="2700" dirty="0"/>
            </a:br>
            <a:r>
              <a:rPr lang="en-US" sz="2700" dirty="0"/>
              <a:t>	If the values of R</a:t>
            </a:r>
            <a:r>
              <a:rPr lang="en-US" sz="2700" baseline="-25000" dirty="0"/>
              <a:t>f</a:t>
            </a:r>
            <a:r>
              <a:rPr lang="en-US" sz="2700" dirty="0"/>
              <a:t> = R , then the o/p voltage  becomes,</a:t>
            </a:r>
            <a:br>
              <a:rPr lang="en-US" sz="2700" dirty="0"/>
            </a:br>
            <a:r>
              <a:rPr lang="en-US" sz="2700" dirty="0"/>
              <a:t>	 V</a:t>
            </a:r>
            <a:r>
              <a:rPr lang="en-US" sz="2700" baseline="-25000" dirty="0"/>
              <a:t>0</a:t>
            </a:r>
            <a:r>
              <a:rPr lang="en-US" sz="2700" dirty="0"/>
              <a:t> = - (V</a:t>
            </a:r>
            <a:r>
              <a:rPr lang="en-US" sz="2700" baseline="-25000" dirty="0"/>
              <a:t>a</a:t>
            </a:r>
            <a:r>
              <a:rPr lang="en-US" sz="2700" dirty="0"/>
              <a:t> + </a:t>
            </a:r>
            <a:r>
              <a:rPr lang="en-US" sz="2700" dirty="0" err="1"/>
              <a:t>V</a:t>
            </a:r>
            <a:r>
              <a:rPr lang="en-US" sz="2700" baseline="-25000" dirty="0" err="1"/>
              <a:t>b</a:t>
            </a:r>
            <a:r>
              <a:rPr lang="en-US" sz="2700" dirty="0"/>
              <a:t> + </a:t>
            </a:r>
            <a:r>
              <a:rPr lang="en-US" sz="2700" dirty="0" err="1"/>
              <a:t>V</a:t>
            </a:r>
            <a:r>
              <a:rPr lang="en-US" sz="2700" baseline="-25000" dirty="0" err="1"/>
              <a:t>c</a:t>
            </a:r>
            <a:r>
              <a:rPr lang="en-US" sz="2700" dirty="0"/>
              <a:t>)-----------------(4)</a:t>
            </a:r>
            <a:br>
              <a:rPr lang="en-US" sz="2700" dirty="0"/>
            </a:br>
            <a:r>
              <a:rPr lang="en-US" sz="2700" dirty="0"/>
              <a:t> </a:t>
            </a:r>
            <a:br>
              <a:rPr lang="en-US" sz="2700" dirty="0"/>
            </a:br>
            <a:r>
              <a:rPr lang="en-US" sz="2700" dirty="0"/>
              <a:t>This indicates that the output voltage is the sum of the input voltages and is  inverted i.e. out of phase with the input signal.</a:t>
            </a:r>
            <a:br>
              <a:rPr lang="en-US" sz="2700" dirty="0"/>
            </a:b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Voltage Adder Example</a:t>
            </a:r>
            <a:br>
              <a:rPr lang="en-US" b="1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697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38400" y="2884488"/>
              <a:ext cx="150813" cy="223837"/>
            </p14:xfrm>
          </p:contentPart>
        </mc:Choice>
        <mc:Fallback xmlns="">
          <p:pic>
            <p:nvPicPr>
              <p:cNvPr id="29697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31921" y="2878010"/>
                <a:ext cx="163771" cy="2367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969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16200" y="3089275"/>
              <a:ext cx="1588" cy="80963"/>
            </p14:xfrm>
          </p:contentPart>
        </mc:Choice>
        <mc:Fallback xmlns="">
          <p:pic>
            <p:nvPicPr>
              <p:cNvPr id="2969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87616" y="3082798"/>
                <a:ext cx="58756" cy="939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969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93950" y="3751263"/>
              <a:ext cx="115888" cy="142875"/>
            </p14:xfrm>
          </p:contentPart>
        </mc:Choice>
        <mc:Fallback xmlns="">
          <p:pic>
            <p:nvPicPr>
              <p:cNvPr id="2969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87472" y="3744785"/>
                <a:ext cx="128844" cy="1558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970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36825" y="3867150"/>
              <a:ext cx="133350" cy="133350"/>
            </p14:xfrm>
          </p:contentPart>
        </mc:Choice>
        <mc:Fallback xmlns="">
          <p:pic>
            <p:nvPicPr>
              <p:cNvPr id="2970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30338" y="3860680"/>
                <a:ext cx="146325" cy="1462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970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0313" y="4652963"/>
              <a:ext cx="179387" cy="187325"/>
            </p14:xfrm>
          </p:contentPart>
        </mc:Choice>
        <mc:Fallback xmlns="">
          <p:pic>
            <p:nvPicPr>
              <p:cNvPr id="2970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93829" y="4646479"/>
                <a:ext cx="192355" cy="2002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970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16200" y="4776788"/>
              <a:ext cx="206375" cy="80962"/>
            </p14:xfrm>
          </p:contentPart>
        </mc:Choice>
        <mc:Fallback xmlns="">
          <p:pic>
            <p:nvPicPr>
              <p:cNvPr id="2970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609717" y="4770311"/>
                <a:ext cx="219341" cy="939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970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00688" y="6491288"/>
              <a:ext cx="1098550" cy="19050"/>
            </p14:xfrm>
          </p:contentPart>
        </mc:Choice>
        <mc:Fallback xmlns="">
          <p:pic>
            <p:nvPicPr>
              <p:cNvPr id="2970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494209" y="6484818"/>
                <a:ext cx="1111508" cy="3199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/>
              <a:t>The closed loop voltage gains of each channel can be calculated as shown below </a:t>
            </a:r>
            <a:br>
              <a:rPr lang="en-US" sz="2700" dirty="0"/>
            </a:br>
            <a:r>
              <a:rPr lang="en-US" sz="2700" dirty="0"/>
              <a:t>A</a:t>
            </a:r>
            <a:r>
              <a:rPr lang="en-US" sz="2700" baseline="-25000" dirty="0"/>
              <a:t>CL1</a:t>
            </a:r>
            <a:r>
              <a:rPr lang="en-US" sz="2700" dirty="0"/>
              <a:t> = – (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baseline="-25000" dirty="0"/>
              <a:t> </a:t>
            </a:r>
            <a:r>
              <a:rPr lang="en-US" sz="2700" dirty="0"/>
              <a:t>/ R</a:t>
            </a:r>
            <a:r>
              <a:rPr lang="en-US" sz="2700" baseline="-25000" dirty="0"/>
              <a:t>1</a:t>
            </a:r>
            <a:r>
              <a:rPr lang="en-US" sz="2700" dirty="0"/>
              <a:t>) = – (100k</a:t>
            </a:r>
            <a:r>
              <a:rPr lang="el-GR" sz="2700" dirty="0"/>
              <a:t>Ω / 20</a:t>
            </a:r>
            <a:r>
              <a:rPr lang="en-US" sz="2700" dirty="0"/>
              <a:t>k</a:t>
            </a:r>
            <a:r>
              <a:rPr lang="el-GR" sz="2700" dirty="0"/>
              <a:t>Ω) =&gt; </a:t>
            </a:r>
            <a:r>
              <a:rPr lang="en-US" sz="2700" dirty="0"/>
              <a:t>A</a:t>
            </a:r>
            <a:r>
              <a:rPr lang="en-US" sz="2700" baseline="-25000" dirty="0"/>
              <a:t>CL1</a:t>
            </a:r>
            <a:r>
              <a:rPr lang="en-US" sz="2700" dirty="0"/>
              <a:t> = -5</a:t>
            </a:r>
            <a:br>
              <a:rPr lang="en-US" sz="2700" dirty="0"/>
            </a:br>
            <a:r>
              <a:rPr lang="en-US" sz="2700" dirty="0"/>
              <a:t>A</a:t>
            </a:r>
            <a:r>
              <a:rPr lang="en-US" sz="2700" baseline="-25000" dirty="0"/>
              <a:t>CL2</a:t>
            </a:r>
            <a:r>
              <a:rPr lang="en-US" sz="2700" dirty="0"/>
              <a:t> = – (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baseline="-25000" dirty="0"/>
              <a:t> </a:t>
            </a:r>
            <a:r>
              <a:rPr lang="en-US" sz="2700" dirty="0"/>
              <a:t>/ R</a:t>
            </a:r>
            <a:r>
              <a:rPr lang="en-US" sz="2700" baseline="-25000" dirty="0"/>
              <a:t>2</a:t>
            </a:r>
            <a:r>
              <a:rPr lang="en-US" sz="2700" dirty="0"/>
              <a:t>) = – (100k</a:t>
            </a:r>
            <a:r>
              <a:rPr lang="el-GR" sz="2700" dirty="0"/>
              <a:t>Ω / 10</a:t>
            </a:r>
            <a:r>
              <a:rPr lang="en-US" sz="2700" dirty="0"/>
              <a:t>k</a:t>
            </a:r>
            <a:r>
              <a:rPr lang="el-GR" sz="2700" dirty="0"/>
              <a:t>Ω) =&gt; </a:t>
            </a:r>
            <a:r>
              <a:rPr lang="en-US" sz="2700" dirty="0"/>
              <a:t>A</a:t>
            </a:r>
            <a:r>
              <a:rPr lang="en-US" sz="2700" baseline="-25000" dirty="0"/>
              <a:t>CL2</a:t>
            </a:r>
            <a:r>
              <a:rPr lang="en-US" sz="2700" dirty="0"/>
              <a:t> = -10</a:t>
            </a:r>
            <a:br>
              <a:rPr lang="en-US" sz="2700" dirty="0"/>
            </a:br>
            <a:r>
              <a:rPr lang="en-US" sz="2700" dirty="0"/>
              <a:t>A</a:t>
            </a:r>
            <a:r>
              <a:rPr lang="en-US" sz="2700" baseline="-25000" dirty="0"/>
              <a:t>CL3</a:t>
            </a:r>
            <a:r>
              <a:rPr lang="en-US" sz="2700" dirty="0"/>
              <a:t> = – (</a:t>
            </a:r>
            <a:r>
              <a:rPr lang="en-US" sz="2700" dirty="0" err="1"/>
              <a:t>R</a:t>
            </a:r>
            <a:r>
              <a:rPr lang="en-US" sz="2700" baseline="-25000" dirty="0" err="1"/>
              <a:t>f</a:t>
            </a:r>
            <a:r>
              <a:rPr lang="en-US" sz="2700" baseline="-25000" dirty="0"/>
              <a:t> </a:t>
            </a:r>
            <a:r>
              <a:rPr lang="en-US" sz="2700" dirty="0"/>
              <a:t>/ R</a:t>
            </a:r>
            <a:r>
              <a:rPr lang="en-US" sz="2700" baseline="-25000" dirty="0"/>
              <a:t>3</a:t>
            </a:r>
            <a:r>
              <a:rPr lang="en-US" sz="2700" dirty="0"/>
              <a:t>) = – (100k</a:t>
            </a:r>
            <a:r>
              <a:rPr lang="el-GR" sz="2700" dirty="0"/>
              <a:t>Ω / 50</a:t>
            </a:r>
            <a:r>
              <a:rPr lang="en-US" sz="2700" dirty="0"/>
              <a:t>k</a:t>
            </a:r>
            <a:r>
              <a:rPr lang="el-GR" sz="2700" dirty="0"/>
              <a:t>Ω) =&gt; </a:t>
            </a:r>
            <a:r>
              <a:rPr lang="en-US" sz="2700" dirty="0"/>
              <a:t>A</a:t>
            </a:r>
            <a:r>
              <a:rPr lang="en-US" sz="2700" baseline="-25000" dirty="0"/>
              <a:t>CL3</a:t>
            </a:r>
            <a:r>
              <a:rPr lang="en-US" sz="2700" dirty="0"/>
              <a:t> = -2</a:t>
            </a: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The output voltage of the inverting summing amplifier is given as,</a:t>
            </a:r>
            <a:br>
              <a:rPr lang="en-US" sz="2700" dirty="0"/>
            </a:br>
            <a:r>
              <a:rPr lang="en-US" sz="2700" dirty="0"/>
              <a:t>    V</a:t>
            </a:r>
            <a:r>
              <a:rPr lang="en-US" sz="2700" baseline="-25000" dirty="0"/>
              <a:t>OUT</a:t>
            </a:r>
            <a:r>
              <a:rPr lang="en-US" sz="2700" dirty="0"/>
              <a:t> = – (A</a:t>
            </a:r>
            <a:r>
              <a:rPr lang="en-US" sz="2700" baseline="-25000" dirty="0"/>
              <a:t>CL1</a:t>
            </a:r>
            <a:r>
              <a:rPr lang="en-US" sz="2700" dirty="0"/>
              <a:t> V</a:t>
            </a:r>
            <a:r>
              <a:rPr lang="en-US" sz="2700" baseline="-25000" dirty="0"/>
              <a:t>1</a:t>
            </a:r>
            <a:r>
              <a:rPr lang="en-US" sz="2700" dirty="0"/>
              <a:t> + A</a:t>
            </a:r>
            <a:r>
              <a:rPr lang="en-US" sz="2700" baseline="-25000" dirty="0"/>
              <a:t>CL2</a:t>
            </a:r>
            <a:r>
              <a:rPr lang="en-US" sz="2700" dirty="0"/>
              <a:t> V</a:t>
            </a:r>
            <a:r>
              <a:rPr lang="en-US" sz="2700" baseline="-25000" dirty="0"/>
              <a:t>2</a:t>
            </a:r>
            <a:r>
              <a:rPr lang="en-US" sz="2700" dirty="0"/>
              <a:t> + A</a:t>
            </a:r>
            <a:r>
              <a:rPr lang="en-US" sz="2700" baseline="-25000" dirty="0"/>
              <a:t>CL3</a:t>
            </a:r>
            <a:r>
              <a:rPr lang="en-US" sz="2700" dirty="0"/>
              <a:t> V</a:t>
            </a:r>
            <a:r>
              <a:rPr lang="en-US" sz="2700" baseline="-25000" dirty="0"/>
              <a:t>3</a:t>
            </a:r>
            <a:r>
              <a:rPr lang="en-US" sz="2700" dirty="0"/>
              <a:t>)</a:t>
            </a:r>
            <a:br>
              <a:rPr lang="en-US" sz="2700" dirty="0"/>
            </a:br>
            <a:r>
              <a:rPr lang="en-US" sz="2700" dirty="0"/>
              <a:t>             = – [(5x 100mV) + (10x200mV) + (2x300mV)]</a:t>
            </a:r>
            <a:br>
              <a:rPr lang="en-US" sz="2700" dirty="0"/>
            </a:br>
            <a:r>
              <a:rPr lang="en-US" sz="2700" dirty="0"/>
              <a:t>             = – (0.5 V + 2 V + 0.6 V)</a:t>
            </a: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    V</a:t>
            </a:r>
            <a:r>
              <a:rPr lang="en-US" sz="2700" baseline="-25000" dirty="0"/>
              <a:t>OUT</a:t>
            </a:r>
            <a:r>
              <a:rPr lang="en-US" sz="2700" dirty="0"/>
              <a:t> = – 3.1 V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Non-inverting summing amplifier</a:t>
            </a: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1" y="1447800"/>
            <a:ext cx="7315200" cy="408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2368</Words>
  <Application>Microsoft Office PowerPoint</Application>
  <PresentationFormat>On-screen Show (4:3)</PresentationFormat>
  <Paragraphs>168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OP-AMP APPLICATIONS</vt:lpstr>
      <vt:lpstr>Summing amplifier (Adder)</vt:lpstr>
      <vt:lpstr>Inverting summing amplifier</vt:lpstr>
      <vt:lpstr>Circuit  of inverting summing amplifier</vt:lpstr>
      <vt:lpstr>Analysis of inverting summing amplifier</vt:lpstr>
      <vt:lpstr> Equation (1) can be rewritten as   (Va - 0) /Ra + (Vb- 0)/Rb + (Vc- 0)/Rc  = (0 - V0)/Rf  we get   (Va/Ra) + (Vb/Rb)+ (Vc/Rc) =  -V0/Rf  Vo = -Rf ((Va/Ra) + (Vb/Rb)+ (Vc/Rc))  Vo = - {(Rf/Ra )Va + (Rf/Rb) Vb + (Rf/Rc) Vc }……..(2)  If resistor Ra, Rb, Rc has same value     i.e. Ra=Rb=Rc=R, then equation (2) can be written as  V0  =  -  (Rf/R) x (Va + Vb +Vc)…………….(3)  If the values of Rf = R , then the o/p voltage  becomes,   V0 = - (Va + Vb + Vc)-----------------(4)   This indicates that the output voltage is the sum of the input voltages and is  inverted i.e. out of phase with the input signal. </vt:lpstr>
      <vt:lpstr> Voltage Adder Example </vt:lpstr>
      <vt:lpstr>The closed loop voltage gains of each channel can be calculated as shown below  ACL1 = – (Rf / R1) = – (100kΩ / 20kΩ) =&gt; ACL1 = -5 ACL2 = – (Rf / R2) = – (100kΩ / 10kΩ) =&gt; ACL2 = -10 ACL3 = – (Rf / R3) = – (100kΩ / 50kΩ) =&gt; ACL3 = -2  The output voltage of the inverting summing amplifier is given as,     VOUT = – (ACL1 V1 + ACL2 V2 + ACL3 V3)              = – [(5x 100mV) + (10x200mV) + (2x300mV)]              = – (0.5 V + 2 V + 0.6 V)      VOUT = – 3.1 V </vt:lpstr>
      <vt:lpstr>Non-inverting summing amplifier</vt:lpstr>
      <vt:lpstr>Analysis of Non-inverting summing amplifier</vt:lpstr>
      <vt:lpstr>Differential amplifier (difference amplifier- subtractor) with one op-amp</vt:lpstr>
      <vt:lpstr>Analysis of differential amplifier</vt:lpstr>
      <vt:lpstr>Instrumentation amplifier</vt:lpstr>
      <vt:lpstr>Design of Instrumentation amplifier</vt:lpstr>
      <vt:lpstr>Analysis of Instrumentation amplifier</vt:lpstr>
      <vt:lpstr>In this circuit Vb  = V2 and  Va = V1  ,   (because of virtual short concept ) Then the current  I = ( Vb - Va ) / R1 = ( V2 - V1 ) / R1  Let the output voltages of A2 as V02 and A1 as  V01  Then V02 = V2 + IR2 =  V2 + (( V2 - V1 ) / R1) x R2             V01 = V1 – IR2  =  V1  -  (( V2 - V1 ) / R1) x R2  Finally the o/p voltage Vout = (R4 / R3) (V02 – V01)    = (R4 / R3) { V2 + (( V2 - V1 ) / R1) x R2  -  [ V1  -  (( V2 - V1 ) / R1) x R2 ]}     Vout = ( V2 - V1 )x ( 1+ 2 R2 / R1 ) x(R4 /R3)   </vt:lpstr>
      <vt:lpstr>Voltage to current converter</vt:lpstr>
      <vt:lpstr> V- I converter</vt:lpstr>
      <vt:lpstr>Analysis of V- I converter</vt:lpstr>
      <vt:lpstr>Current to voltage converter</vt:lpstr>
      <vt:lpstr>Analysis of I- V Converter</vt:lpstr>
      <vt:lpstr>Current to Voltage converter using op-amp</vt:lpstr>
      <vt:lpstr>Current to Voltage converter using op-amp</vt:lpstr>
      <vt:lpstr>Ideal Differentiator</vt:lpstr>
      <vt:lpstr>Analysis of differentiator</vt:lpstr>
      <vt:lpstr>PowerPoint Presentation</vt:lpstr>
      <vt:lpstr>Practical differentiator</vt:lpstr>
      <vt:lpstr>Analysis of Practical differentiator</vt:lpstr>
      <vt:lpstr>Waveforms of Differentiator Circuit</vt:lpstr>
      <vt:lpstr>Ideal integrator</vt:lpstr>
      <vt:lpstr>Analysis of Ideal integrator</vt:lpstr>
      <vt:lpstr>PowerPoint Presentation</vt:lpstr>
      <vt:lpstr>Lossy or Practical integrator</vt:lpstr>
      <vt:lpstr>Analysis of practical integrator</vt:lpstr>
      <vt:lpstr>Waveforms of Integrator Circuit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OP-AMP APPLICATIONS</dc:title>
  <dc:creator>dell</dc:creator>
  <cp:lastModifiedBy>KOPPOLU ANUDEEP</cp:lastModifiedBy>
  <cp:revision>139</cp:revision>
  <dcterms:created xsi:type="dcterms:W3CDTF">2006-08-16T00:00:00Z</dcterms:created>
  <dcterms:modified xsi:type="dcterms:W3CDTF">2024-08-21T07:35:04Z</dcterms:modified>
</cp:coreProperties>
</file>