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3" r:id="rId4"/>
    <p:sldId id="263" r:id="rId5"/>
    <p:sldId id="264" r:id="rId6"/>
    <p:sldId id="265" r:id="rId7"/>
    <p:sldId id="266" r:id="rId8"/>
    <p:sldId id="267" r:id="rId9"/>
    <p:sldId id="268" r:id="rId10"/>
    <p:sldId id="269" r:id="rId11"/>
    <p:sldId id="270" r:id="rId12"/>
    <p:sldId id="271" r:id="rId13"/>
    <p:sldId id="262" r:id="rId14"/>
    <p:sldId id="257" r:id="rId15"/>
    <p:sldId id="258" r:id="rId16"/>
    <p:sldId id="260" r:id="rId17"/>
    <p:sldId id="259" r:id="rId18"/>
    <p:sldId id="274" r:id="rId19"/>
    <p:sldId id="275" r:id="rId20"/>
    <p:sldId id="276" r:id="rId21"/>
    <p:sldId id="277" r:id="rId22"/>
    <p:sldId id="278" r:id="rId23"/>
    <p:sldId id="279" r:id="rId24"/>
    <p:sldId id="280" r:id="rId25"/>
    <p:sldId id="281" r:id="rId26"/>
    <p:sldId id="283" r:id="rId27"/>
    <p:sldId id="282"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914" autoAdjust="0"/>
  </p:normalViewPr>
  <p:slideViewPr>
    <p:cSldViewPr snapToGrid="0">
      <p:cViewPr varScale="1">
        <p:scale>
          <a:sx n="93" d="100"/>
          <a:sy n="93" d="100"/>
        </p:scale>
        <p:origin x="10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4876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8813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00431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06530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100DD-BFA2-4F60-8AEE-7E1EC99FA06C}"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35656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F100DD-BFA2-4F60-8AEE-7E1EC99FA06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43073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F100DD-BFA2-4F60-8AEE-7E1EC99FA06C}"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2652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F100DD-BFA2-4F60-8AEE-7E1EC99FA06C}"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91638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100DD-BFA2-4F60-8AEE-7E1EC99FA06C}"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51169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100DD-BFA2-4F60-8AEE-7E1EC99FA06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80596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100DD-BFA2-4F60-8AEE-7E1EC99FA06C}"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411741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100DD-BFA2-4F60-8AEE-7E1EC99FA06C}"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BEA8-7EFB-4753-AF9D-3D907B76E2ED}" type="slidenum">
              <a:rPr lang="en-US" smtClean="0"/>
              <a:t>‹#›</a:t>
            </a:fld>
            <a:endParaRPr lang="en-US"/>
          </a:p>
        </p:txBody>
      </p:sp>
    </p:spTree>
    <p:extLst>
      <p:ext uri="{BB962C8B-B14F-4D97-AF65-F5344CB8AC3E}">
        <p14:creationId xmlns:p14="http://schemas.microsoft.com/office/powerpoint/2010/main" val="285037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9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921933" y="1772831"/>
            <a:ext cx="9144000" cy="627062"/>
          </a:xfrm>
        </p:spPr>
        <p:txBody>
          <a:bodyPr>
            <a:noAutofit/>
          </a:bodyPr>
          <a:lstStyle/>
          <a:p>
            <a:r>
              <a:rPr lang="en-US" sz="4800" b="1" dirty="0">
                <a:solidFill>
                  <a:srgbClr val="FF0000"/>
                </a:solidFill>
                <a:latin typeface="Times New Roman" panose="02020603050405020304" pitchFamily="18" charset="0"/>
                <a:cs typeface="Times New Roman" panose="02020603050405020304" pitchFamily="18" charset="0"/>
              </a:rPr>
              <a:t>Deep Learning (20ECJ44)</a:t>
            </a:r>
            <a:endParaRPr lang="en-US" sz="4800" b="1" dirty="0" smtClean="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By</a:t>
            </a:r>
          </a:p>
          <a:p>
            <a:r>
              <a:rPr lang="en-US" dirty="0" smtClean="0">
                <a:latin typeface="Times New Roman" panose="02020603050405020304" pitchFamily="18" charset="0"/>
                <a:cs typeface="Times New Roman" panose="02020603050405020304" pitchFamily="18" charset="0"/>
              </a:rPr>
              <a:t>Dr. Naga Raju Challa</a:t>
            </a:r>
          </a:p>
          <a:p>
            <a:r>
              <a:rPr lang="en-US" dirty="0" smtClean="0">
                <a:latin typeface="Times New Roman" panose="02020603050405020304" pitchFamily="18" charset="0"/>
                <a:cs typeface="Times New Roman" panose="02020603050405020304" pitchFamily="18" charset="0"/>
              </a:rPr>
              <a:t>Assistant Professor,</a:t>
            </a:r>
          </a:p>
          <a:p>
            <a:r>
              <a:rPr lang="en-US" dirty="0" smtClean="0">
                <a:latin typeface="Times New Roman" panose="02020603050405020304" pitchFamily="18" charset="0"/>
                <a:cs typeface="Times New Roman" panose="02020603050405020304" pitchFamily="18" charset="0"/>
              </a:rPr>
              <a:t>Department of ECE,</a:t>
            </a:r>
          </a:p>
          <a:p>
            <a:r>
              <a:rPr lang="en-US" dirty="0" err="1" smtClean="0">
                <a:latin typeface="Times New Roman" panose="02020603050405020304" pitchFamily="18" charset="0"/>
                <a:cs typeface="Times New Roman" panose="02020603050405020304" pitchFamily="18" charset="0"/>
              </a:rPr>
              <a:t>Bapatla</a:t>
            </a:r>
            <a:r>
              <a:rPr lang="en-US" dirty="0" smtClean="0">
                <a:latin typeface="Times New Roman" panose="02020603050405020304" pitchFamily="18" charset="0"/>
                <a:cs typeface="Times New Roman" panose="02020603050405020304" pitchFamily="18" charset="0"/>
              </a:rPr>
              <a:t> Engineering College,</a:t>
            </a:r>
          </a:p>
          <a:p>
            <a:r>
              <a:rPr lang="en-US" dirty="0" smtClean="0">
                <a:latin typeface="Times New Roman" panose="02020603050405020304" pitchFamily="18" charset="0"/>
                <a:cs typeface="Times New Roman" panose="02020603050405020304" pitchFamily="18" charset="0"/>
              </a:rPr>
              <a:t>(Autonomous)</a:t>
            </a:r>
          </a:p>
          <a:p>
            <a:r>
              <a:rPr lang="en-US" dirty="0" err="1" smtClean="0">
                <a:latin typeface="Times New Roman" panose="02020603050405020304" pitchFamily="18" charset="0"/>
                <a:cs typeface="Times New Roman" panose="02020603050405020304" pitchFamily="18" charset="0"/>
              </a:rPr>
              <a:t>Bapatla</a:t>
            </a:r>
            <a:r>
              <a:rPr lang="en-US"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pic>
        <p:nvPicPr>
          <p:cNvPr id="1026" name="Picture 2" descr="bec logo"/>
          <p:cNvPicPr>
            <a:picLocks noChangeAspect="1" noChangeArrowheads="1"/>
          </p:cNvPicPr>
          <p:nvPr/>
        </p:nvPicPr>
        <p:blipFill>
          <a:blip r:embed="rId2" cstate="print">
            <a:lum bright="-40000" contrast="80000"/>
            <a:extLst>
              <a:ext uri="{28A0092B-C50C-407E-A947-70E740481C1C}">
                <a14:useLocalDpi xmlns:a14="http://schemas.microsoft.com/office/drawing/2010/main" val="0"/>
              </a:ext>
            </a:extLst>
          </a:blip>
          <a:srcRect/>
          <a:stretch>
            <a:fillRect/>
          </a:stretch>
        </p:blipFill>
        <p:spPr bwMode="auto">
          <a:xfrm>
            <a:off x="2366612" y="628764"/>
            <a:ext cx="882650" cy="1120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2807937" y="773652"/>
            <a:ext cx="7709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i="0" u="none" strike="noStrike" cap="none" normalizeH="0" baseline="0" dirty="0" smtClean="0">
                <a:ln>
                  <a:noFill/>
                </a:ln>
                <a:solidFill>
                  <a:schemeClr val="tx1"/>
                </a:solidFill>
                <a:effectLst/>
                <a:latin typeface="Algerian" panose="04020705040A02060702" pitchFamily="82" charset="0"/>
                <a:ea typeface="Times New Roman" panose="02020603050405020304" pitchFamily="18" charset="0"/>
              </a:rPr>
              <a:t>BAPATLA ENGINEERING COLLEGE :: BAPATLA</a:t>
            </a:r>
            <a:endParaRPr kumimoji="0" lang="en-US" altLang="en-US" sz="2400" i="0" u="none" strike="noStrike" cap="none" normalizeH="0" baseline="0" dirty="0" smtClean="0">
              <a:ln>
                <a:noFill/>
              </a:ln>
              <a:solidFill>
                <a:schemeClr val="tx1"/>
              </a:solidFill>
              <a:effectLst/>
              <a:latin typeface="Algerian" panose="04020705040A02060702"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i="0" u="none" strike="noStrike" cap="none" normalizeH="0" baseline="0" dirty="0" smtClean="0">
                <a:ln>
                  <a:noFill/>
                </a:ln>
                <a:solidFill>
                  <a:schemeClr val="tx1"/>
                </a:solidFill>
                <a:effectLst/>
                <a:latin typeface="Algerian" panose="04020705040A02060702" pitchFamily="82" charset="0"/>
                <a:ea typeface="Times New Roman" panose="02020603050405020304" pitchFamily="18" charset="0"/>
              </a:rPr>
              <a:t>(Autonomous)</a:t>
            </a:r>
            <a:endParaRPr kumimoji="0" lang="en-US" altLang="en-US" sz="2400" i="0" u="none" strike="noStrike" cap="none" normalizeH="0" baseline="0" dirty="0" smtClean="0">
              <a:ln>
                <a:noFill/>
              </a:ln>
              <a:solidFill>
                <a:schemeClr val="tx1"/>
              </a:solidFill>
              <a:effectLst/>
              <a:latin typeface="Algerian" panose="04020705040A02060702" pitchFamily="82" charset="0"/>
            </a:endParaRPr>
          </a:p>
        </p:txBody>
      </p:sp>
    </p:spTree>
    <p:extLst>
      <p:ext uri="{BB962C8B-B14F-4D97-AF65-F5344CB8AC3E}">
        <p14:creationId xmlns:p14="http://schemas.microsoft.com/office/powerpoint/2010/main" val="70818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Maximum Likelihood Estimation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02819" y="1088569"/>
            <a:ext cx="9418867" cy="466281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However, </a:t>
            </a: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arg</a:t>
            </a:r>
            <a:r>
              <a:rPr lang="en-US" dirty="0">
                <a:latin typeface="Times New Roman" panose="02020603050405020304" pitchFamily="18" charset="0"/>
                <a:cs typeface="Times New Roman" panose="02020603050405020304" pitchFamily="18" charset="0"/>
              </a:rPr>
              <a:t> max does not change when we rescale the cost function, we </a:t>
            </a:r>
            <a:r>
              <a:rPr lang="en-US" dirty="0" smtClean="0">
                <a:latin typeface="Times New Roman" panose="02020603050405020304" pitchFamily="18" charset="0"/>
                <a:cs typeface="Times New Roman" panose="02020603050405020304" pitchFamily="18" charset="0"/>
              </a:rPr>
              <a:t>can divide </a:t>
            </a:r>
            <a:r>
              <a:rPr lang="en-US" dirty="0">
                <a:latin typeface="Times New Roman" panose="02020603050405020304" pitchFamily="18" charset="0"/>
                <a:cs typeface="Times New Roman" panose="02020603050405020304" pitchFamily="18" charset="0"/>
              </a:rPr>
              <a:t>by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to obtain a version of the criterion that is expressed as </a:t>
            </a:r>
            <a:r>
              <a:rPr lang="en-US" dirty="0" smtClean="0">
                <a:latin typeface="Times New Roman" panose="02020603050405020304" pitchFamily="18" charset="0"/>
                <a:cs typeface="Times New Roman" panose="02020603050405020304" pitchFamily="18" charset="0"/>
              </a:rPr>
              <a:t>an expectation with </a:t>
            </a:r>
            <a:r>
              <a:rPr lang="en-US" dirty="0">
                <a:latin typeface="Times New Roman" panose="02020603050405020304" pitchFamily="18" charset="0"/>
                <a:cs typeface="Times New Roman" panose="02020603050405020304" pitchFamily="18" charset="0"/>
              </a:rPr>
              <a:t>respect to the empirical </a:t>
            </a:r>
            <a:r>
              <a:rPr lang="en-US" dirty="0" smtClean="0">
                <a:latin typeface="Times New Roman" panose="02020603050405020304" pitchFamily="18" charset="0"/>
                <a:cs typeface="Times New Roman" panose="02020603050405020304" pitchFamily="18" charset="0"/>
              </a:rPr>
              <a:t>distribution          defined </a:t>
            </a:r>
            <a:r>
              <a:rPr lang="en-US" dirty="0">
                <a:latin typeface="Times New Roman" panose="02020603050405020304" pitchFamily="18" charset="0"/>
                <a:cs typeface="Times New Roman" panose="02020603050405020304" pitchFamily="18" charset="0"/>
              </a:rPr>
              <a:t>by the training </a:t>
            </a:r>
            <a:r>
              <a:rPr lang="en-US" dirty="0" smtClean="0">
                <a:latin typeface="Times New Roman" panose="02020603050405020304" pitchFamily="18" charset="0"/>
                <a:cs typeface="Times New Roman" panose="02020603050405020304" pitchFamily="18" charset="0"/>
              </a:rPr>
              <a:t>data</a:t>
            </a:r>
          </a:p>
          <a:p>
            <a:pPr algn="just">
              <a:lnSpc>
                <a:spcPct val="150000"/>
              </a:lnSpc>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One way to interpret maximum likelihood estimation is to view it as </a:t>
            </a:r>
            <a:r>
              <a:rPr lang="en-US" dirty="0" smtClean="0">
                <a:latin typeface="Times New Roman" panose="02020603050405020304" pitchFamily="18" charset="0"/>
                <a:cs typeface="Times New Roman" panose="02020603050405020304" pitchFamily="18" charset="0"/>
              </a:rPr>
              <a:t>minimizing the </a:t>
            </a:r>
            <a:r>
              <a:rPr lang="en-US" dirty="0">
                <a:latin typeface="Times New Roman" panose="02020603050405020304" pitchFamily="18" charset="0"/>
                <a:cs typeface="Times New Roman" panose="02020603050405020304" pitchFamily="18" charset="0"/>
              </a:rPr>
              <a:t>dissimilarity between the empirical distribution </a:t>
            </a:r>
            <a:r>
              <a:rPr lang="en-US" dirty="0" smtClean="0">
                <a:latin typeface="Times New Roman" panose="02020603050405020304" pitchFamily="18" charset="0"/>
                <a:cs typeface="Times New Roman" panose="02020603050405020304" pitchFamily="18" charset="0"/>
              </a:rPr>
              <a:t>       defined </a:t>
            </a:r>
            <a:r>
              <a:rPr lang="en-US" dirty="0">
                <a:latin typeface="Times New Roman" panose="02020603050405020304" pitchFamily="18" charset="0"/>
                <a:cs typeface="Times New Roman" panose="02020603050405020304" pitchFamily="18" charset="0"/>
              </a:rPr>
              <a:t>by the </a:t>
            </a:r>
            <a:r>
              <a:rPr lang="en-US" dirty="0" smtClean="0">
                <a:latin typeface="Times New Roman" panose="02020603050405020304" pitchFamily="18" charset="0"/>
                <a:cs typeface="Times New Roman" panose="02020603050405020304" pitchFamily="18" charset="0"/>
              </a:rPr>
              <a:t>training set </a:t>
            </a:r>
            <a:r>
              <a:rPr lang="en-US" dirty="0">
                <a:latin typeface="Times New Roman" panose="02020603050405020304" pitchFamily="18" charset="0"/>
                <a:cs typeface="Times New Roman" panose="02020603050405020304" pitchFamily="18" charset="0"/>
              </a:rPr>
              <a:t>and the model distribution, with the degree of dissimilarity between the </a:t>
            </a:r>
            <a:r>
              <a:rPr lang="en-US" dirty="0" smtClean="0">
                <a:latin typeface="Times New Roman" panose="02020603050405020304" pitchFamily="18" charset="0"/>
                <a:cs typeface="Times New Roman" panose="02020603050405020304" pitchFamily="18" charset="0"/>
              </a:rPr>
              <a:t>two measured </a:t>
            </a:r>
            <a:r>
              <a:rPr lang="en-US" dirty="0">
                <a:latin typeface="Times New Roman" panose="02020603050405020304" pitchFamily="18" charset="0"/>
                <a:cs typeface="Times New Roman" panose="02020603050405020304" pitchFamily="18" charset="0"/>
              </a:rPr>
              <a:t>by the KL divergence. The KL divergence is given </a:t>
            </a:r>
            <a:r>
              <a:rPr lang="en-US" dirty="0" smtClean="0">
                <a:latin typeface="Times New Roman" panose="02020603050405020304" pitchFamily="18" charset="0"/>
                <a:cs typeface="Times New Roman" panose="02020603050405020304" pitchFamily="18" charset="0"/>
              </a:rPr>
              <a:t>by</a:t>
            </a:r>
          </a:p>
          <a:p>
            <a:pPr marL="285750" indent="-285750"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2302326" y="2032309"/>
            <a:ext cx="552450" cy="314325"/>
          </a:xfrm>
          <a:prstGeom prst="rect">
            <a:avLst/>
          </a:prstGeom>
        </p:spPr>
      </p:pic>
      <p:pic>
        <p:nvPicPr>
          <p:cNvPr id="12" name="Picture 11"/>
          <p:cNvPicPr>
            <a:picLocks noChangeAspect="1"/>
          </p:cNvPicPr>
          <p:nvPr/>
        </p:nvPicPr>
        <p:blipFill>
          <a:blip r:embed="rId3"/>
          <a:stretch>
            <a:fillRect/>
          </a:stretch>
        </p:blipFill>
        <p:spPr>
          <a:xfrm>
            <a:off x="3426277" y="2346634"/>
            <a:ext cx="4171950" cy="600075"/>
          </a:xfrm>
          <a:prstGeom prst="rect">
            <a:avLst/>
          </a:prstGeom>
        </p:spPr>
      </p:pic>
      <p:pic>
        <p:nvPicPr>
          <p:cNvPr id="13" name="Picture 12"/>
          <p:cNvPicPr>
            <a:picLocks noChangeAspect="1"/>
          </p:cNvPicPr>
          <p:nvPr/>
        </p:nvPicPr>
        <p:blipFill>
          <a:blip r:embed="rId2"/>
          <a:stretch>
            <a:fillRect/>
          </a:stretch>
        </p:blipFill>
        <p:spPr>
          <a:xfrm>
            <a:off x="4434567" y="3683415"/>
            <a:ext cx="552450" cy="314325"/>
          </a:xfrm>
          <a:prstGeom prst="rect">
            <a:avLst/>
          </a:prstGeom>
        </p:spPr>
      </p:pic>
      <p:pic>
        <p:nvPicPr>
          <p:cNvPr id="14" name="Picture 13"/>
          <p:cNvPicPr>
            <a:picLocks noChangeAspect="1"/>
          </p:cNvPicPr>
          <p:nvPr/>
        </p:nvPicPr>
        <p:blipFill>
          <a:blip r:embed="rId4"/>
          <a:stretch>
            <a:fillRect/>
          </a:stretch>
        </p:blipFill>
        <p:spPr>
          <a:xfrm>
            <a:off x="2430914" y="5033962"/>
            <a:ext cx="6162675" cy="561975"/>
          </a:xfrm>
          <a:prstGeom prst="rect">
            <a:avLst/>
          </a:prstGeom>
        </p:spPr>
      </p:pic>
    </p:spTree>
    <p:extLst>
      <p:ext uri="{BB962C8B-B14F-4D97-AF65-F5344CB8AC3E}">
        <p14:creationId xmlns:p14="http://schemas.microsoft.com/office/powerpoint/2010/main" val="1804300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Properties of Maximum Likelihood Estimation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02819" y="1088569"/>
            <a:ext cx="9418867" cy="923330"/>
          </a:xfrm>
          <a:prstGeom prst="rect">
            <a:avLst/>
          </a:prstGeom>
        </p:spPr>
        <p:txBody>
          <a:bodyPr wrap="square">
            <a:spAutoFit/>
          </a:bodyPr>
          <a:lstStyle/>
          <a:p>
            <a:pPr marL="285750" indent="-285750"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862692" y="1088569"/>
            <a:ext cx="10428515" cy="212006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true distribution </a:t>
            </a:r>
            <a:r>
              <a:rPr lang="en-US" i="1" dirty="0" err="1">
                <a:latin typeface="Times New Roman" panose="02020603050405020304" pitchFamily="18" charset="0"/>
                <a:cs typeface="Times New Roman" panose="02020603050405020304" pitchFamily="18" charset="0"/>
              </a:rPr>
              <a:t>p</a:t>
            </a:r>
            <a:r>
              <a:rPr lang="en-US" sz="1050" dirty="0" err="1">
                <a:latin typeface="Times New Roman" panose="02020603050405020304" pitchFamily="18" charset="0"/>
                <a:cs typeface="Times New Roman" panose="02020603050405020304" pitchFamily="18" charset="0"/>
              </a:rPr>
              <a:t>data</a:t>
            </a:r>
            <a:r>
              <a:rPr lang="en-US" sz="10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lie within the model family </a:t>
            </a:r>
            <a:r>
              <a:rPr lang="en-US" i="1" dirty="0" err="1">
                <a:latin typeface="Times New Roman" panose="02020603050405020304" pitchFamily="18" charset="0"/>
                <a:cs typeface="Times New Roman" panose="02020603050405020304" pitchFamily="18" charset="0"/>
              </a:rPr>
              <a:t>p</a:t>
            </a:r>
            <a:r>
              <a:rPr lang="en-US" sz="1050" dirty="0" err="1">
                <a:latin typeface="Times New Roman" panose="02020603050405020304" pitchFamily="18" charset="0"/>
                <a:cs typeface="Times New Roman" panose="02020603050405020304" pitchFamily="18" charset="0"/>
              </a:rPr>
              <a:t>model</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θ</a:t>
            </a:r>
            <a:r>
              <a:rPr lang="en-US" dirty="0" smtClean="0">
                <a:latin typeface="Times New Roman" panose="02020603050405020304" pitchFamily="18" charset="0"/>
                <a:cs typeface="Times New Roman" panose="02020603050405020304" pitchFamily="18" charset="0"/>
              </a:rPr>
              <a:t>). Otherwise</a:t>
            </a:r>
            <a:r>
              <a:rPr lang="en-US" dirty="0">
                <a:latin typeface="Times New Roman" panose="02020603050405020304" pitchFamily="18" charset="0"/>
                <a:cs typeface="Times New Roman" panose="02020603050405020304" pitchFamily="18" charset="0"/>
              </a:rPr>
              <a:t>, no estimator can recover </a:t>
            </a:r>
            <a:r>
              <a:rPr lang="en-US" i="1" dirty="0" err="1">
                <a:latin typeface="Times New Roman" panose="02020603050405020304" pitchFamily="18" charset="0"/>
                <a:cs typeface="Times New Roman" panose="02020603050405020304" pitchFamily="18" charset="0"/>
              </a:rPr>
              <a:t>p</a:t>
            </a:r>
            <a:r>
              <a:rPr lang="en-US" sz="1050" dirty="0" err="1">
                <a:latin typeface="Times New Roman" panose="02020603050405020304" pitchFamily="18" charset="0"/>
                <a:cs typeface="Times New Roman" panose="02020603050405020304" pitchFamily="18" charset="0"/>
              </a:rPr>
              <a:t>data</a:t>
            </a:r>
            <a:r>
              <a:rPr lang="en-US" sz="1050"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true distribution </a:t>
            </a:r>
            <a:r>
              <a:rPr lang="en-US" i="1" dirty="0" err="1">
                <a:latin typeface="Times New Roman" panose="02020603050405020304" pitchFamily="18" charset="0"/>
                <a:cs typeface="Times New Roman" panose="02020603050405020304" pitchFamily="18" charset="0"/>
              </a:rPr>
              <a:t>p</a:t>
            </a:r>
            <a:r>
              <a:rPr lang="en-US" sz="1050" dirty="0" err="1">
                <a:latin typeface="Times New Roman" panose="02020603050405020304" pitchFamily="18" charset="0"/>
                <a:cs typeface="Times New Roman" panose="02020603050405020304" pitchFamily="18" charset="0"/>
              </a:rPr>
              <a:t>data</a:t>
            </a:r>
            <a:r>
              <a:rPr lang="en-US" sz="10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correspond to exactly one value of </a:t>
            </a:r>
            <a:r>
              <a:rPr lang="en-US" i="1" dirty="0">
                <a:latin typeface="Times New Roman" panose="02020603050405020304" pitchFamily="18" charset="0"/>
                <a:cs typeface="Times New Roman" panose="02020603050405020304" pitchFamily="18" charset="0"/>
              </a:rPr>
              <a:t>θ</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Otherwise, maximum </a:t>
            </a:r>
            <a:r>
              <a:rPr lang="en-US" dirty="0">
                <a:latin typeface="Times New Roman" panose="02020603050405020304" pitchFamily="18" charset="0"/>
                <a:cs typeface="Times New Roman" panose="02020603050405020304" pitchFamily="18" charset="0"/>
              </a:rPr>
              <a:t>likelihood can recover the correct </a:t>
            </a:r>
            <a:r>
              <a:rPr lang="en-US" i="1" dirty="0" err="1">
                <a:latin typeface="Times New Roman" panose="02020603050405020304" pitchFamily="18" charset="0"/>
                <a:cs typeface="Times New Roman" panose="02020603050405020304" pitchFamily="18" charset="0"/>
              </a:rPr>
              <a:t>p</a:t>
            </a:r>
            <a:r>
              <a:rPr lang="en-US" sz="1050" dirty="0" err="1">
                <a:latin typeface="Times New Roman" panose="02020603050405020304" pitchFamily="18" charset="0"/>
                <a:cs typeface="Times New Roman" panose="02020603050405020304" pitchFamily="18" charset="0"/>
              </a:rPr>
              <a:t>data</a:t>
            </a:r>
            <a:r>
              <a:rPr lang="en-US" sz="105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but will not be </a:t>
            </a:r>
            <a:r>
              <a:rPr lang="en-US" dirty="0" smtClean="0">
                <a:latin typeface="Times New Roman" panose="02020603050405020304" pitchFamily="18" charset="0"/>
                <a:cs typeface="Times New Roman" panose="02020603050405020304" pitchFamily="18" charset="0"/>
              </a:rPr>
              <a:t>able to </a:t>
            </a:r>
            <a:r>
              <a:rPr lang="en-US" dirty="0">
                <a:latin typeface="Times New Roman" panose="02020603050405020304" pitchFamily="18" charset="0"/>
                <a:cs typeface="Times New Roman" panose="02020603050405020304" pitchFamily="18" charset="0"/>
              </a:rPr>
              <a:t>determine which value of </a:t>
            </a:r>
            <a:r>
              <a:rPr lang="en-US" i="1" dirty="0">
                <a:latin typeface="Times New Roman" panose="02020603050405020304" pitchFamily="18" charset="0"/>
                <a:cs typeface="Times New Roman" panose="02020603050405020304" pitchFamily="18" charset="0"/>
              </a:rPr>
              <a:t>θ </a:t>
            </a:r>
            <a:r>
              <a:rPr lang="en-US" dirty="0">
                <a:latin typeface="Times New Roman" panose="02020603050405020304" pitchFamily="18" charset="0"/>
                <a:cs typeface="Times New Roman" panose="02020603050405020304" pitchFamily="18" charset="0"/>
              </a:rPr>
              <a:t>was used by the data generating processing.</a:t>
            </a:r>
          </a:p>
        </p:txBody>
      </p:sp>
    </p:spTree>
    <p:extLst>
      <p:ext uri="{BB962C8B-B14F-4D97-AF65-F5344CB8AC3E}">
        <p14:creationId xmlns:p14="http://schemas.microsoft.com/office/powerpoint/2010/main" val="2618660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Building a Machine Learning Algorithm</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802819" y="1088569"/>
            <a:ext cx="9418867" cy="923330"/>
          </a:xfrm>
          <a:prstGeom prst="rect">
            <a:avLst/>
          </a:prstGeom>
        </p:spPr>
        <p:txBody>
          <a:bodyPr wrap="square">
            <a:spAutoFit/>
          </a:bodyPr>
          <a:lstStyle/>
          <a:p>
            <a:pPr marL="285750" indent="-285750"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862692" y="1088569"/>
            <a:ext cx="10428515" cy="466281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Building a machine learning algorithm involves several steps and considerations. </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Define the </a:t>
            </a:r>
            <a:r>
              <a:rPr lang="en-US" dirty="0" smtClean="0">
                <a:latin typeface="Times New Roman" panose="02020603050405020304" pitchFamily="18" charset="0"/>
                <a:cs typeface="Times New Roman" panose="02020603050405020304" pitchFamily="18" charset="0"/>
              </a:rPr>
              <a:t>Problem</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Data </a:t>
            </a:r>
            <a:r>
              <a:rPr lang="en-US" dirty="0" smtClean="0">
                <a:latin typeface="Times New Roman" panose="02020603050405020304" pitchFamily="18" charset="0"/>
                <a:cs typeface="Times New Roman" panose="02020603050405020304" pitchFamily="18" charset="0"/>
              </a:rPr>
              <a:t>Collection</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Data </a:t>
            </a:r>
            <a:r>
              <a:rPr lang="en-US" dirty="0" smtClean="0">
                <a:latin typeface="Times New Roman" panose="02020603050405020304" pitchFamily="18" charset="0"/>
                <a:cs typeface="Times New Roman" panose="02020603050405020304" pitchFamily="18" charset="0"/>
              </a:rPr>
              <a:t>Preprocessing</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Feature </a:t>
            </a:r>
            <a:r>
              <a:rPr lang="en-US" dirty="0" smtClean="0">
                <a:latin typeface="Times New Roman" panose="02020603050405020304" pitchFamily="18" charset="0"/>
                <a:cs typeface="Times New Roman" panose="02020603050405020304" pitchFamily="18" charset="0"/>
              </a:rPr>
              <a:t>Engineering</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Model </a:t>
            </a:r>
            <a:r>
              <a:rPr lang="en-US" dirty="0" smtClean="0">
                <a:latin typeface="Times New Roman" panose="02020603050405020304" pitchFamily="18" charset="0"/>
                <a:cs typeface="Times New Roman" panose="02020603050405020304" pitchFamily="18" charset="0"/>
              </a:rPr>
              <a:t>Selection</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Model </a:t>
            </a:r>
            <a:r>
              <a:rPr lang="en-US" dirty="0" smtClean="0">
                <a:latin typeface="Times New Roman" panose="02020603050405020304" pitchFamily="18" charset="0"/>
                <a:cs typeface="Times New Roman" panose="02020603050405020304" pitchFamily="18" charset="0"/>
              </a:rPr>
              <a:t>Training</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Model </a:t>
            </a:r>
            <a:r>
              <a:rPr lang="en-US" dirty="0" smtClean="0">
                <a:latin typeface="Times New Roman" panose="02020603050405020304" pitchFamily="18" charset="0"/>
                <a:cs typeface="Times New Roman" panose="02020603050405020304" pitchFamily="18" charset="0"/>
              </a:rPr>
              <a:t>Evaluation</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Monitoring and </a:t>
            </a:r>
            <a:r>
              <a:rPr lang="en-US" dirty="0" smtClean="0">
                <a:latin typeface="Times New Roman" panose="02020603050405020304" pitchFamily="18" charset="0"/>
                <a:cs typeface="Times New Roman" panose="02020603050405020304" pitchFamily="18" charset="0"/>
              </a:rPr>
              <a:t>Maintenance</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Documentation and </a:t>
            </a:r>
            <a:r>
              <a:rPr lang="en-US" dirty="0" smtClean="0">
                <a:latin typeface="Times New Roman" panose="02020603050405020304" pitchFamily="18" charset="0"/>
                <a:cs typeface="Times New Roman" panose="02020603050405020304" pitchFamily="18" charset="0"/>
              </a:rPr>
              <a:t>Reporting</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Security</a:t>
            </a:r>
          </a:p>
        </p:txBody>
      </p:sp>
    </p:spTree>
    <p:extLst>
      <p:ext uri="{BB962C8B-B14F-4D97-AF65-F5344CB8AC3E}">
        <p14:creationId xmlns:p14="http://schemas.microsoft.com/office/powerpoint/2010/main" val="299337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03639" y="1174975"/>
            <a:ext cx="8629650" cy="2124075"/>
          </a:xfrm>
          <a:prstGeom prst="rect">
            <a:avLst/>
          </a:prstGeom>
        </p:spPr>
      </p:pic>
      <p:pic>
        <p:nvPicPr>
          <p:cNvPr id="7" name="Picture 6"/>
          <p:cNvPicPr>
            <a:picLocks noChangeAspect="1"/>
          </p:cNvPicPr>
          <p:nvPr/>
        </p:nvPicPr>
        <p:blipFill>
          <a:blip r:embed="rId3"/>
          <a:stretch>
            <a:fillRect/>
          </a:stretch>
        </p:blipFill>
        <p:spPr>
          <a:xfrm>
            <a:off x="2732314" y="3299050"/>
            <a:ext cx="6972300" cy="742950"/>
          </a:xfrm>
          <a:prstGeom prst="rect">
            <a:avLst/>
          </a:prstGeom>
        </p:spPr>
      </p:pic>
      <p:sp>
        <p:nvSpPr>
          <p:cNvPr id="8" name="Subtitle 2"/>
          <p:cNvSpPr>
            <a:spLocks noGrp="1"/>
          </p:cNvSpPr>
          <p:nvPr>
            <p:ph type="subTitle" idx="1"/>
          </p:nvPr>
        </p:nvSpPr>
        <p:spPr>
          <a:xfrm>
            <a:off x="1646464" y="260122"/>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Feedforward Neural Network</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1649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3714" y="936170"/>
            <a:ext cx="7820025" cy="3152775"/>
          </a:xfrm>
          <a:prstGeom prst="rect">
            <a:avLst/>
          </a:prstGeom>
        </p:spPr>
      </p:pic>
      <p:pic>
        <p:nvPicPr>
          <p:cNvPr id="3" name="Picture 2"/>
          <p:cNvPicPr>
            <a:picLocks noChangeAspect="1"/>
          </p:cNvPicPr>
          <p:nvPr/>
        </p:nvPicPr>
        <p:blipFill>
          <a:blip r:embed="rId3"/>
          <a:stretch>
            <a:fillRect/>
          </a:stretch>
        </p:blipFill>
        <p:spPr>
          <a:xfrm>
            <a:off x="9581468" y="2311852"/>
            <a:ext cx="819150" cy="666750"/>
          </a:xfrm>
          <a:prstGeom prst="rect">
            <a:avLst/>
          </a:prstGeom>
        </p:spPr>
      </p:pic>
      <p:pic>
        <p:nvPicPr>
          <p:cNvPr id="4" name="Picture 3"/>
          <p:cNvPicPr>
            <a:picLocks noChangeAspect="1"/>
          </p:cNvPicPr>
          <p:nvPr/>
        </p:nvPicPr>
        <p:blipFill>
          <a:blip r:embed="rId4"/>
          <a:stretch>
            <a:fillRect/>
          </a:stretch>
        </p:blipFill>
        <p:spPr>
          <a:xfrm>
            <a:off x="3973963" y="4068307"/>
            <a:ext cx="3819525" cy="647700"/>
          </a:xfrm>
          <a:prstGeom prst="rect">
            <a:avLst/>
          </a:prstGeom>
        </p:spPr>
      </p:pic>
      <p:sp>
        <p:nvSpPr>
          <p:cNvPr id="8" name="Subtitle 2"/>
          <p:cNvSpPr>
            <a:spLocks noGrp="1"/>
          </p:cNvSpPr>
          <p:nvPr>
            <p:ph type="subTitle" idx="1"/>
          </p:nvPr>
        </p:nvSpPr>
        <p:spPr>
          <a:xfrm>
            <a:off x="1238247" y="309108"/>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Multilayer Feedforward Network</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287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32224" y="926985"/>
            <a:ext cx="3933825" cy="2600325"/>
          </a:xfrm>
          <a:prstGeom prst="rect">
            <a:avLst/>
          </a:prstGeom>
        </p:spPr>
      </p:pic>
      <p:pic>
        <p:nvPicPr>
          <p:cNvPr id="6" name="Picture 5"/>
          <p:cNvPicPr>
            <a:picLocks noChangeAspect="1"/>
          </p:cNvPicPr>
          <p:nvPr/>
        </p:nvPicPr>
        <p:blipFill>
          <a:blip r:embed="rId3"/>
          <a:stretch>
            <a:fillRect/>
          </a:stretch>
        </p:blipFill>
        <p:spPr>
          <a:xfrm>
            <a:off x="5966049" y="926985"/>
            <a:ext cx="4048125" cy="1600200"/>
          </a:xfrm>
          <a:prstGeom prst="rect">
            <a:avLst/>
          </a:prstGeom>
        </p:spPr>
      </p:pic>
      <p:pic>
        <p:nvPicPr>
          <p:cNvPr id="7" name="Picture 6"/>
          <p:cNvPicPr>
            <a:picLocks noChangeAspect="1"/>
          </p:cNvPicPr>
          <p:nvPr/>
        </p:nvPicPr>
        <p:blipFill>
          <a:blip r:embed="rId4"/>
          <a:stretch>
            <a:fillRect/>
          </a:stretch>
        </p:blipFill>
        <p:spPr>
          <a:xfrm>
            <a:off x="5827257" y="2471737"/>
            <a:ext cx="3295650" cy="1581150"/>
          </a:xfrm>
          <a:prstGeom prst="rect">
            <a:avLst/>
          </a:prstGeom>
        </p:spPr>
      </p:pic>
      <p:sp>
        <p:nvSpPr>
          <p:cNvPr id="8" name="Subtitle 2"/>
          <p:cNvSpPr>
            <a:spLocks noGrp="1"/>
          </p:cNvSpPr>
          <p:nvPr>
            <p:ph type="subTitle" idx="1"/>
          </p:nvPr>
        </p:nvSpPr>
        <p:spPr>
          <a:xfrm>
            <a:off x="1252151" y="85668"/>
            <a:ext cx="9144000" cy="627062"/>
          </a:xfrm>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Back Propagation Algorithm</a:t>
            </a:r>
            <a:endParaRPr lang="en-US" sz="32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2289301" y="3527310"/>
                <a:ext cx="35379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𝜂</m:t>
                      </m:r>
                      <m:r>
                        <a:rPr lang="en-US" b="0" i="1" smtClean="0">
                          <a:latin typeface="Cambria Math" panose="02040503050406030204" pitchFamily="18" charset="0"/>
                        </a:rPr>
                        <m:t>=</m:t>
                      </m:r>
                      <m:r>
                        <a:rPr lang="en-US" b="0" i="1" smtClean="0">
                          <a:latin typeface="Cambria Math" panose="02040503050406030204" pitchFamily="18" charset="0"/>
                        </a:rPr>
                        <m:t>𝑟𝑎𝑡𝑒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𝑐𝑜𝑛𝑣𝑒𝑟𝑔𝑒𝑛𝑐𝑒</m:t>
                      </m:r>
                      <m:r>
                        <a:rPr lang="en-US" b="0" i="1" smtClean="0">
                          <a:latin typeface="Cambria Math" panose="02040503050406030204" pitchFamily="18" charset="0"/>
                        </a:rPr>
                        <m:t> </m:t>
                      </m:r>
                      <m:r>
                        <a:rPr lang="en-US" b="0" i="1" smtClean="0">
                          <a:latin typeface="Cambria Math" panose="02040503050406030204" pitchFamily="18" charset="0"/>
                        </a:rPr>
                        <m:t>𝑓𝑎𝑐𝑡𝑜𝑟</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289301" y="3527310"/>
                <a:ext cx="3537956" cy="369332"/>
              </a:xfrm>
              <a:prstGeom prst="rect">
                <a:avLst/>
              </a:prstGeom>
              <a:blipFill rotWithShape="0">
                <a:blip r:embed="rId5"/>
                <a:stretch>
                  <a:fillRect b="-13333"/>
                </a:stretch>
              </a:blipFill>
            </p:spPr>
            <p:txBody>
              <a:bodyPr/>
              <a:lstStyle/>
              <a:p>
                <a:r>
                  <a:rPr lang="en-US">
                    <a:noFill/>
                  </a:rPr>
                  <a:t> </a:t>
                </a:r>
              </a:p>
            </p:txBody>
          </p:sp>
        </mc:Fallback>
      </mc:AlternateContent>
      <p:sp>
        <p:nvSpPr>
          <p:cNvPr id="10" name="Rectangle 9"/>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4270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255257" y="515937"/>
            <a:ext cx="9144000" cy="627062"/>
          </a:xfrm>
        </p:spPr>
        <p:txBody>
          <a:bodyPr>
            <a:norm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Back Propagation Algorithm</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50532" y="1142999"/>
            <a:ext cx="8553450" cy="2647950"/>
          </a:xfrm>
          <a:prstGeom prst="rect">
            <a:avLst/>
          </a:prstGeom>
        </p:spPr>
      </p:pic>
      <p:pic>
        <p:nvPicPr>
          <p:cNvPr id="3" name="Picture 2"/>
          <p:cNvPicPr>
            <a:picLocks noChangeAspect="1"/>
          </p:cNvPicPr>
          <p:nvPr/>
        </p:nvPicPr>
        <p:blipFill>
          <a:blip r:embed="rId3"/>
          <a:stretch>
            <a:fillRect/>
          </a:stretch>
        </p:blipFill>
        <p:spPr>
          <a:xfrm>
            <a:off x="3712707" y="3790949"/>
            <a:ext cx="4229100" cy="1581150"/>
          </a:xfrm>
          <a:prstGeom prst="rect">
            <a:avLst/>
          </a:prstGeom>
        </p:spPr>
      </p:pic>
      <p:pic>
        <p:nvPicPr>
          <p:cNvPr id="4" name="Picture 3"/>
          <p:cNvPicPr>
            <a:picLocks noChangeAspect="1"/>
          </p:cNvPicPr>
          <p:nvPr/>
        </p:nvPicPr>
        <p:blipFill>
          <a:blip r:embed="rId4"/>
          <a:stretch>
            <a:fillRect/>
          </a:stretch>
        </p:blipFill>
        <p:spPr>
          <a:xfrm>
            <a:off x="3231696" y="5372099"/>
            <a:ext cx="5419725" cy="1323975"/>
          </a:xfrm>
          <a:prstGeom prst="rect">
            <a:avLst/>
          </a:prstGeom>
        </p:spPr>
      </p:pic>
    </p:spTree>
    <p:extLst>
      <p:ext uri="{BB962C8B-B14F-4D97-AF65-F5344CB8AC3E}">
        <p14:creationId xmlns:p14="http://schemas.microsoft.com/office/powerpoint/2010/main" val="134576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879" y="589417"/>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Back Propagation </a:t>
            </a:r>
            <a:r>
              <a:rPr lang="en-US" b="1" dirty="0">
                <a:solidFill>
                  <a:srgbClr val="FF0000"/>
                </a:solidFill>
                <a:latin typeface="Times New Roman" panose="02020603050405020304" pitchFamily="18" charset="0"/>
                <a:cs typeface="Times New Roman" panose="02020603050405020304" pitchFamily="18" charset="0"/>
              </a:rPr>
              <a:t>Algorithm &amp; Stochastic gradient decent</a:t>
            </a:r>
          </a:p>
        </p:txBody>
      </p:sp>
      <p:pic>
        <p:nvPicPr>
          <p:cNvPr id="4" name="Picture 3"/>
          <p:cNvPicPr>
            <a:picLocks noChangeAspect="1"/>
          </p:cNvPicPr>
          <p:nvPr/>
        </p:nvPicPr>
        <p:blipFill>
          <a:blip r:embed="rId2"/>
          <a:stretch>
            <a:fillRect/>
          </a:stretch>
        </p:blipFill>
        <p:spPr>
          <a:xfrm>
            <a:off x="1368879" y="1359353"/>
            <a:ext cx="4000500" cy="3714750"/>
          </a:xfrm>
          <a:prstGeom prst="rect">
            <a:avLst/>
          </a:prstGeom>
        </p:spPr>
      </p:pic>
      <p:pic>
        <p:nvPicPr>
          <p:cNvPr id="5" name="Picture 4"/>
          <p:cNvPicPr>
            <a:picLocks noChangeAspect="1"/>
          </p:cNvPicPr>
          <p:nvPr/>
        </p:nvPicPr>
        <p:blipFill>
          <a:blip r:embed="rId3"/>
          <a:stretch>
            <a:fillRect/>
          </a:stretch>
        </p:blipFill>
        <p:spPr>
          <a:xfrm>
            <a:off x="5369379" y="1359353"/>
            <a:ext cx="3267075" cy="2628900"/>
          </a:xfrm>
          <a:prstGeom prst="rect">
            <a:avLst/>
          </a:prstGeom>
        </p:spPr>
      </p:pic>
      <p:pic>
        <p:nvPicPr>
          <p:cNvPr id="6" name="Picture 5"/>
          <p:cNvPicPr>
            <a:picLocks noChangeAspect="1"/>
          </p:cNvPicPr>
          <p:nvPr/>
        </p:nvPicPr>
        <p:blipFill>
          <a:blip r:embed="rId4"/>
          <a:stretch>
            <a:fillRect/>
          </a:stretch>
        </p:blipFill>
        <p:spPr>
          <a:xfrm>
            <a:off x="5369379" y="3988253"/>
            <a:ext cx="3305175" cy="990600"/>
          </a:xfrm>
          <a:prstGeom prst="rect">
            <a:avLst/>
          </a:prstGeom>
        </p:spPr>
      </p:pic>
      <p:sp>
        <p:nvSpPr>
          <p:cNvPr id="7" name="Rectangle 6"/>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210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879" y="589417"/>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Back Propagation Algorithm: Output Layer</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166324" y="1219248"/>
            <a:ext cx="3231254" cy="3000450"/>
          </a:xfrm>
          <a:prstGeom prst="rect">
            <a:avLst/>
          </a:prstGeom>
        </p:spPr>
      </p:pic>
      <p:sp>
        <p:nvSpPr>
          <p:cNvPr id="7" name="Rectangle 6"/>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930979" y="4219698"/>
            <a:ext cx="6019800" cy="2343150"/>
          </a:xfrm>
          <a:prstGeom prst="rect">
            <a:avLst/>
          </a:prstGeom>
        </p:spPr>
      </p:pic>
    </p:spTree>
    <p:extLst>
      <p:ext uri="{BB962C8B-B14F-4D97-AF65-F5344CB8AC3E}">
        <p14:creationId xmlns:p14="http://schemas.microsoft.com/office/powerpoint/2010/main" val="600245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879" y="589417"/>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Back Propagation Algorithm: Output Layer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788229" y="1389967"/>
            <a:ext cx="4305300" cy="3429000"/>
          </a:xfrm>
          <a:prstGeom prst="rect">
            <a:avLst/>
          </a:prstGeom>
        </p:spPr>
      </p:pic>
      <p:pic>
        <p:nvPicPr>
          <p:cNvPr id="5" name="Picture 4"/>
          <p:cNvPicPr>
            <a:picLocks noChangeAspect="1"/>
          </p:cNvPicPr>
          <p:nvPr/>
        </p:nvPicPr>
        <p:blipFill>
          <a:blip r:embed="rId3"/>
          <a:stretch>
            <a:fillRect/>
          </a:stretch>
        </p:blipFill>
        <p:spPr>
          <a:xfrm>
            <a:off x="1294739" y="5135329"/>
            <a:ext cx="3505200" cy="1152525"/>
          </a:xfrm>
          <a:prstGeom prst="rect">
            <a:avLst/>
          </a:prstGeom>
        </p:spPr>
      </p:pic>
      <p:pic>
        <p:nvPicPr>
          <p:cNvPr id="8" name="Picture 7"/>
          <p:cNvPicPr>
            <a:picLocks noChangeAspect="1"/>
          </p:cNvPicPr>
          <p:nvPr/>
        </p:nvPicPr>
        <p:blipFill>
          <a:blip r:embed="rId4"/>
          <a:stretch>
            <a:fillRect/>
          </a:stretch>
        </p:blipFill>
        <p:spPr>
          <a:xfrm>
            <a:off x="7693479" y="4992455"/>
            <a:ext cx="3238500" cy="1438275"/>
          </a:xfrm>
          <a:prstGeom prst="rect">
            <a:avLst/>
          </a:prstGeom>
        </p:spPr>
      </p:pic>
    </p:spTree>
    <p:extLst>
      <p:ext uri="{BB962C8B-B14F-4D97-AF65-F5344CB8AC3E}">
        <p14:creationId xmlns:p14="http://schemas.microsoft.com/office/powerpoint/2010/main" val="22316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764998" y="2647721"/>
            <a:ext cx="9144000" cy="6270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smtClean="0">
                <a:solidFill>
                  <a:srgbClr val="FF0000"/>
                </a:solidFill>
                <a:latin typeface="Times New Roman" panose="02020603050405020304" pitchFamily="18" charset="0"/>
                <a:cs typeface="Times New Roman" panose="02020603050405020304" pitchFamily="18" charset="0"/>
              </a:rPr>
              <a:t>Machine Learning Basics</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587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879" y="589417"/>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Back Propagation Algorithm: Hidden Layer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443018" y="1216479"/>
            <a:ext cx="6010275" cy="3800475"/>
          </a:xfrm>
          <a:prstGeom prst="rect">
            <a:avLst/>
          </a:prstGeom>
        </p:spPr>
      </p:pic>
      <p:pic>
        <p:nvPicPr>
          <p:cNvPr id="6" name="Picture 5"/>
          <p:cNvPicPr>
            <a:picLocks noChangeAspect="1"/>
          </p:cNvPicPr>
          <p:nvPr/>
        </p:nvPicPr>
        <p:blipFill>
          <a:blip r:embed="rId3"/>
          <a:stretch>
            <a:fillRect/>
          </a:stretch>
        </p:blipFill>
        <p:spPr>
          <a:xfrm>
            <a:off x="7453293" y="2485216"/>
            <a:ext cx="2581275" cy="1409700"/>
          </a:xfrm>
          <a:prstGeom prst="rect">
            <a:avLst/>
          </a:prstGeom>
        </p:spPr>
      </p:pic>
    </p:spTree>
    <p:extLst>
      <p:ext uri="{BB962C8B-B14F-4D97-AF65-F5344CB8AC3E}">
        <p14:creationId xmlns:p14="http://schemas.microsoft.com/office/powerpoint/2010/main" val="3364793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879" y="589417"/>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Back Propagation Algorithm: Hidden Layer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3815517" y="1216479"/>
            <a:ext cx="4038600" cy="2847975"/>
          </a:xfrm>
          <a:prstGeom prst="rect">
            <a:avLst/>
          </a:prstGeom>
        </p:spPr>
      </p:pic>
      <p:pic>
        <p:nvPicPr>
          <p:cNvPr id="9" name="Picture 8"/>
          <p:cNvPicPr>
            <a:picLocks noChangeAspect="1"/>
          </p:cNvPicPr>
          <p:nvPr/>
        </p:nvPicPr>
        <p:blipFill>
          <a:blip r:embed="rId3"/>
          <a:stretch>
            <a:fillRect/>
          </a:stretch>
        </p:blipFill>
        <p:spPr>
          <a:xfrm>
            <a:off x="4777542" y="4064454"/>
            <a:ext cx="2114550" cy="1562100"/>
          </a:xfrm>
          <a:prstGeom prst="rect">
            <a:avLst/>
          </a:prstGeom>
        </p:spPr>
      </p:pic>
    </p:spTree>
    <p:extLst>
      <p:ext uri="{BB962C8B-B14F-4D97-AF65-F5344CB8AC3E}">
        <p14:creationId xmlns:p14="http://schemas.microsoft.com/office/powerpoint/2010/main" val="38178188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879" y="589417"/>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Back Propagation Algorithm: Hidden Layer</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661707" y="1216479"/>
            <a:ext cx="3800475" cy="2924175"/>
          </a:xfrm>
          <a:prstGeom prst="rect">
            <a:avLst/>
          </a:prstGeom>
        </p:spPr>
      </p:pic>
      <p:pic>
        <p:nvPicPr>
          <p:cNvPr id="4" name="Picture 3"/>
          <p:cNvPicPr>
            <a:picLocks noChangeAspect="1"/>
          </p:cNvPicPr>
          <p:nvPr/>
        </p:nvPicPr>
        <p:blipFill>
          <a:blip r:embed="rId3"/>
          <a:stretch>
            <a:fillRect/>
          </a:stretch>
        </p:blipFill>
        <p:spPr>
          <a:xfrm>
            <a:off x="1661707" y="4140654"/>
            <a:ext cx="3752850" cy="1409700"/>
          </a:xfrm>
          <a:prstGeom prst="rect">
            <a:avLst/>
          </a:prstGeom>
        </p:spPr>
      </p:pic>
      <p:pic>
        <p:nvPicPr>
          <p:cNvPr id="5" name="Picture 4"/>
          <p:cNvPicPr>
            <a:picLocks noChangeAspect="1"/>
          </p:cNvPicPr>
          <p:nvPr/>
        </p:nvPicPr>
        <p:blipFill>
          <a:blip r:embed="rId4"/>
          <a:stretch>
            <a:fillRect/>
          </a:stretch>
        </p:blipFill>
        <p:spPr>
          <a:xfrm>
            <a:off x="2099857" y="5550354"/>
            <a:ext cx="2876550" cy="561975"/>
          </a:xfrm>
          <a:prstGeom prst="rect">
            <a:avLst/>
          </a:prstGeom>
        </p:spPr>
      </p:pic>
      <p:pic>
        <p:nvPicPr>
          <p:cNvPr id="6" name="Picture 5"/>
          <p:cNvPicPr>
            <a:picLocks noChangeAspect="1"/>
          </p:cNvPicPr>
          <p:nvPr/>
        </p:nvPicPr>
        <p:blipFill>
          <a:blip r:embed="rId5"/>
          <a:stretch>
            <a:fillRect/>
          </a:stretch>
        </p:blipFill>
        <p:spPr>
          <a:xfrm>
            <a:off x="6479660" y="2225773"/>
            <a:ext cx="4295775" cy="3152775"/>
          </a:xfrm>
          <a:prstGeom prst="rect">
            <a:avLst/>
          </a:prstGeom>
        </p:spPr>
      </p:pic>
    </p:spTree>
    <p:extLst>
      <p:ext uri="{BB962C8B-B14F-4D97-AF65-F5344CB8AC3E}">
        <p14:creationId xmlns:p14="http://schemas.microsoft.com/office/powerpoint/2010/main" val="3907636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879" y="589417"/>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Multilayer Perceptron: Example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63096" y="1216479"/>
            <a:ext cx="6067425" cy="3133725"/>
          </a:xfrm>
          <a:prstGeom prst="rect">
            <a:avLst/>
          </a:prstGeom>
        </p:spPr>
      </p:pic>
      <p:pic>
        <p:nvPicPr>
          <p:cNvPr id="9" name="Picture 8"/>
          <p:cNvPicPr>
            <a:picLocks noChangeAspect="1"/>
          </p:cNvPicPr>
          <p:nvPr/>
        </p:nvPicPr>
        <p:blipFill>
          <a:blip r:embed="rId3"/>
          <a:stretch>
            <a:fillRect/>
          </a:stretch>
        </p:blipFill>
        <p:spPr>
          <a:xfrm>
            <a:off x="6530521" y="1216479"/>
            <a:ext cx="4533900" cy="2286000"/>
          </a:xfrm>
          <a:prstGeom prst="rect">
            <a:avLst/>
          </a:prstGeom>
        </p:spPr>
      </p:pic>
      <p:pic>
        <p:nvPicPr>
          <p:cNvPr id="10" name="Picture 9"/>
          <p:cNvPicPr>
            <a:picLocks noChangeAspect="1"/>
          </p:cNvPicPr>
          <p:nvPr/>
        </p:nvPicPr>
        <p:blipFill>
          <a:blip r:embed="rId4"/>
          <a:stretch>
            <a:fillRect/>
          </a:stretch>
        </p:blipFill>
        <p:spPr>
          <a:xfrm>
            <a:off x="5739946" y="3207204"/>
            <a:ext cx="5324475" cy="1143000"/>
          </a:xfrm>
          <a:prstGeom prst="rect">
            <a:avLst/>
          </a:prstGeom>
        </p:spPr>
      </p:pic>
    </p:spTree>
    <p:extLst>
      <p:ext uri="{BB962C8B-B14F-4D97-AF65-F5344CB8AC3E}">
        <p14:creationId xmlns:p14="http://schemas.microsoft.com/office/powerpoint/2010/main" val="1702536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879" y="589417"/>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Multilayer Perceptron: Example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855944" y="1216479"/>
            <a:ext cx="6067425" cy="3133725"/>
          </a:xfrm>
          <a:prstGeom prst="rect">
            <a:avLst/>
          </a:prstGeom>
        </p:spPr>
      </p:pic>
      <p:pic>
        <p:nvPicPr>
          <p:cNvPr id="2" name="Picture 1"/>
          <p:cNvPicPr>
            <a:picLocks noChangeAspect="1"/>
          </p:cNvPicPr>
          <p:nvPr/>
        </p:nvPicPr>
        <p:blipFill>
          <a:blip r:embed="rId3"/>
          <a:stretch>
            <a:fillRect/>
          </a:stretch>
        </p:blipFill>
        <p:spPr>
          <a:xfrm>
            <a:off x="6923369" y="1216479"/>
            <a:ext cx="4752975" cy="1752600"/>
          </a:xfrm>
          <a:prstGeom prst="rect">
            <a:avLst/>
          </a:prstGeom>
        </p:spPr>
      </p:pic>
      <p:pic>
        <p:nvPicPr>
          <p:cNvPr id="4" name="Picture 3"/>
          <p:cNvPicPr>
            <a:picLocks noChangeAspect="1"/>
          </p:cNvPicPr>
          <p:nvPr/>
        </p:nvPicPr>
        <p:blipFill>
          <a:blip r:embed="rId4"/>
          <a:stretch>
            <a:fillRect/>
          </a:stretch>
        </p:blipFill>
        <p:spPr>
          <a:xfrm>
            <a:off x="6285194" y="2940357"/>
            <a:ext cx="5391150" cy="1571625"/>
          </a:xfrm>
          <a:prstGeom prst="rect">
            <a:avLst/>
          </a:prstGeom>
        </p:spPr>
      </p:pic>
    </p:spTree>
    <p:extLst>
      <p:ext uri="{BB962C8B-B14F-4D97-AF65-F5344CB8AC3E}">
        <p14:creationId xmlns:p14="http://schemas.microsoft.com/office/powerpoint/2010/main" val="1036811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879" y="589417"/>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Back Propagation: Example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83621" y="2273754"/>
            <a:ext cx="3552825" cy="1943100"/>
          </a:xfrm>
          <a:prstGeom prst="rect">
            <a:avLst/>
          </a:prstGeom>
        </p:spPr>
      </p:pic>
      <p:pic>
        <p:nvPicPr>
          <p:cNvPr id="6" name="Picture 5"/>
          <p:cNvPicPr>
            <a:picLocks noChangeAspect="1"/>
          </p:cNvPicPr>
          <p:nvPr/>
        </p:nvPicPr>
        <p:blipFill>
          <a:blip r:embed="rId3"/>
          <a:stretch>
            <a:fillRect/>
          </a:stretch>
        </p:blipFill>
        <p:spPr>
          <a:xfrm>
            <a:off x="1368879" y="1216479"/>
            <a:ext cx="4676775" cy="752475"/>
          </a:xfrm>
          <a:prstGeom prst="rect">
            <a:avLst/>
          </a:prstGeom>
        </p:spPr>
      </p:pic>
      <p:pic>
        <p:nvPicPr>
          <p:cNvPr id="9" name="Picture 8"/>
          <p:cNvPicPr>
            <a:picLocks noChangeAspect="1"/>
          </p:cNvPicPr>
          <p:nvPr/>
        </p:nvPicPr>
        <p:blipFill>
          <a:blip r:embed="rId4"/>
          <a:stretch>
            <a:fillRect/>
          </a:stretch>
        </p:blipFill>
        <p:spPr>
          <a:xfrm>
            <a:off x="1245053" y="2311854"/>
            <a:ext cx="4924425" cy="847725"/>
          </a:xfrm>
          <a:prstGeom prst="rect">
            <a:avLst/>
          </a:prstGeom>
        </p:spPr>
      </p:pic>
      <p:pic>
        <p:nvPicPr>
          <p:cNvPr id="10" name="Picture 9"/>
          <p:cNvPicPr>
            <a:picLocks noChangeAspect="1"/>
          </p:cNvPicPr>
          <p:nvPr/>
        </p:nvPicPr>
        <p:blipFill>
          <a:blip r:embed="rId5"/>
          <a:stretch>
            <a:fillRect/>
          </a:stretch>
        </p:blipFill>
        <p:spPr>
          <a:xfrm>
            <a:off x="1154565" y="3502479"/>
            <a:ext cx="5105400" cy="714375"/>
          </a:xfrm>
          <a:prstGeom prst="rect">
            <a:avLst/>
          </a:prstGeom>
        </p:spPr>
      </p:pic>
      <p:pic>
        <p:nvPicPr>
          <p:cNvPr id="11" name="Picture 10"/>
          <p:cNvPicPr>
            <a:picLocks noChangeAspect="1"/>
          </p:cNvPicPr>
          <p:nvPr/>
        </p:nvPicPr>
        <p:blipFill>
          <a:blip r:embed="rId6"/>
          <a:stretch>
            <a:fillRect/>
          </a:stretch>
        </p:blipFill>
        <p:spPr>
          <a:xfrm>
            <a:off x="2259465" y="4426404"/>
            <a:ext cx="2895600" cy="1019175"/>
          </a:xfrm>
          <a:prstGeom prst="rect">
            <a:avLst/>
          </a:prstGeom>
        </p:spPr>
      </p:pic>
    </p:spTree>
    <p:extLst>
      <p:ext uri="{BB962C8B-B14F-4D97-AF65-F5344CB8AC3E}">
        <p14:creationId xmlns:p14="http://schemas.microsoft.com/office/powerpoint/2010/main" val="12861414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8879" y="589417"/>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Back Propagation: Example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3420101" y="1068174"/>
            <a:ext cx="5105400" cy="714375"/>
          </a:xfrm>
          <a:prstGeom prst="rect">
            <a:avLst/>
          </a:prstGeom>
        </p:spPr>
      </p:pic>
      <p:pic>
        <p:nvPicPr>
          <p:cNvPr id="4" name="Picture 3"/>
          <p:cNvPicPr>
            <a:picLocks noChangeAspect="1"/>
          </p:cNvPicPr>
          <p:nvPr/>
        </p:nvPicPr>
        <p:blipFill>
          <a:blip r:embed="rId3"/>
          <a:stretch>
            <a:fillRect/>
          </a:stretch>
        </p:blipFill>
        <p:spPr>
          <a:xfrm>
            <a:off x="2626224" y="1782550"/>
            <a:ext cx="3429000" cy="2047875"/>
          </a:xfrm>
          <a:prstGeom prst="rect">
            <a:avLst/>
          </a:prstGeom>
        </p:spPr>
      </p:pic>
      <p:pic>
        <p:nvPicPr>
          <p:cNvPr id="8" name="Picture 7"/>
          <p:cNvPicPr>
            <a:picLocks noChangeAspect="1"/>
          </p:cNvPicPr>
          <p:nvPr/>
        </p:nvPicPr>
        <p:blipFill>
          <a:blip r:embed="rId4"/>
          <a:stretch>
            <a:fillRect/>
          </a:stretch>
        </p:blipFill>
        <p:spPr>
          <a:xfrm>
            <a:off x="6055224" y="1782550"/>
            <a:ext cx="3400425" cy="2047875"/>
          </a:xfrm>
          <a:prstGeom prst="rect">
            <a:avLst/>
          </a:prstGeom>
        </p:spPr>
      </p:pic>
      <p:pic>
        <p:nvPicPr>
          <p:cNvPr id="13" name="Picture 12"/>
          <p:cNvPicPr>
            <a:picLocks noChangeAspect="1"/>
          </p:cNvPicPr>
          <p:nvPr/>
        </p:nvPicPr>
        <p:blipFill>
          <a:blip r:embed="rId5"/>
          <a:stretch>
            <a:fillRect/>
          </a:stretch>
        </p:blipFill>
        <p:spPr>
          <a:xfrm>
            <a:off x="5998074" y="3811375"/>
            <a:ext cx="3438525" cy="828675"/>
          </a:xfrm>
          <a:prstGeom prst="rect">
            <a:avLst/>
          </a:prstGeom>
        </p:spPr>
      </p:pic>
      <p:pic>
        <p:nvPicPr>
          <p:cNvPr id="14" name="Picture 13"/>
          <p:cNvPicPr>
            <a:picLocks noChangeAspect="1"/>
          </p:cNvPicPr>
          <p:nvPr/>
        </p:nvPicPr>
        <p:blipFill>
          <a:blip r:embed="rId6"/>
          <a:stretch>
            <a:fillRect/>
          </a:stretch>
        </p:blipFill>
        <p:spPr>
          <a:xfrm>
            <a:off x="2616699" y="3811374"/>
            <a:ext cx="3381375" cy="809625"/>
          </a:xfrm>
          <a:prstGeom prst="rect">
            <a:avLst/>
          </a:prstGeom>
        </p:spPr>
      </p:pic>
    </p:spTree>
    <p:extLst>
      <p:ext uri="{BB962C8B-B14F-4D97-AF65-F5344CB8AC3E}">
        <p14:creationId xmlns:p14="http://schemas.microsoft.com/office/powerpoint/2010/main" val="531933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396151" y="6387842"/>
            <a:ext cx="1516449" cy="323165"/>
          </a:xfrm>
          <a:prstGeom prst="rect">
            <a:avLst/>
          </a:prstGeom>
        </p:spPr>
        <p:txBody>
          <a:bodyPr wrap="square">
            <a:spAutoFit/>
          </a:bodyPr>
          <a:lstStyle/>
          <a:p>
            <a:pPr algn="just">
              <a:lnSpc>
                <a:spcPct val="150000"/>
              </a:lnSpc>
            </a:pPr>
            <a:r>
              <a:rPr lang="en-US" sz="1000" dirty="0" smtClean="0">
                <a:latin typeface="Times New Roman" panose="02020603050405020304" pitchFamily="18" charset="0"/>
                <a:cs typeface="Times New Roman" panose="02020603050405020304" pitchFamily="18" charset="0"/>
              </a:rPr>
              <a:t>Source: NPTEL IIT KGP</a:t>
            </a:r>
            <a:endParaRPr lang="en-US" sz="1000" dirty="0">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866943" y="2101175"/>
            <a:ext cx="5600700" cy="2200275"/>
          </a:xfrm>
          <a:prstGeom prst="rect">
            <a:avLst/>
          </a:prstGeom>
        </p:spPr>
      </p:pic>
      <p:pic>
        <p:nvPicPr>
          <p:cNvPr id="16" name="Picture 15"/>
          <p:cNvPicPr>
            <a:picLocks noChangeAspect="1"/>
          </p:cNvPicPr>
          <p:nvPr/>
        </p:nvPicPr>
        <p:blipFill>
          <a:blip r:embed="rId3"/>
          <a:stretch>
            <a:fillRect/>
          </a:stretch>
        </p:blipFill>
        <p:spPr>
          <a:xfrm>
            <a:off x="7502979" y="1315363"/>
            <a:ext cx="3009900" cy="3771900"/>
          </a:xfrm>
          <a:prstGeom prst="rect">
            <a:avLst/>
          </a:prstGeom>
        </p:spPr>
      </p:pic>
      <p:sp>
        <p:nvSpPr>
          <p:cNvPr id="8" name="Subtitle 2"/>
          <p:cNvSpPr>
            <a:spLocks noGrp="1"/>
          </p:cNvSpPr>
          <p:nvPr>
            <p:ph type="subTitle" idx="1"/>
          </p:nvPr>
        </p:nvSpPr>
        <p:spPr>
          <a:xfrm>
            <a:off x="1368879" y="589417"/>
            <a:ext cx="9144000" cy="627062"/>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Back Propagation: Example</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595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The Curse of Dimensionality</a:t>
            </a:r>
          </a:p>
        </p:txBody>
      </p:sp>
      <p:sp>
        <p:nvSpPr>
          <p:cNvPr id="7" name="Rectangle 6"/>
          <p:cNvSpPr/>
          <p:nvPr/>
        </p:nvSpPr>
        <p:spPr>
          <a:xfrm>
            <a:off x="802819" y="1088569"/>
            <a:ext cx="9418867" cy="923330"/>
          </a:xfrm>
          <a:prstGeom prst="rect">
            <a:avLst/>
          </a:prstGeom>
        </p:spPr>
        <p:txBody>
          <a:bodyPr wrap="square">
            <a:spAutoFit/>
          </a:bodyPr>
          <a:lstStyle/>
          <a:p>
            <a:pPr marL="285750" indent="-285750" algn="just">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sp>
        <p:nvSpPr>
          <p:cNvPr id="2" name="Rectangle 1"/>
          <p:cNvSpPr/>
          <p:nvPr/>
        </p:nvSpPr>
        <p:spPr>
          <a:xfrm>
            <a:off x="862692" y="1088569"/>
            <a:ext cx="10428515" cy="383181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Many machine learning problems become exceedingly difficult when the </a:t>
            </a:r>
            <a:r>
              <a:rPr lang="en-US" dirty="0" smtClean="0">
                <a:latin typeface="Times New Roman" panose="02020603050405020304" pitchFamily="18" charset="0"/>
                <a:cs typeface="Times New Roman" panose="02020603050405020304" pitchFamily="18" charset="0"/>
              </a:rPr>
              <a:t>number of </a:t>
            </a:r>
            <a:r>
              <a:rPr lang="en-US" dirty="0">
                <a:latin typeface="Times New Roman" panose="02020603050405020304" pitchFamily="18" charset="0"/>
                <a:cs typeface="Times New Roman" panose="02020603050405020304" pitchFamily="18" charset="0"/>
              </a:rPr>
              <a:t>dimensions in the data is high. This phenomenon is known as </a:t>
            </a:r>
            <a:r>
              <a:rPr lang="en-US" b="1" dirty="0">
                <a:latin typeface="Times New Roman" panose="02020603050405020304" pitchFamily="18" charset="0"/>
                <a:cs typeface="Times New Roman" panose="02020603050405020304" pitchFamily="18" charset="0"/>
              </a:rPr>
              <a:t>the curse </a:t>
            </a:r>
            <a:r>
              <a:rPr lang="en-US" b="1" dirty="0" smtClean="0">
                <a:latin typeface="Times New Roman" panose="02020603050405020304" pitchFamily="18" charset="0"/>
                <a:cs typeface="Times New Roman" panose="02020603050405020304" pitchFamily="18" charset="0"/>
              </a:rPr>
              <a:t>of dimensionality</a:t>
            </a:r>
            <a:r>
              <a:rPr lang="en-US"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Various </a:t>
            </a:r>
            <a:r>
              <a:rPr lang="en-US" dirty="0">
                <a:latin typeface="Times New Roman" panose="02020603050405020304" pitchFamily="18" charset="0"/>
                <a:cs typeface="Times New Roman" panose="02020603050405020304" pitchFamily="18" charset="0"/>
              </a:rPr>
              <a:t>key points </a:t>
            </a:r>
            <a:r>
              <a:rPr lang="en-US" dirty="0" smtClean="0">
                <a:latin typeface="Times New Roman" panose="02020603050405020304" pitchFamily="18" charset="0"/>
                <a:cs typeface="Times New Roman" panose="02020603050405020304" pitchFamily="18" charset="0"/>
              </a:rPr>
              <a:t>that </a:t>
            </a:r>
            <a:r>
              <a:rPr lang="en-US" dirty="0">
                <a:latin typeface="Times New Roman" panose="02020603050405020304" pitchFamily="18" charset="0"/>
                <a:cs typeface="Times New Roman" panose="02020603050405020304" pitchFamily="18" charset="0"/>
              </a:rPr>
              <a:t>understand the curse of </a:t>
            </a:r>
            <a:r>
              <a:rPr lang="en-US" dirty="0" smtClean="0">
                <a:latin typeface="Times New Roman" panose="02020603050405020304" pitchFamily="18" charset="0"/>
                <a:cs typeface="Times New Roman" panose="02020603050405020304" pitchFamily="18" charset="0"/>
              </a:rPr>
              <a:t>dimensionality is as follows:</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Increasing </a:t>
            </a:r>
            <a:r>
              <a:rPr lang="en-US" dirty="0" smtClean="0">
                <a:latin typeface="Times New Roman" panose="02020603050405020304" pitchFamily="18" charset="0"/>
                <a:cs typeface="Times New Roman" panose="02020603050405020304" pitchFamily="18" charset="0"/>
              </a:rPr>
              <a:t>Dimensionality</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Data </a:t>
            </a:r>
            <a:r>
              <a:rPr lang="en-US" dirty="0" smtClean="0">
                <a:latin typeface="Times New Roman" panose="02020603050405020304" pitchFamily="18" charset="0"/>
                <a:cs typeface="Times New Roman" panose="02020603050405020304" pitchFamily="18" charset="0"/>
              </a:rPr>
              <a:t>Sparsity</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Computational </a:t>
            </a:r>
            <a:r>
              <a:rPr lang="en-US" dirty="0" smtClean="0">
                <a:latin typeface="Times New Roman" panose="02020603050405020304" pitchFamily="18" charset="0"/>
                <a:cs typeface="Times New Roman" panose="02020603050405020304" pitchFamily="18" charset="0"/>
              </a:rPr>
              <a:t>Complexity</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Overfitting</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Data Collection and </a:t>
            </a:r>
            <a:r>
              <a:rPr lang="en-US" dirty="0" smtClean="0">
                <a:latin typeface="Times New Roman" panose="02020603050405020304" pitchFamily="18" charset="0"/>
                <a:cs typeface="Times New Roman" panose="02020603050405020304" pitchFamily="18" charset="0"/>
              </a:rPr>
              <a:t>Storage</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Curse Mitigation</a:t>
            </a:r>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885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marL="342900" indent="-342900" algn="just">
              <a:lnSpc>
                <a:spcPct val="170000"/>
              </a:lnSpc>
              <a:spcBef>
                <a:spcPts val="600"/>
              </a:spcBef>
              <a:spcAft>
                <a:spcPts val="600"/>
              </a:spcAft>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A machine learning algorithm is an algorithm that is able to learn from </a:t>
            </a:r>
            <a:r>
              <a:rPr lang="en-US" sz="1900" dirty="0" smtClean="0">
                <a:latin typeface="Times New Roman" panose="02020603050405020304" pitchFamily="18" charset="0"/>
                <a:cs typeface="Times New Roman" panose="02020603050405020304" pitchFamily="18" charset="0"/>
              </a:rPr>
              <a:t>data.</a:t>
            </a:r>
          </a:p>
          <a:p>
            <a:pPr marL="342900" indent="-342900" algn="just">
              <a:lnSpc>
                <a:spcPct val="170000"/>
              </a:lnSpc>
              <a:spcBef>
                <a:spcPts val="600"/>
              </a:spcBef>
              <a:spcAft>
                <a:spcPts val="600"/>
              </a:spcAft>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Definition</a:t>
            </a:r>
            <a:r>
              <a:rPr lang="en-US" sz="1900" b="1" dirty="0" smtClean="0">
                <a:solidFill>
                  <a:srgbClr val="C00000"/>
                </a:solidFill>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A computer program </a:t>
            </a:r>
            <a:r>
              <a:rPr lang="en-US" sz="1900" dirty="0">
                <a:latin typeface="Times New Roman" panose="02020603050405020304" pitchFamily="18" charset="0"/>
                <a:cs typeface="Times New Roman" panose="02020603050405020304" pitchFamily="18" charset="0"/>
              </a:rPr>
              <a:t>is said to learn from experience E with respect to some class of tasks </a:t>
            </a:r>
            <a:r>
              <a:rPr lang="en-US" sz="1900" dirty="0" smtClean="0">
                <a:latin typeface="Times New Roman" panose="02020603050405020304" pitchFamily="18" charset="0"/>
                <a:cs typeface="Times New Roman" panose="02020603050405020304" pitchFamily="18" charset="0"/>
              </a:rPr>
              <a:t>T and </a:t>
            </a:r>
            <a:r>
              <a:rPr lang="en-US" sz="1900" dirty="0">
                <a:latin typeface="Times New Roman" panose="02020603050405020304" pitchFamily="18" charset="0"/>
                <a:cs typeface="Times New Roman" panose="02020603050405020304" pitchFamily="18" charset="0"/>
              </a:rPr>
              <a:t>performance measure </a:t>
            </a:r>
            <a:r>
              <a:rPr lang="en-US" sz="1900" dirty="0" smtClean="0">
                <a:latin typeface="Times New Roman" panose="02020603050405020304" pitchFamily="18" charset="0"/>
                <a:cs typeface="Times New Roman" panose="02020603050405020304" pitchFamily="18" charset="0"/>
              </a:rPr>
              <a:t>P, </a:t>
            </a:r>
            <a:r>
              <a:rPr lang="en-US" sz="1900" dirty="0">
                <a:latin typeface="Times New Roman" panose="02020603050405020304" pitchFamily="18" charset="0"/>
                <a:cs typeface="Times New Roman" panose="02020603050405020304" pitchFamily="18" charset="0"/>
              </a:rPr>
              <a:t>if its performance at tasks in </a:t>
            </a:r>
            <a:r>
              <a:rPr lang="en-US" sz="1900" dirty="0" smtClean="0">
                <a:latin typeface="Times New Roman" panose="02020603050405020304" pitchFamily="18" charset="0"/>
                <a:cs typeface="Times New Roman" panose="02020603050405020304" pitchFamily="18" charset="0"/>
              </a:rPr>
              <a:t>T, as </a:t>
            </a:r>
            <a:r>
              <a:rPr lang="en-US" sz="1900" dirty="0">
                <a:latin typeface="Times New Roman" panose="02020603050405020304" pitchFamily="18" charset="0"/>
                <a:cs typeface="Times New Roman" panose="02020603050405020304" pitchFamily="18" charset="0"/>
              </a:rPr>
              <a:t>measured by </a:t>
            </a:r>
            <a:r>
              <a:rPr lang="en-US" sz="1900" dirty="0" smtClean="0">
                <a:latin typeface="Times New Roman" panose="02020603050405020304" pitchFamily="18" charset="0"/>
                <a:cs typeface="Times New Roman" panose="02020603050405020304" pitchFamily="18" charset="0"/>
              </a:rPr>
              <a:t>P, improves </a:t>
            </a:r>
            <a:r>
              <a:rPr lang="en-US" sz="1900" dirty="0">
                <a:latin typeface="Times New Roman" panose="02020603050405020304" pitchFamily="18" charset="0"/>
                <a:cs typeface="Times New Roman" panose="02020603050405020304" pitchFamily="18" charset="0"/>
              </a:rPr>
              <a:t>with experience </a:t>
            </a:r>
            <a:r>
              <a:rPr lang="en-US" sz="1900" dirty="0" smtClean="0">
                <a:latin typeface="Times New Roman" panose="02020603050405020304" pitchFamily="18" charset="0"/>
                <a:cs typeface="Times New Roman" panose="02020603050405020304" pitchFamily="18" charset="0"/>
              </a:rPr>
              <a:t>E.</a:t>
            </a:r>
          </a:p>
          <a:p>
            <a:pPr marL="342900" indent="-342900" algn="just">
              <a:lnSpc>
                <a:spcPct val="170000"/>
              </a:lnSpc>
              <a:spcBef>
                <a:spcPts val="600"/>
              </a:spcBef>
              <a:spcAft>
                <a:spcPts val="600"/>
              </a:spcAft>
              <a:buFont typeface="Wingdings" panose="05000000000000000000" pitchFamily="2" charset="2"/>
              <a:buChar char="Ø"/>
            </a:pPr>
            <a:r>
              <a:rPr lang="en-US" sz="1900" b="1" dirty="0">
                <a:solidFill>
                  <a:srgbClr val="00B0F0"/>
                </a:solidFill>
                <a:latin typeface="Times New Roman" panose="02020603050405020304" pitchFamily="18" charset="0"/>
                <a:cs typeface="Times New Roman" panose="02020603050405020304" pitchFamily="18" charset="0"/>
              </a:rPr>
              <a:t>Task</a:t>
            </a:r>
            <a:r>
              <a:rPr lang="en-US" sz="1900" b="1" dirty="0" smtClean="0">
                <a:solidFill>
                  <a:srgbClr val="00B0F0"/>
                </a:solidFill>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A task is a </a:t>
            </a:r>
            <a:r>
              <a:rPr lang="en-US" sz="1900" dirty="0">
                <a:latin typeface="Times New Roman" panose="02020603050405020304" pitchFamily="18" charset="0"/>
                <a:cs typeface="Times New Roman" panose="02020603050405020304" pitchFamily="18" charset="0"/>
              </a:rPr>
              <a:t>specific problem or objective that the algorithm is designed to solve or </a:t>
            </a:r>
            <a:r>
              <a:rPr lang="en-US" sz="1900" dirty="0" smtClean="0">
                <a:latin typeface="Times New Roman" panose="02020603050405020304" pitchFamily="18" charset="0"/>
                <a:cs typeface="Times New Roman" panose="02020603050405020304" pitchFamily="18" charset="0"/>
              </a:rPr>
              <a:t>perform.</a:t>
            </a:r>
          </a:p>
          <a:p>
            <a:pPr marL="342900" indent="-342900" algn="just">
              <a:lnSpc>
                <a:spcPct val="170000"/>
              </a:lnSpc>
              <a:spcBef>
                <a:spcPts val="600"/>
              </a:spcBef>
              <a:spcAft>
                <a:spcPts val="600"/>
              </a:spcAft>
              <a:buFont typeface="Wingdings" panose="05000000000000000000" pitchFamily="2" charset="2"/>
              <a:buChar char="Ø"/>
            </a:pPr>
            <a:r>
              <a:rPr lang="en-US" sz="1900" b="1" dirty="0" smtClean="0">
                <a:solidFill>
                  <a:srgbClr val="00B0F0"/>
                </a:solidFill>
                <a:latin typeface="Times New Roman" panose="02020603050405020304" pitchFamily="18" charset="0"/>
                <a:cs typeface="Times New Roman" panose="02020603050405020304" pitchFamily="18" charset="0"/>
              </a:rPr>
              <a:t>Performance Measure</a:t>
            </a:r>
            <a:r>
              <a:rPr lang="en-US" sz="1900" b="1" dirty="0">
                <a:solidFill>
                  <a:srgbClr val="00B0F0"/>
                </a:solidFill>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A performance measure </a:t>
            </a:r>
            <a:r>
              <a:rPr lang="en-US" sz="1900" dirty="0" smtClean="0">
                <a:latin typeface="Times New Roman" panose="02020603050405020304" pitchFamily="18" charset="0"/>
                <a:cs typeface="Times New Roman" panose="02020603050405020304" pitchFamily="18" charset="0"/>
              </a:rPr>
              <a:t>is </a:t>
            </a:r>
            <a:r>
              <a:rPr lang="en-US" sz="1900" dirty="0">
                <a:latin typeface="Times New Roman" panose="02020603050405020304" pitchFamily="18" charset="0"/>
                <a:cs typeface="Times New Roman" panose="02020603050405020304" pitchFamily="18" charset="0"/>
              </a:rPr>
              <a:t>a metric or evaluation criteria used to assess how well </a:t>
            </a:r>
            <a:r>
              <a:rPr lang="en-US" sz="1900" dirty="0" smtClean="0">
                <a:latin typeface="Times New Roman" panose="02020603050405020304" pitchFamily="18" charset="0"/>
                <a:cs typeface="Times New Roman" panose="02020603050405020304" pitchFamily="18" charset="0"/>
              </a:rPr>
              <a:t>a learning </a:t>
            </a:r>
            <a:r>
              <a:rPr lang="en-US" sz="1900" dirty="0">
                <a:latin typeface="Times New Roman" panose="02020603050405020304" pitchFamily="18" charset="0"/>
                <a:cs typeface="Times New Roman" panose="02020603050405020304" pitchFamily="18" charset="0"/>
              </a:rPr>
              <a:t>algorithm is performing on a specific task or dataset. </a:t>
            </a:r>
            <a:endParaRPr lang="en-US" sz="1900" dirty="0" smtClean="0">
              <a:latin typeface="Times New Roman" panose="02020603050405020304" pitchFamily="18" charset="0"/>
              <a:cs typeface="Times New Roman" panose="02020603050405020304" pitchFamily="18" charset="0"/>
            </a:endParaRPr>
          </a:p>
          <a:p>
            <a:pPr marL="342900" indent="-342900" algn="just">
              <a:lnSpc>
                <a:spcPct val="170000"/>
              </a:lnSpc>
              <a:spcBef>
                <a:spcPts val="600"/>
              </a:spcBef>
              <a:spcAft>
                <a:spcPts val="600"/>
              </a:spcAft>
              <a:buFont typeface="Wingdings" panose="05000000000000000000" pitchFamily="2" charset="2"/>
              <a:buChar char="Ø"/>
            </a:pPr>
            <a:r>
              <a:rPr lang="en-US" sz="1900" b="1" dirty="0" smtClean="0">
                <a:solidFill>
                  <a:srgbClr val="00B0F0"/>
                </a:solidFill>
                <a:latin typeface="Times New Roman" panose="02020603050405020304" pitchFamily="18" charset="0"/>
                <a:cs typeface="Times New Roman" panose="02020603050405020304" pitchFamily="18" charset="0"/>
              </a:rPr>
              <a:t>Experience:</a:t>
            </a:r>
            <a:r>
              <a:rPr lang="en-US" sz="1900" dirty="0">
                <a:solidFill>
                  <a:srgbClr val="00B0F0"/>
                </a:solidFill>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An experience </a:t>
            </a:r>
            <a:r>
              <a:rPr lang="en-US" sz="1900" dirty="0" smtClean="0">
                <a:latin typeface="Times New Roman" panose="02020603050405020304" pitchFamily="18" charset="0"/>
                <a:cs typeface="Times New Roman" panose="02020603050405020304" pitchFamily="18" charset="0"/>
              </a:rPr>
              <a:t>is the </a:t>
            </a:r>
            <a:r>
              <a:rPr lang="en-US" sz="1900" dirty="0">
                <a:latin typeface="Times New Roman" panose="02020603050405020304" pitchFamily="18" charset="0"/>
                <a:cs typeface="Times New Roman" panose="02020603050405020304" pitchFamily="18" charset="0"/>
              </a:rPr>
              <a:t>process of gaining knowledge and practical skills in the field of machine learning and artificial intelligence, particularly in the context of designing, implementing, and optimizing algorithms that enable computers to learn from data and make predictions or decisions.</a:t>
            </a:r>
            <a:endParaRPr lang="en-US" sz="1900" b="1"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798864" y="412522"/>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smtClean="0">
                <a:solidFill>
                  <a:srgbClr val="FF0000"/>
                </a:solidFill>
                <a:latin typeface="Times New Roman" panose="02020603050405020304" pitchFamily="18" charset="0"/>
                <a:cs typeface="Times New Roman" panose="02020603050405020304" pitchFamily="18" charset="0"/>
              </a:rPr>
              <a:t>Learning Algorithms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65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a:t>
            </a:r>
            <a:r>
              <a:rPr lang="en-US" sz="1900" dirty="0" smtClean="0">
                <a:latin typeface="Times New Roman" panose="02020603050405020304" pitchFamily="18" charset="0"/>
                <a:cs typeface="Times New Roman" panose="02020603050405020304" pitchFamily="18" charset="0"/>
              </a:rPr>
              <a:t>he most common </a:t>
            </a:r>
            <a:r>
              <a:rPr lang="en-US" sz="1900" dirty="0">
                <a:latin typeface="Times New Roman" panose="02020603050405020304" pitchFamily="18" charset="0"/>
                <a:cs typeface="Times New Roman" panose="02020603050405020304" pitchFamily="18" charset="0"/>
              </a:rPr>
              <a:t>machine learning tasks </a:t>
            </a:r>
            <a:r>
              <a:rPr lang="en-US" sz="1900" dirty="0" smtClean="0">
                <a:latin typeface="Times New Roman" panose="02020603050405020304" pitchFamily="18" charset="0"/>
                <a:cs typeface="Times New Roman" panose="02020603050405020304" pitchFamily="18" charset="0"/>
              </a:rPr>
              <a:t>are as follows:</a:t>
            </a: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Classification: </a:t>
            </a:r>
            <a:r>
              <a:rPr lang="en-US" sz="1900" dirty="0">
                <a:latin typeface="Times New Roman" panose="02020603050405020304" pitchFamily="18" charset="0"/>
                <a:cs typeface="Times New Roman" panose="02020603050405020304" pitchFamily="18" charset="0"/>
              </a:rPr>
              <a:t>Classification involves categorizing </a:t>
            </a:r>
            <a:r>
              <a:rPr lang="en-US" sz="1900" dirty="0" smtClean="0">
                <a:latin typeface="Times New Roman" panose="02020603050405020304" pitchFamily="18" charset="0"/>
                <a:cs typeface="Times New Roman" panose="02020603050405020304" pitchFamily="18" charset="0"/>
              </a:rPr>
              <a:t>data inputs </a:t>
            </a:r>
            <a:r>
              <a:rPr lang="en-US" sz="1900" dirty="0">
                <a:latin typeface="Times New Roman" panose="02020603050405020304" pitchFamily="18" charset="0"/>
                <a:cs typeface="Times New Roman" panose="02020603050405020304" pitchFamily="18" charset="0"/>
              </a:rPr>
              <a:t>into predefined classes or categories. </a:t>
            </a:r>
            <a:r>
              <a:rPr lang="en-US" sz="1900" dirty="0" smtClean="0">
                <a:latin typeface="Times New Roman" panose="02020603050405020304" pitchFamily="18" charset="0"/>
                <a:cs typeface="Times New Roman" panose="02020603050405020304" pitchFamily="18" charset="0"/>
              </a:rPr>
              <a:t>Let us consider an example whose input vector             </a:t>
            </a:r>
          </a:p>
          <a:p>
            <a:pPr algn="just">
              <a:lnSpc>
                <a:spcPct val="150000"/>
              </a:lnSpc>
              <a:spcBef>
                <a:spcPts val="0"/>
              </a:spcBef>
            </a:pP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Where     is the features of a vector.</a:t>
            </a:r>
          </a:p>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To solve this task, the </a:t>
            </a:r>
            <a:r>
              <a:rPr lang="en-US" sz="1900" dirty="0" smtClean="0">
                <a:latin typeface="Times New Roman" panose="02020603050405020304" pitchFamily="18" charset="0"/>
                <a:cs typeface="Times New Roman" panose="02020603050405020304" pitchFamily="18" charset="0"/>
              </a:rPr>
              <a:t>learning algorithm </a:t>
            </a:r>
            <a:r>
              <a:rPr lang="en-US" sz="1900" dirty="0">
                <a:latin typeface="Times New Roman" panose="02020603050405020304" pitchFamily="18" charset="0"/>
                <a:cs typeface="Times New Roman" panose="02020603050405020304" pitchFamily="18" charset="0"/>
              </a:rPr>
              <a:t>is usually asked to produce a </a:t>
            </a:r>
            <a:r>
              <a:rPr lang="en-US" sz="1900" dirty="0" smtClean="0">
                <a:latin typeface="Times New Roman" panose="02020603050405020304" pitchFamily="18" charset="0"/>
                <a:cs typeface="Times New Roman" panose="02020603050405020304" pitchFamily="18" charset="0"/>
              </a:rPr>
              <a:t>function </a:t>
            </a:r>
          </a:p>
          <a:p>
            <a:pPr algn="just">
              <a:lnSpc>
                <a:spcPct val="150000"/>
              </a:lnSpc>
              <a:spcBef>
                <a:spcPts val="0"/>
              </a:spcBef>
            </a:pPr>
            <a:r>
              <a:rPr lang="en-US" sz="1900" dirty="0" smtClean="0">
                <a:latin typeface="Times New Roman" panose="02020603050405020304" pitchFamily="18" charset="0"/>
                <a:cs typeface="Times New Roman" panose="02020603050405020304" pitchFamily="18" charset="0"/>
              </a:rPr>
              <a:t>	When </a:t>
            </a: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Examples: Logistic Regression</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Decision Trees</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Support Vector Machines</a:t>
            </a:r>
            <a:r>
              <a:rPr lang="en-US" sz="1900" dirty="0">
                <a:latin typeface="Times New Roman" panose="02020603050405020304" pitchFamily="18" charset="0"/>
                <a:cs typeface="Times New Roman" panose="02020603050405020304" pitchFamily="18" charset="0"/>
              </a:rPr>
              <a:t>, and </a:t>
            </a:r>
            <a:r>
              <a:rPr lang="en-US" sz="1900" dirty="0" smtClean="0">
                <a:latin typeface="Times New Roman" panose="02020603050405020304" pitchFamily="18" charset="0"/>
                <a:cs typeface="Times New Roman" panose="02020603050405020304" pitchFamily="18" charset="0"/>
              </a:rPr>
              <a:t>Neural Networks</a:t>
            </a:r>
            <a:r>
              <a:rPr lang="en-US" sz="1900" dirty="0">
                <a:latin typeface="Times New Roman" panose="02020603050405020304" pitchFamily="18" charset="0"/>
                <a:cs typeface="Times New Roman" panose="02020603050405020304" pitchFamily="18" charset="0"/>
              </a:rPr>
              <a:t>. Applications include spam email detection, image classification, and sentiment analysis</a:t>
            </a:r>
            <a:r>
              <a:rPr lang="en-US" sz="1900" dirty="0" smtClean="0">
                <a:latin typeface="Times New Roman" panose="02020603050405020304" pitchFamily="18" charset="0"/>
                <a:cs typeface="Times New Roman" panose="02020603050405020304" pitchFamily="18" charset="0"/>
              </a:rPr>
              <a:t>.</a:t>
            </a:r>
          </a:p>
          <a:p>
            <a:pPr marL="342900" indent="-342900" algn="just">
              <a:lnSpc>
                <a:spcPct val="150000"/>
              </a:lnSpc>
              <a:spcBef>
                <a:spcPts val="0"/>
              </a:spcBef>
              <a:buFont typeface="Wingdings" panose="05000000000000000000" pitchFamily="2" charset="2"/>
              <a:buChar char="Ø"/>
            </a:pPr>
            <a:r>
              <a:rPr lang="en-US" sz="1900" b="1" dirty="0" smtClean="0">
                <a:solidFill>
                  <a:srgbClr val="C00000"/>
                </a:solidFill>
                <a:latin typeface="Times New Roman" panose="02020603050405020304" pitchFamily="18" charset="0"/>
                <a:cs typeface="Times New Roman" panose="02020603050405020304" pitchFamily="18" charset="0"/>
              </a:rPr>
              <a:t>Regression: </a:t>
            </a:r>
            <a:r>
              <a:rPr lang="en-US" sz="1900" dirty="0" smtClean="0">
                <a:latin typeface="Times New Roman" panose="02020603050405020304" pitchFamily="18" charset="0"/>
                <a:cs typeface="Times New Roman" panose="02020603050405020304" pitchFamily="18" charset="0"/>
              </a:rPr>
              <a:t>It </a:t>
            </a:r>
            <a:r>
              <a:rPr lang="en-US" sz="1900" dirty="0">
                <a:latin typeface="Times New Roman" panose="02020603050405020304" pitchFamily="18" charset="0"/>
                <a:cs typeface="Times New Roman" panose="02020603050405020304" pitchFamily="18" charset="0"/>
              </a:rPr>
              <a:t>is a statistical technique used in data analysis and machine learning to model the relationship between a dependent variable </a:t>
            </a:r>
            <a:r>
              <a:rPr lang="en-US" sz="1900" dirty="0" smtClean="0">
                <a:latin typeface="Times New Roman" panose="02020603050405020304" pitchFamily="18" charset="0"/>
                <a:cs typeface="Times New Roman" panose="02020603050405020304" pitchFamily="18" charset="0"/>
              </a:rPr>
              <a:t>and </a:t>
            </a:r>
            <a:r>
              <a:rPr lang="en-US" sz="1900" dirty="0">
                <a:latin typeface="Times New Roman" panose="02020603050405020304" pitchFamily="18" charset="0"/>
                <a:cs typeface="Times New Roman" panose="02020603050405020304" pitchFamily="18" charset="0"/>
              </a:rPr>
              <a:t>one or more independent variables (also known as predictors or features). The goal of regression analysis is to understand how changes in the independent variables are associated with changes in the dependent variable.</a:t>
            </a:r>
          </a:p>
          <a:p>
            <a:pPr algn="just">
              <a:lnSpc>
                <a:spcPct val="150000"/>
              </a:lnSpc>
              <a:spcBef>
                <a:spcPts val="0"/>
              </a:spcBef>
            </a:pPr>
            <a:endParaRPr lang="en-US" sz="19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Machine Learning Tasks</a:t>
            </a:r>
            <a:endParaRPr lang="en-US"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5744929" y="1880898"/>
                <a:ext cx="93346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𝑥</m:t>
                      </m:r>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ℝ</m:t>
                          </m:r>
                        </m:e>
                        <m:sup>
                          <m:r>
                            <a:rPr lang="en-US" i="1">
                              <a:latin typeface="Cambria Math" panose="02040503050406030204" pitchFamily="18" charset="0"/>
                            </a:rPr>
                            <m:t>𝑛</m:t>
                          </m:r>
                        </m:sup>
                      </m:sSup>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5744929" y="1880898"/>
                <a:ext cx="933461" cy="36933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458470" y="2308556"/>
                <a:ext cx="4333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458470" y="2308556"/>
                <a:ext cx="433387" cy="369332"/>
              </a:xfrm>
              <a:prstGeom prst="rect">
                <a:avLst/>
              </a:prstGeom>
              <a:blipFill rotWithShape="0">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517105" y="2754477"/>
                <a:ext cx="20484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ℝ</m:t>
                          </m:r>
                        </m:e>
                        <m:sup>
                          <m:r>
                            <a:rPr lang="en-US" i="1">
                              <a:latin typeface="Cambria Math" panose="02040503050406030204" pitchFamily="18" charset="0"/>
                            </a:rPr>
                            <m:t>𝑛</m:t>
                          </m:r>
                        </m:sup>
                      </m:sSup>
                      <m:r>
                        <a:rPr lang="en-US" i="0">
                          <a:latin typeface="Cambria Math" panose="02040503050406030204" pitchFamily="18" charset="0"/>
                        </a:rPr>
                        <m:t>→</m:t>
                      </m:r>
                      <m:d>
                        <m:dPr>
                          <m:begChr m:val="{"/>
                          <m:endChr m:val="}"/>
                          <m:ctrlPr>
                            <a:rPr lang="en-US" i="1">
                              <a:latin typeface="Cambria Math" panose="02040503050406030204" pitchFamily="18" charset="0"/>
                            </a:rPr>
                          </m:ctrlPr>
                        </m:dPr>
                        <m:e>
                          <m:r>
                            <a:rPr lang="en-US" i="0">
                              <a:latin typeface="Cambria Math" panose="02040503050406030204" pitchFamily="18" charset="0"/>
                            </a:rPr>
                            <m:t>1,2...,</m:t>
                          </m:r>
                          <m:r>
                            <a:rPr lang="en-US" i="1">
                              <a:latin typeface="Cambria Math" panose="02040503050406030204" pitchFamily="18" charset="0"/>
                            </a:rPr>
                            <m:t>𝑘</m:t>
                          </m:r>
                        </m:e>
                      </m:d>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8517105" y="2754477"/>
                <a:ext cx="2048445"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393106" y="3139004"/>
                <a:ext cx="112812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𝑦</m:t>
                      </m:r>
                      <m:r>
                        <a:rPr lang="en-US" i="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393106" y="3139004"/>
                <a:ext cx="1128129" cy="369332"/>
              </a:xfrm>
              <a:prstGeom prst="rect">
                <a:avLst/>
              </a:prstGeom>
              <a:blipFill rotWithShape="0">
                <a:blip r:embed="rId5"/>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193662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a:t>
            </a:r>
            <a:r>
              <a:rPr lang="en-US" sz="1900" dirty="0" smtClean="0">
                <a:latin typeface="Times New Roman" panose="02020603050405020304" pitchFamily="18" charset="0"/>
                <a:cs typeface="Times New Roman" panose="02020603050405020304" pitchFamily="18" charset="0"/>
              </a:rPr>
              <a:t>he most common </a:t>
            </a:r>
            <a:r>
              <a:rPr lang="en-US" sz="1900" dirty="0">
                <a:latin typeface="Times New Roman" panose="02020603050405020304" pitchFamily="18" charset="0"/>
                <a:cs typeface="Times New Roman" panose="02020603050405020304" pitchFamily="18" charset="0"/>
              </a:rPr>
              <a:t>machine learning tasks </a:t>
            </a:r>
            <a:r>
              <a:rPr lang="en-US" sz="1900" dirty="0" smtClean="0">
                <a:latin typeface="Times New Roman" panose="02020603050405020304" pitchFamily="18" charset="0"/>
                <a:cs typeface="Times New Roman" panose="02020603050405020304" pitchFamily="18" charset="0"/>
              </a:rPr>
              <a:t>are as follows:</a:t>
            </a:r>
          </a:p>
          <a:p>
            <a:pPr marL="342900" indent="-342900" algn="just">
              <a:lnSpc>
                <a:spcPct val="150000"/>
              </a:lnSpc>
              <a:spcBef>
                <a:spcPts val="0"/>
              </a:spcBef>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Transcription</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Machine </a:t>
            </a:r>
            <a:r>
              <a:rPr lang="en-US" sz="1900" dirty="0" smtClean="0">
                <a:latin typeface="Times New Roman" panose="02020603050405020304" pitchFamily="18" charset="0"/>
                <a:cs typeface="Times New Roman" panose="02020603050405020304" pitchFamily="18" charset="0"/>
              </a:rPr>
              <a:t>translation</a:t>
            </a:r>
          </a:p>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Structured </a:t>
            </a:r>
            <a:r>
              <a:rPr lang="en-US" sz="1900" dirty="0" smtClean="0">
                <a:latin typeface="Times New Roman" panose="02020603050405020304" pitchFamily="18" charset="0"/>
                <a:cs typeface="Times New Roman" panose="02020603050405020304" pitchFamily="18" charset="0"/>
              </a:rPr>
              <a:t>output</a:t>
            </a:r>
          </a:p>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Anomaly </a:t>
            </a:r>
            <a:r>
              <a:rPr lang="en-US" sz="1900" dirty="0" smtClean="0">
                <a:latin typeface="Times New Roman" panose="02020603050405020304" pitchFamily="18" charset="0"/>
                <a:cs typeface="Times New Roman" panose="02020603050405020304" pitchFamily="18" charset="0"/>
              </a:rPr>
              <a:t>detection</a:t>
            </a:r>
          </a:p>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Synthesis and </a:t>
            </a:r>
            <a:r>
              <a:rPr lang="en-US" sz="1900" dirty="0" smtClean="0">
                <a:latin typeface="Times New Roman" panose="02020603050405020304" pitchFamily="18" charset="0"/>
                <a:cs typeface="Times New Roman" panose="02020603050405020304" pitchFamily="18" charset="0"/>
              </a:rPr>
              <a:t>sampling</a:t>
            </a:r>
          </a:p>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Imputation of missing </a:t>
            </a:r>
            <a:r>
              <a:rPr lang="en-US" sz="1900" dirty="0" smtClean="0">
                <a:latin typeface="Times New Roman" panose="02020603050405020304" pitchFamily="18" charset="0"/>
                <a:cs typeface="Times New Roman" panose="02020603050405020304" pitchFamily="18" charset="0"/>
              </a:rPr>
              <a:t>values</a:t>
            </a:r>
          </a:p>
          <a:p>
            <a:pPr marL="342900" indent="-342900" algn="just">
              <a:lnSpc>
                <a:spcPct val="150000"/>
              </a:lnSpc>
              <a:spcBef>
                <a:spcPts val="0"/>
              </a:spcBef>
              <a:buFont typeface="Wingdings" panose="05000000000000000000" pitchFamily="2" charset="2"/>
              <a:buChar char="Ø"/>
            </a:pPr>
            <a:r>
              <a:rPr lang="en-US" sz="1900" dirty="0" err="1" smtClean="0">
                <a:latin typeface="Times New Roman" panose="02020603050405020304" pitchFamily="18" charset="0"/>
                <a:cs typeface="Times New Roman" panose="02020603050405020304" pitchFamily="18" charset="0"/>
              </a:rPr>
              <a:t>Denoising</a:t>
            </a:r>
            <a:endParaRPr lang="en-US" sz="1900" dirty="0" smtClean="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Density estimation or probability mass function estimation:</a:t>
            </a:r>
            <a:endParaRPr lang="en-US" sz="19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Machine Learning Tasks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682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Supervised Learning Models: </a:t>
            </a:r>
            <a:r>
              <a:rPr lang="en-US" sz="1900" dirty="0">
                <a:latin typeface="Times New Roman" panose="02020603050405020304" pitchFamily="18" charset="0"/>
                <a:cs typeface="Times New Roman" panose="02020603050405020304" pitchFamily="18" charset="0"/>
              </a:rPr>
              <a:t>In supervised learning, models are trained on labeled data, where each input is associated with a corresponding target or output. Common algorithms include linear regression, decision trees, support vector machines, and deep neural networks. These models learn to map inputs to outputs and can be used for tasks like classification and regression</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Unsupervised Learning Models: </a:t>
            </a:r>
            <a:r>
              <a:rPr lang="en-US" sz="1900" dirty="0">
                <a:latin typeface="Times New Roman" panose="02020603050405020304" pitchFamily="18" charset="0"/>
                <a:cs typeface="Times New Roman" panose="02020603050405020304" pitchFamily="18" charset="0"/>
              </a:rPr>
              <a:t>Unsupervised learning models work with unlabeled data and aim to discover patterns, structures, or relationships within the data. Clustering algorithms like k-means and hierarchical clustering, as well as dimensionality reduction techniques like Principal Component Analysis (PCA), are examples of unsupervised learning models</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Reinforcement Learning Models: </a:t>
            </a:r>
            <a:r>
              <a:rPr lang="en-US" sz="1900" dirty="0">
                <a:latin typeface="Times New Roman" panose="02020603050405020304" pitchFamily="18" charset="0"/>
                <a:cs typeface="Times New Roman" panose="02020603050405020304" pitchFamily="18" charset="0"/>
              </a:rPr>
              <a:t>In reinforcement learning, agents learn to make sequential decisions in an environment to maximize a reward signal. These models are used in applications such as game playing, robotics, and autonomous systems. Popular reinforcement learning algorithms include Q-learning and deep reinforcement learning algorithms like DQN and A3C.</a:t>
            </a: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Learning Models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884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smtClean="0">
                <a:solidFill>
                  <a:srgbClr val="C00000"/>
                </a:solidFill>
                <a:latin typeface="Times New Roman" panose="02020603050405020304" pitchFamily="18" charset="0"/>
                <a:cs typeface="Times New Roman" panose="02020603050405020304" pitchFamily="18" charset="0"/>
              </a:rPr>
              <a:t>Semi-Supervised </a:t>
            </a:r>
            <a:r>
              <a:rPr lang="en-US" sz="1900" b="1" dirty="0">
                <a:solidFill>
                  <a:srgbClr val="C00000"/>
                </a:solidFill>
                <a:latin typeface="Times New Roman" panose="02020603050405020304" pitchFamily="18" charset="0"/>
                <a:cs typeface="Times New Roman" panose="02020603050405020304" pitchFamily="18" charset="0"/>
              </a:rPr>
              <a:t>Learning Models: </a:t>
            </a:r>
            <a:r>
              <a:rPr lang="en-US" sz="1900" dirty="0">
                <a:latin typeface="Times New Roman" panose="02020603050405020304" pitchFamily="18" charset="0"/>
                <a:cs typeface="Times New Roman" panose="02020603050405020304" pitchFamily="18" charset="0"/>
              </a:rPr>
              <a:t>Semi-supervised learning combines elements of both supervised and unsupervised learning. These models use a small amount of labeled data and a larger amount of unlabeled data to improve learning performance</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Self-Supervised Learning Models: </a:t>
            </a:r>
            <a:r>
              <a:rPr lang="en-US" sz="1900" dirty="0">
                <a:latin typeface="Times New Roman" panose="02020603050405020304" pitchFamily="18" charset="0"/>
                <a:cs typeface="Times New Roman" panose="02020603050405020304" pitchFamily="18" charset="0"/>
              </a:rPr>
              <a:t>Self-supervised learning is a type of unsupervised learning where models generate their own labels from the data itself. For example, in natural language processing, models might learn to predict missing words in a sentence or generate contextually relevant representations of words or phrases</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marL="342900" indent="-342900" algn="just">
              <a:lnSpc>
                <a:spcPct val="150000"/>
              </a:lnSpc>
              <a:spcBef>
                <a:spcPts val="0"/>
              </a:spcBef>
              <a:buFont typeface="Wingdings" panose="05000000000000000000" pitchFamily="2" charset="2"/>
              <a:buChar char="Ø"/>
            </a:pPr>
            <a:r>
              <a:rPr lang="en-US" sz="1900" b="1" dirty="0">
                <a:solidFill>
                  <a:srgbClr val="C00000"/>
                </a:solidFill>
                <a:latin typeface="Times New Roman" panose="02020603050405020304" pitchFamily="18" charset="0"/>
                <a:cs typeface="Times New Roman" panose="02020603050405020304" pitchFamily="18" charset="0"/>
              </a:rPr>
              <a:t>Transfer Learning Models: </a:t>
            </a:r>
            <a:r>
              <a:rPr lang="en-US" sz="1900" dirty="0">
                <a:latin typeface="Times New Roman" panose="02020603050405020304" pitchFamily="18" charset="0"/>
                <a:cs typeface="Times New Roman" panose="02020603050405020304" pitchFamily="18" charset="0"/>
              </a:rPr>
              <a:t>Transfer learning involves pre-training a model on one task or dataset and then fine-tuning it for another related task. This approach can save time and resources when training models and is commonly used in deep learning, such as with pre-trained convolutional neural networks (CNNs) for image classification</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Learning Models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266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marL="342900" indent="-342900" algn="just">
              <a:lnSpc>
                <a:spcPct val="150000"/>
              </a:lnSpc>
              <a:spcBef>
                <a:spcPts val="0"/>
              </a:spcBef>
              <a:buFont typeface="Wingdings" panose="05000000000000000000" pitchFamily="2" charset="2"/>
              <a:buChar char="Ø"/>
            </a:pPr>
            <a:r>
              <a:rPr lang="en-US" sz="1900" b="1" dirty="0" smtClean="0">
                <a:solidFill>
                  <a:srgbClr val="C00000"/>
                </a:solidFill>
                <a:latin typeface="Times New Roman" panose="02020603050405020304" pitchFamily="18" charset="0"/>
                <a:cs typeface="Times New Roman" panose="02020603050405020304" pitchFamily="18" charset="0"/>
              </a:rPr>
              <a:t>Neural </a:t>
            </a:r>
            <a:r>
              <a:rPr lang="en-US" sz="1900" b="1" dirty="0">
                <a:solidFill>
                  <a:srgbClr val="C00000"/>
                </a:solidFill>
                <a:latin typeface="Times New Roman" panose="02020603050405020304" pitchFamily="18" charset="0"/>
                <a:cs typeface="Times New Roman" panose="02020603050405020304" pitchFamily="18" charset="0"/>
              </a:rPr>
              <a:t>Network Architectures: </a:t>
            </a:r>
            <a:r>
              <a:rPr lang="en-US" sz="1900" dirty="0">
                <a:latin typeface="Times New Roman" panose="02020603050405020304" pitchFamily="18" charset="0"/>
                <a:cs typeface="Times New Roman" panose="02020603050405020304" pitchFamily="18" charset="0"/>
              </a:rPr>
              <a:t>Deep learning models, which are a subset of neural networks, have gained prominence in recent years. These models consist of multiple layers of interconnected artificial neurons and are particularly well-suited for tasks involving large amounts of data, such as image and speech recognition. Popular architectures include convolutional neural networks (CNNs) for computer vision and recurrent neural networks (RNNs) for sequence data</a:t>
            </a:r>
            <a:r>
              <a:rPr lang="en-US" sz="1900" dirty="0" smtClean="0">
                <a:latin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Learning Models</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76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862692" y="896935"/>
            <a:ext cx="10550979" cy="5716135"/>
          </a:xfrm>
        </p:spPr>
        <p:txBody>
          <a:bodyPr>
            <a:noAutofit/>
          </a:bodyPr>
          <a:lstStyle/>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900" dirty="0" smtClean="0">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862692" y="465364"/>
            <a:ext cx="10550979" cy="623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Maximum Likelihood Estimation</a:t>
            </a:r>
          </a:p>
        </p:txBody>
      </p:sp>
      <p:pic>
        <p:nvPicPr>
          <p:cNvPr id="2" name="Picture 1"/>
          <p:cNvPicPr>
            <a:picLocks noChangeAspect="1"/>
          </p:cNvPicPr>
          <p:nvPr/>
        </p:nvPicPr>
        <p:blipFill>
          <a:blip r:embed="rId2"/>
          <a:stretch>
            <a:fillRect/>
          </a:stretch>
        </p:blipFill>
        <p:spPr>
          <a:xfrm>
            <a:off x="523875" y="1088569"/>
            <a:ext cx="8515350" cy="704850"/>
          </a:xfrm>
          <a:prstGeom prst="rect">
            <a:avLst/>
          </a:prstGeom>
        </p:spPr>
      </p:pic>
      <p:pic>
        <p:nvPicPr>
          <p:cNvPr id="3" name="Picture 2"/>
          <p:cNvPicPr>
            <a:picLocks noChangeAspect="1"/>
          </p:cNvPicPr>
          <p:nvPr/>
        </p:nvPicPr>
        <p:blipFill>
          <a:blip r:embed="rId3"/>
          <a:stretch>
            <a:fillRect/>
          </a:stretch>
        </p:blipFill>
        <p:spPr>
          <a:xfrm>
            <a:off x="523875" y="1985053"/>
            <a:ext cx="8458200" cy="971550"/>
          </a:xfrm>
          <a:prstGeom prst="rect">
            <a:avLst/>
          </a:prstGeom>
        </p:spPr>
      </p:pic>
      <p:pic>
        <p:nvPicPr>
          <p:cNvPr id="4" name="Picture 3"/>
          <p:cNvPicPr>
            <a:picLocks noChangeAspect="1"/>
          </p:cNvPicPr>
          <p:nvPr/>
        </p:nvPicPr>
        <p:blipFill>
          <a:blip r:embed="rId4"/>
          <a:stretch>
            <a:fillRect/>
          </a:stretch>
        </p:blipFill>
        <p:spPr>
          <a:xfrm>
            <a:off x="621846" y="3148237"/>
            <a:ext cx="6686550" cy="1762125"/>
          </a:xfrm>
          <a:prstGeom prst="rect">
            <a:avLst/>
          </a:prstGeom>
        </p:spPr>
      </p:pic>
      <p:sp>
        <p:nvSpPr>
          <p:cNvPr id="9" name="Rectangle 8"/>
          <p:cNvSpPr/>
          <p:nvPr/>
        </p:nvSpPr>
        <p:spPr>
          <a:xfrm>
            <a:off x="523875" y="4700645"/>
            <a:ext cx="8515350" cy="1704569"/>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To obtain a more </a:t>
            </a:r>
            <a:r>
              <a:rPr lang="en-US" dirty="0" smtClean="0">
                <a:latin typeface="Times New Roman" panose="02020603050405020304" pitchFamily="18" charset="0"/>
                <a:cs typeface="Times New Roman" panose="02020603050405020304" pitchFamily="18" charset="0"/>
              </a:rPr>
              <a:t>convenient but </a:t>
            </a:r>
            <a:r>
              <a:rPr lang="en-US" dirty="0">
                <a:latin typeface="Times New Roman" panose="02020603050405020304" pitchFamily="18" charset="0"/>
                <a:cs typeface="Times New Roman" panose="02020603050405020304" pitchFamily="18" charset="0"/>
              </a:rPr>
              <a:t>equivalent optimization problem, we observe that taking the logarithm of </a:t>
            </a:r>
            <a:r>
              <a:rPr lang="en-US" dirty="0" smtClean="0">
                <a:latin typeface="Times New Roman" panose="02020603050405020304" pitchFamily="18" charset="0"/>
                <a:cs typeface="Times New Roman" panose="02020603050405020304" pitchFamily="18" charset="0"/>
              </a:rPr>
              <a:t>the likelihood </a:t>
            </a:r>
            <a:r>
              <a:rPr lang="en-US" dirty="0">
                <a:latin typeface="Times New Roman" panose="02020603050405020304" pitchFamily="18" charset="0"/>
                <a:cs typeface="Times New Roman" panose="02020603050405020304" pitchFamily="18" charset="0"/>
              </a:rPr>
              <a:t>does not change its </a:t>
            </a:r>
            <a:r>
              <a:rPr lang="en-US" dirty="0" err="1">
                <a:latin typeface="Times New Roman" panose="02020603050405020304" pitchFamily="18" charset="0"/>
                <a:cs typeface="Times New Roman" panose="02020603050405020304" pitchFamily="18" charset="0"/>
              </a:rPr>
              <a:t>arg</a:t>
            </a:r>
            <a:r>
              <a:rPr lang="en-US" dirty="0">
                <a:latin typeface="Times New Roman" panose="02020603050405020304" pitchFamily="18" charset="0"/>
                <a:cs typeface="Times New Roman" panose="02020603050405020304" pitchFamily="18" charset="0"/>
              </a:rPr>
              <a:t> max but does conveniently transform a </a:t>
            </a:r>
            <a:r>
              <a:rPr lang="en-US" dirty="0" smtClean="0">
                <a:latin typeface="Times New Roman" panose="02020603050405020304" pitchFamily="18" charset="0"/>
                <a:cs typeface="Times New Roman" panose="02020603050405020304" pitchFamily="18" charset="0"/>
              </a:rPr>
              <a:t>product into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sum</a:t>
            </a:r>
          </a:p>
          <a:p>
            <a:pPr marL="285750" indent="-285750">
              <a:lnSpc>
                <a:spcPct val="150000"/>
              </a:lnSpc>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stretch>
            <a:fillRect/>
          </a:stretch>
        </p:blipFill>
        <p:spPr>
          <a:xfrm>
            <a:off x="2786062" y="5994512"/>
            <a:ext cx="3933825" cy="714375"/>
          </a:xfrm>
          <a:prstGeom prst="rect">
            <a:avLst/>
          </a:prstGeom>
        </p:spPr>
      </p:pic>
    </p:spTree>
    <p:extLst>
      <p:ext uri="{BB962C8B-B14F-4D97-AF65-F5344CB8AC3E}">
        <p14:creationId xmlns:p14="http://schemas.microsoft.com/office/powerpoint/2010/main" val="3332464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1114</Words>
  <Application>Microsoft Office PowerPoint</Application>
  <PresentationFormat>Widescreen</PresentationFormat>
  <Paragraphs>121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Algerian</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Naga Raju Challa</cp:lastModifiedBy>
  <cp:revision>42</cp:revision>
  <dcterms:created xsi:type="dcterms:W3CDTF">2023-09-22T05:56:52Z</dcterms:created>
  <dcterms:modified xsi:type="dcterms:W3CDTF">2024-01-11T10:13:14Z</dcterms:modified>
</cp:coreProperties>
</file>