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620043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96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44.20712" units="1/cm"/>
          <inkml:channelProperty channel="Y" name="resolution" value="44.39306" units="1/cm"/>
          <inkml:channelProperty channel="T" name="resolution" value="1" units="1/dev"/>
        </inkml:channelProperties>
      </inkml:inkSource>
      <inkml:timestamp xml:id="ts0" timeString="2021-08-25T04:16:20.85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31231 13439 0</inkml:trace>
  <inkml:trace contextRef="#ctx0" brushRef="#br0" timeOffset="6639.54">27870 13966 0,'-33'33'344,"-65"98"-344,-396 561 15,-198 231 1,165-133 0,131 132-1,166-164 1,32-396-16,132-98 16,33-1-1,0 330 1,66-230-1,66-100 1,197 165 0,-197-296 15,66-33-15,395 33-1,-263-66 1,164 65-1,-231-65 1,100 0 0,460 33-1,-427-66 1,-34 0 0,693-66-1,-331-99 1,-65-66-1,824-164 1,-758 230 15,-297-32-15,429-133 0,-363 100-1,264-199 1,-495 264-1,-32 1 1,65-34 0,-131 99-1,66 33 1,230-66 0,-263 66-1,131-65 16,-230 32-31,33 66 16,0-66 15,-33 66-15,-33-33 0,33 33-1,32-33 1,-32 0-1,198 0 1,-67 0 0,-32 0-1,-99 0 1,-33 33 0,0 0 30,0 0 204,0 0-218,0 0-17,33 0 1,65 0-16,-32 0 16,0 0-1,0 0 1,66-33-1,362-65 1,-297 32 0,-65 33-1,0-99 1,-99 66 0,0 33-1,0-33 1,-34 33-1,34-33 1,33-32 0,-66 32-1,33-33 17,0 66-17,-66-33 1,132-132-1,-99 198 345,32 0-345,1 0-15,99 0 16,197-32 0,-65-1-1,-132 0 1,-99 0 0,-33 0-16,-1 33 15,34-198 16,33 66-15,-33-164 0,0 32-1,-66 166 17,0 65-17,0-66 1,-33 99-1,0-33 1,0 0 0,0 33-1,33-33 1,-66 0 0,33 0-1,-65-66 1,32 33-1,-66-65 1,66 32-16,-33-66 16,0 66 15,-98-98-15,131 131-1,0 0 1,-132 0-1,132-33 1,-33 66 0,-197-197-1,197 131 1,-66-99 0,-32-131-1,131 230 1,-33-33-1,33 66 1,33 33 15,-33 1-15,33 32 0,0 0-1,-98 0 1,32 0-1,0-33 1,-132 33 0,133 0-1,-34 0 1,33 0 0,0 0-1,-131 0 1,65 0-1,-33 0 17,-65 65-17,164-65 1,-66 33 0,66-33-1,-98 0 1,-1 0-1,-33 33-15,1 33 16,-1-66 0,-362 132-1,297-99 1,65 0 0,-66 33-1,199-33 1,32 0 15,-132 98-15,66-98-1,-197 99 1,197-66 0,0-33-1,34-66 251,-166-66-251,0 33 1,-65-65 0,-66 32-1,-99 0-15,98 33 16,133 33 0,-1-33 15,165 33-16,66 33 1,-98 0 0,65 0-1,0 0 1,-99 0 0,33 0-1,-65 0 1,131 0-1,-33 0 1,0 0 0,33 0-1,33 0 1,-99 0 0,34 0 15,-67 33-16,-99 0 1,166-33 0,-1 33-1,33-33-15,-33 33 16,33-33 0,-132 33-1,67 0 1,-1-33-1,-99 33 1,132 0 0,34 0-1,-34-33 17,33 0-17,-33 0 1,66 0-1,0 0 1,-66 33 0,66-33-1,-66 0 1,-32 0 0,98 0-1,0 0 1,0 33-1,-33-33 1,33 0 0,0 0-1,0 33 17,0-33-17,0 0 16,0 0 1,0 0-17,0 0 17,0 0 30,1 0 1,32 32-1</inkml:trace>
  <inkml:trace contextRef="#ctx0" brushRef="#br0" timeOffset="63718.61">29814 14394 0,'0'33'218,"0"0"-202,0 33 0,0 0-1,0 131 1,0-131-1,0 0 17,0 0-17,0 33 1,0-66 0,0 65-1,0-65 1,0 33-1,0 0-15,0 33 16,0-66 0,0 99-1,0-99 1,0 0 0,0 32-1,0-32 1,0 0 15,0 33-15,0-33-1,0 33 1,0-33 0,0 0-1,0 132 1,0-100-1,0-32 1,0 66 0,0-66 15,0 66-15,0-66-1,0 99 16,0-33-15,0-1 0,33 34-1,-33-66 1,0-33 0,0 33-1,0-33 1,0 0-1,0 0 17,0 0-32,0-1 15,0 1 17,0 0-17</inkml:trace>
  <inkml:trace contextRef="#ctx0" brushRef="#br0" timeOffset="194973.47">32581 8992 0,'0'66'484,"0"-33"-452,-65 0-32,65 0 15,-66-33 1,0 33 0,-33-1-1,-66 1 1,99 0-1,0 0 1,1 0 0,-1 33 15,33-66-15,-33 33-1,33 0 1,33 0-1,-33-33-15,33 66 16,-33 0 0,-33 65-1,66-98 1,0 33 0,-33-33-1,33 33 1,0 0 15,0-33 0,0 0-15,0 0-16,0 0 16,0 33 15,0-33-16,0-1 1,0 34 0,33 0-1,-33 0 1,33 33 0,-33-33-1,0 0 1,33 0-1,0-1 17,-33-32-17,0 33 1,0 0 0,0-33-1,0 33 1,0 0-1,0 66 1,0-99 0,0-1-1,33 34 1,-33-33 0,66 165-1,0-99 407,-66-33-406,66 0-1,-34-34-15,-32 1 16,33-33 0,0 33 15,0-33-31,0 33 15,-33 0 1,66-33 0,-33 0-1,0 33 1,0-33 0,0 0-1,-33 33 1,33-33-1,0 0 1,-33 33 0,66-33-1,-66 33 1,66 0 0,-33-33 15,-1 0-16,100 99 1,-33-66 0,0 0-1,66 98 1,-99-98 0,32 33-1,34 0 1,-33-33-1,296 66 1,-230-66 0,0 0-1,-1 0 17,-98 0-17,0 0 1,132-1-1,-99-32 1,32 33 0,133 0-1,-165-33 1,66 0 0,-100 33-1,-32 0 1,66 0-1,-66-33 1,0 0 0,33 0-1,-33 0 17,0 0-17,66 33 1,0-33-1,-1 0 1,-65 0 0,33 0-1,-33 0 1,0 0 15,33 0-15,-33 0 15,0 0-15,0 0 31,0 0-32,33 0 1,0-66-1,32 66 1,-32 0 0,66-66-1,-66 33 1,0 0 0,0 1-1,0-34 1,-33 66-1,32-99-15,67 33 16,-33-33 15,230-99-15,-230 198 0,-33-65-1,33-1 1,-66 33-1,0 0 1,0 0 0,-33 0-1,33 0 1,0-33 0,0 66-1,33-99 1,-66 66 15,0-65-15,0-133-1,0 99 1,0-131 0,33 164-1,-1 0 1,1 33-1,-33-66-15,0-98 16,0 32 0,0-65-1,0 164 1,-33 33 0,1-33-1,-1 99 32,0 0 0,0 0 15,0 0-62,33-33 32,-33 33-17,0 0 1,0 0-16,0-33 16,-66 0-1,0-65 16,0 32-15,67 0 0,-100-66-1,99 66 1,-33 0 0,0 0-1,33 33 1,-33 1-1,0 32 1,0-33 0,-65 0-1,32 0-15,33 33 16,-33 0 0,0 0 15,33 0-16,33 0 1,-32 0 0,-34 0-1,33 0 1,-231 0 0,166 0-1,-133 0 1,198 0-1,0 0 1,-98 0 0,65 0-1,-66 33 1,-329 0 0,230 0 15,-32 32-16,-264 1 1,296 0 0,-32-33-1,197-33 1,33 33 0,-66 0-1,66-33 1,66 33-1,-99-33 1,99 33 0,-65-33-1,32 0 17,0 0-17,-33 0 16,66-33 126,33 33-95</inkml:trace>
  <inkml:trace contextRef="#ctx0" brushRef="#br0" timeOffset="214368.65">32680 10935 0,'33'0'250,"0"0"-234,0 0 0,0 0-1,0 0 1,0 0 0,0 0-1,0 0 1,33 0-1,-33 0 17,0 0-1,0 0-15</inkml:trace>
  <inkml:trace contextRef="#ctx0" brushRef="#br0" timeOffset="-212416.15">36732 10902 0,'-33'0'157,"-33"0"-142,1 0 1,32 0-1,0 0 1,0 0 0,0 0-1,0 0 1,0 0 0,0 0-1,0 0 16,0 0-15,0 0 15,0 0 16</inkml:trace>
  <inkml:trace contextRef="#ctx0" brushRef="#br0" timeOffset="-196269.19">36633 11561 0,'-32'0'172,"-1"0"-172,0 0 16,-33 0 15,33 0-16,0 0 1,0 0 15,0 0-15,-33 0-16,33 0 16,-33 0-1,0 0 1,-32 0-1,32 0 1,33 0 15,0 0-15,0 0 0,0 0 30,0 0 1,0 0 31,0 0-46,66 0 186,0 0-202,0 0 15,0 0-15,0 0 0,99 0-1,-100 0 1,1 0-1,66 0 1,-66 0 0,0 0-1,33 0 1,-33 0 0,0 0-1,66 0 16,-66 0-15,0 0 15,0 0 1,0 0-17,-1 0 1,34 0-1,-33 0 1,0 0 0,0 0-1,0 0 17,-33-33-1,-66 33 234,0 0-265,-32 0 16,32 0 0,0 0-1,33 0 1,-33 0 0,0 0-1,33 0 1,-33 0-1,33 0 17,0 0-17,-33 0 1,1 0 0,32 0-1,-66 0 1,66 0-1,0 0 17,0 0-32,0 0 31,0 0 16,66 0 78,0 0-110,0 0 1,33 0 0,98 0-1,-131 0 1,0 0 0,33 0-1,-33 0 1,0 0-1,0 0 1,0 0 15,0 0-15,0 33 0,0-33-1,99 0 1,-99 0-1,0 0 1,-66 0 312,0-33-218</inkml:trace>
  <inkml:trace contextRef="#ctx0" brushRef="#br0" timeOffset="-192389.22">33603 12418 0,'33'0'219,"0"0"-172,-1 0-16,1 0-15,0 0-1,0 0-15,0 0 16,33 0-1,0 0 1,0 0 0,-33 0-1,99 0 1,-99 0 0,32 0-1,-32 0 1,0 0-1,0 0 1,0 0 15,0 0 1,0 0 108,0 0-93,33 0-31,-33 0-1,0 0 1,0 0 0</inkml:trace>
  <inkml:trace contextRef="#ctx0" brushRef="#br0" timeOffset="-190425.82">35777 12385 0,'33'0'172,"33"0"-156,33 0-1,-1 0 1,-65 0-16,33 0 16,-33 0 15,0 0-31,33 0 16,-33 0-1,132 0 1,-34 0-1,-32 0 1,33 0 0,-99 0-1,0 0 17</inkml:trace>
  <inkml:trace contextRef="#ctx0" brushRef="#br0" timeOffset="98956.09">4151 10342 0,'0'33'218,"0"0"-202,0 33 0,0 33-1,0-33-15,0 33 16,0 32 15,0 166-15,0-198-1,0 32 1,0-65 0,0-33-1,0 33 1,0-33 15,0 0 0,0 0-15,0 0-16,0 0 31,0 0-15,0 0-1,0 0 1,0 0 0,0 65-1,0-65 1,0 0 0,0 99-1,0-66 1,0 0-1,0 99 1,0-67 0,0 1-1,0-33-15,0 0 16,0 0 15,0 0-15,0 0-1,0 32 1,0 199 0,0-198-1,0 32 1,0-32 0,0-66-1,0 33 1,0-33-1,0 0 17</inkml:trace>
  <inkml:trace contextRef="#ctx0" brushRef="#br0" timeOffset="101189.07">4151 13867 0,'0'33'203,"0"0"-188,0 0-15,0 0 32,0 0-17,0 0 1,0 0 15,0-1-15,0 1-1,0 0 17,0 33-17,0 0 1,0 33-1,0-33 1,0 0 0,0-33-1,0 0 1,0-1 15,0 1-15,0 0 15,0 0-15,0 0-1,0 0 17,0 0-17,0 0 1,0 0-1,0 0 1,0 0 0,0 0 15,0 0-15,0 0 15,0 0-16,0 0 1,0 0 0,0-1-1,0 1 1,0 0 0,0 0 15,0 0-31,0 0 15,0 0 17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44.20712" units="1/cm"/>
          <inkml:channelProperty channel="Y" name="resolution" value="44.39306" units="1/cm"/>
          <inkml:channelProperty channel="T" name="resolution" value="1" units="1/dev"/>
        </inkml:channelProperties>
      </inkml:inkSource>
      <inkml:timestamp xml:id="ts0" timeString="2021-09-01T04:11:53.06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14561 98 0,'0'66'172,"0"165"-156,0 131-1,0-33 1,0 462 0,0 131-1,33-164 1,132 1152 0,-99-1251-1,-66-198 1,33 495-1,-33-627 1,0-164 0,0-99-16,0-1 15,0-32 17,0 0 186,0 0-218,0 33 16,0 66 0,0 0-1,0-1 1,0-32-1,0 0 1,0 0 0,0-33-1,0-33 1,0 33 0,33-66 312,0 0-313,32 0 1,-32 0-16,33 0 16,66 0-1,296-33 1,264-66-1,-198 66 1,1055-66 0,-759 99-1,-32-33 1,1054-33 0,-1186 66-1,99 0 1,1185-99-1,-888 34 1,164 32 0,428-33-1,-922-33 17,98 0-17,-526 33 1,-67-33-1,1 99 1,-132 0 0,-33 0-1,-33-33 345,0-197-345,0-34-15,33-394 16,132-397 0,65-163-1,34-528 1,32 527-1,-131-988 1,-165 1812 0,-33 131-1,-99 34 1,66 164 0,33 66-1,1 0 32,32-33-31,-33 33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5055" y="1122363"/>
            <a:ext cx="12150329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5055" y="3602038"/>
            <a:ext cx="1215032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8C16F-ABFE-4AAF-A103-6AA477ED026C}" type="datetimeFigureOut">
              <a:rPr lang="en-IN" smtClean="0"/>
              <a:t>01-09-2021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4D87-150C-4609-8FA5-4A90C9035FF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12077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8C16F-ABFE-4AAF-A103-6AA477ED026C}" type="datetimeFigureOut">
              <a:rPr lang="en-IN" smtClean="0"/>
              <a:t>01-09-2021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4D87-150C-4609-8FA5-4A90C9035FF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20133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93439" y="365125"/>
            <a:ext cx="3493219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780" y="365125"/>
            <a:ext cx="10277153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8C16F-ABFE-4AAF-A103-6AA477ED026C}" type="datetimeFigureOut">
              <a:rPr lang="en-IN" smtClean="0"/>
              <a:t>01-09-2021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4D87-150C-4609-8FA5-4A90C9035FF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67553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8C16F-ABFE-4AAF-A103-6AA477ED026C}" type="datetimeFigureOut">
              <a:rPr lang="en-IN" smtClean="0"/>
              <a:t>01-09-2021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4D87-150C-4609-8FA5-4A90C9035FF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12929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5342" y="1709739"/>
            <a:ext cx="1397287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342" y="4589464"/>
            <a:ext cx="1397287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8C16F-ABFE-4AAF-A103-6AA477ED026C}" type="datetimeFigureOut">
              <a:rPr lang="en-IN" smtClean="0"/>
              <a:t>01-09-2021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4D87-150C-4609-8FA5-4A90C9035FF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82989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3780" y="1825625"/>
            <a:ext cx="688518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01472" y="1825625"/>
            <a:ext cx="688518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8C16F-ABFE-4AAF-A103-6AA477ED026C}" type="datetimeFigureOut">
              <a:rPr lang="en-IN" smtClean="0"/>
              <a:t>01-09-2021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4D87-150C-4609-8FA5-4A90C9035FF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24620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890" y="365126"/>
            <a:ext cx="13972878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891" y="1681163"/>
            <a:ext cx="685354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5891" y="2505075"/>
            <a:ext cx="68535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01472" y="1681163"/>
            <a:ext cx="688729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01472" y="2505075"/>
            <a:ext cx="688729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8C16F-ABFE-4AAF-A103-6AA477ED026C}" type="datetimeFigureOut">
              <a:rPr lang="en-IN" smtClean="0"/>
              <a:t>01-09-2021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4D87-150C-4609-8FA5-4A90C9035FF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22179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8C16F-ABFE-4AAF-A103-6AA477ED026C}" type="datetimeFigureOut">
              <a:rPr lang="en-IN" smtClean="0"/>
              <a:t>01-09-2021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4D87-150C-4609-8FA5-4A90C9035FF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92873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8C16F-ABFE-4AAF-A103-6AA477ED026C}" type="datetimeFigureOut">
              <a:rPr lang="en-IN" smtClean="0"/>
              <a:t>01-09-2021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4D87-150C-4609-8FA5-4A90C9035FF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70044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891" y="457200"/>
            <a:ext cx="522506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7296" y="987426"/>
            <a:ext cx="820147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891" y="2057400"/>
            <a:ext cx="522506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8C16F-ABFE-4AAF-A103-6AA477ED026C}" type="datetimeFigureOut">
              <a:rPr lang="en-IN" smtClean="0"/>
              <a:t>01-09-2021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4D87-150C-4609-8FA5-4A90C9035FF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51900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891" y="457200"/>
            <a:ext cx="522506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87296" y="987426"/>
            <a:ext cx="8201472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891" y="2057400"/>
            <a:ext cx="522506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8C16F-ABFE-4AAF-A103-6AA477ED026C}" type="datetimeFigureOut">
              <a:rPr lang="en-IN" smtClean="0"/>
              <a:t>01-09-2021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4D87-150C-4609-8FA5-4A90C9035FF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54325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3780" y="365126"/>
            <a:ext cx="1397287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780" y="1825625"/>
            <a:ext cx="1397287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3780" y="6356351"/>
            <a:ext cx="36450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8C16F-ABFE-4AAF-A103-6AA477ED026C}" type="datetimeFigureOut">
              <a:rPr lang="en-IN" smtClean="0"/>
              <a:t>01-09-2021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66395" y="6356351"/>
            <a:ext cx="546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41559" y="6356351"/>
            <a:ext cx="36450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04D87-150C-4609-8FA5-4A90C9035FF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71415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customXml" Target="../ink/ink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F5E5F-167E-48DE-BB69-28A5D06742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Introduction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21D70-BCD4-42E0-AFBC-22A68C18CE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9369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DBC2E-1220-422B-B454-42B3DB1DE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2419" y="-99331"/>
            <a:ext cx="10515600" cy="1325563"/>
          </a:xfrm>
        </p:spPr>
        <p:txBody>
          <a:bodyPr/>
          <a:lstStyle/>
          <a:p>
            <a:r>
              <a:rPr lang="en-IN" dirty="0"/>
              <a:t>Computer Evolution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472EF-7B99-47F3-871C-2E09243348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1026" name="Picture 2" descr="computer in the 1930s">
            <a:extLst>
              <a:ext uri="{FF2B5EF4-FFF2-40B4-BE49-F238E27FC236}">
                <a16:creationId xmlns:a16="http://schemas.microsoft.com/office/drawing/2014/main" id="{87C5B766-1746-4521-8E73-1F310519AF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419" y="1066576"/>
            <a:ext cx="3106360" cy="232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omputer room vintage">
            <a:extLst>
              <a:ext uri="{FF2B5EF4-FFF2-40B4-BE49-F238E27FC236}">
                <a16:creationId xmlns:a16="http://schemas.microsoft.com/office/drawing/2014/main" id="{DF2760F8-18D5-481B-B0F4-A0FA9B9E85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8180" y="1066576"/>
            <a:ext cx="3106360" cy="232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omputer from 1950s">
            <a:extLst>
              <a:ext uri="{FF2B5EF4-FFF2-40B4-BE49-F238E27FC236}">
                <a16:creationId xmlns:a16="http://schemas.microsoft.com/office/drawing/2014/main" id="{9EA56F17-EBA4-483E-8588-70F5E85899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8959" y="1066576"/>
            <a:ext cx="3106360" cy="232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rogramma 101">
            <a:extLst>
              <a:ext uri="{FF2B5EF4-FFF2-40B4-BE49-F238E27FC236}">
                <a16:creationId xmlns:a16="http://schemas.microsoft.com/office/drawing/2014/main" id="{0EC80D6E-E846-4424-AA5C-415CC676B6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099" y="4273662"/>
            <a:ext cx="2318960" cy="1739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Xerox Alto">
            <a:extLst>
              <a:ext uri="{FF2B5EF4-FFF2-40B4-BE49-F238E27FC236}">
                <a16:creationId xmlns:a16="http://schemas.microsoft.com/office/drawing/2014/main" id="{7597F39E-5551-4FB5-A732-A2FC86120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550" y="4273662"/>
            <a:ext cx="2318960" cy="1739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apple macintosh">
            <a:extLst>
              <a:ext uri="{FF2B5EF4-FFF2-40B4-BE49-F238E27FC236}">
                <a16:creationId xmlns:a16="http://schemas.microsoft.com/office/drawing/2014/main" id="{9F10BB25-F32F-4CA2-8C84-7A1B5DB21B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48" y="4273662"/>
            <a:ext cx="2318960" cy="1739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imac g3">
            <a:extLst>
              <a:ext uri="{FF2B5EF4-FFF2-40B4-BE49-F238E27FC236}">
                <a16:creationId xmlns:a16="http://schemas.microsoft.com/office/drawing/2014/main" id="{F878ACAF-9DF8-4C62-944D-B89BE2B42C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862" y="4278878"/>
            <a:ext cx="2312007" cy="1734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macbook air">
            <a:extLst>
              <a:ext uri="{FF2B5EF4-FFF2-40B4-BE49-F238E27FC236}">
                <a16:creationId xmlns:a16="http://schemas.microsoft.com/office/drawing/2014/main" id="{69779C5C-6B7A-46AC-806F-2E26802B37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9283" y="4273662"/>
            <a:ext cx="2318960" cy="1739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278C8BB-17D6-400E-827D-FA413C138219}"/>
              </a:ext>
            </a:extLst>
          </p:cNvPr>
          <p:cNvSpPr txBox="1"/>
          <p:nvPr/>
        </p:nvSpPr>
        <p:spPr>
          <a:xfrm>
            <a:off x="2233078" y="3457907"/>
            <a:ext cx="3309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i="0" dirty="0">
                <a:solidFill>
                  <a:srgbClr val="111111"/>
                </a:solidFill>
                <a:effectLst/>
                <a:latin typeface="LabGrotesque"/>
              </a:rPr>
              <a:t>The 1930s Calculating </a:t>
            </a:r>
            <a:r>
              <a:rPr lang="en-IN" b="1" dirty="0">
                <a:solidFill>
                  <a:srgbClr val="111111"/>
                </a:solidFill>
                <a:latin typeface="LabGrotesque"/>
              </a:rPr>
              <a:t>M</a:t>
            </a:r>
            <a:r>
              <a:rPr lang="en-IN" b="1" i="0" dirty="0">
                <a:solidFill>
                  <a:srgbClr val="111111"/>
                </a:solidFill>
                <a:effectLst/>
                <a:latin typeface="LabGrotesque"/>
              </a:rPr>
              <a:t>achines</a:t>
            </a:r>
          </a:p>
          <a:p>
            <a:pPr algn="ctr"/>
            <a:endParaRPr lang="en-IN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2F2436-B661-4BDD-82B9-124B60F502BA}"/>
              </a:ext>
            </a:extLst>
          </p:cNvPr>
          <p:cNvSpPr txBox="1"/>
          <p:nvPr/>
        </p:nvSpPr>
        <p:spPr>
          <a:xfrm>
            <a:off x="6266839" y="3402568"/>
            <a:ext cx="3309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i="0" dirty="0">
                <a:solidFill>
                  <a:srgbClr val="111111"/>
                </a:solidFill>
                <a:effectLst/>
                <a:latin typeface="LabGrotesque"/>
              </a:rPr>
              <a:t>The 1940s ENIAC</a:t>
            </a:r>
          </a:p>
          <a:p>
            <a:pPr algn="ctr"/>
            <a:endParaRPr lang="en-IN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408033-2884-4EBB-B36B-404BBE82118E}"/>
              </a:ext>
            </a:extLst>
          </p:cNvPr>
          <p:cNvSpPr txBox="1"/>
          <p:nvPr/>
        </p:nvSpPr>
        <p:spPr>
          <a:xfrm>
            <a:off x="10277618" y="3432313"/>
            <a:ext cx="3309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i="0" dirty="0">
                <a:solidFill>
                  <a:srgbClr val="111111"/>
                </a:solidFill>
                <a:effectLst/>
                <a:latin typeface="LabGrotesque"/>
              </a:rPr>
              <a:t>The 1940s  JOHNNIAC</a:t>
            </a:r>
          </a:p>
          <a:p>
            <a:pPr algn="ctr"/>
            <a:endParaRPr lang="en-IN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D5C346-5935-462D-A88A-D3B94C5560D8}"/>
              </a:ext>
            </a:extLst>
          </p:cNvPr>
          <p:cNvSpPr txBox="1"/>
          <p:nvPr/>
        </p:nvSpPr>
        <p:spPr>
          <a:xfrm>
            <a:off x="672907" y="6130025"/>
            <a:ext cx="2795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i="0" dirty="0">
                <a:solidFill>
                  <a:srgbClr val="111111"/>
                </a:solidFill>
                <a:effectLst/>
                <a:latin typeface="LabGrotesque"/>
              </a:rPr>
              <a:t>The 1960sProgramma 101</a:t>
            </a:r>
          </a:p>
          <a:p>
            <a:pPr algn="ctr"/>
            <a:endParaRPr lang="en-IN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9389FA6-A993-432D-AE94-887E6F609E3D}"/>
              </a:ext>
            </a:extLst>
          </p:cNvPr>
          <p:cNvSpPr txBox="1"/>
          <p:nvPr/>
        </p:nvSpPr>
        <p:spPr>
          <a:xfrm>
            <a:off x="3839358" y="6161973"/>
            <a:ext cx="2795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i="0" dirty="0">
                <a:solidFill>
                  <a:srgbClr val="111111"/>
                </a:solidFill>
                <a:effectLst/>
                <a:latin typeface="LabGrotesque"/>
              </a:rPr>
              <a:t>The 1970s Xerox Alto</a:t>
            </a:r>
          </a:p>
          <a:p>
            <a:pPr algn="ctr"/>
            <a:endParaRPr lang="en-IN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6A55C4-BCF9-4149-ABB9-15BB1ADD2E0E}"/>
              </a:ext>
            </a:extLst>
          </p:cNvPr>
          <p:cNvSpPr txBox="1"/>
          <p:nvPr/>
        </p:nvSpPr>
        <p:spPr>
          <a:xfrm>
            <a:off x="6868314" y="6161973"/>
            <a:ext cx="2795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i="0" dirty="0">
                <a:solidFill>
                  <a:srgbClr val="111111"/>
                </a:solidFill>
                <a:effectLst/>
                <a:latin typeface="LabGrotesque"/>
              </a:rPr>
              <a:t>The 1980s Apple's Macintosh</a:t>
            </a:r>
          </a:p>
          <a:p>
            <a:pPr algn="ctr"/>
            <a:endParaRPr lang="en-IN" b="1" i="0" dirty="0">
              <a:solidFill>
                <a:srgbClr val="111111"/>
              </a:solidFill>
              <a:effectLst/>
              <a:latin typeface="LabGrotesque"/>
            </a:endParaRPr>
          </a:p>
          <a:p>
            <a:pPr algn="ctr"/>
            <a:endParaRPr lang="en-IN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A21ED6-7927-4280-A8BB-68AF36FFF735}"/>
              </a:ext>
            </a:extLst>
          </p:cNvPr>
          <p:cNvSpPr txBox="1"/>
          <p:nvPr/>
        </p:nvSpPr>
        <p:spPr>
          <a:xfrm>
            <a:off x="9761193" y="6213392"/>
            <a:ext cx="2795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i="0" dirty="0">
                <a:solidFill>
                  <a:srgbClr val="111111"/>
                </a:solidFill>
                <a:effectLst/>
                <a:latin typeface="LabGrotesque"/>
              </a:rPr>
              <a:t>The 1990s iMac G3</a:t>
            </a:r>
          </a:p>
          <a:p>
            <a:pPr algn="ctr"/>
            <a:endParaRPr lang="en-IN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0F49598-98D6-4BCC-9428-CBADB46D09F8}"/>
              </a:ext>
            </a:extLst>
          </p:cNvPr>
          <p:cNvSpPr txBox="1"/>
          <p:nvPr/>
        </p:nvSpPr>
        <p:spPr>
          <a:xfrm>
            <a:off x="12771091" y="6192158"/>
            <a:ext cx="2795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i="0" dirty="0">
                <a:solidFill>
                  <a:srgbClr val="111111"/>
                </a:solidFill>
                <a:effectLst/>
                <a:latin typeface="LabGrotesque"/>
              </a:rPr>
              <a:t>The 2000s MacBook Air</a:t>
            </a:r>
          </a:p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71453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32977-65C7-42F4-BC2F-B08BFF2AA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Programming Languages Evolution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1AE200-E932-4C45-9288-CBFCCC7AE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2050" name="Picture 2" descr="OOPs | Object Oriented Design - GeeksforGeeks">
            <a:extLst>
              <a:ext uri="{FF2B5EF4-FFF2-40B4-BE49-F238E27FC236}">
                <a16:creationId xmlns:a16="http://schemas.microsoft.com/office/drawing/2014/main" id="{0A271400-D8B5-468B-B348-C48A3CDCA7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477" y="1825624"/>
            <a:ext cx="5096481" cy="4530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igh level languages vs Low level languages (Infographics) | eduCBA">
            <a:extLst>
              <a:ext uri="{FF2B5EF4-FFF2-40B4-BE49-F238E27FC236}">
                <a16:creationId xmlns:a16="http://schemas.microsoft.com/office/drawing/2014/main" id="{5378EDBE-17ED-42AD-B7C3-6B44918D734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947025" y="3276600"/>
            <a:ext cx="3265618" cy="3265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2056" name="Picture 8" descr="Organization of Computer Systems: ISA, Machine Language, Number Systems">
            <a:extLst>
              <a:ext uri="{FF2B5EF4-FFF2-40B4-BE49-F238E27FC236}">
                <a16:creationId xmlns:a16="http://schemas.microsoft.com/office/drawing/2014/main" id="{A777BF99-B966-4E3E-9C68-CE4EEE5F94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761" y="1777870"/>
            <a:ext cx="8746674" cy="471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4E575664-FDC0-4871-99CB-760CC369D3EE}"/>
                  </a:ext>
                </a:extLst>
              </p14:cNvPr>
              <p14:cNvContentPartPr/>
              <p14:nvPr/>
            </p14:nvContentPartPr>
            <p14:xfrm>
              <a:off x="1494360" y="3237120"/>
              <a:ext cx="14125320" cy="45421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4E575664-FDC0-4871-99CB-760CC369D3E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85000" y="3227760"/>
                <a:ext cx="14144040" cy="456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37211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9B8A1-FA23-4794-9F95-B1802AD10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Popularity of Programming Languages – 2001 Q1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9258CA-8BC2-4A1A-B670-E6E8E53BCA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074" name="Picture 2" descr="The Most Popular Programming Languages - 1965/2020 - YouTube">
            <a:extLst>
              <a:ext uri="{FF2B5EF4-FFF2-40B4-BE49-F238E27FC236}">
                <a16:creationId xmlns:a16="http://schemas.microsoft.com/office/drawing/2014/main" id="{677B476C-2478-4B4E-9246-532C437192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495415"/>
            <a:ext cx="9533484" cy="5362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948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59E52-1455-40AE-A990-C70D8C12A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Popularity of Programming Languages – 2019 Q3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BB1425-194B-417D-8467-E1ED5B57C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AutoShape 2" descr="10 Best Programming Languages to Learn in 2021 - Statistics and Data">
            <a:extLst>
              <a:ext uri="{FF2B5EF4-FFF2-40B4-BE49-F238E27FC236}">
                <a16:creationId xmlns:a16="http://schemas.microsoft.com/office/drawing/2014/main" id="{6DC24E5C-C6A1-40C6-99B7-B30FA6F4AA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947025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4100" name="Picture 4" descr="10 Best Programming Languages to Learn in 2021 - Statistics and Data">
            <a:extLst>
              <a:ext uri="{FF2B5EF4-FFF2-40B4-BE49-F238E27FC236}">
                <a16:creationId xmlns:a16="http://schemas.microsoft.com/office/drawing/2014/main" id="{AB9C422C-8C86-41CD-A7D8-AF494847AA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25" y="1371600"/>
            <a:ext cx="97536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6025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0237C-133F-4B6B-86FD-105311627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.NET 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9F598-BADD-4D59-ADBA-A74FE9A17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8BF9B93-80DF-42CE-B6B9-B88A16A3E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269" y="1419225"/>
            <a:ext cx="9105900" cy="543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6533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332FF-8283-4DC7-814E-EFF79180F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1B1D64-03D2-4B88-9165-92FEFD7E27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35E6C3-60B4-4F79-88C5-654649F64B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3715" y="0"/>
            <a:ext cx="5113008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6E22514B-9769-4406-B760-4E5E26BB2943}"/>
                  </a:ext>
                </a:extLst>
              </p14:cNvPr>
              <p14:cNvContentPartPr/>
              <p14:nvPr/>
            </p14:nvContentPartPr>
            <p14:xfrm>
              <a:off x="5241960" y="-510120"/>
              <a:ext cx="6357240" cy="381888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6E22514B-9769-4406-B760-4E5E26BB294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32600" y="-519480"/>
                <a:ext cx="6375960" cy="383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19204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48047-173A-4539-AC36-D77C2D645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Reserved keywords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51316-33F7-4F3E-B710-DD555D7810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16EEB9-00B9-48F7-8011-96B29904C0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7934" y="1722285"/>
            <a:ext cx="8759787" cy="513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883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5CF33-1CB4-4385-BA17-0FA301D78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Contextual Keywords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68FA1-1210-4BE9-89B3-3395559AD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0E81E0-AABB-4628-8E22-012DB2C4D3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299" y="2233534"/>
            <a:ext cx="14223863" cy="221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484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271</TotalTime>
  <Words>57</Words>
  <Application>Microsoft Office PowerPoint</Application>
  <PresentationFormat>Custom</PresentationFormat>
  <Paragraphs>17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LabGrotesque</vt:lpstr>
      <vt:lpstr>Office Theme</vt:lpstr>
      <vt:lpstr>Introduction</vt:lpstr>
      <vt:lpstr>Computer Evolution</vt:lpstr>
      <vt:lpstr>Programming Languages Evolution</vt:lpstr>
      <vt:lpstr>Popularity of Programming Languages – 2001 Q1</vt:lpstr>
      <vt:lpstr>Popularity of Programming Languages – 2019 Q3</vt:lpstr>
      <vt:lpstr>.NET Framework</vt:lpstr>
      <vt:lpstr>CLR</vt:lpstr>
      <vt:lpstr>Reserved keywords</vt:lpstr>
      <vt:lpstr>Contextual Keywords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MANIDEEP KARUMANCHI</dc:creator>
  <cp:lastModifiedBy>MANIDEEP KARUMANCHI</cp:lastModifiedBy>
  <cp:revision>9</cp:revision>
  <dcterms:created xsi:type="dcterms:W3CDTF">2021-08-25T02:28:54Z</dcterms:created>
  <dcterms:modified xsi:type="dcterms:W3CDTF">2021-09-01T04:43:46Z</dcterms:modified>
</cp:coreProperties>
</file>