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1" r:id="rId3"/>
    <p:sldId id="273" r:id="rId4"/>
    <p:sldId id="274" r:id="rId5"/>
    <p:sldId id="276" r:id="rId6"/>
    <p:sldId id="291" r:id="rId7"/>
    <p:sldId id="263" r:id="rId8"/>
    <p:sldId id="299" r:id="rId9"/>
    <p:sldId id="301" r:id="rId10"/>
    <p:sldId id="300" r:id="rId11"/>
    <p:sldId id="302" r:id="rId12"/>
    <p:sldId id="303" r:id="rId13"/>
    <p:sldId id="304" r:id="rId14"/>
    <p:sldId id="305" r:id="rId15"/>
    <p:sldId id="306" r:id="rId16"/>
    <p:sldId id="307" r:id="rId17"/>
    <p:sldId id="308" r:id="rId18"/>
    <p:sldId id="309" r:id="rId19"/>
    <p:sldId id="310" r:id="rId20"/>
    <p:sldId id="311" r:id="rId21"/>
    <p:sldId id="312" r:id="rId22"/>
    <p:sldId id="314" r:id="rId23"/>
    <p:sldId id="313" r:id="rId24"/>
    <p:sldId id="315" r:id="rId25"/>
    <p:sldId id="316" r:id="rId26"/>
    <p:sldId id="317" r:id="rId27"/>
    <p:sldId id="318" r:id="rId28"/>
    <p:sldId id="319" r:id="rId29"/>
    <p:sldId id="320" r:id="rId30"/>
    <p:sldId id="321" r:id="rId31"/>
    <p:sldId id="322" r:id="rId32"/>
    <p:sldId id="298" r:id="rId33"/>
    <p:sldId id="325" r:id="rId34"/>
    <p:sldId id="278" r:id="rId35"/>
    <p:sldId id="262" r:id="rId36"/>
    <p:sldId id="257" r:id="rId37"/>
    <p:sldId id="292" r:id="rId38"/>
    <p:sldId id="293" r:id="rId39"/>
    <p:sldId id="294" r:id="rId40"/>
    <p:sldId id="295" r:id="rId41"/>
    <p:sldId id="296" r:id="rId42"/>
    <p:sldId id="297" r:id="rId43"/>
    <p:sldId id="323" r:id="rId44"/>
    <p:sldId id="328" r:id="rId45"/>
    <p:sldId id="329" r:id="rId46"/>
    <p:sldId id="324" r:id="rId47"/>
    <p:sldId id="277" r:id="rId48"/>
    <p:sldId id="326" r:id="rId49"/>
    <p:sldId id="327" r:id="rId50"/>
    <p:sldId id="330" r:id="rId51"/>
    <p:sldId id="331" r:id="rId52"/>
    <p:sldId id="333" r:id="rId53"/>
    <p:sldId id="334" r:id="rId54"/>
    <p:sldId id="335" r:id="rId55"/>
    <p:sldId id="336" r:id="rId56"/>
    <p:sldId id="337" r:id="rId57"/>
    <p:sldId id="338" r:id="rId58"/>
    <p:sldId id="339" r:id="rId59"/>
    <p:sldId id="340" r:id="rId60"/>
    <p:sldId id="34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4" autoAdjust="0"/>
  </p:normalViewPr>
  <p:slideViewPr>
    <p:cSldViewPr snapToGrid="0">
      <p:cViewPr varScale="1">
        <p:scale>
          <a:sx n="93" d="100"/>
          <a:sy n="93" d="100"/>
        </p:scale>
        <p:origin x="1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41995-6600-4BC6-BBDD-CAC5EF18E280}"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7DF9B-B862-4C7B-B433-A9BE95E2EF19}" type="slidenum">
              <a:rPr lang="en-US" smtClean="0"/>
              <a:t>‹#›</a:t>
            </a:fld>
            <a:endParaRPr lang="en-US"/>
          </a:p>
        </p:txBody>
      </p:sp>
    </p:spTree>
    <p:extLst>
      <p:ext uri="{BB962C8B-B14F-4D97-AF65-F5344CB8AC3E}">
        <p14:creationId xmlns:p14="http://schemas.microsoft.com/office/powerpoint/2010/main" val="211765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7DF9B-B862-4C7B-B433-A9BE95E2EF19}" type="slidenum">
              <a:rPr lang="en-US" smtClean="0"/>
              <a:t>6</a:t>
            </a:fld>
            <a:endParaRPr lang="en-US"/>
          </a:p>
        </p:txBody>
      </p:sp>
    </p:spTree>
    <p:extLst>
      <p:ext uri="{BB962C8B-B14F-4D97-AF65-F5344CB8AC3E}">
        <p14:creationId xmlns:p14="http://schemas.microsoft.com/office/powerpoint/2010/main" val="236531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8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8813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00431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06530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3565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4307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100DD-BFA2-4F60-8AEE-7E1EC99FA06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2652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100DD-BFA2-4F60-8AEE-7E1EC99FA06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91638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100DD-BFA2-4F60-8AEE-7E1EC99FA06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51169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805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1174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00DD-BFA2-4F60-8AEE-7E1EC99FA06C}"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BEA8-7EFB-4753-AF9D-3D907B76E2ED}" type="slidenum">
              <a:rPr lang="en-US" smtClean="0"/>
              <a:t>‹#›</a:t>
            </a:fld>
            <a:endParaRPr lang="en-US"/>
          </a:p>
        </p:txBody>
      </p:sp>
    </p:spTree>
    <p:extLst>
      <p:ext uri="{BB962C8B-B14F-4D97-AF65-F5344CB8AC3E}">
        <p14:creationId xmlns:p14="http://schemas.microsoft.com/office/powerpoint/2010/main" val="285037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921933" y="1772831"/>
            <a:ext cx="9144000" cy="627062"/>
          </a:xfrm>
        </p:spPr>
        <p:txBody>
          <a:bodyPr>
            <a:noAutofit/>
          </a:bodyPr>
          <a:lstStyle/>
          <a:p>
            <a:r>
              <a:rPr lang="en-US" sz="4800" b="1" dirty="0">
                <a:solidFill>
                  <a:srgbClr val="FF0000"/>
                </a:solidFill>
                <a:latin typeface="Times New Roman" panose="02020603050405020304" pitchFamily="18" charset="0"/>
                <a:cs typeface="Times New Roman" panose="02020603050405020304" pitchFamily="18" charset="0"/>
              </a:rPr>
              <a:t>Deep Learning (20ECJ44)</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By</a:t>
            </a:r>
          </a:p>
          <a:p>
            <a:r>
              <a:rPr lang="en-US" dirty="0" smtClean="0">
                <a:latin typeface="Times New Roman" panose="02020603050405020304" pitchFamily="18" charset="0"/>
                <a:cs typeface="Times New Roman" panose="02020603050405020304" pitchFamily="18" charset="0"/>
              </a:rPr>
              <a:t>Dr. Naga Raju Challa</a:t>
            </a:r>
          </a:p>
          <a:p>
            <a:r>
              <a:rPr lang="en-US" dirty="0" smtClean="0">
                <a:latin typeface="Times New Roman" panose="02020603050405020304" pitchFamily="18" charset="0"/>
                <a:cs typeface="Times New Roman" panose="02020603050405020304" pitchFamily="18" charset="0"/>
              </a:rPr>
              <a:t>Assistant Professor,</a:t>
            </a:r>
          </a:p>
          <a:p>
            <a:r>
              <a:rPr lang="en-US" dirty="0" smtClean="0">
                <a:latin typeface="Times New Roman" panose="02020603050405020304" pitchFamily="18" charset="0"/>
                <a:cs typeface="Times New Roman" panose="02020603050405020304" pitchFamily="18" charset="0"/>
              </a:rPr>
              <a:t>Department of ECE,</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 Engineering College,</a:t>
            </a:r>
          </a:p>
          <a:p>
            <a:r>
              <a:rPr lang="en-US" dirty="0" smtClean="0">
                <a:latin typeface="Times New Roman" panose="02020603050405020304" pitchFamily="18" charset="0"/>
                <a:cs typeface="Times New Roman" panose="02020603050405020304" pitchFamily="18" charset="0"/>
              </a:rPr>
              <a:t>(Autonomous)</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pic>
        <p:nvPicPr>
          <p:cNvPr id="1026" name="Picture 2" descr="bec logo"/>
          <p:cNvPicPr>
            <a:picLocks noChangeAspect="1" noChangeArrowheads="1"/>
          </p:cNvPicPr>
          <p:nvPr/>
        </p:nvPicPr>
        <p:blipFill>
          <a:blip r:embed="rId2" cstate="print">
            <a:lum bright="-40000" contrast="80000"/>
            <a:extLst>
              <a:ext uri="{28A0092B-C50C-407E-A947-70E740481C1C}">
                <a14:useLocalDpi xmlns:a14="http://schemas.microsoft.com/office/drawing/2010/main" val="0"/>
              </a:ext>
            </a:extLst>
          </a:blip>
          <a:srcRect/>
          <a:stretch>
            <a:fillRect/>
          </a:stretch>
        </p:blipFill>
        <p:spPr bwMode="auto">
          <a:xfrm>
            <a:off x="2366612" y="628764"/>
            <a:ext cx="882650" cy="1120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2807937" y="773652"/>
            <a:ext cx="7709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BAPATLA ENGINEERING COLLEGE :: BAPATLA</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(Autonomous)</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p:txBody>
      </p:sp>
    </p:spTree>
    <p:extLst>
      <p:ext uri="{BB962C8B-B14F-4D97-AF65-F5344CB8AC3E}">
        <p14:creationId xmlns:p14="http://schemas.microsoft.com/office/powerpoint/2010/main" val="70818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62690" y="874569"/>
            <a:ext cx="9937115" cy="646331"/>
          </a:xfrm>
          <a:prstGeom prst="rect">
            <a:avLst/>
          </a:prstGeom>
        </p:spPr>
        <p:txBody>
          <a:bodyPr wrap="square">
            <a:spAutoFit/>
          </a:bodyPr>
          <a:lstStyle/>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Let us consider for 2-D vector i.e., image</a:t>
            </a:r>
          </a:p>
          <a:p>
            <a:pPr algn="just"/>
            <a:endParaRPr lang="en-US" dirty="0"/>
          </a:p>
        </p:txBody>
      </p:sp>
      <p:pic>
        <p:nvPicPr>
          <p:cNvPr id="8" name="Picture 7"/>
          <p:cNvPicPr>
            <a:picLocks noChangeAspect="1"/>
          </p:cNvPicPr>
          <p:nvPr/>
        </p:nvPicPr>
        <p:blipFill>
          <a:blip r:embed="rId2"/>
          <a:stretch>
            <a:fillRect/>
          </a:stretch>
        </p:blipFill>
        <p:spPr>
          <a:xfrm>
            <a:off x="862690" y="1197734"/>
            <a:ext cx="3238500" cy="2705100"/>
          </a:xfrm>
          <a:prstGeom prst="rect">
            <a:avLst/>
          </a:prstGeom>
        </p:spPr>
      </p:pic>
      <p:pic>
        <p:nvPicPr>
          <p:cNvPr id="20" name="Picture 19"/>
          <p:cNvPicPr>
            <a:picLocks noChangeAspect="1"/>
          </p:cNvPicPr>
          <p:nvPr/>
        </p:nvPicPr>
        <p:blipFill>
          <a:blip r:embed="rId3"/>
          <a:stretch>
            <a:fillRect/>
          </a:stretch>
        </p:blipFill>
        <p:spPr>
          <a:xfrm>
            <a:off x="5904247" y="1520900"/>
            <a:ext cx="4267200" cy="1000125"/>
          </a:xfrm>
          <a:prstGeom prst="rect">
            <a:avLst/>
          </a:prstGeom>
        </p:spPr>
      </p:pic>
      <p:pic>
        <p:nvPicPr>
          <p:cNvPr id="21" name="Picture 20"/>
          <p:cNvPicPr>
            <a:picLocks noChangeAspect="1"/>
          </p:cNvPicPr>
          <p:nvPr/>
        </p:nvPicPr>
        <p:blipFill>
          <a:blip r:embed="rId4"/>
          <a:stretch>
            <a:fillRect/>
          </a:stretch>
        </p:blipFill>
        <p:spPr>
          <a:xfrm>
            <a:off x="6028072" y="3167356"/>
            <a:ext cx="4019550" cy="828675"/>
          </a:xfrm>
          <a:prstGeom prst="rect">
            <a:avLst/>
          </a:prstGeom>
        </p:spPr>
      </p:pic>
    </p:spTree>
    <p:extLst>
      <p:ext uri="{BB962C8B-B14F-4D97-AF65-F5344CB8AC3E}">
        <p14:creationId xmlns:p14="http://schemas.microsoft.com/office/powerpoint/2010/main" val="125116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159956" y="784026"/>
            <a:ext cx="4743450" cy="2343150"/>
          </a:xfrm>
          <a:prstGeom prst="rect">
            <a:avLst/>
          </a:prstGeom>
        </p:spPr>
      </p:pic>
      <p:pic>
        <p:nvPicPr>
          <p:cNvPr id="23" name="Picture 22"/>
          <p:cNvPicPr>
            <a:picLocks noChangeAspect="1"/>
          </p:cNvPicPr>
          <p:nvPr/>
        </p:nvPicPr>
        <p:blipFill>
          <a:blip r:embed="rId3"/>
          <a:stretch>
            <a:fillRect/>
          </a:stretch>
        </p:blipFill>
        <p:spPr>
          <a:xfrm>
            <a:off x="159956" y="3255378"/>
            <a:ext cx="5638800" cy="2514600"/>
          </a:xfrm>
          <a:prstGeom prst="rect">
            <a:avLst/>
          </a:prstGeom>
        </p:spPr>
      </p:pic>
      <p:pic>
        <p:nvPicPr>
          <p:cNvPr id="2" name="Picture 1"/>
          <p:cNvPicPr>
            <a:picLocks noChangeAspect="1"/>
          </p:cNvPicPr>
          <p:nvPr/>
        </p:nvPicPr>
        <p:blipFill>
          <a:blip r:embed="rId4"/>
          <a:stretch>
            <a:fillRect/>
          </a:stretch>
        </p:blipFill>
        <p:spPr>
          <a:xfrm>
            <a:off x="5798756" y="784026"/>
            <a:ext cx="4552950" cy="2438400"/>
          </a:xfrm>
          <a:prstGeom prst="rect">
            <a:avLst/>
          </a:prstGeom>
        </p:spPr>
      </p:pic>
      <p:pic>
        <p:nvPicPr>
          <p:cNvPr id="3" name="Picture 2"/>
          <p:cNvPicPr>
            <a:picLocks noChangeAspect="1"/>
          </p:cNvPicPr>
          <p:nvPr/>
        </p:nvPicPr>
        <p:blipFill>
          <a:blip r:embed="rId5"/>
          <a:stretch>
            <a:fillRect/>
          </a:stretch>
        </p:blipFill>
        <p:spPr>
          <a:xfrm>
            <a:off x="5670850" y="3083928"/>
            <a:ext cx="5743575" cy="2686050"/>
          </a:xfrm>
          <a:prstGeom prst="rect">
            <a:avLst/>
          </a:prstGeom>
        </p:spPr>
      </p:pic>
    </p:spTree>
    <p:extLst>
      <p:ext uri="{BB962C8B-B14F-4D97-AF65-F5344CB8AC3E}">
        <p14:creationId xmlns:p14="http://schemas.microsoft.com/office/powerpoint/2010/main" val="252091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16045" y="784026"/>
            <a:ext cx="5638800" cy="5114925"/>
          </a:xfrm>
          <a:prstGeom prst="rect">
            <a:avLst/>
          </a:prstGeom>
        </p:spPr>
      </p:pic>
    </p:spTree>
    <p:extLst>
      <p:ext uri="{BB962C8B-B14F-4D97-AF65-F5344CB8AC3E}">
        <p14:creationId xmlns:p14="http://schemas.microsoft.com/office/powerpoint/2010/main" val="258561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1387" y="2157686"/>
            <a:ext cx="5695950" cy="2171700"/>
          </a:xfrm>
          <a:prstGeom prst="rect">
            <a:avLst/>
          </a:prstGeom>
        </p:spPr>
      </p:pic>
      <p:sp>
        <p:nvSpPr>
          <p:cNvPr id="7" name="Rectangle 6"/>
          <p:cNvSpPr/>
          <p:nvPr/>
        </p:nvSpPr>
        <p:spPr>
          <a:xfrm>
            <a:off x="801387" y="946435"/>
            <a:ext cx="9784235"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For the rest of the discussion we use the following formula for the convolution.</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other words the kernel is center on the pixel of interest.</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 we will be looking at both preceding and succeeding neighbors.</a:t>
            </a:r>
            <a:endParaRPr lang="en-US" dirty="0"/>
          </a:p>
        </p:txBody>
      </p:sp>
      <p:pic>
        <p:nvPicPr>
          <p:cNvPr id="2" name="Picture 1"/>
          <p:cNvPicPr>
            <a:picLocks noChangeAspect="1"/>
          </p:cNvPicPr>
          <p:nvPr/>
        </p:nvPicPr>
        <p:blipFill>
          <a:blip r:embed="rId3"/>
          <a:stretch>
            <a:fillRect/>
          </a:stretch>
        </p:blipFill>
        <p:spPr>
          <a:xfrm>
            <a:off x="2015824" y="3537636"/>
            <a:ext cx="3267075" cy="2990850"/>
          </a:xfrm>
          <a:prstGeom prst="rect">
            <a:avLst/>
          </a:prstGeom>
        </p:spPr>
      </p:pic>
    </p:spTree>
    <p:extLst>
      <p:ext uri="{BB962C8B-B14F-4D97-AF65-F5344CB8AC3E}">
        <p14:creationId xmlns:p14="http://schemas.microsoft.com/office/powerpoint/2010/main" val="2772263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69465" y="784026"/>
            <a:ext cx="5314950" cy="2809875"/>
          </a:xfrm>
          <a:prstGeom prst="rect">
            <a:avLst/>
          </a:prstGeom>
        </p:spPr>
      </p:pic>
      <p:sp>
        <p:nvSpPr>
          <p:cNvPr id="4" name="Rectangle 3"/>
          <p:cNvSpPr/>
          <p:nvPr/>
        </p:nvSpPr>
        <p:spPr>
          <a:xfrm>
            <a:off x="6084415" y="2093815"/>
            <a:ext cx="263612" cy="507831"/>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a:t>
            </a:r>
          </a:p>
        </p:txBody>
      </p:sp>
      <p:sp>
        <p:nvSpPr>
          <p:cNvPr id="8" name="Rectangle 7"/>
          <p:cNvSpPr/>
          <p:nvPr/>
        </p:nvSpPr>
        <p:spPr>
          <a:xfrm>
            <a:off x="7041291" y="1910944"/>
            <a:ext cx="4422576" cy="87357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resulting image should be blurred, because we are taking the average   </a:t>
            </a: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0065" y="3456795"/>
            <a:ext cx="8629650" cy="3152775"/>
          </a:xfrm>
          <a:prstGeom prst="rect">
            <a:avLst/>
          </a:prstGeom>
        </p:spPr>
      </p:pic>
    </p:spTree>
    <p:extLst>
      <p:ext uri="{BB962C8B-B14F-4D97-AF65-F5344CB8AC3E}">
        <p14:creationId xmlns:p14="http://schemas.microsoft.com/office/powerpoint/2010/main" val="1249598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84415" y="2093814"/>
            <a:ext cx="263612" cy="507831"/>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a:t>
            </a:r>
          </a:p>
        </p:txBody>
      </p:sp>
      <p:sp>
        <p:nvSpPr>
          <p:cNvPr id="8" name="Rectangle 7"/>
          <p:cNvSpPr/>
          <p:nvPr/>
        </p:nvSpPr>
        <p:spPr>
          <a:xfrm>
            <a:off x="7007424" y="2843481"/>
            <a:ext cx="4422576" cy="50783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resulting image should be sharpen.   </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02740" y="703262"/>
            <a:ext cx="5781675" cy="2962275"/>
          </a:xfrm>
          <a:prstGeom prst="rect">
            <a:avLst/>
          </a:prstGeom>
        </p:spPr>
      </p:pic>
      <p:pic>
        <p:nvPicPr>
          <p:cNvPr id="6" name="Picture 5"/>
          <p:cNvPicPr>
            <a:picLocks noChangeAspect="1"/>
          </p:cNvPicPr>
          <p:nvPr/>
        </p:nvPicPr>
        <p:blipFill>
          <a:blip r:embed="rId3"/>
          <a:stretch>
            <a:fillRect/>
          </a:stretch>
        </p:blipFill>
        <p:spPr>
          <a:xfrm>
            <a:off x="302740" y="3351312"/>
            <a:ext cx="8629650" cy="3248025"/>
          </a:xfrm>
          <a:prstGeom prst="rect">
            <a:avLst/>
          </a:prstGeom>
        </p:spPr>
      </p:pic>
    </p:spTree>
    <p:extLst>
      <p:ext uri="{BB962C8B-B14F-4D97-AF65-F5344CB8AC3E}">
        <p14:creationId xmlns:p14="http://schemas.microsoft.com/office/powerpoint/2010/main" val="125219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84415" y="2093814"/>
            <a:ext cx="263612" cy="507831"/>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a:t>
            </a:r>
          </a:p>
        </p:txBody>
      </p:sp>
      <p:sp>
        <p:nvSpPr>
          <p:cNvPr id="8" name="Rectangle 7"/>
          <p:cNvSpPr/>
          <p:nvPr/>
        </p:nvSpPr>
        <p:spPr>
          <a:xfrm>
            <a:off x="7015662" y="2489254"/>
            <a:ext cx="4422576" cy="92333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resulting image should be detects the edges.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31340" y="761816"/>
            <a:ext cx="5553075" cy="3171825"/>
          </a:xfrm>
          <a:prstGeom prst="rect">
            <a:avLst/>
          </a:prstGeom>
        </p:spPr>
      </p:pic>
      <p:pic>
        <p:nvPicPr>
          <p:cNvPr id="7" name="Picture 6"/>
          <p:cNvPicPr>
            <a:picLocks noChangeAspect="1"/>
          </p:cNvPicPr>
          <p:nvPr/>
        </p:nvPicPr>
        <p:blipFill>
          <a:blip r:embed="rId3"/>
          <a:stretch>
            <a:fillRect/>
          </a:stretch>
        </p:blipFill>
        <p:spPr>
          <a:xfrm>
            <a:off x="531340" y="3587652"/>
            <a:ext cx="8572500" cy="3048000"/>
          </a:xfrm>
          <a:prstGeom prst="rect">
            <a:avLst/>
          </a:prstGeom>
        </p:spPr>
      </p:pic>
    </p:spTree>
    <p:extLst>
      <p:ext uri="{BB962C8B-B14F-4D97-AF65-F5344CB8AC3E}">
        <p14:creationId xmlns:p14="http://schemas.microsoft.com/office/powerpoint/2010/main" val="248833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9956" y="269087"/>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01442" y="788130"/>
            <a:ext cx="5000625" cy="4676775"/>
          </a:xfrm>
          <a:prstGeom prst="rect">
            <a:avLst/>
          </a:prstGeom>
        </p:spPr>
      </p:pic>
      <p:pic>
        <p:nvPicPr>
          <p:cNvPr id="6" name="Picture 5"/>
          <p:cNvPicPr>
            <a:picLocks noChangeAspect="1"/>
          </p:cNvPicPr>
          <p:nvPr/>
        </p:nvPicPr>
        <p:blipFill>
          <a:blip r:embed="rId3"/>
          <a:stretch>
            <a:fillRect/>
          </a:stretch>
        </p:blipFill>
        <p:spPr>
          <a:xfrm>
            <a:off x="5949135" y="874899"/>
            <a:ext cx="5038725" cy="4581525"/>
          </a:xfrm>
          <a:prstGeom prst="rect">
            <a:avLst/>
          </a:prstGeom>
        </p:spPr>
      </p:pic>
      <p:sp>
        <p:nvSpPr>
          <p:cNvPr id="9" name="Rectangle 8"/>
          <p:cNvSpPr/>
          <p:nvPr/>
        </p:nvSpPr>
        <p:spPr>
          <a:xfrm>
            <a:off x="2970881" y="5374032"/>
            <a:ext cx="7301702"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size of the image is                 , because RGB</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resulting output is known as feature map </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If we use multiple filters, multiple feature maps can be extracted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5435445" y="5464905"/>
                <a:ext cx="11752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𝑛</m:t>
                      </m:r>
                      <m:r>
                        <a:rPr lang="en-US" i="0">
                          <a:latin typeface="Cambria Math" panose="02040503050406030204" pitchFamily="18" charset="0"/>
                        </a:rPr>
                        <m:t>×3</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435445" y="5464905"/>
                <a:ext cx="1175258"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069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74964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What is the connection between convolution and neural networks?</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We will try to understand this by assuming the “Image classification” </a:t>
            </a:r>
          </a:p>
          <a:p>
            <a:pPr marL="342900" indent="-342900" algn="just">
              <a:lnSpc>
                <a:spcPct val="150000"/>
              </a:lnSpc>
              <a:spcBef>
                <a:spcPts val="0"/>
              </a:spcBef>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pic>
        <p:nvPicPr>
          <p:cNvPr id="2" name="Picture 1"/>
          <p:cNvPicPr>
            <a:picLocks noChangeAspect="1"/>
          </p:cNvPicPr>
          <p:nvPr/>
        </p:nvPicPr>
        <p:blipFill>
          <a:blip r:embed="rId2"/>
          <a:stretch>
            <a:fillRect/>
          </a:stretch>
        </p:blipFill>
        <p:spPr>
          <a:xfrm>
            <a:off x="862688" y="1808054"/>
            <a:ext cx="10287000" cy="4657725"/>
          </a:xfrm>
          <a:prstGeom prst="rect">
            <a:avLst/>
          </a:prstGeom>
        </p:spPr>
      </p:pic>
      <p:sp>
        <p:nvSpPr>
          <p:cNvPr id="3" name="Rectangle 2"/>
          <p:cNvSpPr/>
          <p:nvPr/>
        </p:nvSpPr>
        <p:spPr>
          <a:xfrm>
            <a:off x="7648423" y="4377184"/>
            <a:ext cx="3044488"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(Machine Learning Algorithm)</a:t>
            </a:r>
            <a:endParaRPr lang="en-US" dirty="0">
              <a:solidFill>
                <a:srgbClr val="FF0000"/>
              </a:solidFill>
            </a:endParaRPr>
          </a:p>
        </p:txBody>
      </p:sp>
    </p:spTree>
    <p:extLst>
      <p:ext uri="{BB962C8B-B14F-4D97-AF65-F5344CB8AC3E}">
        <p14:creationId xmlns:p14="http://schemas.microsoft.com/office/powerpoint/2010/main" val="1293901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pic>
        <p:nvPicPr>
          <p:cNvPr id="4" name="Picture 3"/>
          <p:cNvPicPr>
            <a:picLocks noChangeAspect="1"/>
          </p:cNvPicPr>
          <p:nvPr/>
        </p:nvPicPr>
        <p:blipFill>
          <a:blip r:embed="rId2"/>
          <a:stretch>
            <a:fillRect/>
          </a:stretch>
        </p:blipFill>
        <p:spPr>
          <a:xfrm>
            <a:off x="1835251" y="601361"/>
            <a:ext cx="8239125" cy="5057775"/>
          </a:xfrm>
          <a:prstGeom prst="rect">
            <a:avLst/>
          </a:prstGeom>
        </p:spPr>
      </p:pic>
      <p:sp>
        <p:nvSpPr>
          <p:cNvPr id="6" name="Rectangle 5"/>
          <p:cNvSpPr/>
          <p:nvPr/>
        </p:nvSpPr>
        <p:spPr>
          <a:xfrm>
            <a:off x="862689" y="5807419"/>
            <a:ext cx="10184251" cy="873572"/>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Instead of using hand crafted kernels such as edge detector can we learn for meaningful kernel/filter in addition to learn the weights of the classifier?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543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559052" y="2342922"/>
            <a:ext cx="9144000" cy="627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smtClean="0">
                <a:solidFill>
                  <a:srgbClr val="FF0000"/>
                </a:solidFill>
                <a:latin typeface="Times New Roman" panose="02020603050405020304" pitchFamily="18" charset="0"/>
                <a:cs typeface="Times New Roman" panose="02020603050405020304" pitchFamily="18" charset="0"/>
              </a:rPr>
              <a:t>UNIT- III</a:t>
            </a:r>
          </a:p>
          <a:p>
            <a:r>
              <a:rPr lang="en-US" sz="4800" b="1" dirty="0" smtClean="0">
                <a:solidFill>
                  <a:srgbClr val="00B050"/>
                </a:solidFill>
                <a:latin typeface="Times New Roman" panose="02020603050405020304" pitchFamily="18" charset="0"/>
                <a:cs typeface="Times New Roman" panose="02020603050405020304" pitchFamily="18" charset="0"/>
              </a:rPr>
              <a:t>Convolutional </a:t>
            </a:r>
            <a:r>
              <a:rPr lang="en-US" sz="4800" b="1" dirty="0">
                <a:solidFill>
                  <a:srgbClr val="00B050"/>
                </a:solidFill>
                <a:latin typeface="Times New Roman" panose="02020603050405020304" pitchFamily="18" charset="0"/>
                <a:cs typeface="Times New Roman" panose="02020603050405020304" pitchFamily="18" charset="0"/>
              </a:rPr>
              <a:t>Neural </a:t>
            </a:r>
            <a:r>
              <a:rPr lang="en-US" sz="4800" b="1" dirty="0" smtClean="0">
                <a:solidFill>
                  <a:srgbClr val="00B050"/>
                </a:solidFill>
                <a:latin typeface="Times New Roman" panose="02020603050405020304" pitchFamily="18" charset="0"/>
                <a:cs typeface="Times New Roman" panose="02020603050405020304" pitchFamily="18" charset="0"/>
              </a:rPr>
              <a:t>Networks </a:t>
            </a:r>
            <a:endParaRPr lang="en-US" sz="4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58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pic>
        <p:nvPicPr>
          <p:cNvPr id="2" name="Picture 1"/>
          <p:cNvPicPr>
            <a:picLocks noChangeAspect="1"/>
          </p:cNvPicPr>
          <p:nvPr/>
        </p:nvPicPr>
        <p:blipFill>
          <a:blip r:embed="rId2"/>
          <a:stretch>
            <a:fillRect/>
          </a:stretch>
        </p:blipFill>
        <p:spPr>
          <a:xfrm>
            <a:off x="1309004" y="1909247"/>
            <a:ext cx="9658350" cy="2924175"/>
          </a:xfrm>
          <a:prstGeom prst="rect">
            <a:avLst/>
          </a:prstGeom>
        </p:spPr>
      </p:pic>
    </p:spTree>
    <p:extLst>
      <p:ext uri="{BB962C8B-B14F-4D97-AF65-F5344CB8AC3E}">
        <p14:creationId xmlns:p14="http://schemas.microsoft.com/office/powerpoint/2010/main" val="2236922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pic>
        <p:nvPicPr>
          <p:cNvPr id="3" name="Picture 2"/>
          <p:cNvPicPr>
            <a:picLocks noChangeAspect="1"/>
          </p:cNvPicPr>
          <p:nvPr/>
        </p:nvPicPr>
        <p:blipFill>
          <a:blip r:embed="rId2"/>
          <a:stretch>
            <a:fillRect/>
          </a:stretch>
        </p:blipFill>
        <p:spPr>
          <a:xfrm>
            <a:off x="3075891" y="749644"/>
            <a:ext cx="6124575" cy="5381625"/>
          </a:xfrm>
          <a:prstGeom prst="rect">
            <a:avLst/>
          </a:prstGeom>
        </p:spPr>
      </p:pic>
    </p:spTree>
    <p:extLst>
      <p:ext uri="{BB962C8B-B14F-4D97-AF65-F5344CB8AC3E}">
        <p14:creationId xmlns:p14="http://schemas.microsoft.com/office/powerpoint/2010/main" val="2664366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pic>
        <p:nvPicPr>
          <p:cNvPr id="2" name="Picture 1"/>
          <p:cNvPicPr>
            <a:picLocks noChangeAspect="1"/>
          </p:cNvPicPr>
          <p:nvPr/>
        </p:nvPicPr>
        <p:blipFill>
          <a:blip r:embed="rId2"/>
          <a:stretch>
            <a:fillRect/>
          </a:stretch>
        </p:blipFill>
        <p:spPr>
          <a:xfrm>
            <a:off x="3029336" y="749644"/>
            <a:ext cx="6067425" cy="5257800"/>
          </a:xfrm>
          <a:prstGeom prst="rect">
            <a:avLst/>
          </a:prstGeom>
        </p:spPr>
      </p:pic>
      <p:sp>
        <p:nvSpPr>
          <p:cNvPr id="4" name="Rectangle 3"/>
          <p:cNvSpPr/>
          <p:nvPr/>
        </p:nvSpPr>
        <p:spPr>
          <a:xfrm>
            <a:off x="4210618" y="6226431"/>
            <a:ext cx="370486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General Feedforward Neural Network</a:t>
            </a:r>
            <a:endParaRPr lang="en-US" dirty="0"/>
          </a:p>
        </p:txBody>
      </p:sp>
    </p:spTree>
    <p:extLst>
      <p:ext uri="{BB962C8B-B14F-4D97-AF65-F5344CB8AC3E}">
        <p14:creationId xmlns:p14="http://schemas.microsoft.com/office/powerpoint/2010/main" val="3549727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sp>
        <p:nvSpPr>
          <p:cNvPr id="4" name="Rectangle 3"/>
          <p:cNvSpPr/>
          <p:nvPr/>
        </p:nvSpPr>
        <p:spPr>
          <a:xfrm>
            <a:off x="4210618" y="6226431"/>
            <a:ext cx="3704860"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General Feedforward Neural Network</a:t>
            </a:r>
            <a:endParaRPr lang="en-US" dirty="0"/>
          </a:p>
        </p:txBody>
      </p:sp>
      <p:pic>
        <p:nvPicPr>
          <p:cNvPr id="6" name="Picture 5"/>
          <p:cNvPicPr>
            <a:picLocks noChangeAspect="1"/>
          </p:cNvPicPr>
          <p:nvPr/>
        </p:nvPicPr>
        <p:blipFill>
          <a:blip r:embed="rId2"/>
          <a:stretch>
            <a:fillRect/>
          </a:stretch>
        </p:blipFill>
        <p:spPr>
          <a:xfrm>
            <a:off x="3181735" y="863900"/>
            <a:ext cx="5762625" cy="5248275"/>
          </a:xfrm>
          <a:prstGeom prst="rect">
            <a:avLst/>
          </a:prstGeom>
        </p:spPr>
      </p:pic>
    </p:spTree>
    <p:extLst>
      <p:ext uri="{BB962C8B-B14F-4D97-AF65-F5344CB8AC3E}">
        <p14:creationId xmlns:p14="http://schemas.microsoft.com/office/powerpoint/2010/main" val="1621914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sp>
        <p:nvSpPr>
          <p:cNvPr id="4" name="Rectangle 3"/>
          <p:cNvSpPr/>
          <p:nvPr/>
        </p:nvSpPr>
        <p:spPr>
          <a:xfrm>
            <a:off x="4177667" y="5464519"/>
            <a:ext cx="305724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Convolutional Neural Network</a:t>
            </a:r>
            <a:endParaRPr lang="en-US" dirty="0"/>
          </a:p>
        </p:txBody>
      </p:sp>
      <p:pic>
        <p:nvPicPr>
          <p:cNvPr id="3" name="Picture 2"/>
          <p:cNvPicPr>
            <a:picLocks noChangeAspect="1"/>
          </p:cNvPicPr>
          <p:nvPr/>
        </p:nvPicPr>
        <p:blipFill>
          <a:blip r:embed="rId2"/>
          <a:stretch>
            <a:fillRect/>
          </a:stretch>
        </p:blipFill>
        <p:spPr>
          <a:xfrm>
            <a:off x="862690" y="749644"/>
            <a:ext cx="4781550" cy="3600450"/>
          </a:xfrm>
          <a:prstGeom prst="rect">
            <a:avLst/>
          </a:prstGeom>
        </p:spPr>
      </p:pic>
      <p:pic>
        <p:nvPicPr>
          <p:cNvPr id="6" name="Picture 5"/>
          <p:cNvPicPr>
            <a:picLocks noChangeAspect="1"/>
          </p:cNvPicPr>
          <p:nvPr/>
        </p:nvPicPr>
        <p:blipFill>
          <a:blip r:embed="rId3"/>
          <a:stretch>
            <a:fillRect/>
          </a:stretch>
        </p:blipFill>
        <p:spPr>
          <a:xfrm>
            <a:off x="5644240" y="749644"/>
            <a:ext cx="4867275" cy="4714875"/>
          </a:xfrm>
          <a:prstGeom prst="rect">
            <a:avLst/>
          </a:prstGeom>
        </p:spPr>
      </p:pic>
    </p:spTree>
    <p:extLst>
      <p:ext uri="{BB962C8B-B14F-4D97-AF65-F5344CB8AC3E}">
        <p14:creationId xmlns:p14="http://schemas.microsoft.com/office/powerpoint/2010/main" val="1954641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Convolutional Neural Network Layers (CNN Layers)</a:t>
            </a:r>
          </a:p>
        </p:txBody>
      </p:sp>
      <p:sp>
        <p:nvSpPr>
          <p:cNvPr id="4" name="Rectangle 3"/>
          <p:cNvSpPr/>
          <p:nvPr/>
        </p:nvSpPr>
        <p:spPr>
          <a:xfrm>
            <a:off x="1629591" y="5600355"/>
            <a:ext cx="3057247"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Convolutional Neural Network</a:t>
            </a:r>
            <a:endParaRPr lang="en-US" dirty="0"/>
          </a:p>
        </p:txBody>
      </p:sp>
      <p:pic>
        <p:nvPicPr>
          <p:cNvPr id="2" name="Picture 1"/>
          <p:cNvPicPr>
            <a:picLocks noChangeAspect="1"/>
          </p:cNvPicPr>
          <p:nvPr/>
        </p:nvPicPr>
        <p:blipFill>
          <a:blip r:embed="rId2"/>
          <a:stretch>
            <a:fillRect/>
          </a:stretch>
        </p:blipFill>
        <p:spPr>
          <a:xfrm>
            <a:off x="862690" y="837298"/>
            <a:ext cx="4591050" cy="4524375"/>
          </a:xfrm>
          <a:prstGeom prst="rect">
            <a:avLst/>
          </a:prstGeom>
        </p:spPr>
      </p:pic>
      <p:pic>
        <p:nvPicPr>
          <p:cNvPr id="7" name="Picture 6"/>
          <p:cNvPicPr>
            <a:picLocks noChangeAspect="1"/>
          </p:cNvPicPr>
          <p:nvPr/>
        </p:nvPicPr>
        <p:blipFill>
          <a:blip r:embed="rId3"/>
          <a:stretch>
            <a:fillRect/>
          </a:stretch>
        </p:blipFill>
        <p:spPr>
          <a:xfrm>
            <a:off x="5906821" y="837298"/>
            <a:ext cx="5076825" cy="5219700"/>
          </a:xfrm>
          <a:prstGeom prst="rect">
            <a:avLst/>
          </a:prstGeom>
        </p:spPr>
      </p:pic>
    </p:spTree>
    <p:extLst>
      <p:ext uri="{BB962C8B-B14F-4D97-AF65-F5344CB8AC3E}">
        <p14:creationId xmlns:p14="http://schemas.microsoft.com/office/powerpoint/2010/main" val="2121382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Sparse Connectivity</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01371" y="2045512"/>
            <a:ext cx="3714750" cy="2390775"/>
          </a:xfrm>
          <a:prstGeom prst="rect">
            <a:avLst/>
          </a:prstGeom>
        </p:spPr>
      </p:pic>
      <p:pic>
        <p:nvPicPr>
          <p:cNvPr id="6" name="Picture 5"/>
          <p:cNvPicPr>
            <a:picLocks noChangeAspect="1"/>
          </p:cNvPicPr>
          <p:nvPr/>
        </p:nvPicPr>
        <p:blipFill>
          <a:blip r:embed="rId3"/>
          <a:stretch>
            <a:fillRect/>
          </a:stretch>
        </p:blipFill>
        <p:spPr>
          <a:xfrm>
            <a:off x="5748869" y="1377991"/>
            <a:ext cx="4886325" cy="4467225"/>
          </a:xfrm>
          <a:prstGeom prst="rect">
            <a:avLst/>
          </a:prstGeom>
        </p:spPr>
      </p:pic>
    </p:spTree>
    <p:extLst>
      <p:ext uri="{BB962C8B-B14F-4D97-AF65-F5344CB8AC3E}">
        <p14:creationId xmlns:p14="http://schemas.microsoft.com/office/powerpoint/2010/main" val="2578999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Weight Sharing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39366" y="1112109"/>
            <a:ext cx="6048375" cy="4876800"/>
          </a:xfrm>
          <a:prstGeom prst="rect">
            <a:avLst/>
          </a:prstGeom>
        </p:spPr>
      </p:pic>
      <p:pic>
        <p:nvPicPr>
          <p:cNvPr id="7" name="Picture 6"/>
          <p:cNvPicPr>
            <a:picLocks noChangeAspect="1"/>
          </p:cNvPicPr>
          <p:nvPr/>
        </p:nvPicPr>
        <p:blipFill>
          <a:blip r:embed="rId3"/>
          <a:stretch>
            <a:fillRect/>
          </a:stretch>
        </p:blipFill>
        <p:spPr>
          <a:xfrm>
            <a:off x="6762267" y="1112109"/>
            <a:ext cx="3981450" cy="5438775"/>
          </a:xfrm>
          <a:prstGeom prst="rect">
            <a:avLst/>
          </a:prstGeom>
        </p:spPr>
      </p:pic>
    </p:spTree>
    <p:extLst>
      <p:ext uri="{BB962C8B-B14F-4D97-AF65-F5344CB8AC3E}">
        <p14:creationId xmlns:p14="http://schemas.microsoft.com/office/powerpoint/2010/main" val="2859046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Weight Sharing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05004" y="1983057"/>
            <a:ext cx="5695950" cy="2667000"/>
          </a:xfrm>
          <a:prstGeom prst="rect">
            <a:avLst/>
          </a:prstGeom>
        </p:spPr>
      </p:pic>
      <p:pic>
        <p:nvPicPr>
          <p:cNvPr id="3" name="Picture 2"/>
          <p:cNvPicPr>
            <a:picLocks noChangeAspect="1"/>
          </p:cNvPicPr>
          <p:nvPr/>
        </p:nvPicPr>
        <p:blipFill>
          <a:blip r:embed="rId3"/>
          <a:stretch>
            <a:fillRect/>
          </a:stretch>
        </p:blipFill>
        <p:spPr>
          <a:xfrm>
            <a:off x="6700837" y="1330594"/>
            <a:ext cx="4886325" cy="3971925"/>
          </a:xfrm>
          <a:prstGeom prst="rect">
            <a:avLst/>
          </a:prstGeom>
        </p:spPr>
      </p:pic>
    </p:spTree>
    <p:extLst>
      <p:ext uri="{BB962C8B-B14F-4D97-AF65-F5344CB8AC3E}">
        <p14:creationId xmlns:p14="http://schemas.microsoft.com/office/powerpoint/2010/main" val="3545294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Fully Connected CNN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19680" y="1897278"/>
            <a:ext cx="9858375" cy="2552700"/>
          </a:xfrm>
          <a:prstGeom prst="rect">
            <a:avLst/>
          </a:prstGeom>
        </p:spPr>
      </p:pic>
    </p:spTree>
    <p:extLst>
      <p:ext uri="{BB962C8B-B14F-4D97-AF65-F5344CB8AC3E}">
        <p14:creationId xmlns:p14="http://schemas.microsoft.com/office/powerpoint/2010/main" val="1870841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98864" y="412522"/>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Motivation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14399" y="909419"/>
            <a:ext cx="10371439"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motivation behind designing CNNs is rooted in the need to effectively process and extract features from structured grid data, with a particular emphasis on images, leading to improvements in various computer vision tasks.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Here some of the key motivations for the development of CNNs.</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Local Connectivity</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Parameter Sharing</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Translation Invariance</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Feature Hierarchy</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Reduction of Spatial Dimensions</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Effective Parameterization</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Success in Image Recognition</a:t>
            </a:r>
          </a:p>
          <a:p>
            <a:pPr marL="457200" indent="-457200" fontAlgn="ctr">
              <a:lnSpc>
                <a:spcPct val="150000"/>
              </a:lnSpc>
              <a:buFont typeface="+mj-lt"/>
              <a:buAutoNum type="arabicPeriod"/>
            </a:pPr>
            <a:r>
              <a:rPr lang="en-US" dirty="0">
                <a:latin typeface="Times New Roman" panose="02020603050405020304" pitchFamily="18" charset="0"/>
                <a:cs typeface="Times New Roman" panose="02020603050405020304" pitchFamily="18" charset="0"/>
              </a:rPr>
              <a:t>Transfer </a:t>
            </a:r>
            <a:r>
              <a:rPr lang="en-US" dirty="0" smtClean="0">
                <a:latin typeface="Times New Roman" panose="02020603050405020304" pitchFamily="18" charset="0"/>
                <a:cs typeface="Times New Roman" panose="02020603050405020304" pitchFamily="18" charset="0"/>
              </a:rPr>
              <a:t>Learning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65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MaxPooling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38830" y="1112109"/>
            <a:ext cx="8220075" cy="3105150"/>
          </a:xfrm>
          <a:prstGeom prst="rect">
            <a:avLst/>
          </a:prstGeom>
        </p:spPr>
      </p:pic>
      <p:pic>
        <p:nvPicPr>
          <p:cNvPr id="6" name="Picture 5"/>
          <p:cNvPicPr>
            <a:picLocks noChangeAspect="1"/>
          </p:cNvPicPr>
          <p:nvPr/>
        </p:nvPicPr>
        <p:blipFill>
          <a:blip r:embed="rId3"/>
          <a:stretch>
            <a:fillRect/>
          </a:stretch>
        </p:blipFill>
        <p:spPr>
          <a:xfrm>
            <a:off x="1729317" y="3759929"/>
            <a:ext cx="8039100" cy="2600325"/>
          </a:xfrm>
          <a:prstGeom prst="rect">
            <a:avLst/>
          </a:prstGeom>
        </p:spPr>
      </p:pic>
    </p:spTree>
    <p:extLst>
      <p:ext uri="{BB962C8B-B14F-4D97-AF65-F5344CB8AC3E}">
        <p14:creationId xmlns:p14="http://schemas.microsoft.com/office/powerpoint/2010/main" val="798005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MaxPooling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57893" y="1277251"/>
            <a:ext cx="7981950" cy="2524125"/>
          </a:xfrm>
          <a:prstGeom prst="rect">
            <a:avLst/>
          </a:prstGeom>
        </p:spPr>
      </p:pic>
      <p:pic>
        <p:nvPicPr>
          <p:cNvPr id="4" name="Picture 3"/>
          <p:cNvPicPr>
            <a:picLocks noChangeAspect="1"/>
          </p:cNvPicPr>
          <p:nvPr/>
        </p:nvPicPr>
        <p:blipFill>
          <a:blip r:embed="rId3"/>
          <a:stretch>
            <a:fillRect/>
          </a:stretch>
        </p:blipFill>
        <p:spPr>
          <a:xfrm>
            <a:off x="1743605" y="3801376"/>
            <a:ext cx="8010525" cy="2743200"/>
          </a:xfrm>
          <a:prstGeom prst="rect">
            <a:avLst/>
          </a:prstGeom>
        </p:spPr>
      </p:pic>
    </p:spTree>
    <p:extLst>
      <p:ext uri="{BB962C8B-B14F-4D97-AF65-F5344CB8AC3E}">
        <p14:creationId xmlns:p14="http://schemas.microsoft.com/office/powerpoint/2010/main" val="848799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34904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https://d14b9ctw0m6fid.cloudfront.net/ugblog/wp-content/uploads/2020/1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549" y="1408671"/>
            <a:ext cx="6656173" cy="3912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9272" y="5681664"/>
            <a:ext cx="3437813" cy="369332"/>
          </a:xfrm>
          <a:prstGeom prst="rect">
            <a:avLst/>
          </a:prstGeom>
        </p:spPr>
        <p:txBody>
          <a:bodyPr wrap="square">
            <a:spAutoFit/>
          </a:bodyPr>
          <a:lstStyle/>
          <a:p>
            <a:r>
              <a:rPr lang="en-US" sz="1400" b="1" dirty="0" smtClean="0">
                <a:latin typeface="Times New Roman" panose="02020603050405020304" pitchFamily="18" charset="0"/>
                <a:cs typeface="Times New Roman" panose="02020603050405020304" pitchFamily="18" charset="0"/>
              </a:rPr>
              <a:t>Fig 3.1</a:t>
            </a:r>
            <a:r>
              <a:rPr lang="en-US" dirty="0" smtClean="0">
                <a:latin typeface="Times New Roman" panose="02020603050405020304" pitchFamily="18" charset="0"/>
                <a:cs typeface="Times New Roman" panose="02020603050405020304" pitchFamily="18" charset="0"/>
              </a:rPr>
              <a:t>: Basic Architecture of CNN</a:t>
            </a:r>
            <a:endParaRPr lang="en-US" dirty="0"/>
          </a:p>
        </p:txBody>
      </p:sp>
    </p:spTree>
    <p:extLst>
      <p:ext uri="{BB962C8B-B14F-4D97-AF65-F5344CB8AC3E}">
        <p14:creationId xmlns:p14="http://schemas.microsoft.com/office/powerpoint/2010/main" val="3128761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74964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Convolutional Neural Networks (CNNs) are a class of deep neural networks that are particularly effective in computer vision tasks, such as image recognition and classification. CNNs are composed of layers with specific functions. </a:t>
            </a: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common layers </a:t>
            </a:r>
            <a:r>
              <a:rPr lang="en-US" sz="1900" dirty="0" smtClean="0">
                <a:latin typeface="Times New Roman" panose="02020603050405020304" pitchFamily="18" charset="0"/>
                <a:cs typeface="Times New Roman" panose="02020603050405020304" pitchFamily="18" charset="0"/>
              </a:rPr>
              <a:t>that are found </a:t>
            </a:r>
            <a:r>
              <a:rPr lang="en-US" sz="1900" dirty="0">
                <a:latin typeface="Times New Roman" panose="02020603050405020304" pitchFamily="18" charset="0"/>
                <a:cs typeface="Times New Roman" panose="02020603050405020304" pitchFamily="18" charset="0"/>
              </a:rPr>
              <a:t>in a typical convolutional neural </a:t>
            </a:r>
            <a:r>
              <a:rPr lang="en-US" sz="1900" dirty="0" smtClean="0">
                <a:latin typeface="Times New Roman" panose="02020603050405020304" pitchFamily="18" charset="0"/>
                <a:cs typeface="Times New Roman" panose="02020603050405020304" pitchFamily="18" charset="0"/>
              </a:rPr>
              <a:t>network as follows.</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latin typeface="Times New Roman" panose="02020603050405020304" pitchFamily="18" charset="0"/>
                <a:cs typeface="Times New Roman" panose="02020603050405020304" pitchFamily="18" charset="0"/>
              </a:rPr>
              <a:t>Input Layer</a:t>
            </a:r>
            <a:r>
              <a:rPr lang="en-US" sz="1900" b="1" dirty="0" smtClean="0">
                <a:latin typeface="Times New Roman" panose="02020603050405020304" pitchFamily="18" charset="0"/>
                <a:cs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a:p>
            <a:pPr marL="800100" lvl="1"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input layer represents the raw input data, such as an image. Each neuron in this layer corresponds to a pixel in the input image.</a:t>
            </a:r>
          </a:p>
          <a:p>
            <a:pPr marL="342900" indent="-342900" algn="just">
              <a:lnSpc>
                <a:spcPct val="150000"/>
              </a:lnSpc>
              <a:spcBef>
                <a:spcPts val="0"/>
              </a:spcBef>
              <a:buFont typeface="Wingdings" panose="05000000000000000000" pitchFamily="2" charset="2"/>
              <a:buChar char="Ø"/>
            </a:pPr>
            <a:r>
              <a:rPr lang="en-US" sz="1900" b="1" dirty="0" smtClean="0">
                <a:latin typeface="Times New Roman" panose="02020603050405020304" pitchFamily="18" charset="0"/>
                <a:cs typeface="Times New Roman" panose="02020603050405020304" pitchFamily="18" charset="0"/>
              </a:rPr>
              <a:t>Convolutional Layer:</a:t>
            </a:r>
            <a:endParaRPr lang="en-US" sz="1900" b="1" dirty="0">
              <a:latin typeface="Times New Roman" panose="02020603050405020304" pitchFamily="18" charset="0"/>
              <a:cs typeface="Times New Roman" panose="02020603050405020304" pitchFamily="18" charset="0"/>
            </a:endParaRPr>
          </a:p>
          <a:p>
            <a:pPr marL="800100" lvl="1"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This layer applies convolutional operations to the input data. Convolutional operations involve sliding a filter (also called a kernel) over the input to perform local feature extraction. The result is a feature map that highlights important patterns in the input</a:t>
            </a:r>
            <a:r>
              <a:rPr lang="en-US" sz="1800" dirty="0" smtClean="0">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CNN Layers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390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749644"/>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latin typeface="Times New Roman" panose="02020603050405020304" pitchFamily="18" charset="0"/>
                <a:cs typeface="Times New Roman" panose="02020603050405020304" pitchFamily="18" charset="0"/>
              </a:rPr>
              <a:t>Activation Layer (</a:t>
            </a:r>
            <a:r>
              <a:rPr lang="en-US" sz="1900" b="1" dirty="0" err="1">
                <a:latin typeface="Times New Roman" panose="02020603050405020304" pitchFamily="18" charset="0"/>
                <a:cs typeface="Times New Roman" panose="02020603050405020304" pitchFamily="18" charset="0"/>
              </a:rPr>
              <a:t>ReLU</a:t>
            </a:r>
            <a:r>
              <a:rPr lang="en-US" sz="1900" b="1" dirty="0">
                <a:latin typeface="Times New Roman" panose="02020603050405020304" pitchFamily="18" charset="0"/>
                <a:cs typeface="Times New Roman" panose="02020603050405020304" pitchFamily="18" charset="0"/>
              </a:rPr>
              <a:t> - Rectified Linear </a:t>
            </a:r>
            <a:r>
              <a:rPr lang="en-US" sz="1900" b="1" dirty="0" smtClean="0">
                <a:latin typeface="Times New Roman" panose="02020603050405020304" pitchFamily="18" charset="0"/>
                <a:cs typeface="Times New Roman" panose="02020603050405020304" pitchFamily="18" charset="0"/>
              </a:rPr>
              <a:t>Unit)</a:t>
            </a:r>
          </a:p>
          <a:p>
            <a:pPr marL="800100" lvl="1"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After </a:t>
            </a:r>
            <a:r>
              <a:rPr lang="en-US" sz="1800" dirty="0">
                <a:latin typeface="Times New Roman" panose="02020603050405020304" pitchFamily="18" charset="0"/>
                <a:cs typeface="Times New Roman" panose="02020603050405020304" pitchFamily="18" charset="0"/>
              </a:rPr>
              <a:t>the convolutional operation, an activation function is applied element-wise to introduce non-linearity. The Rectified Linear Unit (</a:t>
            </a:r>
            <a:r>
              <a:rPr lang="en-US" sz="1800" dirty="0" err="1">
                <a:latin typeface="Times New Roman" panose="02020603050405020304" pitchFamily="18" charset="0"/>
                <a:cs typeface="Times New Roman" panose="02020603050405020304" pitchFamily="18" charset="0"/>
              </a:rPr>
              <a:t>ReLU</a:t>
            </a:r>
            <a:r>
              <a:rPr lang="en-US" sz="1800" dirty="0">
                <a:latin typeface="Times New Roman" panose="02020603050405020304" pitchFamily="18" charset="0"/>
                <a:cs typeface="Times New Roman" panose="02020603050405020304" pitchFamily="18" charset="0"/>
              </a:rPr>
              <a:t>) is a common activation function used in CNNs.</a:t>
            </a:r>
          </a:p>
          <a:p>
            <a:pPr marL="342900" indent="-342900" algn="just">
              <a:lnSpc>
                <a:spcPct val="150000"/>
              </a:lnSpc>
              <a:spcBef>
                <a:spcPts val="0"/>
              </a:spcBef>
              <a:buFont typeface="Wingdings" panose="05000000000000000000" pitchFamily="2" charset="2"/>
              <a:buChar char="Ø"/>
            </a:pPr>
            <a:r>
              <a:rPr lang="en-US" sz="1900" b="1" dirty="0">
                <a:latin typeface="Times New Roman" panose="02020603050405020304" pitchFamily="18" charset="0"/>
                <a:cs typeface="Times New Roman" panose="02020603050405020304" pitchFamily="18" charset="0"/>
              </a:rPr>
              <a:t>Pooling (Subsampling or Down-sampling) </a:t>
            </a:r>
            <a:r>
              <a:rPr lang="en-US" sz="1900" b="1" dirty="0" smtClean="0">
                <a:latin typeface="Times New Roman" panose="02020603050405020304" pitchFamily="18" charset="0"/>
                <a:cs typeface="Times New Roman" panose="02020603050405020304" pitchFamily="18" charset="0"/>
              </a:rPr>
              <a:t>Layer</a:t>
            </a:r>
            <a:endParaRPr lang="en-US" sz="1900" dirty="0">
              <a:latin typeface="Times New Roman" panose="02020603050405020304" pitchFamily="18" charset="0"/>
              <a:cs typeface="Times New Roman" panose="02020603050405020304" pitchFamily="18" charset="0"/>
            </a:endParaRPr>
          </a:p>
          <a:p>
            <a:pPr marL="800100" lvl="1"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Pooling layers are used to reduce the spatial dimensions of the feature maps. Max pooling, for example, takes the maximum value from a group of neighboring pixels, effectively </a:t>
            </a:r>
            <a:r>
              <a:rPr lang="en-US" sz="1800" dirty="0" smtClean="0">
                <a:latin typeface="Times New Roman" panose="02020603050405020304" pitchFamily="18" charset="0"/>
                <a:cs typeface="Times New Roman" panose="02020603050405020304" pitchFamily="18" charset="0"/>
              </a:rPr>
              <a:t>down sampling </a:t>
            </a:r>
            <a:r>
              <a:rPr lang="en-US" sz="1800" dirty="0">
                <a:latin typeface="Times New Roman" panose="02020603050405020304" pitchFamily="18" charset="0"/>
                <a:cs typeface="Times New Roman" panose="02020603050405020304" pitchFamily="18" charset="0"/>
              </a:rPr>
              <a:t>the data.</a:t>
            </a:r>
          </a:p>
          <a:p>
            <a:pPr marL="342900" indent="-342900" algn="just">
              <a:lnSpc>
                <a:spcPct val="150000"/>
              </a:lnSpc>
              <a:spcBef>
                <a:spcPts val="0"/>
              </a:spcBef>
              <a:buFont typeface="Wingdings" panose="05000000000000000000" pitchFamily="2" charset="2"/>
              <a:buChar char="Ø"/>
            </a:pPr>
            <a:r>
              <a:rPr lang="en-US" sz="1900" b="1" dirty="0">
                <a:latin typeface="Times New Roman" panose="02020603050405020304" pitchFamily="18" charset="0"/>
                <a:cs typeface="Times New Roman" panose="02020603050405020304" pitchFamily="18" charset="0"/>
              </a:rPr>
              <a:t>Fully Connected (Dense) </a:t>
            </a:r>
            <a:r>
              <a:rPr lang="en-US" sz="1900" b="1" dirty="0" smtClean="0">
                <a:latin typeface="Times New Roman" panose="02020603050405020304" pitchFamily="18" charset="0"/>
                <a:cs typeface="Times New Roman" panose="02020603050405020304" pitchFamily="18" charset="0"/>
              </a:rPr>
              <a:t>Layer</a:t>
            </a:r>
            <a:endParaRPr lang="en-US" sz="1900" dirty="0">
              <a:latin typeface="Times New Roman" panose="02020603050405020304" pitchFamily="18" charset="0"/>
              <a:cs typeface="Times New Roman" panose="02020603050405020304" pitchFamily="18" charset="0"/>
            </a:endParaRPr>
          </a:p>
          <a:p>
            <a:pPr marL="800100" lvl="1"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Fully connected layers connect every neuron in one layer to every neuron in the next layer. In CNNs, these layers are often used at the end of the network for classification tasks.</a:t>
            </a:r>
          </a:p>
          <a:p>
            <a:pPr marL="342900" indent="-342900" algn="just">
              <a:lnSpc>
                <a:spcPct val="150000"/>
              </a:lnSpc>
              <a:spcBef>
                <a:spcPts val="0"/>
              </a:spcBef>
              <a:buFont typeface="Wingdings" panose="05000000000000000000" pitchFamily="2" charset="2"/>
              <a:buChar char="Ø"/>
            </a:pPr>
            <a:r>
              <a:rPr lang="en-US" sz="1900" b="1" dirty="0">
                <a:latin typeface="Times New Roman" panose="02020603050405020304" pitchFamily="18" charset="0"/>
                <a:cs typeface="Times New Roman" panose="02020603050405020304" pitchFamily="18" charset="0"/>
              </a:rPr>
              <a:t>Flatten </a:t>
            </a:r>
            <a:r>
              <a:rPr lang="en-US" sz="1900" b="1" dirty="0" smtClean="0">
                <a:latin typeface="Times New Roman" panose="02020603050405020304" pitchFamily="18" charset="0"/>
                <a:cs typeface="Times New Roman" panose="02020603050405020304" pitchFamily="18" charset="0"/>
              </a:rPr>
              <a:t>Layer</a:t>
            </a:r>
            <a:endParaRPr lang="en-US" sz="1900" b="1" dirty="0">
              <a:latin typeface="Times New Roman" panose="02020603050405020304" pitchFamily="18" charset="0"/>
              <a:cs typeface="Times New Roman" panose="02020603050405020304" pitchFamily="18" charset="0"/>
            </a:endParaRPr>
          </a:p>
          <a:p>
            <a:pPr marL="800100" lvl="1"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Before connecting to fully connected layers, the feature maps are often flattened into a one-dimensional vector. This is necessary because fully connected layers require one-dimensional input</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23470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CNN Layers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524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646464" y="167583"/>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CNN Layers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
        <p:nvSpPr>
          <p:cNvPr id="3" name="Rectangle 2"/>
          <p:cNvSpPr/>
          <p:nvPr/>
        </p:nvSpPr>
        <p:spPr>
          <a:xfrm>
            <a:off x="1143956" y="1052087"/>
            <a:ext cx="10520822" cy="4662815"/>
          </a:xfrm>
          <a:prstGeom prst="rect">
            <a:avLst/>
          </a:prstGeom>
        </p:spPr>
        <p:txBody>
          <a:bodyPr wrap="square">
            <a:spAutoFit/>
          </a:bodyPr>
          <a:lstStyle/>
          <a:p>
            <a:pPr marL="342900" indent="-342900" algn="just">
              <a:lnSpc>
                <a:spcPct val="150000"/>
              </a:lnSpc>
              <a:spcBef>
                <a:spcPts val="0"/>
              </a:spcBef>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Dropout </a:t>
            </a:r>
            <a:r>
              <a:rPr lang="en-US" b="1" dirty="0" smtClean="0">
                <a:latin typeface="Times New Roman" panose="02020603050405020304" pitchFamily="18" charset="0"/>
                <a:cs typeface="Times New Roman" panose="02020603050405020304" pitchFamily="18" charset="0"/>
              </a:rPr>
              <a:t>Layer</a:t>
            </a:r>
            <a:endParaRPr lang="en-US" b="1" dirty="0">
              <a:latin typeface="Times New Roman" panose="02020603050405020304" pitchFamily="18" charset="0"/>
              <a:cs typeface="Times New Roman" panose="02020603050405020304" pitchFamily="18" charset="0"/>
            </a:endParaRP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Dropout is a regularization technique where a random set of neurons are ignored during training. This helps prevent overfitting by promoting redundancy in the network.</a:t>
            </a:r>
          </a:p>
          <a:p>
            <a:pPr marL="342900" indent="-342900" algn="just">
              <a:lnSpc>
                <a:spcPct val="150000"/>
              </a:lnSpc>
              <a:spcBef>
                <a:spcPts val="0"/>
              </a:spcBef>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Batch Normalization </a:t>
            </a:r>
            <a:r>
              <a:rPr lang="en-US" b="1" dirty="0" smtClean="0">
                <a:latin typeface="Times New Roman" panose="02020603050405020304" pitchFamily="18" charset="0"/>
                <a:cs typeface="Times New Roman" panose="02020603050405020304" pitchFamily="18" charset="0"/>
              </a:rPr>
              <a:t>Layer</a:t>
            </a:r>
            <a:endParaRPr lang="en-US" b="1" dirty="0">
              <a:latin typeface="Times New Roman" panose="02020603050405020304" pitchFamily="18" charset="0"/>
              <a:cs typeface="Times New Roman" panose="02020603050405020304" pitchFamily="18" charset="0"/>
            </a:endParaRP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Batch normalization normalizes the input of a layer by adjusting and scaling the activations. This can speed up training and improve the overall stability of the neural </a:t>
            </a:r>
            <a:r>
              <a:rPr lang="en-US" dirty="0" smtClean="0">
                <a:latin typeface="Times New Roman" panose="02020603050405020304" pitchFamily="18" charset="0"/>
                <a:cs typeface="Times New Roman" panose="02020603050405020304" pitchFamily="18" charset="0"/>
              </a:rPr>
              <a:t>network.</a:t>
            </a:r>
          </a:p>
          <a:p>
            <a:pPr marL="361950" lvl="1" indent="-3619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layers are typically stacked together to form the architecture of a CNN. </a:t>
            </a: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convolutional and pooling layers are responsible for extracting features from the input data, and the fully connected layers are responsible for making predictions or classifications based on these features. </a:t>
            </a:r>
            <a:endParaRPr lang="en-US" dirty="0" smtClean="0">
              <a:latin typeface="Times New Roman" panose="02020603050405020304" pitchFamily="18" charset="0"/>
              <a:cs typeface="Times New Roman" panose="02020603050405020304" pitchFamily="18" charset="0"/>
            </a:endParaRPr>
          </a:p>
          <a:p>
            <a:pPr algn="just">
              <a:lnSpc>
                <a:spcPct val="150000"/>
              </a:lnSpc>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arrangement and number of these layers can vary depending on the specific architecture of the CNN. Popular CNN architectures include </a:t>
            </a:r>
            <a:r>
              <a:rPr lang="en-US" dirty="0" err="1">
                <a:latin typeface="Times New Roman" panose="02020603050405020304" pitchFamily="18" charset="0"/>
                <a:cs typeface="Times New Roman" panose="02020603050405020304" pitchFamily="18" charset="0"/>
              </a:rPr>
              <a:t>AlexNet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VGGNet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GoogLeNet</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ResNet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649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260122"/>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Filters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64551" y="640114"/>
            <a:ext cx="10376660" cy="590931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Filters also </a:t>
            </a:r>
            <a:r>
              <a:rPr lang="en-US" dirty="0">
                <a:latin typeface="Times New Roman" panose="02020603050405020304" pitchFamily="18" charset="0"/>
                <a:cs typeface="Times New Roman" panose="02020603050405020304" pitchFamily="18" charset="0"/>
              </a:rPr>
              <a:t>known as </a:t>
            </a:r>
            <a:r>
              <a:rPr lang="en-US" dirty="0" smtClean="0">
                <a:latin typeface="Times New Roman" panose="02020603050405020304" pitchFamily="18" charset="0"/>
                <a:cs typeface="Times New Roman" panose="02020603050405020304" pitchFamily="18" charset="0"/>
              </a:rPr>
              <a:t>kernels in CNN and it  plays </a:t>
            </a:r>
            <a:r>
              <a:rPr lang="en-US" dirty="0">
                <a:latin typeface="Times New Roman" panose="02020603050405020304" pitchFamily="18" charset="0"/>
                <a:cs typeface="Times New Roman" panose="02020603050405020304" pitchFamily="18" charset="0"/>
              </a:rPr>
              <a:t>a crucial role in the convolutional layers. </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Filters </a:t>
            </a:r>
            <a:r>
              <a:rPr lang="en-US" dirty="0">
                <a:latin typeface="Times New Roman" panose="02020603050405020304" pitchFamily="18" charset="0"/>
                <a:cs typeface="Times New Roman" panose="02020603050405020304" pitchFamily="18" charset="0"/>
              </a:rPr>
              <a:t>are small, learnable matrices that slide over the input data to perform the convolution </a:t>
            </a:r>
            <a:r>
              <a:rPr lang="en-US" dirty="0" smtClean="0">
                <a:latin typeface="Times New Roman" panose="02020603050405020304" pitchFamily="18" charset="0"/>
                <a:cs typeface="Times New Roman" panose="02020603050405020304" pitchFamily="18" charset="0"/>
              </a:rPr>
              <a:t>operation.</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purpose of filters is to detect patterns and features in the input data, such as edges, textures, or more complex structures. </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filter learns to recognize different features through the training process</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b="1" dirty="0" smtClean="0">
                <a:solidFill>
                  <a:srgbClr val="FF0000"/>
                </a:solidFill>
                <a:latin typeface="Times New Roman" panose="02020603050405020304" pitchFamily="18" charset="0"/>
                <a:cs typeface="Times New Roman" panose="02020603050405020304" pitchFamily="18" charset="0"/>
              </a:rPr>
              <a:t>Working of Filters in CNN</a:t>
            </a:r>
          </a:p>
          <a:p>
            <a:pPr marL="285750" indent="-285750" algn="just">
              <a:lnSpc>
                <a:spcPct val="150000"/>
              </a:lnSpc>
              <a:buFont typeface="Wingdings" panose="05000000000000000000" pitchFamily="2" charset="2"/>
              <a:buChar char="Ø"/>
            </a:pPr>
            <a:r>
              <a:rPr lang="en-US" b="1" dirty="0">
                <a:solidFill>
                  <a:srgbClr val="00B050"/>
                </a:solidFill>
                <a:latin typeface="Times New Roman" panose="02020603050405020304" pitchFamily="18" charset="0"/>
                <a:cs typeface="Times New Roman" panose="02020603050405020304" pitchFamily="18" charset="0"/>
              </a:rPr>
              <a:t>Convolution </a:t>
            </a:r>
            <a:r>
              <a:rPr lang="en-US" b="1" dirty="0" smtClean="0">
                <a:solidFill>
                  <a:srgbClr val="00B050"/>
                </a:solidFill>
                <a:latin typeface="Times New Roman" panose="02020603050405020304" pitchFamily="18" charset="0"/>
                <a:cs typeface="Times New Roman" panose="02020603050405020304" pitchFamily="18" charset="0"/>
              </a:rPr>
              <a:t>Operation</a:t>
            </a:r>
            <a:endParaRPr lang="en-US" b="1" dirty="0">
              <a:solidFill>
                <a:srgbClr val="00B050"/>
              </a:solidFill>
              <a:latin typeface="Times New Roman" panose="02020603050405020304" pitchFamily="18" charset="0"/>
              <a:cs typeface="Times New Roman" panose="02020603050405020304" pitchFamily="18" charset="0"/>
            </a:endParaRPr>
          </a:p>
          <a:p>
            <a:pPr marL="742950" lvl="1"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filter is slid over the input data, and at each position, it computes the dot product between its weights and the values in the input volume. This process results in a feature map that highlights the presence of certain features in the input</a:t>
            </a:r>
            <a:r>
              <a:rPr lang="en-US" dirty="0" smtClean="0">
                <a:latin typeface="Times New Roman" panose="02020603050405020304" pitchFamily="18" charset="0"/>
                <a:cs typeface="Times New Roman" panose="02020603050405020304" pitchFamily="18" charset="0"/>
              </a:rPr>
              <a:t>.</a:t>
            </a:r>
          </a:p>
          <a:p>
            <a:pPr marL="285750" lvl="1" indent="-285750" algn="just">
              <a:lnSpc>
                <a:spcPct val="150000"/>
              </a:lnSpc>
              <a:buFont typeface="Wingdings" panose="05000000000000000000" pitchFamily="2" charset="2"/>
              <a:buChar char="Ø"/>
            </a:pPr>
            <a:r>
              <a:rPr lang="en-US" b="1" dirty="0">
                <a:solidFill>
                  <a:srgbClr val="00B050"/>
                </a:solidFill>
                <a:latin typeface="Times New Roman" panose="02020603050405020304" pitchFamily="18" charset="0"/>
                <a:cs typeface="Times New Roman" panose="02020603050405020304" pitchFamily="18" charset="0"/>
              </a:rPr>
              <a:t>Stacking </a:t>
            </a:r>
            <a:r>
              <a:rPr lang="en-US" b="1" dirty="0" smtClean="0">
                <a:solidFill>
                  <a:srgbClr val="00B050"/>
                </a:solidFill>
                <a:latin typeface="Times New Roman" panose="02020603050405020304" pitchFamily="18" charset="0"/>
                <a:cs typeface="Times New Roman" panose="02020603050405020304" pitchFamily="18" charset="0"/>
              </a:rPr>
              <a:t>Filters</a:t>
            </a:r>
          </a:p>
          <a:p>
            <a:pPr marL="742950" lvl="2"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CNNs </a:t>
            </a:r>
            <a:r>
              <a:rPr lang="en-US" dirty="0">
                <a:latin typeface="Times New Roman" panose="02020603050405020304" pitchFamily="18" charset="0"/>
                <a:cs typeface="Times New Roman" panose="02020603050405020304" pitchFamily="18" charset="0"/>
              </a:rPr>
              <a:t>typically use multiple filters in each convolutional layer. Each filter specializes in detecting different patterns. For example, one filter might be designed to detect edges in a certain orientation, while another might focus on texture patterns.</a:t>
            </a:r>
          </a:p>
        </p:txBody>
      </p:sp>
    </p:spTree>
    <p:extLst>
      <p:ext uri="{BB962C8B-B14F-4D97-AF65-F5344CB8AC3E}">
        <p14:creationId xmlns:p14="http://schemas.microsoft.com/office/powerpoint/2010/main" val="3970287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Working of Filters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70281" y="227171"/>
            <a:ext cx="11096366" cy="632391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Depth of </a:t>
            </a:r>
            <a:r>
              <a:rPr lang="en-US" sz="1700" b="1" dirty="0" smtClean="0">
                <a:solidFill>
                  <a:srgbClr val="00B050"/>
                </a:solidFill>
                <a:latin typeface="Times New Roman" panose="02020603050405020304" pitchFamily="18" charset="0"/>
                <a:cs typeface="Times New Roman" panose="02020603050405020304" pitchFamily="18" charset="0"/>
              </a:rPr>
              <a:t>Filters</a:t>
            </a:r>
            <a:endParaRPr lang="en-US" sz="1700" b="1" dirty="0">
              <a:solidFill>
                <a:srgbClr val="00B050"/>
              </a:solidFill>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number of filters in a convolutional layer determines the depth of the layer. Each filter produces a separate feature map, and the depth of the layer is equal to the number of filters used. The depth increases the network's ability to capture and learn diverse features.</a:t>
            </a:r>
          </a:p>
          <a:p>
            <a:pPr marL="285750" indent="-285750"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Learnable </a:t>
            </a:r>
            <a:r>
              <a:rPr lang="en-US" sz="1700" b="1" dirty="0" smtClean="0">
                <a:solidFill>
                  <a:srgbClr val="00B050"/>
                </a:solidFill>
                <a:latin typeface="Times New Roman" panose="02020603050405020304" pitchFamily="18" charset="0"/>
                <a:cs typeface="Times New Roman" panose="02020603050405020304" pitchFamily="18" charset="0"/>
              </a:rPr>
              <a:t>Parameters</a:t>
            </a:r>
            <a:endParaRPr lang="en-US" sz="1700" b="1" dirty="0">
              <a:solidFill>
                <a:srgbClr val="00B050"/>
              </a:solidFill>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weights of the filters are learnable parameters, meaning they are adjusted during the training process through backpropagation and gradient descent. The network learns to optimize these weights to improve its ability to recognize important features for the given </a:t>
            </a:r>
            <a:r>
              <a:rPr lang="en-US" sz="1700" dirty="0" smtClean="0">
                <a:latin typeface="Times New Roman" panose="02020603050405020304" pitchFamily="18" charset="0"/>
                <a:cs typeface="Times New Roman" panose="02020603050405020304" pitchFamily="18" charset="0"/>
              </a:rPr>
              <a:t>task.</a:t>
            </a:r>
          </a:p>
          <a:p>
            <a:pPr marL="742950" lvl="1" indent="-285750"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Size of </a:t>
            </a:r>
            <a:r>
              <a:rPr lang="en-US" sz="1700" b="1" dirty="0" smtClean="0">
                <a:solidFill>
                  <a:srgbClr val="00B050"/>
                </a:solidFill>
                <a:latin typeface="Times New Roman" panose="02020603050405020304" pitchFamily="18" charset="0"/>
                <a:cs typeface="Times New Roman" panose="02020603050405020304" pitchFamily="18" charset="0"/>
              </a:rPr>
              <a:t>Filters</a:t>
            </a:r>
            <a:endParaRPr lang="en-US" sz="1700" b="1" dirty="0">
              <a:solidFill>
                <a:srgbClr val="00B050"/>
              </a:solidFill>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size of the filters (usually a small square, like 3x3 or 5x5) determines the size of the local region they analyze. Smaller filter sizes are common because they allow the network to capture more local features and reduce the number of parameters, making the model computationally more efficient.</a:t>
            </a:r>
          </a:p>
          <a:p>
            <a:pPr marL="742950" lvl="1" indent="-285750" algn="just">
              <a:lnSpc>
                <a:spcPct val="150000"/>
              </a:lnSpc>
              <a:buFont typeface="Wingdings" panose="05000000000000000000" pitchFamily="2" charset="2"/>
              <a:buChar char="Ø"/>
            </a:pPr>
            <a:r>
              <a:rPr lang="en-US" sz="1700" b="1" dirty="0" smtClean="0">
                <a:solidFill>
                  <a:srgbClr val="00B050"/>
                </a:solidFill>
                <a:latin typeface="Times New Roman" panose="02020603050405020304" pitchFamily="18" charset="0"/>
                <a:cs typeface="Times New Roman" panose="02020603050405020304" pitchFamily="18" charset="0"/>
              </a:rPr>
              <a:t>Stride</a:t>
            </a:r>
            <a:endParaRPr lang="en-US" sz="1700" b="1" dirty="0">
              <a:solidFill>
                <a:srgbClr val="00B050"/>
              </a:solidFill>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stride defines how much the filter moves across the input data in each step. A larger stride reduces the size of the output feature map, while a smaller stride increases its size. Stride is a </a:t>
            </a:r>
            <a:r>
              <a:rPr lang="en-US" sz="1700" dirty="0" err="1">
                <a:latin typeface="Times New Roman" panose="02020603050405020304" pitchFamily="18" charset="0"/>
                <a:cs typeface="Times New Roman" panose="02020603050405020304" pitchFamily="18" charset="0"/>
              </a:rPr>
              <a:t>hyperparameter</a:t>
            </a:r>
            <a:r>
              <a:rPr lang="en-US" sz="1700" dirty="0">
                <a:latin typeface="Times New Roman" panose="02020603050405020304" pitchFamily="18" charset="0"/>
                <a:cs typeface="Times New Roman" panose="02020603050405020304" pitchFamily="18" charset="0"/>
              </a:rPr>
              <a:t> that influences the spatial dimensions of the feature maps.</a:t>
            </a:r>
            <a:endParaRPr lang="en-US" sz="17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932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Working of Filters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70281" y="1084398"/>
            <a:ext cx="11096366" cy="3624069"/>
          </a:xfrm>
          <a:prstGeom prst="rect">
            <a:avLst/>
          </a:prstGeom>
        </p:spPr>
        <p:txBody>
          <a:bodyPr wrap="square">
            <a:spAutoFit/>
          </a:bodyPr>
          <a:lstStyle/>
          <a:p>
            <a:pPr marL="742950" lvl="1" indent="-285750" algn="just">
              <a:lnSpc>
                <a:spcPct val="150000"/>
              </a:lnSpc>
              <a:buFont typeface="Wingdings" panose="05000000000000000000" pitchFamily="2" charset="2"/>
              <a:buChar char="Ø"/>
            </a:pPr>
            <a:r>
              <a:rPr lang="en-US" sz="1700" b="1" dirty="0" smtClean="0">
                <a:solidFill>
                  <a:srgbClr val="00B050"/>
                </a:solidFill>
                <a:latin typeface="Times New Roman" panose="02020603050405020304" pitchFamily="18" charset="0"/>
                <a:cs typeface="Times New Roman" panose="02020603050405020304" pitchFamily="18" charset="0"/>
              </a:rPr>
              <a:t>Stride</a:t>
            </a:r>
            <a:endParaRPr lang="en-US" sz="1700" b="1" dirty="0">
              <a:solidFill>
                <a:srgbClr val="00B050"/>
              </a:solidFill>
              <a:latin typeface="Times New Roman" panose="02020603050405020304" pitchFamily="18" charset="0"/>
              <a:cs typeface="Times New Roman" panose="02020603050405020304" pitchFamily="18" charset="0"/>
            </a:endParaRPr>
          </a:p>
          <a:p>
            <a:pPr marL="1200150" lvl="2" indent="-285750"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stride defines how much the filter moves across the input data in each step. A larger stride reduces the size of the output feature map, while a smaller stride increases its size. Stride is a </a:t>
            </a:r>
            <a:r>
              <a:rPr lang="en-US" sz="1700" dirty="0" smtClean="0">
                <a:latin typeface="Times New Roman" panose="02020603050405020304" pitchFamily="18" charset="0"/>
                <a:cs typeface="Times New Roman" panose="02020603050405020304" pitchFamily="18" charset="0"/>
              </a:rPr>
              <a:t>hyper parameter </a:t>
            </a:r>
            <a:r>
              <a:rPr lang="en-US" sz="1700" dirty="0">
                <a:latin typeface="Times New Roman" panose="02020603050405020304" pitchFamily="18" charset="0"/>
                <a:cs typeface="Times New Roman" panose="02020603050405020304" pitchFamily="18" charset="0"/>
              </a:rPr>
              <a:t>that influences the spatial dimensions of the feature maps</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marL="898525" lvl="2" indent="-354013"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Filters can combine </a:t>
            </a:r>
            <a:r>
              <a:rPr lang="en-US" sz="1700" dirty="0">
                <a:latin typeface="Times New Roman" panose="02020603050405020304" pitchFamily="18" charset="0"/>
                <a:cs typeface="Times New Roman" panose="02020603050405020304" pitchFamily="18" charset="0"/>
              </a:rPr>
              <a:t>with activation functions (such as </a:t>
            </a:r>
            <a:r>
              <a:rPr lang="en-US" sz="1700" dirty="0" err="1">
                <a:latin typeface="Times New Roman" panose="02020603050405020304" pitchFamily="18" charset="0"/>
                <a:cs typeface="Times New Roman" panose="02020603050405020304" pitchFamily="18" charset="0"/>
              </a:rPr>
              <a:t>ReLU</a:t>
            </a:r>
            <a:r>
              <a:rPr lang="en-US" sz="1700" dirty="0">
                <a:latin typeface="Times New Roman" panose="02020603050405020304" pitchFamily="18" charset="0"/>
                <a:cs typeface="Times New Roman" panose="02020603050405020304" pitchFamily="18" charset="0"/>
              </a:rPr>
              <a:t>) and pooling layers, enable CNNs to learn hierarchical representations of features in the input data. </a:t>
            </a:r>
            <a:endParaRPr lang="en-US" sz="1700" dirty="0" smtClean="0">
              <a:latin typeface="Times New Roman" panose="02020603050405020304" pitchFamily="18" charset="0"/>
              <a:cs typeface="Times New Roman" panose="02020603050405020304" pitchFamily="18" charset="0"/>
            </a:endParaRPr>
          </a:p>
          <a:p>
            <a:pPr marL="898525" lvl="2" indent="-354013"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As </a:t>
            </a:r>
            <a:r>
              <a:rPr lang="en-US" sz="1700" dirty="0">
                <a:latin typeface="Times New Roman" panose="02020603050405020304" pitchFamily="18" charset="0"/>
                <a:cs typeface="Times New Roman" panose="02020603050405020304" pitchFamily="18" charset="0"/>
              </a:rPr>
              <a:t>the network goes deeper, it learns more abstract and complex features, making it capable of understanding and recognizing intricate patterns in the data. </a:t>
            </a:r>
            <a:endParaRPr lang="en-US" sz="1700" dirty="0" smtClean="0">
              <a:latin typeface="Times New Roman" panose="02020603050405020304" pitchFamily="18" charset="0"/>
              <a:cs typeface="Times New Roman" panose="02020603050405020304" pitchFamily="18" charset="0"/>
            </a:endParaRPr>
          </a:p>
          <a:p>
            <a:pPr marL="898525" lvl="2" indent="-354013"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weights of the filters are adjusted during training to minimize the error in the network's predictions.</a:t>
            </a:r>
          </a:p>
        </p:txBody>
      </p:sp>
    </p:spTree>
    <p:extLst>
      <p:ext uri="{BB962C8B-B14F-4D97-AF65-F5344CB8AC3E}">
        <p14:creationId xmlns:p14="http://schemas.microsoft.com/office/powerpoint/2010/main" val="1556931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Parameter Sharing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70281" y="1084398"/>
            <a:ext cx="11096366" cy="5193729"/>
          </a:xfrm>
          <a:prstGeom prst="rect">
            <a:avLst/>
          </a:prstGeom>
        </p:spPr>
        <p:txBody>
          <a:bodyPr wrap="square">
            <a:spAutoFit/>
          </a:bodyPr>
          <a:lstStyle/>
          <a:p>
            <a:pPr marL="180975" lvl="1" indent="-180975"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Parameter </a:t>
            </a:r>
            <a:r>
              <a:rPr lang="en-US" sz="1700" dirty="0">
                <a:latin typeface="Times New Roman" panose="02020603050405020304" pitchFamily="18" charset="0"/>
                <a:cs typeface="Times New Roman" panose="02020603050405020304" pitchFamily="18" charset="0"/>
              </a:rPr>
              <a:t>sharing is a key concept in Convolutional Neural Networks (CNNs) that contributes to the efficiency and effectiveness of these networks, particularly in image recognition tasks. The idea behind parameter sharing is to use the same set of parameters (weights and biases) for multiple units in a layer</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marL="180975" lvl="1"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In the context of CNNs, parameter sharing is primarily applied to the filters (kernels) used in convolutional </a:t>
            </a:r>
            <a:r>
              <a:rPr lang="en-US" sz="1700" dirty="0" smtClean="0">
                <a:latin typeface="Times New Roman" panose="02020603050405020304" pitchFamily="18" charset="0"/>
                <a:cs typeface="Times New Roman" panose="02020603050405020304" pitchFamily="18" charset="0"/>
              </a:rPr>
              <a:t>layers. However, It </a:t>
            </a:r>
            <a:r>
              <a:rPr lang="en-US" sz="1700" dirty="0">
                <a:latin typeface="Times New Roman" panose="02020603050405020304" pitchFamily="18" charset="0"/>
                <a:cs typeface="Times New Roman" panose="02020603050405020304" pitchFamily="18" charset="0"/>
              </a:rPr>
              <a:t>works </a:t>
            </a:r>
            <a:r>
              <a:rPr lang="en-US" sz="1700" dirty="0" smtClean="0">
                <a:latin typeface="Times New Roman" panose="02020603050405020304" pitchFamily="18" charset="0"/>
                <a:cs typeface="Times New Roman" panose="02020603050405020304" pitchFamily="18" charset="0"/>
              </a:rPr>
              <a:t>on</a:t>
            </a:r>
          </a:p>
          <a:p>
            <a:pPr marL="180975" lvl="1" indent="-180975"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 </a:t>
            </a:r>
            <a:r>
              <a:rPr lang="en-US" sz="1700" b="1" dirty="0">
                <a:solidFill>
                  <a:srgbClr val="00B050"/>
                </a:solidFill>
                <a:latin typeface="Times New Roman" panose="02020603050405020304" pitchFamily="18" charset="0"/>
                <a:cs typeface="Times New Roman" panose="02020603050405020304" pitchFamily="18" charset="0"/>
              </a:rPr>
              <a:t>Shared </a:t>
            </a:r>
            <a:r>
              <a:rPr lang="en-US" sz="1700" b="1" dirty="0" smtClean="0">
                <a:solidFill>
                  <a:srgbClr val="00B050"/>
                </a:solidFill>
                <a:latin typeface="Times New Roman" panose="02020603050405020304" pitchFamily="18" charset="0"/>
                <a:cs typeface="Times New Roman" panose="02020603050405020304" pitchFamily="18" charset="0"/>
              </a:rPr>
              <a:t>Weights</a:t>
            </a:r>
            <a:endParaRPr lang="en-US" sz="1700" b="1" dirty="0">
              <a:solidFill>
                <a:srgbClr val="00B050"/>
              </a:solidFill>
              <a:latin typeface="Times New Roman" panose="02020603050405020304" pitchFamily="18" charset="0"/>
              <a:cs typeface="Times New Roman" panose="02020603050405020304" pitchFamily="18" charset="0"/>
            </a:endParaRPr>
          </a:p>
          <a:p>
            <a:pPr marL="638175" lvl="2"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In a convolutional layer, a filter is used to perform convolutional operations on the input data. Instead of having separate weights for each position in the input, the same set of filter weights is shared across the entire input. This means that the filter slides over the input, and the same weights are used at every position.</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Local Receptive </a:t>
            </a:r>
            <a:r>
              <a:rPr lang="en-US" sz="1700" b="1" dirty="0" smtClean="0">
                <a:solidFill>
                  <a:srgbClr val="00B050"/>
                </a:solidFill>
                <a:latin typeface="Times New Roman" panose="02020603050405020304" pitchFamily="18" charset="0"/>
                <a:cs typeface="Times New Roman" panose="02020603050405020304" pitchFamily="18" charset="0"/>
              </a:rPr>
              <a:t>Fields</a:t>
            </a:r>
            <a:endParaRPr lang="en-US" sz="1700" b="1" dirty="0">
              <a:solidFill>
                <a:srgbClr val="00B050"/>
              </a:solidFill>
              <a:latin typeface="Times New Roman" panose="02020603050405020304" pitchFamily="18" charset="0"/>
              <a:cs typeface="Times New Roman" panose="02020603050405020304" pitchFamily="18" charset="0"/>
            </a:endParaRPr>
          </a:p>
          <a:p>
            <a:pPr marL="638175" lvl="2"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Each unit in the feature map (output of the convolutional layer) is responsible for a small local region in the input known as the receptive field. The weights of the filter are applied to this local region, and by sliding the filter, the same weights are applied to different local regions across the entire input. </a:t>
            </a:r>
          </a:p>
        </p:txBody>
      </p:sp>
    </p:spTree>
    <p:extLst>
      <p:ext uri="{BB962C8B-B14F-4D97-AF65-F5344CB8AC3E}">
        <p14:creationId xmlns:p14="http://schemas.microsoft.com/office/powerpoint/2010/main" val="873910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74151" y="164893"/>
            <a:ext cx="9144000" cy="444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Motivation towards CNN</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6919748"/>
              </p:ext>
            </p:extLst>
          </p:nvPr>
        </p:nvGraphicFramePr>
        <p:xfrm>
          <a:off x="938012" y="799070"/>
          <a:ext cx="10816278" cy="5730240"/>
        </p:xfrm>
        <a:graphic>
          <a:graphicData uri="http://schemas.openxmlformats.org/drawingml/2006/table">
            <a:tbl>
              <a:tblPr firstRow="1" bandRow="1">
                <a:tableStyleId>{5C22544A-7EE6-4342-B048-85BDC9FD1C3A}</a:tableStyleId>
              </a:tblPr>
              <a:tblGrid>
                <a:gridCol w="2438638"/>
                <a:gridCol w="8377640"/>
              </a:tblGrid>
              <a:tr h="426751">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Parameter</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Description</a:t>
                      </a:r>
                      <a:endParaRPr lang="en-US" dirty="0">
                        <a:solidFill>
                          <a:srgbClr val="002060"/>
                        </a:solidFill>
                        <a:latin typeface="Times New Roman" panose="02020603050405020304" pitchFamily="18" charset="0"/>
                        <a:cs typeface="Times New Roman" panose="02020603050405020304" pitchFamily="18" charset="0"/>
                      </a:endParaRPr>
                    </a:p>
                  </a:txBody>
                  <a:tcPr anchor="ct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Local Connectivity</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Images exhibit a hierarchical structure with local patterns and features. Traditional fully connected neural networks do not consider the spatial relationships between pixels, resulting in a large number of parameters and inefficient learning of local patterns. CNNs, with their convolutional layers, take advantage of the local connectivity, allowing the network to learn features using shared weights.</a:t>
                      </a:r>
                    </a:p>
                  </a:txBody>
                  <a:tcP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Parameter Sharing</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use parameter sharing through the convolutional operation. A single set of weights (filter) is applied to different parts of the input image. This reduces the number of parameters in the network, making it more efficient and easier to train. Parameter sharing also helps in learning translation-invariant features.</a:t>
                      </a:r>
                    </a:p>
                  </a:txBody>
                  <a:tcPr/>
                </a:tc>
              </a:tr>
              <a:tr h="370840">
                <a:tc>
                  <a:txBody>
                    <a:bodyPr/>
                    <a:lstStyle/>
                    <a:p>
                      <a:pPr algn="ctr">
                        <a:lnSpc>
                          <a:spcPts val="3000"/>
                        </a:lnSpc>
                      </a:pPr>
                      <a:r>
                        <a:rPr lang="en-US" b="1" dirty="0" smtClean="0">
                          <a:latin typeface="Times New Roman" panose="02020603050405020304" pitchFamily="18" charset="0"/>
                          <a:cs typeface="Times New Roman" panose="02020603050405020304" pitchFamily="18" charset="0"/>
                        </a:rPr>
                        <a:t>Translation Invariance</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are designed to be translation-invariant, meaning they can recognize patterns regardless of their position in the input. This is achieved through the use of convolutional and pooling layers, enabling the network to capture and recognize features regardless of their spatial location.</a:t>
                      </a:r>
                    </a:p>
                  </a:txBody>
                  <a:tcPr/>
                </a:tc>
              </a:tr>
            </a:tbl>
          </a:graphicData>
        </a:graphic>
      </p:graphicFrame>
    </p:spTree>
    <p:extLst>
      <p:ext uri="{BB962C8B-B14F-4D97-AF65-F5344CB8AC3E}">
        <p14:creationId xmlns:p14="http://schemas.microsoft.com/office/powerpoint/2010/main" val="1918543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Parameter Sharing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4379" y="771361"/>
            <a:ext cx="11096366" cy="5193729"/>
          </a:xfrm>
          <a:prstGeom prst="rect">
            <a:avLst/>
          </a:prstGeom>
        </p:spPr>
        <p:txBody>
          <a:bodyPr wrap="square">
            <a:spAutoFit/>
          </a:bodyPr>
          <a:lstStyle/>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Pooling Layers and </a:t>
            </a:r>
            <a:r>
              <a:rPr lang="en-US" sz="1700" b="1" dirty="0" smtClean="0">
                <a:solidFill>
                  <a:srgbClr val="00B050"/>
                </a:solidFill>
                <a:latin typeface="Times New Roman" panose="02020603050405020304" pitchFamily="18" charset="0"/>
                <a:cs typeface="Times New Roman" panose="02020603050405020304" pitchFamily="18" charset="0"/>
              </a:rPr>
              <a:t>Subsampling</a:t>
            </a:r>
            <a:endParaRPr lang="en-US" sz="1700" b="1" dirty="0">
              <a:solidFill>
                <a:srgbClr val="00B050"/>
              </a:solidFill>
              <a:latin typeface="Times New Roman" panose="02020603050405020304" pitchFamily="18" charset="0"/>
              <a:cs typeface="Times New Roman" panose="02020603050405020304" pitchFamily="18" charset="0"/>
            </a:endParaRPr>
          </a:p>
          <a:p>
            <a:pPr marL="638175" lvl="2"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In addition to parameter sharing in convolutional layers, pooling layers are often used to reduce the spatial dimensions of the feature maps. Pooling involves </a:t>
            </a:r>
            <a:r>
              <a:rPr lang="en-US" sz="1700" dirty="0" err="1">
                <a:latin typeface="Times New Roman" panose="02020603050405020304" pitchFamily="18" charset="0"/>
                <a:cs typeface="Times New Roman" panose="02020603050405020304" pitchFamily="18" charset="0"/>
              </a:rPr>
              <a:t>downsampling</a:t>
            </a:r>
            <a:r>
              <a:rPr lang="en-US" sz="1700" dirty="0">
                <a:latin typeface="Times New Roman" panose="02020603050405020304" pitchFamily="18" charset="0"/>
                <a:cs typeface="Times New Roman" panose="02020603050405020304" pitchFamily="18" charset="0"/>
              </a:rPr>
              <a:t> the feature maps by taking the maximum or average value within local regions. This further reduces the computational load and helps create a spatial hierarchy of features</a:t>
            </a:r>
            <a:r>
              <a:rPr lang="en-US" sz="1700" dirty="0" smtClean="0">
                <a:latin typeface="Times New Roman" panose="02020603050405020304" pitchFamily="18" charset="0"/>
                <a:cs typeface="Times New Roman" panose="02020603050405020304" pitchFamily="18" charset="0"/>
              </a:rPr>
              <a:t>.</a:t>
            </a:r>
          </a:p>
          <a:p>
            <a:pPr marL="180975" lvl="2" indent="-180975" algn="just">
              <a:lnSpc>
                <a:spcPct val="150000"/>
              </a:lnSpc>
              <a:buFont typeface="Wingdings" panose="05000000000000000000" pitchFamily="2" charset="2"/>
              <a:buChar char="Ø"/>
            </a:pPr>
            <a:r>
              <a:rPr lang="en-US" sz="1700" b="1" dirty="0" smtClean="0">
                <a:solidFill>
                  <a:srgbClr val="FF0000"/>
                </a:solidFill>
                <a:latin typeface="Times New Roman" panose="02020603050405020304" pitchFamily="18" charset="0"/>
                <a:cs typeface="Times New Roman" panose="02020603050405020304" pitchFamily="18" charset="0"/>
              </a:rPr>
              <a:t>Benefits</a:t>
            </a:r>
          </a:p>
          <a:p>
            <a:pPr marL="180975" lvl="2"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Reduced Memory Usage: </a:t>
            </a:r>
            <a:r>
              <a:rPr lang="en-US" sz="1700" dirty="0">
                <a:latin typeface="Times New Roman" panose="02020603050405020304" pitchFamily="18" charset="0"/>
                <a:cs typeface="Times New Roman" panose="02020603050405020304" pitchFamily="18" charset="0"/>
              </a:rPr>
              <a:t>Since the same set of parameters is used across the entire input, parameter sharing reduces the number of parameters compared to fully connected layers. This leads to a significant reduction in memory requirements and helps manage computational complexity</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marL="180975" lvl="2"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Translation Invariance: </a:t>
            </a:r>
            <a:r>
              <a:rPr lang="en-US" sz="1700" dirty="0">
                <a:latin typeface="Times New Roman" panose="02020603050405020304" pitchFamily="18" charset="0"/>
                <a:cs typeface="Times New Roman" panose="02020603050405020304" pitchFamily="18" charset="0"/>
              </a:rPr>
              <a:t>Parameter sharing allows the network to be invariant to translation. In other words, the network can recognize the same pattern regardless of where it appears in the input. This is particularly useful for tasks like image recognition where the location of a feature in an image shouldn't affect its recognition</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marL="180975" lvl="2"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Feature Detection: </a:t>
            </a:r>
            <a:r>
              <a:rPr lang="en-US" sz="1700" dirty="0">
                <a:latin typeface="Times New Roman" panose="02020603050405020304" pitchFamily="18" charset="0"/>
                <a:cs typeface="Times New Roman" panose="02020603050405020304" pitchFamily="18" charset="0"/>
              </a:rPr>
              <a:t>Shared weights enable the filters to learn generic feature detectors that can recognize patterns in different spatial locations. This is crucial for capturing hierarchical representations of features in the input data.</a:t>
            </a:r>
          </a:p>
        </p:txBody>
      </p:sp>
    </p:spTree>
    <p:extLst>
      <p:ext uri="{BB962C8B-B14F-4D97-AF65-F5344CB8AC3E}">
        <p14:creationId xmlns:p14="http://schemas.microsoft.com/office/powerpoint/2010/main" val="2187169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Regularization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4379" y="771361"/>
            <a:ext cx="11096366" cy="5586145"/>
          </a:xfrm>
          <a:prstGeom prst="rect">
            <a:avLst/>
          </a:prstGeom>
        </p:spPr>
        <p:txBody>
          <a:bodyPr wrap="square">
            <a:spAutoFit/>
          </a:bodyPr>
          <a:lstStyle/>
          <a:p>
            <a:pPr marL="180975" lvl="1"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Regularization </a:t>
            </a:r>
            <a:r>
              <a:rPr lang="en-US" sz="1700" dirty="0" smtClean="0">
                <a:latin typeface="Times New Roman" panose="02020603050405020304" pitchFamily="18" charset="0"/>
                <a:cs typeface="Times New Roman" panose="02020603050405020304" pitchFamily="18" charset="0"/>
              </a:rPr>
              <a:t>is </a:t>
            </a:r>
            <a:r>
              <a:rPr lang="en-US" sz="1700" dirty="0">
                <a:latin typeface="Times New Roman" panose="02020603050405020304" pitchFamily="18" charset="0"/>
                <a:cs typeface="Times New Roman" panose="02020603050405020304" pitchFamily="18" charset="0"/>
              </a:rPr>
              <a:t>an important concept in machine learning, including Convolutional Neural Networks (CNNs</a:t>
            </a:r>
            <a:r>
              <a:rPr lang="en-US" sz="1700" dirty="0" smtClean="0">
                <a:latin typeface="Times New Roman" panose="02020603050405020304" pitchFamily="18" charset="0"/>
                <a:cs typeface="Times New Roman" panose="02020603050405020304" pitchFamily="18" charset="0"/>
              </a:rPr>
              <a:t>).</a:t>
            </a:r>
          </a:p>
          <a:p>
            <a:pPr marL="180975" lvl="1" indent="-180975" algn="just">
              <a:lnSpc>
                <a:spcPct val="150000"/>
              </a:lnSpc>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Regularization </a:t>
            </a:r>
            <a:r>
              <a:rPr lang="en-US" sz="1700" dirty="0">
                <a:latin typeface="Times New Roman" panose="02020603050405020304" pitchFamily="18" charset="0"/>
                <a:cs typeface="Times New Roman" panose="02020603050405020304" pitchFamily="18" charset="0"/>
              </a:rPr>
              <a:t>techniques are employed to prevent overfitting, which occurs when a model learns to perform well on the training data but fails to generalize to new, unseen data. Overfitting is a common concern, especially when dealing with complex models and limited datasets</a:t>
            </a:r>
            <a:r>
              <a:rPr lang="en-US" sz="1700" dirty="0" smtClean="0">
                <a:latin typeface="Times New Roman" panose="02020603050405020304" pitchFamily="18" charset="0"/>
                <a:cs typeface="Times New Roman" panose="02020603050405020304" pitchFamily="18" charset="0"/>
              </a:rPr>
              <a:t>.</a:t>
            </a:r>
          </a:p>
          <a:p>
            <a:pPr marL="180975" lvl="1" indent="-180975" algn="just">
              <a:lnSpc>
                <a:spcPct val="150000"/>
              </a:lnSpc>
              <a:buFont typeface="Wingdings" panose="05000000000000000000" pitchFamily="2" charset="2"/>
              <a:buChar char="Ø"/>
            </a:pPr>
            <a:r>
              <a:rPr lang="en-US" sz="1700" b="1" dirty="0" smtClean="0">
                <a:solidFill>
                  <a:srgbClr val="FF0000"/>
                </a:solidFill>
                <a:latin typeface="Times New Roman" panose="02020603050405020304" pitchFamily="18" charset="0"/>
                <a:cs typeface="Times New Roman" panose="02020603050405020304" pitchFamily="18" charset="0"/>
              </a:rPr>
              <a:t>Regularization </a:t>
            </a:r>
            <a:r>
              <a:rPr lang="en-US" sz="1700" b="1" dirty="0">
                <a:solidFill>
                  <a:srgbClr val="FF0000"/>
                </a:solidFill>
                <a:latin typeface="Times New Roman" panose="02020603050405020304" pitchFamily="18" charset="0"/>
                <a:cs typeface="Times New Roman" panose="02020603050405020304" pitchFamily="18" charset="0"/>
              </a:rPr>
              <a:t>techniques used in </a:t>
            </a:r>
            <a:r>
              <a:rPr lang="en-US" sz="1700" b="1" dirty="0" smtClean="0">
                <a:solidFill>
                  <a:srgbClr val="FF0000"/>
                </a:solidFill>
                <a:latin typeface="Times New Roman" panose="02020603050405020304" pitchFamily="18" charset="0"/>
                <a:cs typeface="Times New Roman" panose="02020603050405020304" pitchFamily="18" charset="0"/>
              </a:rPr>
              <a:t>CNNs</a:t>
            </a:r>
          </a:p>
          <a:p>
            <a:pPr marL="180975" lvl="1" indent="-180975" algn="just">
              <a:lnSpc>
                <a:spcPct val="150000"/>
              </a:lnSpc>
              <a:buFont typeface="Wingdings" panose="05000000000000000000" pitchFamily="2" charset="2"/>
              <a:buChar char="Ø"/>
            </a:pPr>
            <a:r>
              <a:rPr lang="en-US" sz="1700" b="1" dirty="0" smtClean="0">
                <a:solidFill>
                  <a:srgbClr val="00B050"/>
                </a:solidFill>
                <a:latin typeface="Times New Roman" panose="02020603050405020304" pitchFamily="18" charset="0"/>
                <a:cs typeface="Times New Roman" panose="02020603050405020304" pitchFamily="18" charset="0"/>
              </a:rPr>
              <a:t>Dropout: </a:t>
            </a:r>
            <a:r>
              <a:rPr lang="en-US" sz="1700" dirty="0" smtClean="0">
                <a:latin typeface="Times New Roman" panose="02020603050405020304" pitchFamily="18" charset="0"/>
                <a:cs typeface="Times New Roman" panose="02020603050405020304" pitchFamily="18" charset="0"/>
              </a:rPr>
              <a:t>Dropout </a:t>
            </a:r>
            <a:r>
              <a:rPr lang="en-US" sz="1700" dirty="0">
                <a:latin typeface="Times New Roman" panose="02020603050405020304" pitchFamily="18" charset="0"/>
                <a:cs typeface="Times New Roman" panose="02020603050405020304" pitchFamily="18" charset="0"/>
              </a:rPr>
              <a:t>is a widely used regularization technique. During training, random units (neurons) are "dropped out" or set to zero with a certain probability. This helps prevent co-adaptation of neurons, making the network more robust and reducing overfitting.</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Weight Regularization (L1 and L2 regularization</a:t>
            </a:r>
            <a:r>
              <a:rPr lang="en-US" sz="1700" b="1" dirty="0" smtClean="0">
                <a:solidFill>
                  <a:srgbClr val="00B050"/>
                </a:solidFill>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L1 </a:t>
            </a:r>
            <a:r>
              <a:rPr lang="en-US" sz="1700" dirty="0">
                <a:latin typeface="Times New Roman" panose="02020603050405020304" pitchFamily="18" charset="0"/>
                <a:cs typeface="Times New Roman" panose="02020603050405020304" pitchFamily="18" charset="0"/>
              </a:rPr>
              <a:t>and L2 regularization involve adding a penalty term to the loss function based on the magnitude of the weights. L1 regularization adds the sum of the absolute values of the weights, while L2 regularization adds the sum of the squared values. This discourages the model from learning overly complex patterns and helps prevent overfitting</a:t>
            </a:r>
            <a:r>
              <a:rPr lang="en-US" sz="1700" dirty="0" smtClean="0">
                <a:latin typeface="Times New Roman" panose="02020603050405020304" pitchFamily="18" charset="0"/>
                <a:cs typeface="Times New Roman" panose="02020603050405020304" pitchFamily="18" charset="0"/>
              </a:rPr>
              <a:t>.</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Batch </a:t>
            </a:r>
            <a:r>
              <a:rPr lang="en-US" sz="1700" b="1" dirty="0" smtClean="0">
                <a:solidFill>
                  <a:srgbClr val="00B050"/>
                </a:solidFill>
                <a:latin typeface="Times New Roman" panose="02020603050405020304" pitchFamily="18" charset="0"/>
                <a:cs typeface="Times New Roman" panose="02020603050405020304" pitchFamily="18" charset="0"/>
              </a:rPr>
              <a:t>Normalization: </a:t>
            </a:r>
            <a:r>
              <a:rPr lang="en-US" sz="1700" dirty="0" smtClean="0">
                <a:latin typeface="Times New Roman" panose="02020603050405020304" pitchFamily="18" charset="0"/>
                <a:cs typeface="Times New Roman" panose="02020603050405020304" pitchFamily="18" charset="0"/>
              </a:rPr>
              <a:t>While </a:t>
            </a:r>
            <a:r>
              <a:rPr lang="en-US" sz="1700" dirty="0">
                <a:latin typeface="Times New Roman" panose="02020603050405020304" pitchFamily="18" charset="0"/>
                <a:cs typeface="Times New Roman" panose="02020603050405020304" pitchFamily="18" charset="0"/>
              </a:rPr>
              <a:t>primarily used to normalize inputs, batch normalization also has a regularization effect. It introduces a small amount of noise during training, which can act as a form of regularization and help prevent overfitting.</a:t>
            </a:r>
          </a:p>
        </p:txBody>
      </p:sp>
    </p:spTree>
    <p:extLst>
      <p:ext uri="{BB962C8B-B14F-4D97-AF65-F5344CB8AC3E}">
        <p14:creationId xmlns:p14="http://schemas.microsoft.com/office/powerpoint/2010/main" val="3554607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Regularization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4379" y="771361"/>
            <a:ext cx="11096366" cy="5586145"/>
          </a:xfrm>
          <a:prstGeom prst="rect">
            <a:avLst/>
          </a:prstGeom>
        </p:spPr>
        <p:txBody>
          <a:bodyPr wrap="square">
            <a:spAutoFit/>
          </a:bodyPr>
          <a:lstStyle/>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Data </a:t>
            </a:r>
            <a:r>
              <a:rPr lang="en-US" sz="1700" b="1" dirty="0" smtClean="0">
                <a:solidFill>
                  <a:srgbClr val="00B050"/>
                </a:solidFill>
                <a:latin typeface="Times New Roman" panose="02020603050405020304" pitchFamily="18" charset="0"/>
                <a:cs typeface="Times New Roman" panose="02020603050405020304" pitchFamily="18" charset="0"/>
              </a:rPr>
              <a:t>Augmentation: </a:t>
            </a:r>
            <a:r>
              <a:rPr lang="en-US" sz="1700" dirty="0" smtClean="0">
                <a:latin typeface="Times New Roman" panose="02020603050405020304" pitchFamily="18" charset="0"/>
                <a:cs typeface="Times New Roman" panose="02020603050405020304" pitchFamily="18" charset="0"/>
              </a:rPr>
              <a:t>Data </a:t>
            </a:r>
            <a:r>
              <a:rPr lang="en-US" sz="1700" dirty="0">
                <a:latin typeface="Times New Roman" panose="02020603050405020304" pitchFamily="18" charset="0"/>
                <a:cs typeface="Times New Roman" panose="02020603050405020304" pitchFamily="18" charset="0"/>
              </a:rPr>
              <a:t>augmentation involves applying random transformations to the training data, such as rotations, flips, and shifts. This artificially increases the size of the training dataset, helping the model generalize better to unseen data.</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Early </a:t>
            </a:r>
            <a:r>
              <a:rPr lang="en-US" sz="1700" b="1" dirty="0" smtClean="0">
                <a:solidFill>
                  <a:srgbClr val="00B050"/>
                </a:solidFill>
                <a:latin typeface="Times New Roman" panose="02020603050405020304" pitchFamily="18" charset="0"/>
                <a:cs typeface="Times New Roman" panose="02020603050405020304" pitchFamily="18" charset="0"/>
              </a:rPr>
              <a:t>Stopping: </a:t>
            </a:r>
            <a:r>
              <a:rPr lang="en-US" sz="1700" dirty="0" smtClean="0">
                <a:latin typeface="Times New Roman" panose="02020603050405020304" pitchFamily="18" charset="0"/>
                <a:cs typeface="Times New Roman" panose="02020603050405020304" pitchFamily="18" charset="0"/>
              </a:rPr>
              <a:t>Monitoring </a:t>
            </a:r>
            <a:r>
              <a:rPr lang="en-US" sz="1700" dirty="0">
                <a:latin typeface="Times New Roman" panose="02020603050405020304" pitchFamily="18" charset="0"/>
                <a:cs typeface="Times New Roman" panose="02020603050405020304" pitchFamily="18" charset="0"/>
              </a:rPr>
              <a:t>the model's performance on a validation set during training and stopping the training process when the performance starts to degrade is a form of regularization. This helps prevent the model from fitting the training data too closely and overfitting.</a:t>
            </a:r>
          </a:p>
          <a:p>
            <a:pPr marL="180975" lvl="1" indent="-180975" algn="just">
              <a:lnSpc>
                <a:spcPct val="150000"/>
              </a:lnSpc>
              <a:buFont typeface="Wingdings" panose="05000000000000000000" pitchFamily="2" charset="2"/>
              <a:buChar char="Ø"/>
            </a:pPr>
            <a:r>
              <a:rPr lang="en-US" sz="1700" b="1" dirty="0" smtClean="0">
                <a:solidFill>
                  <a:srgbClr val="00B050"/>
                </a:solidFill>
                <a:latin typeface="Times New Roman" panose="02020603050405020304" pitchFamily="18" charset="0"/>
                <a:cs typeface="Times New Roman" panose="02020603050405020304" pitchFamily="18" charset="0"/>
              </a:rPr>
              <a:t>Drop Connect: </a:t>
            </a:r>
            <a:r>
              <a:rPr lang="en-US" sz="1700" dirty="0" smtClean="0">
                <a:latin typeface="Times New Roman" panose="02020603050405020304" pitchFamily="18" charset="0"/>
                <a:cs typeface="Times New Roman" panose="02020603050405020304" pitchFamily="18" charset="0"/>
              </a:rPr>
              <a:t>Drop Connect </a:t>
            </a:r>
            <a:r>
              <a:rPr lang="en-US" sz="1700" dirty="0">
                <a:latin typeface="Times New Roman" panose="02020603050405020304" pitchFamily="18" charset="0"/>
                <a:cs typeface="Times New Roman" panose="02020603050405020304" pitchFamily="18" charset="0"/>
              </a:rPr>
              <a:t>is an extension of Dropout, where instead of dropping out individual neurons, entire connections between layers are dropped with a certain probability. This can be applied to the weights in convolutional layers</a:t>
            </a:r>
            <a:r>
              <a:rPr lang="en-US" sz="1700" dirty="0" smtClean="0">
                <a:latin typeface="Times New Roman" panose="02020603050405020304" pitchFamily="18" charset="0"/>
                <a:cs typeface="Times New Roman" panose="02020603050405020304" pitchFamily="18" charset="0"/>
              </a:rPr>
              <a:t>.</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Ensemble </a:t>
            </a:r>
            <a:r>
              <a:rPr lang="en-US" sz="1700" b="1" dirty="0" smtClean="0">
                <a:solidFill>
                  <a:srgbClr val="00B050"/>
                </a:solidFill>
                <a:latin typeface="Times New Roman" panose="02020603050405020304" pitchFamily="18" charset="0"/>
                <a:cs typeface="Times New Roman" panose="02020603050405020304" pitchFamily="18" charset="0"/>
              </a:rPr>
              <a:t>Methods: </a:t>
            </a:r>
            <a:r>
              <a:rPr lang="en-US" sz="1700" dirty="0" smtClean="0">
                <a:latin typeface="Times New Roman" panose="02020603050405020304" pitchFamily="18" charset="0"/>
                <a:cs typeface="Times New Roman" panose="02020603050405020304" pitchFamily="18" charset="0"/>
              </a:rPr>
              <a:t>Training </a:t>
            </a:r>
            <a:r>
              <a:rPr lang="en-US" sz="1700" dirty="0">
                <a:latin typeface="Times New Roman" panose="02020603050405020304" pitchFamily="18" charset="0"/>
                <a:cs typeface="Times New Roman" panose="02020603050405020304" pitchFamily="18" charset="0"/>
              </a:rPr>
              <a:t>multiple models and combining their predictions can also act as a form of regularization. Each model may learn different aspects of the data, and combining them helps improve generalization.</a:t>
            </a:r>
          </a:p>
          <a:p>
            <a:pPr marL="180975" lvl="1"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choice of regularization techniques depends on the specific characteristics of the dataset and the complexity of the model. Often, a combination of these techniques is used to achieve the best results in terms of preventing overfitting while still allowing the model to learn useful patterns from the data.</a:t>
            </a:r>
          </a:p>
        </p:txBody>
      </p:sp>
    </p:spTree>
    <p:extLst>
      <p:ext uri="{BB962C8B-B14F-4D97-AF65-F5344CB8AC3E}">
        <p14:creationId xmlns:p14="http://schemas.microsoft.com/office/powerpoint/2010/main" val="2919385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646464" y="144299"/>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Regularization in CNN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4379" y="771361"/>
            <a:ext cx="11096366" cy="5586145"/>
          </a:xfrm>
          <a:prstGeom prst="rect">
            <a:avLst/>
          </a:prstGeom>
        </p:spPr>
        <p:txBody>
          <a:bodyPr wrap="square">
            <a:spAutoFit/>
          </a:bodyPr>
          <a:lstStyle/>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Data </a:t>
            </a:r>
            <a:r>
              <a:rPr lang="en-US" sz="1700" b="1" dirty="0" smtClean="0">
                <a:solidFill>
                  <a:srgbClr val="00B050"/>
                </a:solidFill>
                <a:latin typeface="Times New Roman" panose="02020603050405020304" pitchFamily="18" charset="0"/>
                <a:cs typeface="Times New Roman" panose="02020603050405020304" pitchFamily="18" charset="0"/>
              </a:rPr>
              <a:t>Augmentation: </a:t>
            </a:r>
            <a:r>
              <a:rPr lang="en-US" sz="1700" dirty="0" smtClean="0">
                <a:latin typeface="Times New Roman" panose="02020603050405020304" pitchFamily="18" charset="0"/>
                <a:cs typeface="Times New Roman" panose="02020603050405020304" pitchFamily="18" charset="0"/>
              </a:rPr>
              <a:t>Data </a:t>
            </a:r>
            <a:r>
              <a:rPr lang="en-US" sz="1700" dirty="0">
                <a:latin typeface="Times New Roman" panose="02020603050405020304" pitchFamily="18" charset="0"/>
                <a:cs typeface="Times New Roman" panose="02020603050405020304" pitchFamily="18" charset="0"/>
              </a:rPr>
              <a:t>augmentation involves applying random transformations to the training data, such as rotations, flips, and shifts. This artificially increases the size of the training dataset, helping the model generalize better to unseen data.</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Early </a:t>
            </a:r>
            <a:r>
              <a:rPr lang="en-US" sz="1700" b="1" dirty="0" smtClean="0">
                <a:solidFill>
                  <a:srgbClr val="00B050"/>
                </a:solidFill>
                <a:latin typeface="Times New Roman" panose="02020603050405020304" pitchFamily="18" charset="0"/>
                <a:cs typeface="Times New Roman" panose="02020603050405020304" pitchFamily="18" charset="0"/>
              </a:rPr>
              <a:t>Stopping: </a:t>
            </a:r>
            <a:r>
              <a:rPr lang="en-US" sz="1700" dirty="0" smtClean="0">
                <a:latin typeface="Times New Roman" panose="02020603050405020304" pitchFamily="18" charset="0"/>
                <a:cs typeface="Times New Roman" panose="02020603050405020304" pitchFamily="18" charset="0"/>
              </a:rPr>
              <a:t>Monitoring </a:t>
            </a:r>
            <a:r>
              <a:rPr lang="en-US" sz="1700" dirty="0">
                <a:latin typeface="Times New Roman" panose="02020603050405020304" pitchFamily="18" charset="0"/>
                <a:cs typeface="Times New Roman" panose="02020603050405020304" pitchFamily="18" charset="0"/>
              </a:rPr>
              <a:t>the model's performance on a validation set during training and stopping the training process when the performance starts to degrade is a form of regularization. This helps prevent the model from fitting the training data too closely and overfitting.</a:t>
            </a:r>
          </a:p>
          <a:p>
            <a:pPr marL="180975" lvl="1" indent="-180975" algn="just">
              <a:lnSpc>
                <a:spcPct val="150000"/>
              </a:lnSpc>
              <a:buFont typeface="Wingdings" panose="05000000000000000000" pitchFamily="2" charset="2"/>
              <a:buChar char="Ø"/>
            </a:pPr>
            <a:r>
              <a:rPr lang="en-US" sz="1700" b="1" dirty="0" smtClean="0">
                <a:solidFill>
                  <a:srgbClr val="00B050"/>
                </a:solidFill>
                <a:latin typeface="Times New Roman" panose="02020603050405020304" pitchFamily="18" charset="0"/>
                <a:cs typeface="Times New Roman" panose="02020603050405020304" pitchFamily="18" charset="0"/>
              </a:rPr>
              <a:t>Drop Connect: </a:t>
            </a:r>
            <a:r>
              <a:rPr lang="en-US" sz="1700" dirty="0" smtClean="0">
                <a:latin typeface="Times New Roman" panose="02020603050405020304" pitchFamily="18" charset="0"/>
                <a:cs typeface="Times New Roman" panose="02020603050405020304" pitchFamily="18" charset="0"/>
              </a:rPr>
              <a:t>Drop Connect </a:t>
            </a:r>
            <a:r>
              <a:rPr lang="en-US" sz="1700" dirty="0">
                <a:latin typeface="Times New Roman" panose="02020603050405020304" pitchFamily="18" charset="0"/>
                <a:cs typeface="Times New Roman" panose="02020603050405020304" pitchFamily="18" charset="0"/>
              </a:rPr>
              <a:t>is an extension of Dropout, where instead of dropping out individual neurons, entire connections between layers are dropped with a certain probability. This can be applied to the weights in convolutional layers</a:t>
            </a:r>
            <a:r>
              <a:rPr lang="en-US" sz="1700" dirty="0" smtClean="0">
                <a:latin typeface="Times New Roman" panose="02020603050405020304" pitchFamily="18" charset="0"/>
                <a:cs typeface="Times New Roman" panose="02020603050405020304" pitchFamily="18" charset="0"/>
              </a:rPr>
              <a:t>.</a:t>
            </a:r>
          </a:p>
          <a:p>
            <a:pPr marL="180975" lvl="1" indent="-180975" algn="just">
              <a:lnSpc>
                <a:spcPct val="150000"/>
              </a:lnSpc>
              <a:buFont typeface="Wingdings" panose="05000000000000000000" pitchFamily="2" charset="2"/>
              <a:buChar char="Ø"/>
            </a:pPr>
            <a:r>
              <a:rPr lang="en-US" sz="1700" b="1" dirty="0">
                <a:solidFill>
                  <a:srgbClr val="00B050"/>
                </a:solidFill>
                <a:latin typeface="Times New Roman" panose="02020603050405020304" pitchFamily="18" charset="0"/>
                <a:cs typeface="Times New Roman" panose="02020603050405020304" pitchFamily="18" charset="0"/>
              </a:rPr>
              <a:t>Ensemble </a:t>
            </a:r>
            <a:r>
              <a:rPr lang="en-US" sz="1700" b="1" dirty="0" smtClean="0">
                <a:solidFill>
                  <a:srgbClr val="00B050"/>
                </a:solidFill>
                <a:latin typeface="Times New Roman" panose="02020603050405020304" pitchFamily="18" charset="0"/>
                <a:cs typeface="Times New Roman" panose="02020603050405020304" pitchFamily="18" charset="0"/>
              </a:rPr>
              <a:t>Methods: </a:t>
            </a:r>
            <a:r>
              <a:rPr lang="en-US" sz="1700" dirty="0" smtClean="0">
                <a:latin typeface="Times New Roman" panose="02020603050405020304" pitchFamily="18" charset="0"/>
                <a:cs typeface="Times New Roman" panose="02020603050405020304" pitchFamily="18" charset="0"/>
              </a:rPr>
              <a:t>Training </a:t>
            </a:r>
            <a:r>
              <a:rPr lang="en-US" sz="1700" dirty="0">
                <a:latin typeface="Times New Roman" panose="02020603050405020304" pitchFamily="18" charset="0"/>
                <a:cs typeface="Times New Roman" panose="02020603050405020304" pitchFamily="18" charset="0"/>
              </a:rPr>
              <a:t>multiple models and combining their predictions can also act as a form of regularization. Each model may learn different aspects of the data, and combining them helps improve generalization.</a:t>
            </a:r>
          </a:p>
          <a:p>
            <a:pPr marL="180975" lvl="1" indent="-180975" algn="just">
              <a:lnSpc>
                <a:spcPct val="150000"/>
              </a:lnSpc>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choice of regularization techniques depends on the specific characteristics of the dataset and the complexity of the model. Often, a combination of these techniques is used to achieve the best results in terms of preventing overfitting while still allowing the model to learn useful patterns from the data.</a:t>
            </a:r>
          </a:p>
        </p:txBody>
      </p:sp>
    </p:spTree>
    <p:extLst>
      <p:ext uri="{BB962C8B-B14F-4D97-AF65-F5344CB8AC3E}">
        <p14:creationId xmlns:p14="http://schemas.microsoft.com/office/powerpoint/2010/main" val="4118264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AlexNet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38855" y="1112109"/>
            <a:ext cx="7820025" cy="3981450"/>
          </a:xfrm>
          <a:prstGeom prst="rect">
            <a:avLst/>
          </a:prstGeom>
        </p:spPr>
      </p:pic>
    </p:spTree>
    <p:extLst>
      <p:ext uri="{BB962C8B-B14F-4D97-AF65-F5344CB8AC3E}">
        <p14:creationId xmlns:p14="http://schemas.microsoft.com/office/powerpoint/2010/main" val="921258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AlexNet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867430" y="1112109"/>
            <a:ext cx="7762875" cy="3933825"/>
          </a:xfrm>
          <a:prstGeom prst="rect">
            <a:avLst/>
          </a:prstGeom>
        </p:spPr>
      </p:pic>
    </p:spTree>
    <p:extLst>
      <p:ext uri="{BB962C8B-B14F-4D97-AF65-F5344CB8AC3E}">
        <p14:creationId xmlns:p14="http://schemas.microsoft.com/office/powerpoint/2010/main" val="384683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AlexNet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227196" y="1112109"/>
            <a:ext cx="9191625" cy="5143500"/>
          </a:xfrm>
          <a:prstGeom prst="rect">
            <a:avLst/>
          </a:prstGeom>
        </p:spPr>
      </p:pic>
    </p:spTree>
    <p:extLst>
      <p:ext uri="{BB962C8B-B14F-4D97-AF65-F5344CB8AC3E}">
        <p14:creationId xmlns:p14="http://schemas.microsoft.com/office/powerpoint/2010/main" val="1706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510747"/>
            <a:ext cx="10550979" cy="6207210"/>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is a convolutional neural network (CNN) architecture designed for image classification tasks. It was developed by Alex </a:t>
            </a:r>
            <a:r>
              <a:rPr lang="en-US" sz="1900" dirty="0" err="1">
                <a:latin typeface="Times New Roman" panose="02020603050405020304" pitchFamily="18" charset="0"/>
                <a:cs typeface="Times New Roman" panose="02020603050405020304" pitchFamily="18" charset="0"/>
              </a:rPr>
              <a:t>Krizhevsky</a:t>
            </a:r>
            <a:r>
              <a:rPr lang="en-US" sz="1900" dirty="0">
                <a:latin typeface="Times New Roman" panose="02020603050405020304" pitchFamily="18" charset="0"/>
                <a:cs typeface="Times New Roman" panose="02020603050405020304" pitchFamily="18" charset="0"/>
              </a:rPr>
              <a:t>, Ilya </a:t>
            </a:r>
            <a:r>
              <a:rPr lang="en-US" sz="1900" dirty="0" err="1">
                <a:latin typeface="Times New Roman" panose="02020603050405020304" pitchFamily="18" charset="0"/>
                <a:cs typeface="Times New Roman" panose="02020603050405020304" pitchFamily="18" charset="0"/>
              </a:rPr>
              <a:t>Sutskever</a:t>
            </a:r>
            <a:r>
              <a:rPr lang="en-US" sz="1900" dirty="0">
                <a:latin typeface="Times New Roman" panose="02020603050405020304" pitchFamily="18" charset="0"/>
                <a:cs typeface="Times New Roman" panose="02020603050405020304" pitchFamily="18" charset="0"/>
              </a:rPr>
              <a:t>, and Geoffrey Hinton, and it won the ImageNet Large Scale Visual Recognition Challenge (ILSVRC) in 2012, marking a breakthrough in the field of deep learning. </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a:t>
            </a:r>
            <a:r>
              <a:rPr lang="en-US" sz="1900" dirty="0" smtClean="0">
                <a:latin typeface="Times New Roman" panose="02020603050405020304" pitchFamily="18" charset="0"/>
                <a:cs typeface="Times New Roman" panose="02020603050405020304" pitchFamily="18" charset="0"/>
              </a:rPr>
              <a:t>he </a:t>
            </a:r>
            <a:r>
              <a:rPr lang="en-US" sz="1900" dirty="0">
                <a:latin typeface="Times New Roman" panose="02020603050405020304" pitchFamily="18" charset="0"/>
                <a:cs typeface="Times New Roman" panose="02020603050405020304" pitchFamily="18" charset="0"/>
              </a:rPr>
              <a:t>key characteristics of </a:t>
            </a:r>
            <a:r>
              <a:rPr lang="en-US" sz="1900" dirty="0" err="1" smtClean="0">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is as follows:</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Architecture: </a:t>
            </a: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consists of eight layers of learnable parameters, including five convolutional layers, followed by three fully connected layers. The convolutional layers are designed to capture hierarchical features in the input images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Rectified Linear Units (</a:t>
            </a:r>
            <a:r>
              <a:rPr lang="en-US" sz="1900" b="1" dirty="0" err="1">
                <a:solidFill>
                  <a:srgbClr val="00B0F0"/>
                </a:solidFill>
                <a:latin typeface="Times New Roman" panose="02020603050405020304" pitchFamily="18" charset="0"/>
                <a:cs typeface="Times New Roman" panose="02020603050405020304" pitchFamily="18" charset="0"/>
              </a:rPr>
              <a:t>ReLU</a:t>
            </a:r>
            <a:r>
              <a:rPr lang="en-US" sz="1900" b="1" dirty="0">
                <a:solidFill>
                  <a:srgbClr val="00B0F0"/>
                </a:solidFill>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uses the rectified linear unit activation function (</a:t>
            </a:r>
            <a:r>
              <a:rPr lang="en-US" sz="1900" dirty="0" err="1">
                <a:latin typeface="Times New Roman" panose="02020603050405020304" pitchFamily="18" charset="0"/>
                <a:cs typeface="Times New Roman" panose="02020603050405020304" pitchFamily="18" charset="0"/>
              </a:rPr>
              <a:t>ReLU</a:t>
            </a:r>
            <a:r>
              <a:rPr lang="en-US" sz="1900" dirty="0">
                <a:latin typeface="Times New Roman" panose="02020603050405020304" pitchFamily="18" charset="0"/>
                <a:cs typeface="Times New Roman" panose="02020603050405020304" pitchFamily="18" charset="0"/>
              </a:rPr>
              <a:t>) throughout most of its layers. </a:t>
            </a:r>
            <a:r>
              <a:rPr lang="en-US" sz="1900" dirty="0" err="1">
                <a:latin typeface="Times New Roman" panose="02020603050405020304" pitchFamily="18" charset="0"/>
                <a:cs typeface="Times New Roman" panose="02020603050405020304" pitchFamily="18" charset="0"/>
              </a:rPr>
              <a:t>ReLU</a:t>
            </a:r>
            <a:r>
              <a:rPr lang="en-US" sz="1900" dirty="0">
                <a:latin typeface="Times New Roman" panose="02020603050405020304" pitchFamily="18" charset="0"/>
                <a:cs typeface="Times New Roman" panose="02020603050405020304" pitchFamily="18" charset="0"/>
              </a:rPr>
              <a:t> introduces non-linearity to the network, helping it learn complex patterns in the data</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Local Response Normalization (LRN): </a:t>
            </a:r>
            <a:r>
              <a:rPr lang="en-US" sz="1900" dirty="0">
                <a:latin typeface="Times New Roman" panose="02020603050405020304" pitchFamily="18" charset="0"/>
                <a:cs typeface="Times New Roman" panose="02020603050405020304" pitchFamily="18" charset="0"/>
              </a:rPr>
              <a:t>Local Response Normalization is applied after the first and second convolutional layers. It normalizes the responses across different feature maps, enhancing the network's generalization ability.</a:t>
            </a:r>
          </a:p>
          <a:p>
            <a:pPr marL="342900" indent="-342900" algn="just">
              <a:lnSpc>
                <a:spcPct val="150000"/>
              </a:lnSpc>
              <a:spcBef>
                <a:spcPts val="0"/>
              </a:spcBef>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135851"/>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AlexNet</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67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89" y="510747"/>
            <a:ext cx="10550979" cy="6207210"/>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Overlapping Max-Pooling: </a:t>
            </a:r>
            <a:r>
              <a:rPr lang="en-US" sz="1900" dirty="0">
                <a:latin typeface="Times New Roman" panose="02020603050405020304" pitchFamily="18" charset="0"/>
                <a:cs typeface="Times New Roman" panose="02020603050405020304" pitchFamily="18" charset="0"/>
              </a:rPr>
              <a:t>Max-pooling is used for down-sampling in the spatial dimensions. Unlike traditional pooling methods, </a:t>
            </a: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uses overlapping pooling, meaning that the pooling regions have some overlap. This helps in capturing more spatial hierarchies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Dropout: </a:t>
            </a:r>
            <a:r>
              <a:rPr lang="en-US" sz="1900" dirty="0">
                <a:latin typeface="Times New Roman" panose="02020603050405020304" pitchFamily="18" charset="0"/>
                <a:cs typeface="Times New Roman" panose="02020603050405020304" pitchFamily="18" charset="0"/>
              </a:rPr>
              <a:t>To prevent overfitting, </a:t>
            </a: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incorporates dropout regularization in the fully connected layers. Dropout randomly drops a certain percentage of neurons during training, forcing the network to learn more robust features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Large-Scale Training: </a:t>
            </a:r>
            <a:r>
              <a:rPr lang="en-US" sz="1900" dirty="0" err="1">
                <a:latin typeface="Times New Roman" panose="02020603050405020304" pitchFamily="18" charset="0"/>
                <a:cs typeface="Times New Roman" panose="02020603050405020304" pitchFamily="18" charset="0"/>
              </a:rPr>
              <a:t>AlexNet</a:t>
            </a:r>
            <a:r>
              <a:rPr lang="en-US" sz="1900" dirty="0">
                <a:latin typeface="Times New Roman" panose="02020603050405020304" pitchFamily="18" charset="0"/>
                <a:cs typeface="Times New Roman" panose="02020603050405020304" pitchFamily="18" charset="0"/>
              </a:rPr>
              <a:t> was one of the first neural networks to be trained on a large-scale dataset, specifically the ImageNet dataset, which contains millions of labeled images. The massive scale of the dataset and the computational power required for training contributed to the success of </a:t>
            </a:r>
            <a:r>
              <a:rPr lang="en-US" sz="1900" dirty="0" err="1">
                <a:latin typeface="Times New Roman" panose="02020603050405020304" pitchFamily="18" charset="0"/>
                <a:cs typeface="Times New Roman" panose="02020603050405020304" pitchFamily="18" charset="0"/>
              </a:rPr>
              <a:t>AlexNet</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GPU Acceleration: </a:t>
            </a:r>
            <a:r>
              <a:rPr lang="en-US" sz="1900" dirty="0" err="1">
                <a:latin typeface="Times New Roman" panose="02020603050405020304" pitchFamily="18" charset="0"/>
                <a:cs typeface="Times New Roman" panose="02020603050405020304" pitchFamily="18" charset="0"/>
              </a:rPr>
              <a:t>AlexNet's</a:t>
            </a:r>
            <a:r>
              <a:rPr lang="en-US" sz="1900" dirty="0">
                <a:latin typeface="Times New Roman" panose="02020603050405020304" pitchFamily="18" charset="0"/>
                <a:cs typeface="Times New Roman" panose="02020603050405020304" pitchFamily="18" charset="0"/>
              </a:rPr>
              <a:t> successful implementation was made possible, in part, by the use of Graphics Processing Units (GPUs) for parallelizing the training process. This significantly reduced training time compared to using traditional Central Processing Units (CPUs).</a:t>
            </a:r>
          </a:p>
          <a:p>
            <a:pPr marL="342900" indent="-342900" algn="just">
              <a:lnSpc>
                <a:spcPct val="150000"/>
              </a:lnSpc>
              <a:spcBef>
                <a:spcPts val="0"/>
              </a:spcBef>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0" y="135851"/>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AlexNet</a:t>
            </a:r>
            <a:r>
              <a:rPr lang="en-US" b="1" dirty="0" smtClean="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2262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63554" y="597170"/>
            <a:ext cx="417062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RESNET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0" y="1030759"/>
            <a:ext cx="60960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83380" y="1030759"/>
            <a:ext cx="4495800" cy="3162300"/>
          </a:xfrm>
          <a:prstGeom prst="rect">
            <a:avLst/>
          </a:prstGeom>
        </p:spPr>
      </p:pic>
      <p:sp>
        <p:nvSpPr>
          <p:cNvPr id="6" name="Rectangle 5"/>
          <p:cNvSpPr/>
          <p:nvPr/>
        </p:nvSpPr>
        <p:spPr>
          <a:xfrm>
            <a:off x="4358102" y="4512689"/>
            <a:ext cx="278153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Block Diagram of RESNET</a:t>
            </a:r>
            <a:endParaRPr lang="en-US" dirty="0"/>
          </a:p>
        </p:txBody>
      </p:sp>
    </p:spTree>
    <p:extLst>
      <p:ext uri="{BB962C8B-B14F-4D97-AF65-F5344CB8AC3E}">
        <p14:creationId xmlns:p14="http://schemas.microsoft.com/office/powerpoint/2010/main" val="151629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0695103"/>
              </p:ext>
            </p:extLst>
          </p:nvPr>
        </p:nvGraphicFramePr>
        <p:xfrm>
          <a:off x="1020389" y="906162"/>
          <a:ext cx="10651523" cy="5349240"/>
        </p:xfrm>
        <a:graphic>
          <a:graphicData uri="http://schemas.openxmlformats.org/drawingml/2006/table">
            <a:tbl>
              <a:tblPr firstRow="1" bandRow="1">
                <a:tableStyleId>{5C22544A-7EE6-4342-B048-85BDC9FD1C3A}</a:tableStyleId>
              </a:tblPr>
              <a:tblGrid>
                <a:gridCol w="2982117"/>
                <a:gridCol w="7669406"/>
              </a:tblGrid>
              <a:tr h="426751">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Parameter</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Description</a:t>
                      </a:r>
                      <a:endParaRPr lang="en-US" dirty="0">
                        <a:solidFill>
                          <a:srgbClr val="002060"/>
                        </a:solidFill>
                        <a:latin typeface="Times New Roman" panose="02020603050405020304" pitchFamily="18" charset="0"/>
                        <a:cs typeface="Times New Roman" panose="02020603050405020304" pitchFamily="18" charset="0"/>
                      </a:endParaRPr>
                    </a:p>
                  </a:txBody>
                  <a:tcPr anchor="ct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Feature Hierarchy</a:t>
                      </a: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automatically learn hierarchical representations of features. The early layers capture basic features like edges and textures, while deeper layers learn more complex and abstract features. This hierarchical feature extraction is crucial for tasks such as image recognition and object detection.</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Reduction of Spatial Dimensions</a:t>
                      </a: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Pooling layers in CNNs help in reducing the spatial dimensions of the feature maps, making the computation more tractable and decreasing the risk of overfitting. Pooling layers also help in maintaining the invariance to small translations.</a:t>
                      </a:r>
                    </a:p>
                  </a:txBody>
                  <a:tcPr/>
                </a:tc>
              </a:tr>
              <a:tr h="370840">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Effective Parameterization</a:t>
                      </a:r>
                    </a:p>
                    <a:p>
                      <a:pPr algn="ctr">
                        <a:lnSpc>
                          <a:spcPts val="3000"/>
                        </a:lnSpc>
                      </a:pP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are designed to be effective in parameterization, meaning they can learn complex representations with a relatively small number of parameters compared to fully connected networks. This is especially important for tasks involving large input data like high-resolution images.</a:t>
                      </a:r>
                    </a:p>
                  </a:txBody>
                  <a:tcPr/>
                </a:tc>
              </a:tr>
            </a:tbl>
          </a:graphicData>
        </a:graphic>
      </p:graphicFrame>
      <p:sp>
        <p:nvSpPr>
          <p:cNvPr id="4" name="Subtitle 2"/>
          <p:cNvSpPr txBox="1">
            <a:spLocks/>
          </p:cNvSpPr>
          <p:nvPr/>
        </p:nvSpPr>
        <p:spPr>
          <a:xfrm>
            <a:off x="1774151" y="164893"/>
            <a:ext cx="9144000" cy="444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Motivation towards CNN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1441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035683" y="807309"/>
            <a:ext cx="10550979" cy="5675869"/>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err="1">
                <a:latin typeface="Times New Roman" panose="02020603050405020304" pitchFamily="18" charset="0"/>
                <a:cs typeface="Times New Roman" panose="02020603050405020304" pitchFamily="18" charset="0"/>
              </a:rPr>
              <a:t>ResNet</a:t>
            </a:r>
            <a:r>
              <a:rPr lang="en-US" sz="1900" dirty="0">
                <a:latin typeface="Times New Roman" panose="02020603050405020304" pitchFamily="18" charset="0"/>
                <a:cs typeface="Times New Roman" panose="02020603050405020304" pitchFamily="18" charset="0"/>
              </a:rPr>
              <a:t>, short for Residual Networks, is a type of deep neural network architecture that was designed to address the challenges of training very deep networks.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It </a:t>
            </a:r>
            <a:r>
              <a:rPr lang="en-US" sz="1900" dirty="0">
                <a:latin typeface="Times New Roman" panose="02020603050405020304" pitchFamily="18" charset="0"/>
                <a:cs typeface="Times New Roman" panose="02020603050405020304" pitchFamily="18" charset="0"/>
              </a:rPr>
              <a:t>was introduced by </a:t>
            </a:r>
            <a:r>
              <a:rPr lang="en-US" sz="1900" dirty="0" err="1">
                <a:latin typeface="Times New Roman" panose="02020603050405020304" pitchFamily="18" charset="0"/>
                <a:cs typeface="Times New Roman" panose="02020603050405020304" pitchFamily="18" charset="0"/>
              </a:rPr>
              <a:t>Kaiming</a:t>
            </a:r>
            <a:r>
              <a:rPr lang="en-US" sz="1900" dirty="0">
                <a:latin typeface="Times New Roman" panose="02020603050405020304" pitchFamily="18" charset="0"/>
                <a:cs typeface="Times New Roman" panose="02020603050405020304" pitchFamily="18" charset="0"/>
              </a:rPr>
              <a:t> He, </a:t>
            </a:r>
            <a:r>
              <a:rPr lang="en-US" sz="1900" dirty="0" err="1">
                <a:latin typeface="Times New Roman" panose="02020603050405020304" pitchFamily="18" charset="0"/>
                <a:cs typeface="Times New Roman" panose="02020603050405020304" pitchFamily="18" charset="0"/>
              </a:rPr>
              <a:t>Xiangyu</a:t>
            </a:r>
            <a:r>
              <a:rPr lang="en-US" sz="1900" dirty="0">
                <a:latin typeface="Times New Roman" panose="02020603050405020304" pitchFamily="18" charset="0"/>
                <a:cs typeface="Times New Roman" panose="02020603050405020304" pitchFamily="18" charset="0"/>
              </a:rPr>
              <a:t> Zhang, </a:t>
            </a:r>
            <a:r>
              <a:rPr lang="en-US" sz="1900" dirty="0" err="1">
                <a:latin typeface="Times New Roman" panose="02020603050405020304" pitchFamily="18" charset="0"/>
                <a:cs typeface="Times New Roman" panose="02020603050405020304" pitchFamily="18" charset="0"/>
              </a:rPr>
              <a:t>Shaoqing</a:t>
            </a:r>
            <a:r>
              <a:rPr lang="en-US" sz="1900" dirty="0">
                <a:latin typeface="Times New Roman" panose="02020603050405020304" pitchFamily="18" charset="0"/>
                <a:cs typeface="Times New Roman" panose="02020603050405020304" pitchFamily="18" charset="0"/>
              </a:rPr>
              <a:t> Ren, and Jian Sun in their paper "Deep Residual Learning for Image Recognition" in 2015</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main innovation of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is the use of residual blocks, which allow the network to learn residual functions instead of directly learning the desired underlying mapping. </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is achieved by introducing shortcut connections that skip one or more layers. </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These </a:t>
            </a:r>
            <a:r>
              <a:rPr lang="en-US" sz="1800" dirty="0">
                <a:latin typeface="Times New Roman" panose="02020603050405020304" pitchFamily="18" charset="0"/>
                <a:cs typeface="Times New Roman" panose="02020603050405020304" pitchFamily="18" charset="0"/>
              </a:rPr>
              <a:t>shortcut connections enable the gradient to be easily propagated back through the network during training, addressing the vanishing gradient problem commonly encountered in deep networks</a:t>
            </a:r>
            <a:r>
              <a:rPr lang="en-US" sz="18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key </a:t>
            </a:r>
            <a:r>
              <a:rPr lang="en-US" sz="1800" dirty="0">
                <a:latin typeface="Times New Roman" panose="02020603050405020304" pitchFamily="18" charset="0"/>
                <a:cs typeface="Times New Roman" panose="02020603050405020304" pitchFamily="18" charset="0"/>
              </a:rPr>
              <a:t>features of </a:t>
            </a:r>
            <a:r>
              <a:rPr lang="en-US" sz="1800" dirty="0" err="1" smtClean="0">
                <a:latin typeface="Times New Roman" panose="02020603050405020304" pitchFamily="18" charset="0"/>
                <a:cs typeface="Times New Roman" panose="02020603050405020304" pitchFamily="18" charset="0"/>
              </a:rPr>
              <a:t>ResNet</a:t>
            </a:r>
            <a:r>
              <a:rPr lang="en-US" sz="1800" dirty="0" smtClean="0">
                <a:latin typeface="Times New Roman" panose="02020603050405020304" pitchFamily="18" charset="0"/>
                <a:cs typeface="Times New Roman" panose="02020603050405020304" pitchFamily="18" charset="0"/>
              </a:rPr>
              <a:t> is as follows:</a:t>
            </a:r>
          </a:p>
          <a:p>
            <a:pPr marL="342900" indent="-342900" algn="just">
              <a:lnSpc>
                <a:spcPct val="150000"/>
              </a:lnSpc>
              <a:spcBef>
                <a:spcPts val="0"/>
              </a:spcBef>
              <a:buFont typeface="Wingdings" panose="05000000000000000000" pitchFamily="2" charset="2"/>
              <a:buChar char="Ø"/>
            </a:pPr>
            <a:r>
              <a:rPr lang="en-US" sz="1800" b="1" dirty="0">
                <a:solidFill>
                  <a:srgbClr val="00B0F0"/>
                </a:solidFill>
                <a:latin typeface="Times New Roman" panose="02020603050405020304" pitchFamily="18" charset="0"/>
                <a:cs typeface="Times New Roman" panose="02020603050405020304" pitchFamily="18" charset="0"/>
              </a:rPr>
              <a:t>Residual Blocks: </a:t>
            </a:r>
            <a:r>
              <a:rPr lang="en-US" sz="1800" dirty="0">
                <a:latin typeface="Times New Roman" panose="02020603050405020304" pitchFamily="18" charset="0"/>
                <a:cs typeface="Times New Roman" panose="02020603050405020304" pitchFamily="18" charset="0"/>
              </a:rPr>
              <a:t>The basic building block of a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is the residual block. Each block consists of two main paths: the identity path, which passes the input directly to the next layer, and the residual path, which learns the residual mapping. The output of the block is the sum of these two paths.</a:t>
            </a: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RESNET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359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035683" y="807309"/>
            <a:ext cx="10550979" cy="5675869"/>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err="1">
                <a:latin typeface="Times New Roman" panose="02020603050405020304" pitchFamily="18" charset="0"/>
                <a:cs typeface="Times New Roman" panose="02020603050405020304" pitchFamily="18" charset="0"/>
              </a:rPr>
              <a:t>ResNet</a:t>
            </a:r>
            <a:r>
              <a:rPr lang="en-US" sz="1900" dirty="0">
                <a:latin typeface="Times New Roman" panose="02020603050405020304" pitchFamily="18" charset="0"/>
                <a:cs typeface="Times New Roman" panose="02020603050405020304" pitchFamily="18" charset="0"/>
              </a:rPr>
              <a:t>, short for Residual Networks, is a type of deep neural network architecture that was designed to address the challenges of training very deep networks.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It </a:t>
            </a:r>
            <a:r>
              <a:rPr lang="en-US" sz="1900" dirty="0">
                <a:latin typeface="Times New Roman" panose="02020603050405020304" pitchFamily="18" charset="0"/>
                <a:cs typeface="Times New Roman" panose="02020603050405020304" pitchFamily="18" charset="0"/>
              </a:rPr>
              <a:t>was introduced by </a:t>
            </a:r>
            <a:r>
              <a:rPr lang="en-US" sz="1900" dirty="0" err="1">
                <a:latin typeface="Times New Roman" panose="02020603050405020304" pitchFamily="18" charset="0"/>
                <a:cs typeface="Times New Roman" panose="02020603050405020304" pitchFamily="18" charset="0"/>
              </a:rPr>
              <a:t>Kaiming</a:t>
            </a:r>
            <a:r>
              <a:rPr lang="en-US" sz="1900" dirty="0">
                <a:latin typeface="Times New Roman" panose="02020603050405020304" pitchFamily="18" charset="0"/>
                <a:cs typeface="Times New Roman" panose="02020603050405020304" pitchFamily="18" charset="0"/>
              </a:rPr>
              <a:t> He, </a:t>
            </a:r>
            <a:r>
              <a:rPr lang="en-US" sz="1900" dirty="0" err="1">
                <a:latin typeface="Times New Roman" panose="02020603050405020304" pitchFamily="18" charset="0"/>
                <a:cs typeface="Times New Roman" panose="02020603050405020304" pitchFamily="18" charset="0"/>
              </a:rPr>
              <a:t>Xiangyu</a:t>
            </a:r>
            <a:r>
              <a:rPr lang="en-US" sz="1900" dirty="0">
                <a:latin typeface="Times New Roman" panose="02020603050405020304" pitchFamily="18" charset="0"/>
                <a:cs typeface="Times New Roman" panose="02020603050405020304" pitchFamily="18" charset="0"/>
              </a:rPr>
              <a:t> Zhang, </a:t>
            </a:r>
            <a:r>
              <a:rPr lang="en-US" sz="1900" dirty="0" err="1">
                <a:latin typeface="Times New Roman" panose="02020603050405020304" pitchFamily="18" charset="0"/>
                <a:cs typeface="Times New Roman" panose="02020603050405020304" pitchFamily="18" charset="0"/>
              </a:rPr>
              <a:t>Shaoqing</a:t>
            </a:r>
            <a:r>
              <a:rPr lang="en-US" sz="1900" dirty="0">
                <a:latin typeface="Times New Roman" panose="02020603050405020304" pitchFamily="18" charset="0"/>
                <a:cs typeface="Times New Roman" panose="02020603050405020304" pitchFamily="18" charset="0"/>
              </a:rPr>
              <a:t> Ren, and Jian Sun in their paper "Deep Residual Learning for Image Recognition" in 2015</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main innovation of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is the use of residual blocks, which allow the network to learn residual functions instead of directly learning the desired underlying mapping. </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is achieved by introducing shortcut connections that skip one or more layers. </a:t>
            </a:r>
            <a:endParaRPr lang="en-US" sz="18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These </a:t>
            </a:r>
            <a:r>
              <a:rPr lang="en-US" sz="1800" dirty="0">
                <a:latin typeface="Times New Roman" panose="02020603050405020304" pitchFamily="18" charset="0"/>
                <a:cs typeface="Times New Roman" panose="02020603050405020304" pitchFamily="18" charset="0"/>
              </a:rPr>
              <a:t>shortcut connections enable the gradient to be easily propagated back through the network during training, addressing the vanishing gradient problem commonly encountered in deep networks</a:t>
            </a:r>
            <a:r>
              <a:rPr lang="en-US" sz="18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key </a:t>
            </a:r>
            <a:r>
              <a:rPr lang="en-US" sz="1800" dirty="0">
                <a:latin typeface="Times New Roman" panose="02020603050405020304" pitchFamily="18" charset="0"/>
                <a:cs typeface="Times New Roman" panose="02020603050405020304" pitchFamily="18" charset="0"/>
              </a:rPr>
              <a:t>features of </a:t>
            </a:r>
            <a:r>
              <a:rPr lang="en-US" sz="1800" dirty="0" err="1" smtClean="0">
                <a:latin typeface="Times New Roman" panose="02020603050405020304" pitchFamily="18" charset="0"/>
                <a:cs typeface="Times New Roman" panose="02020603050405020304" pitchFamily="18" charset="0"/>
              </a:rPr>
              <a:t>ResNet</a:t>
            </a:r>
            <a:r>
              <a:rPr lang="en-US" sz="1800" dirty="0" smtClean="0">
                <a:latin typeface="Times New Roman" panose="02020603050405020304" pitchFamily="18" charset="0"/>
                <a:cs typeface="Times New Roman" panose="02020603050405020304" pitchFamily="18" charset="0"/>
              </a:rPr>
              <a:t> is as follows:</a:t>
            </a:r>
          </a:p>
          <a:p>
            <a:pPr marL="342900" indent="-342900" algn="just">
              <a:lnSpc>
                <a:spcPct val="150000"/>
              </a:lnSpc>
              <a:spcBef>
                <a:spcPts val="0"/>
              </a:spcBef>
              <a:buFont typeface="Wingdings" panose="05000000000000000000" pitchFamily="2" charset="2"/>
              <a:buChar char="Ø"/>
            </a:pPr>
            <a:r>
              <a:rPr lang="en-US" sz="1800" b="1" dirty="0">
                <a:solidFill>
                  <a:srgbClr val="00B0F0"/>
                </a:solidFill>
                <a:latin typeface="Times New Roman" panose="02020603050405020304" pitchFamily="18" charset="0"/>
                <a:cs typeface="Times New Roman" panose="02020603050405020304" pitchFamily="18" charset="0"/>
              </a:rPr>
              <a:t>Residual Blocks: </a:t>
            </a:r>
            <a:r>
              <a:rPr lang="en-US" sz="1800" dirty="0">
                <a:latin typeface="Times New Roman" panose="02020603050405020304" pitchFamily="18" charset="0"/>
                <a:cs typeface="Times New Roman" panose="02020603050405020304" pitchFamily="18" charset="0"/>
              </a:rPr>
              <a:t>The basic building block of a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is the residual block. Each block consists of two main paths: the identity path, which passes the input directly to the next layer, and the residual path, which learns the residual mapping. The output of the block is the sum of these two paths.</a:t>
            </a: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RESNET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147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035683" y="807309"/>
            <a:ext cx="10550979" cy="5675869"/>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Shortcut Connections: </a:t>
            </a:r>
            <a:r>
              <a:rPr lang="en-US" sz="1900" dirty="0">
                <a:latin typeface="Times New Roman" panose="02020603050405020304" pitchFamily="18" charset="0"/>
                <a:cs typeface="Times New Roman" panose="02020603050405020304" pitchFamily="18" charset="0"/>
              </a:rPr>
              <a:t>The shortcut connections, or skip connections, enable the gradient to be directly propagated through the network without passing through multiple layers. This helps in mitigating the vanishing gradient problem, making it easier to train very deep networks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Deep Architectures: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architectures are capable of being very deep, with models ranging from dozens to hundreds of layers. This depth is facilitated by the residual connections, allowing for effective training and optimization of extremely deep networks</a:t>
            </a:r>
            <a:r>
              <a:rPr lang="en-US" sz="18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b="1" dirty="0">
                <a:solidFill>
                  <a:srgbClr val="00B0F0"/>
                </a:solidFill>
                <a:latin typeface="Times New Roman" panose="02020603050405020304" pitchFamily="18" charset="0"/>
                <a:cs typeface="Times New Roman" panose="02020603050405020304" pitchFamily="18" charset="0"/>
              </a:rPr>
              <a:t>Batch Normalization: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typically incorporates batch normalization, which helps in stabilizing and accelerating the training process by normalizing the inputs of each layer</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800" b="1" dirty="0">
                <a:solidFill>
                  <a:srgbClr val="00B0F0"/>
                </a:solidFill>
                <a:latin typeface="Times New Roman" panose="02020603050405020304" pitchFamily="18" charset="0"/>
                <a:cs typeface="Times New Roman" panose="02020603050405020304" pitchFamily="18" charset="0"/>
              </a:rPr>
              <a:t>Global Average Pooling: </a:t>
            </a:r>
            <a:r>
              <a:rPr lang="en-US" sz="1800" dirty="0">
                <a:latin typeface="Times New Roman" panose="02020603050405020304" pitchFamily="18" charset="0"/>
                <a:cs typeface="Times New Roman" panose="02020603050405020304" pitchFamily="18" charset="0"/>
              </a:rPr>
              <a:t>Instead of using fully connected layers at the end of the network, </a:t>
            </a: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often uses global average pooling to reduce spatial dimensions. This helps in reducing the number of parameters and preventing overfitting</a:t>
            </a:r>
            <a:r>
              <a:rPr lang="en-US" sz="18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ResNet</a:t>
            </a:r>
            <a:r>
              <a:rPr lang="en-US" sz="1800" dirty="0">
                <a:latin typeface="Times New Roman" panose="02020603050405020304" pitchFamily="18" charset="0"/>
                <a:cs typeface="Times New Roman" panose="02020603050405020304" pitchFamily="18" charset="0"/>
              </a:rPr>
              <a:t> architectures have been widely used in various computer vision tasks, such as image classification, object detection, and segmentation.</a:t>
            </a: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RESNET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540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37975" y="1227440"/>
            <a:ext cx="10550979" cy="5123934"/>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In the context of Convolutional Neural Networks (CNNs), transfer learning has been particularly successful due to the ability of CNNs to learn hierarchical features.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Here </a:t>
            </a:r>
            <a:r>
              <a:rPr lang="en-US" sz="1900" dirty="0">
                <a:latin typeface="Times New Roman" panose="02020603050405020304" pitchFamily="18" charset="0"/>
                <a:cs typeface="Times New Roman" panose="02020603050405020304" pitchFamily="18" charset="0"/>
              </a:rPr>
              <a:t>are some common transfer learning techniques in </a:t>
            </a:r>
            <a:r>
              <a:rPr lang="en-US" sz="1900" dirty="0" smtClean="0">
                <a:latin typeface="Times New Roman" panose="02020603050405020304" pitchFamily="18" charset="0"/>
                <a:cs typeface="Times New Roman" panose="02020603050405020304" pitchFamily="18" charset="0"/>
              </a:rPr>
              <a:t>CNN:</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Feature Extraction: </a:t>
            </a:r>
            <a:r>
              <a:rPr lang="en-US" sz="1900" dirty="0">
                <a:latin typeface="Times New Roman" panose="02020603050405020304" pitchFamily="18" charset="0"/>
                <a:cs typeface="Times New Roman" panose="02020603050405020304" pitchFamily="18" charset="0"/>
              </a:rPr>
              <a:t>In feature extraction, a pre-trained CNN is used as a fixed feature extractor. The idea is to remove the last few layers of the pre-trained model, which are typically responsible for task-specific classification, and retain the earlier layers that have learned generic features. These features can then be used as input for a new classifier trained on the target task</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Fine-Tuning: </a:t>
            </a:r>
            <a:r>
              <a:rPr lang="en-US" sz="1900" dirty="0">
                <a:latin typeface="Times New Roman" panose="02020603050405020304" pitchFamily="18" charset="0"/>
                <a:cs typeface="Times New Roman" panose="02020603050405020304" pitchFamily="18" charset="0"/>
              </a:rPr>
              <a:t>Fine-tuning involves taking a pre-trained CNN and further training it on the target task. Instead of keeping the entire architecture fixed, as in feature extraction, fine-tuning allows the weights of some layers to be updated during training on the new task. This is especially useful when the target task is related to the original task, but there are some task-specific nuances</a:t>
            </a:r>
            <a:r>
              <a:rPr lang="en-US" sz="1900" dirty="0" smtClean="0">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Transfer Learning Techniques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9401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37975" y="1161537"/>
            <a:ext cx="10550979" cy="5033318"/>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00B0F0"/>
                </a:solidFill>
                <a:latin typeface="Times New Roman" panose="02020603050405020304" pitchFamily="18" charset="0"/>
                <a:cs typeface="Times New Roman" panose="02020603050405020304" pitchFamily="18" charset="0"/>
              </a:rPr>
              <a:t>Pre-trained </a:t>
            </a:r>
            <a:r>
              <a:rPr lang="en-US" sz="1900" b="1" dirty="0">
                <a:solidFill>
                  <a:srgbClr val="00B0F0"/>
                </a:solidFill>
                <a:latin typeface="Times New Roman" panose="02020603050405020304" pitchFamily="18" charset="0"/>
                <a:cs typeface="Times New Roman" panose="02020603050405020304" pitchFamily="18" charset="0"/>
              </a:rPr>
              <a:t>Models: </a:t>
            </a:r>
            <a:r>
              <a:rPr lang="en-US" sz="1900" dirty="0">
                <a:latin typeface="Times New Roman" panose="02020603050405020304" pitchFamily="18" charset="0"/>
                <a:cs typeface="Times New Roman" panose="02020603050405020304" pitchFamily="18" charset="0"/>
              </a:rPr>
              <a:t>Many pre-trained CNN models are available and have been trained on large-scale datasets like ImageNet. Models like VGG, </a:t>
            </a:r>
            <a:r>
              <a:rPr lang="en-US" sz="1900" dirty="0" err="1">
                <a:latin typeface="Times New Roman" panose="02020603050405020304" pitchFamily="18" charset="0"/>
                <a:cs typeface="Times New Roman" panose="02020603050405020304" pitchFamily="18" charset="0"/>
              </a:rPr>
              <a:t>ResNet</a:t>
            </a:r>
            <a:r>
              <a:rPr lang="en-US" sz="1900" dirty="0">
                <a:latin typeface="Times New Roman" panose="02020603050405020304" pitchFamily="18" charset="0"/>
                <a:cs typeface="Times New Roman" panose="02020603050405020304" pitchFamily="18" charset="0"/>
              </a:rPr>
              <a:t>, Inception, and </a:t>
            </a:r>
            <a:r>
              <a:rPr lang="en-US" sz="1900" dirty="0" err="1">
                <a:latin typeface="Times New Roman" panose="02020603050405020304" pitchFamily="18" charset="0"/>
                <a:cs typeface="Times New Roman" panose="02020603050405020304" pitchFamily="18" charset="0"/>
              </a:rPr>
              <a:t>MobileNet</a:t>
            </a:r>
            <a:r>
              <a:rPr lang="en-US" sz="1900" dirty="0">
                <a:latin typeface="Times New Roman" panose="02020603050405020304" pitchFamily="18" charset="0"/>
                <a:cs typeface="Times New Roman" panose="02020603050405020304" pitchFamily="18" charset="0"/>
              </a:rPr>
              <a:t> are examples. Researchers and practitioners often use these models as starting points for their own tasks, leveraging the learned features and hierarchical representations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Domain Adaptation: </a:t>
            </a:r>
            <a:r>
              <a:rPr lang="en-US" sz="1900" dirty="0">
                <a:latin typeface="Times New Roman" panose="02020603050405020304" pitchFamily="18" charset="0"/>
                <a:cs typeface="Times New Roman" panose="02020603050405020304" pitchFamily="18" charset="0"/>
              </a:rPr>
              <a:t>Domain adaptation focuses on transferring knowledge from a source domain to a target domain, where the distributions of data might be different. This is crucial when the labeled data in the target domain is limited. Techniques like adversarial training can be employed to align the feature distributions between the source and target domains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Progressive Neural Networks: </a:t>
            </a:r>
            <a:r>
              <a:rPr lang="en-US" sz="1900" dirty="0">
                <a:latin typeface="Times New Roman" panose="02020603050405020304" pitchFamily="18" charset="0"/>
                <a:cs typeface="Times New Roman" panose="02020603050405020304" pitchFamily="18" charset="0"/>
              </a:rPr>
              <a:t>In progressive neural networks, the model is trained progressively on multiple tasks. Each new task involves the addition of new layers or units to the existing model. This allows the model to learn task-specific features while retaining knowledge from previous tasks</a:t>
            </a:r>
            <a:r>
              <a:rPr lang="en-US" sz="1900" dirty="0" smtClean="0">
                <a:latin typeface="Times New Roman" panose="02020603050405020304" pitchFamily="18" charset="0"/>
                <a:cs typeface="Times New Roman" panose="02020603050405020304" pitchFamily="18" charset="0"/>
              </a:rPr>
              <a:t>.</a:t>
            </a: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Transfer Learning Techniques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280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37975" y="1301580"/>
            <a:ext cx="10550979" cy="5033318"/>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Knowledge Distillation: </a:t>
            </a:r>
            <a:r>
              <a:rPr lang="en-US" sz="1900" dirty="0">
                <a:latin typeface="Times New Roman" panose="02020603050405020304" pitchFamily="18" charset="0"/>
                <a:cs typeface="Times New Roman" panose="02020603050405020304" pitchFamily="18" charset="0"/>
              </a:rPr>
              <a:t>Knowledge distillation involves training a smaller model (student) to mimic the behavior of a larger, well-established model (teacher). The idea is to transfer the knowledge captured by the teacher model to the smaller model, making it more efficient while retaining much of the performance</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Transfer learning can significantly reduce the amount of labeled data required for training a CNN on a new task, making it a powerful technique in scenarios where obtaining large labeled datasets is challenging.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choice of transfer learning technique depends on factors such as the similarity between the source and target tasks and the amount of labeled data available for the target task.</a:t>
            </a:r>
          </a:p>
          <a:p>
            <a:pPr marL="342900" indent="-342900" algn="just">
              <a:lnSpc>
                <a:spcPct val="150000"/>
              </a:lnSpc>
              <a:spcBef>
                <a:spcPts val="0"/>
              </a:spcBef>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Transfer Learning Techniques </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828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DenseNet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28827" y="807309"/>
            <a:ext cx="7169276" cy="5693249"/>
          </a:xfrm>
          <a:prstGeom prst="rect">
            <a:avLst/>
          </a:prstGeom>
        </p:spPr>
      </p:pic>
    </p:spTree>
    <p:extLst>
      <p:ext uri="{BB962C8B-B14F-4D97-AF65-F5344CB8AC3E}">
        <p14:creationId xmlns:p14="http://schemas.microsoft.com/office/powerpoint/2010/main" val="913634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903877" y="807309"/>
            <a:ext cx="10550979" cy="5033318"/>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err="1">
                <a:latin typeface="Times New Roman" panose="02020603050405020304" pitchFamily="18" charset="0"/>
                <a:cs typeface="Times New Roman" panose="02020603050405020304" pitchFamily="18" charset="0"/>
              </a:rPr>
              <a:t>DenseNet</a:t>
            </a:r>
            <a:r>
              <a:rPr lang="en-US" sz="1900" dirty="0">
                <a:latin typeface="Times New Roman" panose="02020603050405020304" pitchFamily="18" charset="0"/>
                <a:cs typeface="Times New Roman" panose="02020603050405020304" pitchFamily="18" charset="0"/>
              </a:rPr>
              <a:t> is a neural network architecture introduced by Gao Huang, Zhuang Liu, and Kilian Q. Weinberger in the paper "Densely Connected Convolutional Networks" in 2017.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err="1" smtClean="0">
                <a:latin typeface="Times New Roman" panose="02020603050405020304" pitchFamily="18" charset="0"/>
                <a:cs typeface="Times New Roman" panose="02020603050405020304" pitchFamily="18" charset="0"/>
              </a:rPr>
              <a:t>DenseNet</a:t>
            </a:r>
            <a:r>
              <a:rPr lang="en-US" sz="1900" dirty="0" smtClean="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addresses some challenges in traditional deep neural networks, such as the vanishing gradient problem and the need for a large number of parameters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Key </a:t>
            </a:r>
            <a:r>
              <a:rPr lang="en-US" sz="1900" dirty="0">
                <a:latin typeface="Times New Roman" panose="02020603050405020304" pitchFamily="18" charset="0"/>
                <a:cs typeface="Times New Roman" panose="02020603050405020304" pitchFamily="18" charset="0"/>
              </a:rPr>
              <a:t>features of </a:t>
            </a:r>
            <a:r>
              <a:rPr lang="en-US" sz="1900" dirty="0" err="1" smtClean="0">
                <a:latin typeface="Times New Roman" panose="02020603050405020304" pitchFamily="18" charset="0"/>
                <a:cs typeface="Times New Roman" panose="02020603050405020304" pitchFamily="18" charset="0"/>
              </a:rPr>
              <a:t>DenseNet</a:t>
            </a:r>
            <a:r>
              <a:rPr lang="en-US" sz="1900" dirty="0" smtClean="0">
                <a:latin typeface="Times New Roman" panose="02020603050405020304" pitchFamily="18" charset="0"/>
                <a:cs typeface="Times New Roman" panose="02020603050405020304" pitchFamily="18" charset="0"/>
              </a:rPr>
              <a:t> is as follows</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Dense Blocks: </a:t>
            </a:r>
            <a:r>
              <a:rPr lang="en-US" sz="1900" dirty="0">
                <a:latin typeface="Times New Roman" panose="02020603050405020304" pitchFamily="18" charset="0"/>
                <a:cs typeface="Times New Roman" panose="02020603050405020304" pitchFamily="18" charset="0"/>
              </a:rPr>
              <a:t>The architecture introduces dense blocks where each layer is connected to every other layer in a feed-forward fashion. This dense connectivity allows for feature reuse, facilitates gradient flow, and helps in learning more compact representations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Bottleneck Layers: </a:t>
            </a:r>
            <a:r>
              <a:rPr lang="en-US" sz="1900" dirty="0">
                <a:latin typeface="Times New Roman" panose="02020603050405020304" pitchFamily="18" charset="0"/>
                <a:cs typeface="Times New Roman" panose="02020603050405020304" pitchFamily="18" charset="0"/>
              </a:rPr>
              <a:t>Within dense blocks, bottleneck layers are employed to reduce the number of input feature maps, making the network more computationally efficient</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DENSENET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398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37975" y="1301580"/>
            <a:ext cx="10550979" cy="5033318"/>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00B0F0"/>
                </a:solidFill>
                <a:latin typeface="Times New Roman" panose="02020603050405020304" pitchFamily="18" charset="0"/>
                <a:cs typeface="Times New Roman" panose="02020603050405020304" pitchFamily="18" charset="0"/>
              </a:rPr>
              <a:t>Transition </a:t>
            </a:r>
            <a:r>
              <a:rPr lang="en-US" sz="1900" b="1" dirty="0">
                <a:solidFill>
                  <a:srgbClr val="00B0F0"/>
                </a:solidFill>
                <a:latin typeface="Times New Roman" panose="02020603050405020304" pitchFamily="18" charset="0"/>
                <a:cs typeface="Times New Roman" panose="02020603050405020304" pitchFamily="18" charset="0"/>
              </a:rPr>
              <a:t>Layers: </a:t>
            </a:r>
            <a:r>
              <a:rPr lang="en-US" sz="1900" dirty="0">
                <a:latin typeface="Times New Roman" panose="02020603050405020304" pitchFamily="18" charset="0"/>
                <a:cs typeface="Times New Roman" panose="02020603050405020304" pitchFamily="18" charset="0"/>
              </a:rPr>
              <a:t>Transition layers are used to control the growth of the network and reduce the spatial dimensions of the feature maps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Global Average Pooling (GAP): </a:t>
            </a:r>
            <a:r>
              <a:rPr lang="en-US" sz="1900" dirty="0" err="1">
                <a:latin typeface="Times New Roman" panose="02020603050405020304" pitchFamily="18" charset="0"/>
                <a:cs typeface="Times New Roman" panose="02020603050405020304" pitchFamily="18" charset="0"/>
              </a:rPr>
              <a:t>DenseNet</a:t>
            </a:r>
            <a:r>
              <a:rPr lang="en-US" sz="1900" dirty="0">
                <a:latin typeface="Times New Roman" panose="02020603050405020304" pitchFamily="18" charset="0"/>
                <a:cs typeface="Times New Roman" panose="02020603050405020304" pitchFamily="18" charset="0"/>
              </a:rPr>
              <a:t> typically uses global average pooling instead of fully connected layers at the end of the network. This reduces the number of parameters and helps improve model generalization</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DenseNet</a:t>
            </a:r>
            <a:r>
              <a:rPr lang="en-US" sz="1800" dirty="0">
                <a:latin typeface="Times New Roman" panose="02020603050405020304" pitchFamily="18" charset="0"/>
                <a:cs typeface="Times New Roman" panose="02020603050405020304" pitchFamily="18" charset="0"/>
              </a:rPr>
              <a:t> architectures have demonstrated strong performance in image classification and other computer vision </a:t>
            </a:r>
            <a:r>
              <a:rPr lang="en-US" sz="1800" dirty="0" smtClean="0">
                <a:latin typeface="Times New Roman" panose="02020603050405020304" pitchFamily="18" charset="0"/>
                <a:cs typeface="Times New Roman" panose="02020603050405020304" pitchFamily="18" charset="0"/>
              </a:rPr>
              <a:t>tasks.</a:t>
            </a:r>
          </a:p>
        </p:txBody>
      </p:sp>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DENSENET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4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PixelNet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055815" y="929156"/>
            <a:ext cx="8115300" cy="2362200"/>
          </a:xfrm>
          <a:prstGeom prst="rect">
            <a:avLst/>
          </a:prstGeom>
        </p:spPr>
      </p:pic>
      <p:sp>
        <p:nvSpPr>
          <p:cNvPr id="4" name="Rectangle 3"/>
          <p:cNvSpPr/>
          <p:nvPr/>
        </p:nvSpPr>
        <p:spPr>
          <a:xfrm>
            <a:off x="837976" y="3413203"/>
            <a:ext cx="10550979"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err="1">
                <a:solidFill>
                  <a:srgbClr val="0F0F0F"/>
                </a:solidFill>
                <a:latin typeface="Times New Roman" panose="02020603050405020304" pitchFamily="18" charset="0"/>
                <a:cs typeface="Times New Roman" panose="02020603050405020304" pitchFamily="18" charset="0"/>
              </a:rPr>
              <a:t>PixelNet</a:t>
            </a:r>
            <a:r>
              <a:rPr lang="en-US" dirty="0">
                <a:solidFill>
                  <a:srgbClr val="0F0F0F"/>
                </a:solidFill>
                <a:latin typeface="Times New Roman" panose="02020603050405020304" pitchFamily="18" charset="0"/>
                <a:cs typeface="Times New Roman" panose="02020603050405020304" pitchFamily="18" charset="0"/>
              </a:rPr>
              <a:t> refers to a neural network architecture designed for semantic segmentation tasks, where the goal is to assign a class label to each pixel in an input image. </a:t>
            </a:r>
            <a:endParaRPr lang="en-US" dirty="0" smtClean="0">
              <a:solidFill>
                <a:srgbClr val="0F0F0F"/>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solidFill>
                  <a:srgbClr val="0F0F0F"/>
                </a:solidFill>
                <a:latin typeface="Times New Roman" panose="02020603050405020304" pitchFamily="18" charset="0"/>
                <a:cs typeface="Times New Roman" panose="02020603050405020304" pitchFamily="18" charset="0"/>
              </a:rPr>
              <a:t>There </a:t>
            </a:r>
            <a:r>
              <a:rPr lang="en-US" dirty="0">
                <a:solidFill>
                  <a:srgbClr val="0F0F0F"/>
                </a:solidFill>
                <a:latin typeface="Times New Roman" panose="02020603050405020304" pitchFamily="18" charset="0"/>
                <a:cs typeface="Times New Roman" panose="02020603050405020304" pitchFamily="18" charset="0"/>
              </a:rPr>
              <a:t>might be some confusion here because "</a:t>
            </a:r>
            <a:r>
              <a:rPr lang="en-US" dirty="0" err="1">
                <a:solidFill>
                  <a:srgbClr val="0F0F0F"/>
                </a:solidFill>
                <a:latin typeface="Times New Roman" panose="02020603050405020304" pitchFamily="18" charset="0"/>
                <a:cs typeface="Times New Roman" panose="02020603050405020304" pitchFamily="18" charset="0"/>
              </a:rPr>
              <a:t>PixelNet</a:t>
            </a:r>
            <a:r>
              <a:rPr lang="en-US" dirty="0">
                <a:solidFill>
                  <a:srgbClr val="0F0F0F"/>
                </a:solidFill>
                <a:latin typeface="Times New Roman" panose="02020603050405020304" pitchFamily="18" charset="0"/>
                <a:cs typeface="Times New Roman" panose="02020603050405020304" pitchFamily="18" charset="0"/>
              </a:rPr>
              <a:t>" is not as widely recognized as some other architectures. </a:t>
            </a:r>
            <a:endParaRPr lang="en-US" dirty="0" smtClean="0">
              <a:solidFill>
                <a:srgbClr val="0F0F0F"/>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solidFill>
                  <a:srgbClr val="0F0F0F"/>
                </a:solidFill>
                <a:latin typeface="Times New Roman" panose="02020603050405020304" pitchFamily="18" charset="0"/>
                <a:cs typeface="Times New Roman" panose="02020603050405020304" pitchFamily="18" charset="0"/>
              </a:rPr>
              <a:t>It's </a:t>
            </a:r>
            <a:r>
              <a:rPr lang="en-US" dirty="0">
                <a:solidFill>
                  <a:srgbClr val="0F0F0F"/>
                </a:solidFill>
                <a:latin typeface="Times New Roman" panose="02020603050405020304" pitchFamily="18" charset="0"/>
                <a:cs typeface="Times New Roman" panose="02020603050405020304" pitchFamily="18" charset="0"/>
              </a:rPr>
              <a:t>possible that you might be referring to "</a:t>
            </a:r>
            <a:r>
              <a:rPr lang="en-US" dirty="0" err="1">
                <a:solidFill>
                  <a:srgbClr val="0F0F0F"/>
                </a:solidFill>
                <a:latin typeface="Times New Roman" panose="02020603050405020304" pitchFamily="18" charset="0"/>
                <a:cs typeface="Times New Roman" panose="02020603050405020304" pitchFamily="18" charset="0"/>
              </a:rPr>
              <a:t>PixelNet</a:t>
            </a:r>
            <a:r>
              <a:rPr lang="en-US" dirty="0">
                <a:solidFill>
                  <a:srgbClr val="0F0F0F"/>
                </a:solidFill>
                <a:latin typeface="Times New Roman" panose="02020603050405020304" pitchFamily="18" charset="0"/>
                <a:cs typeface="Times New Roman" panose="02020603050405020304" pitchFamily="18" charset="0"/>
              </a:rPr>
              <a:t>: Representation of the pixels, by the pixels, and for the pixels" by </a:t>
            </a:r>
            <a:r>
              <a:rPr lang="en-US" dirty="0" err="1">
                <a:solidFill>
                  <a:srgbClr val="0F0F0F"/>
                </a:solidFill>
                <a:latin typeface="Times New Roman" panose="02020603050405020304" pitchFamily="18" charset="0"/>
                <a:cs typeface="Times New Roman" panose="02020603050405020304" pitchFamily="18" charset="0"/>
              </a:rPr>
              <a:t>Tsung</a:t>
            </a:r>
            <a:r>
              <a:rPr lang="en-US" dirty="0">
                <a:solidFill>
                  <a:srgbClr val="0F0F0F"/>
                </a:solidFill>
                <a:latin typeface="Times New Roman" panose="02020603050405020304" pitchFamily="18" charset="0"/>
                <a:cs typeface="Times New Roman" panose="02020603050405020304" pitchFamily="18" charset="0"/>
              </a:rPr>
              <a:t>-Yi Lin et al., which is a paper that proposed a method for object instance segmentation.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925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42053577"/>
              </p:ext>
            </p:extLst>
          </p:nvPr>
        </p:nvGraphicFramePr>
        <p:xfrm>
          <a:off x="1036865" y="1005016"/>
          <a:ext cx="10618572" cy="3733800"/>
        </p:xfrm>
        <a:graphic>
          <a:graphicData uri="http://schemas.openxmlformats.org/drawingml/2006/table">
            <a:tbl>
              <a:tblPr firstRow="1" bandRow="1">
                <a:tableStyleId>{5C22544A-7EE6-4342-B048-85BDC9FD1C3A}</a:tableStyleId>
              </a:tblPr>
              <a:tblGrid>
                <a:gridCol w="2972892"/>
                <a:gridCol w="7645680"/>
              </a:tblGrid>
              <a:tr h="239310">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Parameter</a:t>
                      </a:r>
                      <a:endParaRPr lang="en-US" dirty="0">
                        <a:solidFill>
                          <a:srgbClr val="00206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dirty="0" smtClean="0">
                          <a:solidFill>
                            <a:srgbClr val="002060"/>
                          </a:solidFill>
                          <a:latin typeface="Times New Roman" panose="02020603050405020304" pitchFamily="18" charset="0"/>
                          <a:cs typeface="Times New Roman" panose="02020603050405020304" pitchFamily="18" charset="0"/>
                        </a:rPr>
                        <a:t>Description</a:t>
                      </a:r>
                      <a:endParaRPr lang="en-US" dirty="0">
                        <a:solidFill>
                          <a:srgbClr val="002060"/>
                        </a:solidFill>
                        <a:latin typeface="Times New Roman" panose="02020603050405020304" pitchFamily="18" charset="0"/>
                        <a:cs typeface="Times New Roman" panose="02020603050405020304" pitchFamily="18" charset="0"/>
                      </a:endParaRPr>
                    </a:p>
                  </a:txBody>
                  <a:tcPr anchor="ctr"/>
                </a:tc>
              </a:tr>
              <a:tr h="370840">
                <a:tc>
                  <a:txBody>
                    <a:bodyPr/>
                    <a:lstStyle/>
                    <a:p>
                      <a:pPr algn="ctr">
                        <a:lnSpc>
                          <a:spcPts val="3000"/>
                        </a:lnSpc>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Success in Image Recognition</a:t>
                      </a: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have demonstrated remarkable success in image recognition tasks, such as the ImageNet Large Scale Visual Recognition Challenge. Their ability to automatically learn and extract hierarchical features from images has contributed to their widespread adoption in computer vision applications.</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1800" b="1" i="0" kern="1200" dirty="0" smtClean="0">
                          <a:solidFill>
                            <a:schemeClr val="dk1"/>
                          </a:solidFill>
                          <a:effectLst/>
                          <a:latin typeface="Times New Roman" panose="02020603050405020304" pitchFamily="18" charset="0"/>
                          <a:ea typeface="+mn-ea"/>
                          <a:cs typeface="Times New Roman" panose="02020603050405020304" pitchFamily="18" charset="0"/>
                        </a:rPr>
                        <a:t>Transfer Learning</a:t>
                      </a:r>
                    </a:p>
                    <a:p>
                      <a:pPr algn="ctr">
                        <a:lnSpc>
                          <a:spcPts val="3000"/>
                        </a:lnSpc>
                      </a:pPr>
                      <a:endParaRPr lang="en-US" b="1" dirty="0">
                        <a:latin typeface="Times New Roman" panose="02020603050405020304" pitchFamily="18" charset="0"/>
                        <a:cs typeface="Times New Roman" panose="02020603050405020304" pitchFamily="18" charset="0"/>
                      </a:endParaRPr>
                    </a:p>
                  </a:txBody>
                  <a:tcPr anchor="ctr"/>
                </a:tc>
                <a:tc>
                  <a:txBody>
                    <a:bodyPr/>
                    <a:lstStyle/>
                    <a:p>
                      <a:pPr algn="just">
                        <a:lnSpc>
                          <a:spcPts val="3000"/>
                        </a:lnSpc>
                      </a:pPr>
                      <a:r>
                        <a:rPr lang="en-US" sz="1800" b="0" i="0" kern="1200" dirty="0" smtClean="0">
                          <a:solidFill>
                            <a:schemeClr val="dk1"/>
                          </a:solidFill>
                          <a:effectLst/>
                          <a:latin typeface="Times New Roman" panose="02020603050405020304" pitchFamily="18" charset="0"/>
                          <a:ea typeface="+mn-ea"/>
                          <a:cs typeface="Times New Roman" panose="02020603050405020304" pitchFamily="18" charset="0"/>
                        </a:rPr>
                        <a:t>CNNs are well-suited for transfer learning, where a pre-trained model on a large dataset (e.g., ImageNet) can be fine-tuned for a specific task with a smaller dataset. This is particularly valuable when labeled data for a specific task is limited.</a:t>
                      </a:r>
                    </a:p>
                  </a:txBody>
                  <a:tcPr/>
                </a:tc>
              </a:tr>
            </a:tbl>
          </a:graphicData>
        </a:graphic>
      </p:graphicFrame>
      <p:sp>
        <p:nvSpPr>
          <p:cNvPr id="4" name="Subtitle 2"/>
          <p:cNvSpPr txBox="1">
            <a:spLocks/>
          </p:cNvSpPr>
          <p:nvPr/>
        </p:nvSpPr>
        <p:spPr>
          <a:xfrm>
            <a:off x="1774151" y="164893"/>
            <a:ext cx="9144000" cy="444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Motivation towards CNN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711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7976" y="292370"/>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smtClean="0">
                <a:solidFill>
                  <a:srgbClr val="FF0000"/>
                </a:solidFill>
                <a:latin typeface="Times New Roman" panose="02020603050405020304" pitchFamily="18" charset="0"/>
                <a:cs typeface="Times New Roman" panose="02020603050405020304" pitchFamily="18" charset="0"/>
              </a:rPr>
              <a:t>PixelNet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37976" y="807309"/>
            <a:ext cx="10550979" cy="341632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solidFill>
                  <a:srgbClr val="0F0F0F"/>
                </a:solidFill>
                <a:latin typeface="Times New Roman" panose="02020603050405020304" pitchFamily="18" charset="0"/>
                <a:cs typeface="Times New Roman" panose="02020603050405020304" pitchFamily="18" charset="0"/>
              </a:rPr>
              <a:t>Key features of </a:t>
            </a:r>
            <a:r>
              <a:rPr lang="en-US" dirty="0" err="1" smtClean="0">
                <a:solidFill>
                  <a:srgbClr val="0F0F0F"/>
                </a:solidFill>
                <a:latin typeface="Times New Roman" panose="02020603050405020304" pitchFamily="18" charset="0"/>
                <a:cs typeface="Times New Roman" panose="02020603050405020304" pitchFamily="18" charset="0"/>
              </a:rPr>
              <a:t>PixelNet</a:t>
            </a:r>
            <a:r>
              <a:rPr lang="en-US" dirty="0" smtClean="0">
                <a:solidFill>
                  <a:srgbClr val="0F0F0F"/>
                </a:solidFill>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b="1" dirty="0">
                <a:solidFill>
                  <a:srgbClr val="00B0F0"/>
                </a:solidFill>
                <a:latin typeface="Times New Roman" panose="02020603050405020304" pitchFamily="18" charset="0"/>
                <a:cs typeface="Times New Roman" panose="02020603050405020304" pitchFamily="18" charset="0"/>
              </a:rPr>
              <a:t>Instance Embedding: </a:t>
            </a:r>
            <a:r>
              <a:rPr lang="en-US" dirty="0" err="1">
                <a:latin typeface="Times New Roman" panose="02020603050405020304" pitchFamily="18" charset="0"/>
                <a:cs typeface="Times New Roman" panose="02020603050405020304" pitchFamily="18" charset="0"/>
              </a:rPr>
              <a:t>PixelNet</a:t>
            </a:r>
            <a:r>
              <a:rPr lang="en-US" dirty="0">
                <a:latin typeface="Times New Roman" panose="02020603050405020304" pitchFamily="18" charset="0"/>
                <a:cs typeface="Times New Roman" panose="02020603050405020304" pitchFamily="18" charset="0"/>
              </a:rPr>
              <a:t> focuses on instance-level segmentation, embedding each pixel with instance-specific information to distinguish between different object instances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a:solidFill>
                  <a:srgbClr val="00B0F0"/>
                </a:solidFill>
                <a:latin typeface="Times New Roman" panose="02020603050405020304" pitchFamily="18" charset="0"/>
                <a:cs typeface="Times New Roman" panose="02020603050405020304" pitchFamily="18" charset="0"/>
              </a:rPr>
              <a:t>Pixel Embedding Network: </a:t>
            </a:r>
            <a:r>
              <a:rPr lang="en-US" dirty="0">
                <a:latin typeface="Times New Roman" panose="02020603050405020304" pitchFamily="18" charset="0"/>
                <a:cs typeface="Times New Roman" panose="02020603050405020304" pitchFamily="18" charset="0"/>
              </a:rPr>
              <a:t>The architecture introduces a Pixel Embedding Network (PEN) to embed pixels with instance information, allowing the network to understand the relationships between pixels belonging to the same object instance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err="1">
                <a:solidFill>
                  <a:srgbClr val="00B0F0"/>
                </a:solidFill>
                <a:latin typeface="Times New Roman" panose="02020603050405020304" pitchFamily="18" charset="0"/>
                <a:cs typeface="Times New Roman" panose="02020603050405020304" pitchFamily="18" charset="0"/>
              </a:rPr>
              <a:t>Objectness</a:t>
            </a:r>
            <a:r>
              <a:rPr lang="en-US" b="1" dirty="0">
                <a:solidFill>
                  <a:srgbClr val="00B0F0"/>
                </a:solidFill>
                <a:latin typeface="Times New Roman" panose="02020603050405020304" pitchFamily="18" charset="0"/>
                <a:cs typeface="Times New Roman" panose="02020603050405020304" pitchFamily="18" charset="0"/>
              </a:rPr>
              <a:t> Score: </a:t>
            </a:r>
            <a:r>
              <a:rPr lang="en-US" dirty="0" err="1">
                <a:latin typeface="Times New Roman" panose="02020603050405020304" pitchFamily="18" charset="0"/>
                <a:cs typeface="Times New Roman" panose="02020603050405020304" pitchFamily="18" charset="0"/>
              </a:rPr>
              <a:t>PixelNet</a:t>
            </a:r>
            <a:r>
              <a:rPr lang="en-US" dirty="0">
                <a:latin typeface="Times New Roman" panose="02020603050405020304" pitchFamily="18" charset="0"/>
                <a:cs typeface="Times New Roman" panose="02020603050405020304" pitchFamily="18" charset="0"/>
              </a:rPr>
              <a:t> incorporates an </a:t>
            </a:r>
            <a:r>
              <a:rPr lang="en-US" dirty="0" err="1">
                <a:latin typeface="Times New Roman" panose="02020603050405020304" pitchFamily="18" charset="0"/>
                <a:cs typeface="Times New Roman" panose="02020603050405020304" pitchFamily="18" charset="0"/>
              </a:rPr>
              <a:t>objectness</a:t>
            </a:r>
            <a:r>
              <a:rPr lang="en-US" dirty="0">
                <a:latin typeface="Times New Roman" panose="02020603050405020304" pitchFamily="18" charset="0"/>
                <a:cs typeface="Times New Roman" panose="02020603050405020304" pitchFamily="18" charset="0"/>
              </a:rPr>
              <a:t> score, which helps in distinguishing between object and non-object pixels, aiding in the segmentation process.</a:t>
            </a:r>
          </a:p>
        </p:txBody>
      </p:sp>
    </p:spTree>
    <p:extLst>
      <p:ext uri="{BB962C8B-B14F-4D97-AF65-F5344CB8AC3E}">
        <p14:creationId xmlns:p14="http://schemas.microsoft.com/office/powerpoint/2010/main" val="1868529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34904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62690" y="1044918"/>
            <a:ext cx="4086225" cy="2000250"/>
          </a:xfrm>
          <a:prstGeom prst="rect">
            <a:avLst/>
          </a:prstGeom>
        </p:spPr>
      </p:pic>
      <p:pic>
        <p:nvPicPr>
          <p:cNvPr id="4" name="Picture 3"/>
          <p:cNvPicPr>
            <a:picLocks noChangeAspect="1"/>
          </p:cNvPicPr>
          <p:nvPr/>
        </p:nvPicPr>
        <p:blipFill>
          <a:blip r:embed="rId3"/>
          <a:stretch>
            <a:fillRect/>
          </a:stretch>
        </p:blipFill>
        <p:spPr>
          <a:xfrm>
            <a:off x="5606363" y="1567249"/>
            <a:ext cx="6019800" cy="2705100"/>
          </a:xfrm>
          <a:prstGeom prst="rect">
            <a:avLst/>
          </a:prstGeom>
        </p:spPr>
      </p:pic>
      <p:pic>
        <p:nvPicPr>
          <p:cNvPr id="6" name="Picture 5"/>
          <p:cNvPicPr>
            <a:picLocks noChangeAspect="1"/>
          </p:cNvPicPr>
          <p:nvPr/>
        </p:nvPicPr>
        <p:blipFill>
          <a:blip r:embed="rId4"/>
          <a:stretch>
            <a:fillRect/>
          </a:stretch>
        </p:blipFill>
        <p:spPr>
          <a:xfrm>
            <a:off x="7058925" y="957649"/>
            <a:ext cx="2390775" cy="1219200"/>
          </a:xfrm>
          <a:prstGeom prst="rect">
            <a:avLst/>
          </a:prstGeom>
        </p:spPr>
      </p:pic>
      <p:pic>
        <p:nvPicPr>
          <p:cNvPr id="7" name="Picture 6"/>
          <p:cNvPicPr>
            <a:picLocks noChangeAspect="1"/>
          </p:cNvPicPr>
          <p:nvPr/>
        </p:nvPicPr>
        <p:blipFill>
          <a:blip r:embed="rId5"/>
          <a:stretch>
            <a:fillRect/>
          </a:stretch>
        </p:blipFill>
        <p:spPr>
          <a:xfrm>
            <a:off x="5244413" y="4405699"/>
            <a:ext cx="6743700" cy="476250"/>
          </a:xfrm>
          <a:prstGeom prst="rect">
            <a:avLst/>
          </a:prstGeom>
        </p:spPr>
      </p:pic>
      <p:pic>
        <p:nvPicPr>
          <p:cNvPr id="8" name="Picture 7"/>
          <p:cNvPicPr>
            <a:picLocks noChangeAspect="1"/>
          </p:cNvPicPr>
          <p:nvPr/>
        </p:nvPicPr>
        <p:blipFill>
          <a:blip r:embed="rId6"/>
          <a:stretch>
            <a:fillRect/>
          </a:stretch>
        </p:blipFill>
        <p:spPr>
          <a:xfrm>
            <a:off x="453338" y="3330017"/>
            <a:ext cx="4791075" cy="2867025"/>
          </a:xfrm>
          <a:prstGeom prst="rect">
            <a:avLst/>
          </a:prstGeom>
        </p:spPr>
      </p:pic>
    </p:spTree>
    <p:extLst>
      <p:ext uri="{BB962C8B-B14F-4D97-AF65-F5344CB8AC3E}">
        <p14:creationId xmlns:p14="http://schemas.microsoft.com/office/powerpoint/2010/main" val="193662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34904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28624" y="1337575"/>
            <a:ext cx="6019800" cy="2705100"/>
          </a:xfrm>
          <a:prstGeom prst="rect">
            <a:avLst/>
          </a:prstGeom>
        </p:spPr>
      </p:pic>
      <p:pic>
        <p:nvPicPr>
          <p:cNvPr id="7" name="Picture 6"/>
          <p:cNvPicPr>
            <a:picLocks noChangeAspect="1"/>
          </p:cNvPicPr>
          <p:nvPr/>
        </p:nvPicPr>
        <p:blipFill>
          <a:blip r:embed="rId3"/>
          <a:stretch>
            <a:fillRect/>
          </a:stretch>
        </p:blipFill>
        <p:spPr>
          <a:xfrm>
            <a:off x="428624" y="957649"/>
            <a:ext cx="6743700" cy="476250"/>
          </a:xfrm>
          <a:prstGeom prst="rect">
            <a:avLst/>
          </a:prstGeom>
        </p:spPr>
      </p:pic>
      <p:pic>
        <p:nvPicPr>
          <p:cNvPr id="2" name="Picture 1"/>
          <p:cNvPicPr>
            <a:picLocks noChangeAspect="1"/>
          </p:cNvPicPr>
          <p:nvPr/>
        </p:nvPicPr>
        <p:blipFill>
          <a:blip r:embed="rId4"/>
          <a:stretch>
            <a:fillRect/>
          </a:stretch>
        </p:blipFill>
        <p:spPr>
          <a:xfrm>
            <a:off x="-131549" y="4355926"/>
            <a:ext cx="5943600" cy="2447925"/>
          </a:xfrm>
          <a:prstGeom prst="rect">
            <a:avLst/>
          </a:prstGeom>
        </p:spPr>
      </p:pic>
      <p:sp>
        <p:nvSpPr>
          <p:cNvPr id="9" name="Rectangle 8"/>
          <p:cNvSpPr/>
          <p:nvPr/>
        </p:nvSpPr>
        <p:spPr>
          <a:xfrm>
            <a:off x="862690" y="1487764"/>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1 entry: </a:t>
            </a:r>
            <a:endParaRPr lang="en-US" dirty="0"/>
          </a:p>
        </p:txBody>
      </p:sp>
      <p:sp>
        <p:nvSpPr>
          <p:cNvPr id="10" name="Rectangle 9"/>
          <p:cNvSpPr/>
          <p:nvPr/>
        </p:nvSpPr>
        <p:spPr>
          <a:xfrm>
            <a:off x="862690" y="4237935"/>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2 entry: </a:t>
            </a:r>
            <a:endParaRPr lang="en-US" dirty="0"/>
          </a:p>
        </p:txBody>
      </p:sp>
      <p:pic>
        <p:nvPicPr>
          <p:cNvPr id="11" name="Picture 10"/>
          <p:cNvPicPr>
            <a:picLocks noChangeAspect="1"/>
          </p:cNvPicPr>
          <p:nvPr/>
        </p:nvPicPr>
        <p:blipFill>
          <a:blip r:embed="rId5"/>
          <a:stretch>
            <a:fillRect/>
          </a:stretch>
        </p:blipFill>
        <p:spPr>
          <a:xfrm>
            <a:off x="6341331" y="1404250"/>
            <a:ext cx="5563867" cy="2638425"/>
          </a:xfrm>
          <a:prstGeom prst="rect">
            <a:avLst/>
          </a:prstGeom>
        </p:spPr>
      </p:pic>
      <p:sp>
        <p:nvSpPr>
          <p:cNvPr id="12" name="Rectangle 11"/>
          <p:cNvSpPr/>
          <p:nvPr/>
        </p:nvSpPr>
        <p:spPr>
          <a:xfrm>
            <a:off x="7242667" y="1118432"/>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3 entry: </a:t>
            </a:r>
            <a:endParaRPr lang="en-US" dirty="0"/>
          </a:p>
        </p:txBody>
      </p:sp>
      <p:sp>
        <p:nvSpPr>
          <p:cNvPr id="13" name="Rectangle 12"/>
          <p:cNvSpPr/>
          <p:nvPr/>
        </p:nvSpPr>
        <p:spPr>
          <a:xfrm>
            <a:off x="6806290" y="4119944"/>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4 entry: </a:t>
            </a:r>
            <a:endParaRPr lang="en-US" dirty="0"/>
          </a:p>
        </p:txBody>
      </p:sp>
      <p:pic>
        <p:nvPicPr>
          <p:cNvPr id="14" name="Picture 13"/>
          <p:cNvPicPr>
            <a:picLocks noChangeAspect="1"/>
          </p:cNvPicPr>
          <p:nvPr/>
        </p:nvPicPr>
        <p:blipFill>
          <a:blip r:embed="rId6"/>
          <a:stretch>
            <a:fillRect/>
          </a:stretch>
        </p:blipFill>
        <p:spPr>
          <a:xfrm>
            <a:off x="5828249" y="4422601"/>
            <a:ext cx="6076950" cy="2381250"/>
          </a:xfrm>
          <a:prstGeom prst="rect">
            <a:avLst/>
          </a:prstGeom>
        </p:spPr>
      </p:pic>
    </p:spTree>
    <p:extLst>
      <p:ext uri="{BB962C8B-B14F-4D97-AF65-F5344CB8AC3E}">
        <p14:creationId xmlns:p14="http://schemas.microsoft.com/office/powerpoint/2010/main" val="2459070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62690" y="349045"/>
            <a:ext cx="10550979" cy="5149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Convolutional Neural Network Layers (CNN Layers)</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28624" y="957649"/>
            <a:ext cx="6743700" cy="476250"/>
          </a:xfrm>
          <a:prstGeom prst="rect">
            <a:avLst/>
          </a:prstGeom>
        </p:spPr>
      </p:pic>
      <p:sp>
        <p:nvSpPr>
          <p:cNvPr id="9" name="Rectangle 8"/>
          <p:cNvSpPr/>
          <p:nvPr/>
        </p:nvSpPr>
        <p:spPr>
          <a:xfrm>
            <a:off x="862690" y="1342898"/>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5 entry: </a:t>
            </a:r>
            <a:endParaRPr lang="en-US" dirty="0"/>
          </a:p>
        </p:txBody>
      </p:sp>
      <p:sp>
        <p:nvSpPr>
          <p:cNvPr id="10" name="Rectangle 9"/>
          <p:cNvSpPr/>
          <p:nvPr/>
        </p:nvSpPr>
        <p:spPr>
          <a:xfrm>
            <a:off x="862690" y="4232843"/>
            <a:ext cx="1332416"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For 6 entry: </a:t>
            </a:r>
            <a:endParaRPr lang="en-US" dirty="0"/>
          </a:p>
        </p:txBody>
      </p:sp>
      <p:pic>
        <p:nvPicPr>
          <p:cNvPr id="3" name="Picture 2"/>
          <p:cNvPicPr>
            <a:picLocks noChangeAspect="1"/>
          </p:cNvPicPr>
          <p:nvPr/>
        </p:nvPicPr>
        <p:blipFill>
          <a:blip r:embed="rId3"/>
          <a:stretch>
            <a:fillRect/>
          </a:stretch>
        </p:blipFill>
        <p:spPr>
          <a:xfrm>
            <a:off x="428623" y="1763486"/>
            <a:ext cx="6067425" cy="2486025"/>
          </a:xfrm>
          <a:prstGeom prst="rect">
            <a:avLst/>
          </a:prstGeom>
        </p:spPr>
      </p:pic>
      <p:pic>
        <p:nvPicPr>
          <p:cNvPr id="6" name="Picture 5"/>
          <p:cNvPicPr>
            <a:picLocks noChangeAspect="1"/>
          </p:cNvPicPr>
          <p:nvPr/>
        </p:nvPicPr>
        <p:blipFill>
          <a:blip r:embed="rId4"/>
          <a:stretch>
            <a:fillRect/>
          </a:stretch>
        </p:blipFill>
        <p:spPr>
          <a:xfrm>
            <a:off x="428622" y="4550017"/>
            <a:ext cx="6067425" cy="2276475"/>
          </a:xfrm>
          <a:prstGeom prst="rect">
            <a:avLst/>
          </a:prstGeom>
        </p:spPr>
      </p:pic>
      <p:sp>
        <p:nvSpPr>
          <p:cNvPr id="15" name="Rectangle 14"/>
          <p:cNvSpPr/>
          <p:nvPr/>
        </p:nvSpPr>
        <p:spPr>
          <a:xfrm>
            <a:off x="7606390" y="1037272"/>
            <a:ext cx="3297563" cy="1477328"/>
          </a:xfrm>
          <a:prstGeom prst="rect">
            <a:avLst/>
          </a:prstGeom>
        </p:spPr>
        <p:txBody>
          <a:bodyPr wrap="square">
            <a:spAutoFit/>
          </a:bodyPr>
          <a:lstStyle/>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convolution is for 1-D vectors.</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mathematical expression for convolution is  defined as </a:t>
            </a:r>
          </a:p>
          <a:p>
            <a:pPr algn="just"/>
            <a:endParaRPr lang="en-US" dirty="0"/>
          </a:p>
        </p:txBody>
      </p:sp>
      <p:pic>
        <p:nvPicPr>
          <p:cNvPr id="16" name="Picture 15"/>
          <p:cNvPicPr>
            <a:picLocks noChangeAspect="1"/>
          </p:cNvPicPr>
          <p:nvPr/>
        </p:nvPicPr>
        <p:blipFill>
          <a:blip r:embed="rId5"/>
          <a:stretch>
            <a:fillRect/>
          </a:stretch>
        </p:blipFill>
        <p:spPr>
          <a:xfrm>
            <a:off x="7525957" y="2820226"/>
            <a:ext cx="4086225" cy="2000250"/>
          </a:xfrm>
          <a:prstGeom prst="rect">
            <a:avLst/>
          </a:prstGeom>
        </p:spPr>
      </p:pic>
    </p:spTree>
    <p:extLst>
      <p:ext uri="{BB962C8B-B14F-4D97-AF65-F5344CB8AC3E}">
        <p14:creationId xmlns:p14="http://schemas.microsoft.com/office/powerpoint/2010/main" val="2481309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4763</Words>
  <Application>Microsoft Office PowerPoint</Application>
  <PresentationFormat>Widescreen</PresentationFormat>
  <Paragraphs>259</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Algerian</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Naga Raju Challa</cp:lastModifiedBy>
  <cp:revision>129</cp:revision>
  <dcterms:created xsi:type="dcterms:W3CDTF">2023-09-22T05:56:52Z</dcterms:created>
  <dcterms:modified xsi:type="dcterms:W3CDTF">2024-01-11T10:55:53Z</dcterms:modified>
</cp:coreProperties>
</file>