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61" r:id="rId3"/>
    <p:sldId id="262" r:id="rId4"/>
    <p:sldId id="257" r:id="rId5"/>
    <p:sldId id="258" r:id="rId6"/>
    <p:sldId id="260" r:id="rId7"/>
    <p:sldId id="259" r:id="rId8"/>
    <p:sldId id="263" r:id="rId9"/>
    <p:sldId id="264" r:id="rId10"/>
    <p:sldId id="272" r:id="rId11"/>
    <p:sldId id="273" r:id="rId12"/>
    <p:sldId id="274" r:id="rId13"/>
    <p:sldId id="278" r:id="rId14"/>
    <p:sldId id="275" r:id="rId15"/>
    <p:sldId id="276" r:id="rId16"/>
    <p:sldId id="277" r:id="rId17"/>
    <p:sldId id="265" r:id="rId18"/>
    <p:sldId id="266" r:id="rId19"/>
    <p:sldId id="267" r:id="rId20"/>
    <p:sldId id="268" r:id="rId21"/>
    <p:sldId id="269" r:id="rId22"/>
    <p:sldId id="270" r:id="rId23"/>
    <p:sldId id="291" r:id="rId24"/>
    <p:sldId id="292" r:id="rId25"/>
    <p:sldId id="293" r:id="rId26"/>
    <p:sldId id="310" r:id="rId27"/>
    <p:sldId id="311" r:id="rId28"/>
    <p:sldId id="312" r:id="rId29"/>
    <p:sldId id="315" r:id="rId30"/>
    <p:sldId id="316" r:id="rId31"/>
    <p:sldId id="318" r:id="rId32"/>
    <p:sldId id="319" r:id="rId33"/>
    <p:sldId id="320" r:id="rId34"/>
    <p:sldId id="32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E38315-74DD-394A-9AF7-AD25E947C462}" type="datetimeFigureOut">
              <a:rPr lang="en-US" smtClean="0"/>
              <a:t>28-Aug-20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A0055-FD00-9E42-B6C7-3B2E5A55C000}" type="slidenum">
              <a:rPr lang="en-US" smtClean="0"/>
              <a:t>‹#›</a:t>
            </a:fld>
            <a:endParaRPr lang="en-US"/>
          </a:p>
        </p:txBody>
      </p:sp>
    </p:spTree>
    <p:extLst>
      <p:ext uri="{BB962C8B-B14F-4D97-AF65-F5344CB8AC3E}">
        <p14:creationId xmlns:p14="http://schemas.microsoft.com/office/powerpoint/2010/main" val="735387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EA0055-FD00-9E42-B6C7-3B2E5A55C000}" type="slidenum">
              <a:rPr lang="en-US" smtClean="0"/>
              <a:t>14</a:t>
            </a:fld>
            <a:endParaRPr lang="en-US"/>
          </a:p>
        </p:txBody>
      </p:sp>
    </p:spTree>
    <p:extLst>
      <p:ext uri="{BB962C8B-B14F-4D97-AF65-F5344CB8AC3E}">
        <p14:creationId xmlns:p14="http://schemas.microsoft.com/office/powerpoint/2010/main" val="627636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28-Aug-20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1D8BD707-D9CF-40AE-B4C6-C98DA3205C09}" type="datetimeFigureOut">
              <a:rPr lang="en-US" smtClean="0"/>
              <a:pPr/>
              <a:t>28-Aug-20</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28-Aug-20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28-Aug-20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28-Aug-20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28-Aug-20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28-Aug-20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28-Aug-20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28-Aug-20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236748">
            <a:off x="914400" y="2209800"/>
            <a:ext cx="7924800" cy="914400"/>
          </a:xfrm>
        </p:spPr>
        <p:txBody>
          <a:bodyPr/>
          <a:lstStyle/>
          <a:p>
            <a:pPr algn="ctr"/>
            <a:r>
              <a:rPr lang="en-US" sz="3600" dirty="0">
                <a:solidFill>
                  <a:srgbClr val="FF0000"/>
                </a:solidFill>
                <a:latin typeface="Algerian" pitchFamily="82" charset="0"/>
              </a:rPr>
              <a:t/>
            </a:r>
            <a:br>
              <a:rPr lang="en-US" sz="3600" dirty="0">
                <a:solidFill>
                  <a:srgbClr val="FF0000"/>
                </a:solidFill>
                <a:latin typeface="Algerian" pitchFamily="82" charset="0"/>
              </a:rPr>
            </a:br>
            <a:r>
              <a:rPr lang="en-US" sz="3600" dirty="0" smtClean="0">
                <a:solidFill>
                  <a:schemeClr val="tx1"/>
                </a:solidFill>
                <a:latin typeface="Algerian" pitchFamily="82" charset="0"/>
              </a:rPr>
              <a:t>CHAIN SURVEYING</a:t>
            </a:r>
            <a:endParaRPr lang="en-US" sz="3600" dirty="0">
              <a:solidFill>
                <a:srgbClr val="FFFF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077200" cy="6553200"/>
          </a:xfrm>
        </p:spPr>
        <p:txBody>
          <a:bodyPr>
            <a:normAutofit fontScale="92500" lnSpcReduction="20000"/>
          </a:bodyPr>
          <a:lstStyle/>
          <a:p>
            <a:pPr algn="just">
              <a:lnSpc>
                <a:spcPct val="150000"/>
              </a:lnSpc>
              <a:buFont typeface="Wingdings" pitchFamily="2" charset="2"/>
              <a:buChar char="à"/>
            </a:pPr>
            <a:r>
              <a:rPr lang="en-US" sz="2200" b="1" dirty="0">
                <a:solidFill>
                  <a:srgbClr val="00B050"/>
                </a:solidFill>
                <a:sym typeface="Wingdings" pitchFamily="2" charset="2"/>
              </a:rPr>
              <a:t>ORIENTATION</a:t>
            </a:r>
            <a:r>
              <a:rPr lang="en-US" sz="2200" b="1" dirty="0">
                <a:sym typeface="Wingdings" pitchFamily="2" charset="2"/>
              </a:rPr>
              <a:t>: </a:t>
            </a:r>
            <a:r>
              <a:rPr lang="en-US" sz="2200" dirty="0">
                <a:sym typeface="Wingdings" pitchFamily="2" charset="2"/>
              </a:rPr>
              <a:t>Skeleton of the network of triangles should be drawn to a scale on a tracing sheet and the orientation of the plan on drawing sheet be decided. After the orientation is decided using the skeleton diagram on tracing sheet base line and stations are pricked.</a:t>
            </a:r>
            <a:endParaRPr lang="en-US" sz="2200" b="1" dirty="0">
              <a:sym typeface="Wingdings" pitchFamily="2" charset="2"/>
            </a:endParaRPr>
          </a:p>
          <a:p>
            <a:pPr algn="just">
              <a:lnSpc>
                <a:spcPct val="150000"/>
              </a:lnSpc>
              <a:buFont typeface="Wingdings" pitchFamily="2" charset="2"/>
              <a:buChar char="à"/>
            </a:pPr>
            <a:r>
              <a:rPr lang="en-US" sz="2200" b="1" dirty="0">
                <a:solidFill>
                  <a:srgbClr val="7030A0"/>
                </a:solidFill>
                <a:sym typeface="Wingdings" pitchFamily="2" charset="2"/>
              </a:rPr>
              <a:t>DRAWING NETWORK OF TRIANGLES</a:t>
            </a:r>
            <a:r>
              <a:rPr lang="en-US" sz="2200" b="1" dirty="0">
                <a:sym typeface="Wingdings" pitchFamily="2" charset="2"/>
              </a:rPr>
              <a:t>: </a:t>
            </a:r>
            <a:r>
              <a:rPr lang="en-US" sz="2200" dirty="0">
                <a:sym typeface="Wingdings" pitchFamily="2" charset="2"/>
              </a:rPr>
              <a:t>First base line is drawn to the scale. By intersection other stations are fixed and main triangles are drawn. The network of triangles is checked using check lines. </a:t>
            </a:r>
          </a:p>
          <a:p>
            <a:pPr algn="just">
              <a:lnSpc>
                <a:spcPct val="150000"/>
              </a:lnSpc>
              <a:buFont typeface="Wingdings" pitchFamily="2" charset="2"/>
              <a:buChar char="à"/>
            </a:pPr>
            <a:r>
              <a:rPr lang="en-US" sz="2200" b="1" dirty="0">
                <a:solidFill>
                  <a:srgbClr val="002060"/>
                </a:solidFill>
                <a:sym typeface="Wingdings" pitchFamily="2" charset="2"/>
              </a:rPr>
              <a:t>PLOTTING OFFSETS</a:t>
            </a:r>
            <a:r>
              <a:rPr lang="en-US" sz="2200" b="1" dirty="0">
                <a:sym typeface="Wingdings" pitchFamily="2" charset="2"/>
              </a:rPr>
              <a:t>: </a:t>
            </a:r>
            <a:r>
              <a:rPr lang="en-US" sz="2200" dirty="0">
                <a:sym typeface="Wingdings" pitchFamily="2" charset="2"/>
              </a:rPr>
              <a:t> Any one of the following methods may be used-</a:t>
            </a:r>
          </a:p>
          <a:p>
            <a:pPr lvl="1" algn="just">
              <a:lnSpc>
                <a:spcPct val="150000"/>
              </a:lnSpc>
              <a:buFont typeface="Wingdings" pitchFamily="2" charset="2"/>
              <a:buChar char="Ø"/>
            </a:pPr>
            <a:r>
              <a:rPr lang="en-US" sz="2200" b="1" dirty="0">
                <a:solidFill>
                  <a:schemeClr val="tx1"/>
                </a:solidFill>
                <a:sym typeface="Wingdings" pitchFamily="2" charset="2"/>
              </a:rPr>
              <a:t>  </a:t>
            </a:r>
            <a:r>
              <a:rPr lang="en-US" sz="2200" dirty="0">
                <a:solidFill>
                  <a:schemeClr val="tx1"/>
                </a:solidFill>
                <a:sym typeface="Wingdings" pitchFamily="2" charset="2"/>
              </a:rPr>
              <a:t>Mark points along chain line and draw perpendicular with set square. If oblique offsets are taken, arcs are drawn from the respective positions on chain line and the position of the objects fixed up.</a:t>
            </a:r>
          </a:p>
          <a:p>
            <a:pPr algn="just">
              <a:lnSpc>
                <a:spcPct val="150000"/>
              </a:lnSpc>
              <a:buFont typeface="Wingdings" pitchFamily="2" charset="2"/>
              <a:buChar char="à"/>
            </a:pPr>
            <a:endParaRPr lang="en-US" sz="2000" dirty="0">
              <a:sym typeface="Wingdings" pitchFamily="2" charset="2"/>
            </a:endParaRPr>
          </a:p>
          <a:p>
            <a:pPr algn="just">
              <a:lnSpc>
                <a:spcPct val="150000"/>
              </a:lnSpc>
              <a:buFont typeface="Wingdings" pitchFamily="2" charset="2"/>
              <a:buChar char="à"/>
            </a:pPr>
            <a:endParaRPr lang="en-US" sz="2000" dirty="0">
              <a:sym typeface="Wingdings" pitchFamily="2" charset="2"/>
            </a:endParaRPr>
          </a:p>
          <a:p>
            <a:endParaRPr lang="en-US" dirty="0"/>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7848600" cy="6477000"/>
          </a:xfrm>
        </p:spPr>
        <p:txBody>
          <a:bodyPr/>
          <a:lstStyle/>
          <a:p>
            <a:pPr algn="just">
              <a:lnSpc>
                <a:spcPct val="200000"/>
              </a:lnSpc>
              <a:buFont typeface="Wingdings" pitchFamily="2" charset="2"/>
              <a:buChar char="Ø"/>
            </a:pPr>
            <a:r>
              <a:rPr lang="en-US" sz="2800" dirty="0">
                <a:sym typeface="Wingdings" pitchFamily="2" charset="2"/>
              </a:rPr>
              <a:t> </a:t>
            </a:r>
            <a:r>
              <a:rPr lang="en-US" sz="2000" dirty="0">
                <a:sym typeface="Wingdings" pitchFamily="2" charset="2"/>
              </a:rPr>
              <a:t>Main scale and offset scale may be used. Main scale is kept along direction of chain line and offset scale gives the perpendiculars to it.</a:t>
            </a:r>
            <a:endParaRPr lang="en-US" sz="2000" b="1" dirty="0">
              <a:sym typeface="Wingdings" pitchFamily="2" charset="2"/>
            </a:endParaRPr>
          </a:p>
          <a:p>
            <a:pPr algn="just">
              <a:lnSpc>
                <a:spcPct val="200000"/>
              </a:lnSpc>
            </a:pPr>
            <a:r>
              <a:rPr lang="en-US" sz="2000" b="1" dirty="0">
                <a:sym typeface="Wingdings" pitchFamily="2" charset="2"/>
              </a:rPr>
              <a:t>OTHER DETAILS: </a:t>
            </a:r>
            <a:r>
              <a:rPr lang="en-US" sz="2000" dirty="0">
                <a:sym typeface="Wingdings" pitchFamily="2" charset="2"/>
              </a:rPr>
              <a:t>If readings are taken to only one or two faces of buildings, using overall dimension outline of the building may be completed. Graphical scale should be plotted so that even if the paper shrinks, correct measurements may be obtained without calculations.</a:t>
            </a:r>
            <a:endParaRPr lang="en-US" sz="2000" b="1" dirty="0">
              <a:sym typeface="Wingdings" pitchFamily="2" charset="2"/>
            </a:endParaRPr>
          </a:p>
          <a:p>
            <a:endParaRPr lang="en-US" dirty="0"/>
          </a:p>
        </p:txBody>
      </p:sp>
    </p:spTree>
  </p:cSld>
  <p:clrMapOvr>
    <a:masterClrMapping/>
  </p:clrMapOvr>
  <p:transition>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7772400" cy="6477000"/>
          </a:xfrm>
        </p:spPr>
        <p:txBody>
          <a:bodyPr>
            <a:normAutofit/>
          </a:bodyPr>
          <a:lstStyle/>
          <a:p>
            <a:pPr>
              <a:buNone/>
            </a:pPr>
            <a:r>
              <a:rPr lang="en-US" sz="2200" b="1" dirty="0">
                <a:solidFill>
                  <a:srgbClr val="C00000"/>
                </a:solidFill>
                <a:effectLst>
                  <a:outerShdw blurRad="38100" dist="38100" dir="2700000" algn="tl">
                    <a:srgbClr val="000000">
                      <a:alpha val="43137"/>
                    </a:srgbClr>
                  </a:outerShdw>
                </a:effectLst>
              </a:rPr>
              <a:t> </a:t>
            </a:r>
            <a:r>
              <a:rPr lang="en-US" sz="2400" b="1" dirty="0">
                <a:solidFill>
                  <a:srgbClr val="C00000"/>
                </a:solidFill>
                <a:effectLst>
                  <a:outerShdw blurRad="38100" dist="38100" dir="2700000" algn="tl">
                    <a:srgbClr val="000000">
                      <a:alpha val="43137"/>
                    </a:srgbClr>
                  </a:outerShdw>
                </a:effectLst>
              </a:rPr>
              <a:t>Conventional Colours</a:t>
            </a:r>
          </a:p>
          <a:p>
            <a:pPr>
              <a:lnSpc>
                <a:spcPct val="200000"/>
              </a:lnSpc>
            </a:pPr>
            <a:r>
              <a:rPr lang="en-US" sz="2400" dirty="0"/>
              <a:t>Roads- Burnt Sienna/Brown.</a:t>
            </a:r>
          </a:p>
          <a:p>
            <a:pPr>
              <a:lnSpc>
                <a:spcPct val="200000"/>
              </a:lnSpc>
            </a:pPr>
            <a:r>
              <a:rPr lang="en-US" sz="2400" dirty="0"/>
              <a:t>Buildings- Light Grey.</a:t>
            </a:r>
          </a:p>
          <a:p>
            <a:pPr>
              <a:lnSpc>
                <a:spcPct val="200000"/>
              </a:lnSpc>
            </a:pPr>
            <a:r>
              <a:rPr lang="en-US" sz="2400" dirty="0"/>
              <a:t>Compound wall- Indigo.</a:t>
            </a:r>
          </a:p>
          <a:p>
            <a:pPr>
              <a:lnSpc>
                <a:spcPct val="200000"/>
              </a:lnSpc>
            </a:pPr>
            <a:r>
              <a:rPr lang="en-US" sz="2400" dirty="0"/>
              <a:t>Water- Borders edged with Prussian blue.</a:t>
            </a:r>
          </a:p>
          <a:p>
            <a:pPr>
              <a:lnSpc>
                <a:spcPct val="200000"/>
              </a:lnSpc>
            </a:pPr>
            <a:r>
              <a:rPr lang="en-US" sz="2400" dirty="0"/>
              <a:t>Trees- Green.</a:t>
            </a:r>
          </a:p>
          <a:p>
            <a:endParaRPr lang="en-US" sz="2200" b="1" dirty="0">
              <a:solidFill>
                <a:srgbClr val="C00000"/>
              </a:solidFill>
            </a:endParaRPr>
          </a:p>
        </p:txBody>
      </p:sp>
    </p:spTree>
  </p:cSld>
  <p:clrMapOvr>
    <a:masterClrMapping/>
  </p:clrMapOvr>
  <p:transition>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7924800" cy="6477000"/>
          </a:xfrm>
        </p:spPr>
        <p:txBody>
          <a:bodyPr>
            <a:normAutofit/>
          </a:bodyPr>
          <a:lstStyle/>
          <a:p>
            <a:pPr algn="ctr">
              <a:buNone/>
            </a:pPr>
            <a:r>
              <a:rPr lang="en-US" sz="2800" b="1" dirty="0">
                <a:solidFill>
                  <a:srgbClr val="C00000"/>
                </a:solidFill>
                <a:effectLst>
                  <a:outerShdw blurRad="38100" dist="38100" dir="2700000" algn="tl">
                    <a:srgbClr val="000000">
                      <a:alpha val="43137"/>
                    </a:srgbClr>
                  </a:outerShdw>
                </a:effectLst>
              </a:rPr>
              <a:t>Conventional Symbols</a:t>
            </a:r>
            <a:endParaRPr lang="en-US" sz="2800" b="1" dirty="0">
              <a:solidFill>
                <a:srgbClr val="C00000"/>
              </a:solidFill>
            </a:endParaRPr>
          </a:p>
        </p:txBody>
      </p:sp>
      <p:pic>
        <p:nvPicPr>
          <p:cNvPr id="5" name="Picture 2" descr="C:\Users\samsung\Pictures\Photo0215.jpg"/>
          <p:cNvPicPr>
            <a:picLocks noChangeAspect="1" noChangeArrowheads="1"/>
          </p:cNvPicPr>
          <p:nvPr/>
        </p:nvPicPr>
        <p:blipFill>
          <a:blip r:embed="rId2" cstate="print"/>
          <a:srcRect/>
          <a:stretch>
            <a:fillRect/>
          </a:stretch>
        </p:blipFill>
        <p:spPr bwMode="auto">
          <a:xfrm>
            <a:off x="4495800" y="1295400"/>
            <a:ext cx="3581400" cy="5181600"/>
          </a:xfrm>
          <a:prstGeom prst="rect">
            <a:avLst/>
          </a:prstGeom>
          <a:noFill/>
          <a:ln w="9525">
            <a:noFill/>
            <a:miter lim="800000"/>
            <a:headEnd/>
            <a:tailEnd/>
          </a:ln>
        </p:spPr>
      </p:pic>
      <p:sp>
        <p:nvSpPr>
          <p:cNvPr id="6" name="Rectangle 5"/>
          <p:cNvSpPr/>
          <p:nvPr/>
        </p:nvSpPr>
        <p:spPr>
          <a:xfrm>
            <a:off x="1132866" y="1371600"/>
            <a:ext cx="2141933" cy="584775"/>
          </a:xfrm>
          <a:prstGeom prst="rect">
            <a:avLst/>
          </a:prstGeom>
          <a:no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Chain line</a:t>
            </a:r>
          </a:p>
        </p:txBody>
      </p:sp>
      <p:sp>
        <p:nvSpPr>
          <p:cNvPr id="7" name="Rectangle 6"/>
          <p:cNvSpPr/>
          <p:nvPr/>
        </p:nvSpPr>
        <p:spPr>
          <a:xfrm>
            <a:off x="825991" y="2133600"/>
            <a:ext cx="2755690" cy="1077218"/>
          </a:xfrm>
          <a:prstGeom prst="rect">
            <a:avLst/>
          </a:prstGeom>
          <a:no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Triangulation</a:t>
            </a:r>
          </a:p>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station</a:t>
            </a:r>
          </a:p>
        </p:txBody>
      </p:sp>
      <p:sp>
        <p:nvSpPr>
          <p:cNvPr id="8" name="Rectangle 7"/>
          <p:cNvSpPr/>
          <p:nvPr/>
        </p:nvSpPr>
        <p:spPr>
          <a:xfrm>
            <a:off x="705268" y="3429000"/>
            <a:ext cx="3326360" cy="584775"/>
          </a:xfrm>
          <a:prstGeom prst="rect">
            <a:avLst/>
          </a:prstGeom>
          <a:no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Traverse station</a:t>
            </a:r>
          </a:p>
        </p:txBody>
      </p:sp>
      <p:sp>
        <p:nvSpPr>
          <p:cNvPr id="9" name="Rectangle 8"/>
          <p:cNvSpPr/>
          <p:nvPr/>
        </p:nvSpPr>
        <p:spPr>
          <a:xfrm>
            <a:off x="1456978" y="4191000"/>
            <a:ext cx="1822936" cy="584775"/>
          </a:xfrm>
          <a:prstGeom prst="rect">
            <a:avLst/>
          </a:prstGeom>
          <a:no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Building</a:t>
            </a:r>
          </a:p>
        </p:txBody>
      </p:sp>
      <p:sp>
        <p:nvSpPr>
          <p:cNvPr id="10" name="Rectangle 9"/>
          <p:cNvSpPr/>
          <p:nvPr/>
        </p:nvSpPr>
        <p:spPr>
          <a:xfrm>
            <a:off x="287230" y="5029200"/>
            <a:ext cx="4144084" cy="584775"/>
          </a:xfrm>
          <a:prstGeom prst="rect">
            <a:avLst/>
          </a:prstGeom>
          <a:no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Shed with open side</a:t>
            </a:r>
          </a:p>
        </p:txBody>
      </p:sp>
      <p:sp>
        <p:nvSpPr>
          <p:cNvPr id="11" name="Rectangle 10"/>
          <p:cNvSpPr/>
          <p:nvPr/>
        </p:nvSpPr>
        <p:spPr>
          <a:xfrm>
            <a:off x="127732" y="5791200"/>
            <a:ext cx="4463081" cy="584775"/>
          </a:xfrm>
          <a:prstGeom prst="rect">
            <a:avLst/>
          </a:prstGeom>
          <a:no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Shed with closed side</a:t>
            </a:r>
          </a:p>
        </p:txBody>
      </p:sp>
      <p:cxnSp>
        <p:nvCxnSpPr>
          <p:cNvPr id="12" name="Straight Arrow Connector 11"/>
          <p:cNvCxnSpPr/>
          <p:nvPr/>
        </p:nvCxnSpPr>
        <p:spPr>
          <a:xfrm>
            <a:off x="3352800" y="1752600"/>
            <a:ext cx="2209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p:cNvCxnSpPr>
          <p:nvPr/>
        </p:nvCxnSpPr>
        <p:spPr>
          <a:xfrm>
            <a:off x="3581400" y="2671763"/>
            <a:ext cx="2133600" cy="300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62400" y="3886200"/>
            <a:ext cx="1676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3"/>
          </p:cNvCxnSpPr>
          <p:nvPr/>
        </p:nvCxnSpPr>
        <p:spPr>
          <a:xfrm>
            <a:off x="3279775" y="4483100"/>
            <a:ext cx="2359025" cy="241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3"/>
          </p:cNvCxnSpPr>
          <p:nvPr/>
        </p:nvCxnSpPr>
        <p:spPr>
          <a:xfrm>
            <a:off x="4430713" y="5321300"/>
            <a:ext cx="1131887" cy="12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495800" y="6096000"/>
            <a:ext cx="1219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msung\Pictures\Photo0216.jpg"/>
          <p:cNvPicPr>
            <a:picLocks noChangeAspect="1" noChangeArrowheads="1"/>
          </p:cNvPicPr>
          <p:nvPr/>
        </p:nvPicPr>
        <p:blipFill>
          <a:blip r:embed="rId3"/>
          <a:srcRect/>
          <a:stretch>
            <a:fillRect/>
          </a:stretch>
        </p:blipFill>
        <p:spPr bwMode="auto">
          <a:xfrm>
            <a:off x="5330825" y="304800"/>
            <a:ext cx="3384550" cy="4572000"/>
          </a:xfrm>
          <a:prstGeom prst="rect">
            <a:avLst/>
          </a:prstGeom>
          <a:noFill/>
          <a:ln w="9525">
            <a:noFill/>
            <a:miter lim="800000"/>
            <a:headEnd/>
            <a:tailEnd/>
          </a:ln>
        </p:spPr>
      </p:pic>
      <p:pic>
        <p:nvPicPr>
          <p:cNvPr id="5" name="Picture 3" descr="C:\Users\samsung\Pictures\Photo021s7.jpg"/>
          <p:cNvPicPr>
            <a:picLocks noChangeAspect="1" noChangeArrowheads="1"/>
          </p:cNvPicPr>
          <p:nvPr/>
        </p:nvPicPr>
        <p:blipFill>
          <a:blip r:embed="rId4"/>
          <a:srcRect/>
          <a:stretch>
            <a:fillRect/>
          </a:stretch>
        </p:blipFill>
        <p:spPr bwMode="auto">
          <a:xfrm>
            <a:off x="5334000" y="4876800"/>
            <a:ext cx="3352800" cy="1133475"/>
          </a:xfrm>
          <a:prstGeom prst="rect">
            <a:avLst/>
          </a:prstGeom>
          <a:noFill/>
          <a:ln w="9525">
            <a:noFill/>
            <a:miter lim="800000"/>
            <a:headEnd/>
            <a:tailEnd/>
          </a:ln>
        </p:spPr>
      </p:pic>
      <p:sp>
        <p:nvSpPr>
          <p:cNvPr id="6" name="Rectangle 5"/>
          <p:cNvSpPr/>
          <p:nvPr/>
        </p:nvSpPr>
        <p:spPr>
          <a:xfrm>
            <a:off x="0" y="533400"/>
            <a:ext cx="5025736" cy="584775"/>
          </a:xfrm>
          <a:prstGeom prst="rect">
            <a:avLst/>
          </a:prstGeom>
          <a:no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Temple, Mosque, Church</a:t>
            </a:r>
          </a:p>
        </p:txBody>
      </p:sp>
      <p:sp>
        <p:nvSpPr>
          <p:cNvPr id="7" name="Rectangle 6"/>
          <p:cNvSpPr/>
          <p:nvPr/>
        </p:nvSpPr>
        <p:spPr>
          <a:xfrm>
            <a:off x="1600200" y="1295400"/>
            <a:ext cx="1072731" cy="584775"/>
          </a:xfrm>
          <a:prstGeom prst="rect">
            <a:avLst/>
          </a:prstGeom>
          <a:no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Path</a:t>
            </a:r>
          </a:p>
        </p:txBody>
      </p:sp>
      <p:sp>
        <p:nvSpPr>
          <p:cNvPr id="8" name="Rectangle 7"/>
          <p:cNvSpPr/>
          <p:nvPr/>
        </p:nvSpPr>
        <p:spPr>
          <a:xfrm>
            <a:off x="762000" y="1981200"/>
            <a:ext cx="3052439" cy="584775"/>
          </a:xfrm>
          <a:prstGeom prst="rect">
            <a:avLst/>
          </a:prstGeom>
          <a:no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Unfenced road</a:t>
            </a:r>
          </a:p>
        </p:txBody>
      </p:sp>
      <p:sp>
        <p:nvSpPr>
          <p:cNvPr id="9" name="Rectangle 8"/>
          <p:cNvSpPr/>
          <p:nvPr/>
        </p:nvSpPr>
        <p:spPr>
          <a:xfrm>
            <a:off x="1056555" y="2667000"/>
            <a:ext cx="2619628" cy="584775"/>
          </a:xfrm>
          <a:prstGeom prst="rect">
            <a:avLst/>
          </a:prstGeom>
          <a:no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Fenced road</a:t>
            </a:r>
          </a:p>
        </p:txBody>
      </p:sp>
      <p:sp>
        <p:nvSpPr>
          <p:cNvPr id="10" name="Rectangle 9"/>
          <p:cNvSpPr/>
          <p:nvPr/>
        </p:nvSpPr>
        <p:spPr>
          <a:xfrm>
            <a:off x="361655" y="3352800"/>
            <a:ext cx="4009432" cy="584775"/>
          </a:xfrm>
          <a:prstGeom prst="rect">
            <a:avLst/>
          </a:prstGeom>
          <a:no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Railway line: Single</a:t>
            </a:r>
          </a:p>
        </p:txBody>
      </p:sp>
      <p:sp>
        <p:nvSpPr>
          <p:cNvPr id="11" name="Rectangle 10"/>
          <p:cNvSpPr/>
          <p:nvPr/>
        </p:nvSpPr>
        <p:spPr>
          <a:xfrm>
            <a:off x="282306" y="4038600"/>
            <a:ext cx="4168129" cy="584775"/>
          </a:xfrm>
          <a:prstGeom prst="rect">
            <a:avLst/>
          </a:prstGeom>
          <a:no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Railway line: Double</a:t>
            </a:r>
          </a:p>
        </p:txBody>
      </p:sp>
      <p:sp>
        <p:nvSpPr>
          <p:cNvPr id="12" name="Rectangle 11"/>
          <p:cNvSpPr/>
          <p:nvPr/>
        </p:nvSpPr>
        <p:spPr>
          <a:xfrm>
            <a:off x="1155195" y="4876800"/>
            <a:ext cx="2574744" cy="584775"/>
          </a:xfrm>
          <a:prstGeom prst="rect">
            <a:avLst/>
          </a:prstGeom>
          <a:no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Road bridge</a:t>
            </a:r>
          </a:p>
        </p:txBody>
      </p:sp>
      <p:cxnSp>
        <p:nvCxnSpPr>
          <p:cNvPr id="13" name="Straight Arrow Connector 12"/>
          <p:cNvCxnSpPr/>
          <p:nvPr/>
        </p:nvCxnSpPr>
        <p:spPr>
          <a:xfrm>
            <a:off x="5029200" y="990600"/>
            <a:ext cx="533400" cy="153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p:cNvCxnSpPr>
          <p:nvPr/>
        </p:nvCxnSpPr>
        <p:spPr>
          <a:xfrm>
            <a:off x="2673350" y="1587500"/>
            <a:ext cx="2813050" cy="165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p:cNvCxnSpPr>
          <p:nvPr/>
        </p:nvCxnSpPr>
        <p:spPr>
          <a:xfrm>
            <a:off x="3814763" y="2273300"/>
            <a:ext cx="1595437" cy="165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p:cNvCxnSpPr>
          <p:nvPr/>
        </p:nvCxnSpPr>
        <p:spPr>
          <a:xfrm>
            <a:off x="3676650" y="2959100"/>
            <a:ext cx="1885950" cy="88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3"/>
          </p:cNvCxnSpPr>
          <p:nvPr/>
        </p:nvCxnSpPr>
        <p:spPr>
          <a:xfrm flipV="1">
            <a:off x="4370388" y="3581400"/>
            <a:ext cx="1192212" cy="63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3"/>
          </p:cNvCxnSpPr>
          <p:nvPr/>
        </p:nvCxnSpPr>
        <p:spPr>
          <a:xfrm flipV="1">
            <a:off x="4449763" y="4191000"/>
            <a:ext cx="1112837" cy="139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3"/>
          </p:cNvCxnSpPr>
          <p:nvPr/>
        </p:nvCxnSpPr>
        <p:spPr>
          <a:xfrm>
            <a:off x="3730625" y="5168900"/>
            <a:ext cx="1908175" cy="241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amsung\Pictures\Photo0218.jpg"/>
          <p:cNvPicPr>
            <a:picLocks noChangeAspect="1" noChangeArrowheads="1"/>
          </p:cNvPicPr>
          <p:nvPr/>
        </p:nvPicPr>
        <p:blipFill>
          <a:blip r:embed="rId2"/>
          <a:srcRect/>
          <a:stretch>
            <a:fillRect/>
          </a:stretch>
        </p:blipFill>
        <p:spPr bwMode="auto">
          <a:xfrm>
            <a:off x="4566157" y="-304800"/>
            <a:ext cx="3657600" cy="3676650"/>
          </a:xfrm>
          <a:prstGeom prst="rect">
            <a:avLst/>
          </a:prstGeom>
          <a:noFill/>
          <a:ln w="9525">
            <a:noFill/>
            <a:miter lim="800000"/>
            <a:headEnd/>
            <a:tailEnd/>
          </a:ln>
        </p:spPr>
      </p:pic>
      <p:pic>
        <p:nvPicPr>
          <p:cNvPr id="5" name="Picture 2" descr="C:\Users\samsung\Pictures\Photo0217.jpg"/>
          <p:cNvPicPr>
            <a:picLocks noChangeAspect="1" noChangeArrowheads="1"/>
          </p:cNvPicPr>
          <p:nvPr/>
        </p:nvPicPr>
        <p:blipFill>
          <a:blip r:embed="rId3"/>
          <a:srcRect/>
          <a:stretch>
            <a:fillRect/>
          </a:stretch>
        </p:blipFill>
        <p:spPr bwMode="auto">
          <a:xfrm>
            <a:off x="5105400" y="304800"/>
            <a:ext cx="3667125" cy="1600200"/>
          </a:xfrm>
          <a:prstGeom prst="rect">
            <a:avLst/>
          </a:prstGeom>
          <a:noFill/>
          <a:ln w="9525">
            <a:noFill/>
            <a:miter lim="800000"/>
            <a:headEnd/>
            <a:tailEnd/>
          </a:ln>
        </p:spPr>
      </p:pic>
      <p:sp>
        <p:nvSpPr>
          <p:cNvPr id="6" name="Rectangle 5"/>
          <p:cNvSpPr/>
          <p:nvPr/>
        </p:nvSpPr>
        <p:spPr>
          <a:xfrm>
            <a:off x="990600" y="304800"/>
            <a:ext cx="3052439" cy="584775"/>
          </a:xfrm>
          <a:prstGeom prst="rect">
            <a:avLst/>
          </a:prstGeom>
          <a:no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Level crossing</a:t>
            </a:r>
          </a:p>
        </p:txBody>
      </p:sp>
      <p:sp>
        <p:nvSpPr>
          <p:cNvPr id="7" name="Rectangle 6"/>
          <p:cNvSpPr/>
          <p:nvPr/>
        </p:nvSpPr>
        <p:spPr>
          <a:xfrm>
            <a:off x="762000" y="914400"/>
            <a:ext cx="3554179" cy="584775"/>
          </a:xfrm>
          <a:prstGeom prst="rect">
            <a:avLst/>
          </a:prstGeom>
          <a:no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Road and railway</a:t>
            </a:r>
          </a:p>
        </p:txBody>
      </p:sp>
      <p:sp>
        <p:nvSpPr>
          <p:cNvPr id="8" name="Rectangle 7"/>
          <p:cNvSpPr/>
          <p:nvPr/>
        </p:nvSpPr>
        <p:spPr>
          <a:xfrm>
            <a:off x="0" y="1524000"/>
            <a:ext cx="4759636" cy="584775"/>
          </a:xfrm>
          <a:prstGeom prst="rect">
            <a:avLst/>
          </a:prstGeom>
          <a:no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Boundary without pillar</a:t>
            </a:r>
          </a:p>
        </p:txBody>
      </p:sp>
      <p:sp>
        <p:nvSpPr>
          <p:cNvPr id="9" name="Rectangle 8"/>
          <p:cNvSpPr/>
          <p:nvPr/>
        </p:nvSpPr>
        <p:spPr>
          <a:xfrm>
            <a:off x="457200" y="2133600"/>
            <a:ext cx="4123245" cy="584775"/>
          </a:xfrm>
          <a:prstGeom prst="rect">
            <a:avLst/>
          </a:prstGeom>
          <a:no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Boundary with pillar</a:t>
            </a:r>
          </a:p>
        </p:txBody>
      </p:sp>
      <p:sp>
        <p:nvSpPr>
          <p:cNvPr id="10" name="Rectangle 9"/>
          <p:cNvSpPr/>
          <p:nvPr/>
        </p:nvSpPr>
        <p:spPr>
          <a:xfrm>
            <a:off x="533400" y="2819400"/>
            <a:ext cx="3861955" cy="1077218"/>
          </a:xfrm>
          <a:prstGeom prst="rect">
            <a:avLst/>
          </a:prstGeom>
          <a:no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Township on table </a:t>
            </a:r>
          </a:p>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boundary</a:t>
            </a:r>
          </a:p>
        </p:txBody>
      </p:sp>
      <p:sp>
        <p:nvSpPr>
          <p:cNvPr id="11" name="Rectangle 10"/>
          <p:cNvSpPr/>
          <p:nvPr/>
        </p:nvSpPr>
        <p:spPr>
          <a:xfrm>
            <a:off x="1828800" y="4038600"/>
            <a:ext cx="1210589" cy="584775"/>
          </a:xfrm>
          <a:prstGeom prst="rect">
            <a:avLst/>
          </a:prstGeom>
          <a:no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River</a:t>
            </a:r>
          </a:p>
        </p:txBody>
      </p:sp>
      <p:sp>
        <p:nvSpPr>
          <p:cNvPr id="12" name="Rectangle 11"/>
          <p:cNvSpPr/>
          <p:nvPr/>
        </p:nvSpPr>
        <p:spPr>
          <a:xfrm>
            <a:off x="1828800" y="4648200"/>
            <a:ext cx="1208985" cy="584775"/>
          </a:xfrm>
          <a:prstGeom prst="rect">
            <a:avLst/>
          </a:prstGeom>
          <a:no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Pond</a:t>
            </a:r>
          </a:p>
        </p:txBody>
      </p:sp>
      <p:sp>
        <p:nvSpPr>
          <p:cNvPr id="13" name="Rectangle 12"/>
          <p:cNvSpPr/>
          <p:nvPr/>
        </p:nvSpPr>
        <p:spPr>
          <a:xfrm>
            <a:off x="1143000" y="5334000"/>
            <a:ext cx="2484976" cy="584775"/>
          </a:xfrm>
          <a:prstGeom prst="rect">
            <a:avLst/>
          </a:prstGeom>
          <a:no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Electric line</a:t>
            </a:r>
          </a:p>
        </p:txBody>
      </p:sp>
      <p:sp>
        <p:nvSpPr>
          <p:cNvPr id="14" name="Rectangle 13"/>
          <p:cNvSpPr/>
          <p:nvPr/>
        </p:nvSpPr>
        <p:spPr>
          <a:xfrm>
            <a:off x="1916546" y="5943600"/>
            <a:ext cx="1027654" cy="584775"/>
          </a:xfrm>
          <a:prstGeom prst="rect">
            <a:avLst/>
          </a:prstGeom>
          <a:no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Tree</a:t>
            </a:r>
          </a:p>
        </p:txBody>
      </p:sp>
      <p:cxnSp>
        <p:nvCxnSpPr>
          <p:cNvPr id="15" name="Straight Arrow Connector 14"/>
          <p:cNvCxnSpPr>
            <a:stCxn id="6" idx="3"/>
          </p:cNvCxnSpPr>
          <p:nvPr/>
        </p:nvCxnSpPr>
        <p:spPr>
          <a:xfrm>
            <a:off x="4043363" y="596900"/>
            <a:ext cx="1519237" cy="88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p:cNvCxnSpPr>
          <p:nvPr/>
        </p:nvCxnSpPr>
        <p:spPr>
          <a:xfrm>
            <a:off x="4316413" y="1206500"/>
            <a:ext cx="1398587" cy="88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p:cNvCxnSpPr>
          <p:nvPr/>
        </p:nvCxnSpPr>
        <p:spPr>
          <a:xfrm>
            <a:off x="4759325" y="1816100"/>
            <a:ext cx="1184275" cy="1155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p:cNvCxnSpPr>
          <p:nvPr/>
        </p:nvCxnSpPr>
        <p:spPr>
          <a:xfrm>
            <a:off x="4316413" y="1206500"/>
            <a:ext cx="1703387" cy="927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572000" y="2590800"/>
            <a:ext cx="1295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267200" y="3429000"/>
            <a:ext cx="1676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3"/>
          </p:cNvCxnSpPr>
          <p:nvPr/>
        </p:nvCxnSpPr>
        <p:spPr>
          <a:xfrm flipV="1">
            <a:off x="3040063" y="4267200"/>
            <a:ext cx="2903537" cy="63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124200" y="5029200"/>
            <a:ext cx="2743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3"/>
          </p:cNvCxnSpPr>
          <p:nvPr/>
        </p:nvCxnSpPr>
        <p:spPr>
          <a:xfrm>
            <a:off x="3627438" y="5626100"/>
            <a:ext cx="2087562" cy="88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3"/>
          </p:cNvCxnSpPr>
          <p:nvPr/>
        </p:nvCxnSpPr>
        <p:spPr>
          <a:xfrm flipV="1">
            <a:off x="2944813" y="6172200"/>
            <a:ext cx="2998787" cy="63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newsfla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msung\Pictures\Photo0219.jpg"/>
          <p:cNvPicPr>
            <a:picLocks noChangeAspect="1" noChangeArrowheads="1"/>
          </p:cNvPicPr>
          <p:nvPr/>
        </p:nvPicPr>
        <p:blipFill>
          <a:blip r:embed="rId2"/>
          <a:srcRect/>
          <a:stretch>
            <a:fillRect/>
          </a:stretch>
        </p:blipFill>
        <p:spPr bwMode="auto">
          <a:xfrm>
            <a:off x="4876800" y="685800"/>
            <a:ext cx="3581400" cy="5621338"/>
          </a:xfrm>
          <a:prstGeom prst="rect">
            <a:avLst/>
          </a:prstGeom>
          <a:noFill/>
          <a:ln w="9525">
            <a:noFill/>
            <a:miter lim="800000"/>
            <a:headEnd/>
            <a:tailEnd/>
          </a:ln>
        </p:spPr>
      </p:pic>
      <p:sp>
        <p:nvSpPr>
          <p:cNvPr id="5" name="Rectangle 4"/>
          <p:cNvSpPr/>
          <p:nvPr/>
        </p:nvSpPr>
        <p:spPr>
          <a:xfrm>
            <a:off x="1676400" y="609600"/>
            <a:ext cx="1810763" cy="584775"/>
          </a:xfrm>
          <a:prstGeom prst="rect">
            <a:avLst/>
          </a:prstGeom>
          <a:noFill/>
        </p:spPr>
        <p:txBody>
          <a:bodyPr wrap="squar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Orchard</a:t>
            </a:r>
          </a:p>
        </p:txBody>
      </p:sp>
      <p:sp>
        <p:nvSpPr>
          <p:cNvPr id="6" name="Rectangle 5"/>
          <p:cNvSpPr/>
          <p:nvPr/>
        </p:nvSpPr>
        <p:spPr>
          <a:xfrm>
            <a:off x="1905000" y="1524000"/>
            <a:ext cx="1437828" cy="584775"/>
          </a:xfrm>
          <a:prstGeom prst="rect">
            <a:avLst/>
          </a:prstGeom>
          <a:noFill/>
        </p:spPr>
        <p:txBody>
          <a:bodyPr wrap="squar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Woods</a:t>
            </a:r>
          </a:p>
        </p:txBody>
      </p:sp>
      <p:sp>
        <p:nvSpPr>
          <p:cNvPr id="7" name="Rectangle 6"/>
          <p:cNvSpPr/>
          <p:nvPr/>
        </p:nvSpPr>
        <p:spPr>
          <a:xfrm>
            <a:off x="1905000" y="2362200"/>
            <a:ext cx="1255052" cy="584775"/>
          </a:xfrm>
          <a:prstGeom prst="rect">
            <a:avLst/>
          </a:prstGeom>
          <a:noFill/>
        </p:spPr>
        <p:txBody>
          <a:bodyPr wrap="squar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Grass</a:t>
            </a:r>
          </a:p>
        </p:txBody>
      </p:sp>
      <p:sp>
        <p:nvSpPr>
          <p:cNvPr id="8" name="Rectangle 7"/>
          <p:cNvSpPr/>
          <p:nvPr/>
        </p:nvSpPr>
        <p:spPr>
          <a:xfrm>
            <a:off x="1600200" y="3352800"/>
            <a:ext cx="1659896" cy="584775"/>
          </a:xfrm>
          <a:prstGeom prst="rect">
            <a:avLst/>
          </a:prstGeom>
          <a:noFill/>
        </p:spPr>
        <p:txBody>
          <a:bodyPr wrap="squar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Cutting</a:t>
            </a:r>
          </a:p>
        </p:txBody>
      </p:sp>
      <p:sp>
        <p:nvSpPr>
          <p:cNvPr id="9" name="Rectangle 8"/>
          <p:cNvSpPr/>
          <p:nvPr/>
        </p:nvSpPr>
        <p:spPr>
          <a:xfrm>
            <a:off x="990600" y="4419600"/>
            <a:ext cx="2723448" cy="584775"/>
          </a:xfrm>
          <a:prstGeom prst="rect">
            <a:avLst/>
          </a:prstGeom>
          <a:noFill/>
        </p:spPr>
        <p:txBody>
          <a:bodyPr wrap="squar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Embankment</a:t>
            </a:r>
          </a:p>
        </p:txBody>
      </p:sp>
      <p:sp>
        <p:nvSpPr>
          <p:cNvPr id="10" name="Rectangle 9"/>
          <p:cNvSpPr/>
          <p:nvPr/>
        </p:nvSpPr>
        <p:spPr>
          <a:xfrm>
            <a:off x="1524000" y="5486400"/>
            <a:ext cx="1954127" cy="1077218"/>
          </a:xfrm>
          <a:prstGeom prst="rect">
            <a:avLst/>
          </a:prstGeom>
          <a:noFill/>
        </p:spPr>
        <p:txBody>
          <a:bodyPr wrap="squar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North line</a:t>
            </a:r>
          </a:p>
        </p:txBody>
      </p:sp>
      <p:cxnSp>
        <p:nvCxnSpPr>
          <p:cNvPr id="11" name="Straight Arrow Connector 10"/>
          <p:cNvCxnSpPr>
            <a:stCxn id="5" idx="3"/>
          </p:cNvCxnSpPr>
          <p:nvPr/>
        </p:nvCxnSpPr>
        <p:spPr>
          <a:xfrm>
            <a:off x="3487163" y="901988"/>
            <a:ext cx="2456437" cy="317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352800" y="2057400"/>
            <a:ext cx="2272214" cy="35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p:cNvCxnSpPr>
          <p:nvPr/>
        </p:nvCxnSpPr>
        <p:spPr>
          <a:xfrm flipV="1">
            <a:off x="3160052" y="2590801"/>
            <a:ext cx="2554948" cy="63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p:cNvCxnSpPr>
          <p:nvPr/>
        </p:nvCxnSpPr>
        <p:spPr>
          <a:xfrm flipV="1">
            <a:off x="3260096" y="3352801"/>
            <a:ext cx="2150104" cy="292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3"/>
          </p:cNvCxnSpPr>
          <p:nvPr/>
        </p:nvCxnSpPr>
        <p:spPr>
          <a:xfrm flipV="1">
            <a:off x="3714048" y="4267201"/>
            <a:ext cx="1696152" cy="444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3"/>
          </p:cNvCxnSpPr>
          <p:nvPr/>
        </p:nvCxnSpPr>
        <p:spPr>
          <a:xfrm flipV="1">
            <a:off x="3478127" y="5410201"/>
            <a:ext cx="2617873" cy="6148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7848600" cy="6477000"/>
          </a:xfrm>
        </p:spPr>
        <p:txBody>
          <a:bodyPr/>
          <a:lstStyle/>
          <a:p>
            <a:pPr>
              <a:buNone/>
            </a:pPr>
            <a:r>
              <a:rPr lang="en-US" sz="2100" b="1" dirty="0">
                <a:solidFill>
                  <a:srgbClr val="C00000"/>
                </a:solidFill>
              </a:rPr>
              <a:t>Cross staff </a:t>
            </a:r>
          </a:p>
          <a:p>
            <a:pPr algn="just">
              <a:lnSpc>
                <a:spcPct val="150000"/>
              </a:lnSpc>
            </a:pPr>
            <a:r>
              <a:rPr lang="en-US" sz="2100" dirty="0"/>
              <a:t>The cross staff is a simple instrument used for setting out offsets to the chain line from a given point.</a:t>
            </a:r>
          </a:p>
          <a:p>
            <a:pPr>
              <a:buNone/>
            </a:pPr>
            <a:r>
              <a:rPr lang="en-US" sz="2100" b="1" dirty="0">
                <a:solidFill>
                  <a:srgbClr val="00B050"/>
                </a:solidFill>
              </a:rPr>
              <a:t>Types of cross staff</a:t>
            </a:r>
          </a:p>
          <a:p>
            <a:pPr>
              <a:lnSpc>
                <a:spcPct val="150000"/>
              </a:lnSpc>
              <a:buFont typeface="Wingdings" pitchFamily="2" charset="2"/>
              <a:buChar char="Ø"/>
            </a:pPr>
            <a:r>
              <a:rPr lang="en-US" sz="2100" dirty="0"/>
              <a:t>Open cross staff</a:t>
            </a:r>
          </a:p>
          <a:p>
            <a:pPr>
              <a:lnSpc>
                <a:spcPct val="150000"/>
              </a:lnSpc>
              <a:buFont typeface="Wingdings" pitchFamily="2" charset="2"/>
              <a:buChar char="Ø"/>
            </a:pPr>
            <a:r>
              <a:rPr lang="en-US" sz="2100" dirty="0"/>
              <a:t>French cross staff</a:t>
            </a:r>
          </a:p>
          <a:p>
            <a:pPr>
              <a:lnSpc>
                <a:spcPct val="150000"/>
              </a:lnSpc>
              <a:buFont typeface="Wingdings" pitchFamily="2" charset="2"/>
              <a:buChar char="Ø"/>
            </a:pPr>
            <a:r>
              <a:rPr lang="en-US" sz="2100" dirty="0"/>
              <a:t>Adjustable cross staff</a:t>
            </a:r>
          </a:p>
          <a:p>
            <a:pPr>
              <a:buNone/>
            </a:pPr>
            <a:endParaRPr lang="en-US" sz="2100" b="1" dirty="0">
              <a:solidFill>
                <a:srgbClr val="00B050"/>
              </a:solidFill>
            </a:endParaRPr>
          </a:p>
        </p:txBody>
      </p:sp>
      <p:pic>
        <p:nvPicPr>
          <p:cNvPr id="1026" name="Picture 2"/>
          <p:cNvPicPr>
            <a:picLocks noChangeAspect="1" noChangeArrowheads="1"/>
          </p:cNvPicPr>
          <p:nvPr/>
        </p:nvPicPr>
        <p:blipFill>
          <a:blip r:embed="rId2"/>
          <a:srcRect/>
          <a:stretch>
            <a:fillRect/>
          </a:stretch>
        </p:blipFill>
        <p:spPr bwMode="auto">
          <a:xfrm>
            <a:off x="1752600" y="3657600"/>
            <a:ext cx="5029200" cy="3048000"/>
          </a:xfrm>
          <a:prstGeom prst="rect">
            <a:avLst/>
          </a:prstGeom>
          <a:noFill/>
          <a:ln w="9525">
            <a:noFill/>
            <a:miter lim="800000"/>
            <a:headEnd/>
            <a:tailEnd/>
          </a:ln>
          <a:effectLst/>
        </p:spPr>
      </p:pic>
    </p:spTree>
  </p:cSld>
  <p:clrMapOvr>
    <a:masterClrMapping/>
  </p:clrMapOvr>
  <p:transition>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153400" cy="6477000"/>
          </a:xfrm>
        </p:spPr>
        <p:txBody>
          <a:bodyPr>
            <a:normAutofit/>
          </a:bodyPr>
          <a:lstStyle/>
          <a:p>
            <a:pPr>
              <a:buNone/>
            </a:pPr>
            <a:r>
              <a:rPr lang="en-US" sz="2000" b="1" dirty="0">
                <a:solidFill>
                  <a:srgbClr val="C00000"/>
                </a:solidFill>
              </a:rPr>
              <a:t>Obstacles in chaining </a:t>
            </a:r>
            <a:r>
              <a:rPr lang="en-US" sz="2000" b="1" dirty="0"/>
              <a:t>( Problems encountered in chain survey)</a:t>
            </a:r>
          </a:p>
          <a:p>
            <a:pPr algn="just">
              <a:lnSpc>
                <a:spcPct val="150000"/>
              </a:lnSpc>
              <a:buNone/>
            </a:pPr>
            <a:r>
              <a:rPr lang="en-US" sz="2000" dirty="0"/>
              <a:t>While chaining a survey line, some times various obstacles are encountered in the filed.</a:t>
            </a:r>
          </a:p>
          <a:p>
            <a:pPr algn="just">
              <a:lnSpc>
                <a:spcPct val="150000"/>
              </a:lnSpc>
              <a:buNone/>
            </a:pPr>
            <a:r>
              <a:rPr lang="en-US" sz="2000" dirty="0"/>
              <a:t>    The obstacles are of various types</a:t>
            </a:r>
          </a:p>
          <a:p>
            <a:pPr algn="just">
              <a:lnSpc>
                <a:spcPct val="150000"/>
              </a:lnSpc>
              <a:buFont typeface="Wingdings" pitchFamily="2" charset="2"/>
              <a:buChar char="Ø"/>
            </a:pPr>
            <a:r>
              <a:rPr lang="en-US" sz="2000" b="1" dirty="0"/>
              <a:t>Chaining round the obstacle possible  </a:t>
            </a:r>
          </a:p>
          <a:p>
            <a:pPr algn="just">
              <a:lnSpc>
                <a:spcPct val="150000"/>
              </a:lnSpc>
              <a:buNone/>
            </a:pPr>
            <a:r>
              <a:rPr lang="en-US" sz="2000" b="1" dirty="0"/>
              <a:t>   Ex</a:t>
            </a:r>
            <a:r>
              <a:rPr lang="en-US" sz="2000" dirty="0"/>
              <a:t>: A </a:t>
            </a:r>
            <a:r>
              <a:rPr lang="en-US" sz="2000" dirty="0">
                <a:solidFill>
                  <a:srgbClr val="FF0000"/>
                </a:solidFill>
              </a:rPr>
              <a:t>building</a:t>
            </a:r>
            <a:r>
              <a:rPr lang="en-US" sz="2000" dirty="0"/>
              <a:t>, Small </a:t>
            </a:r>
            <a:r>
              <a:rPr lang="en-US" sz="2000" dirty="0">
                <a:solidFill>
                  <a:srgbClr val="FF0000"/>
                </a:solidFill>
              </a:rPr>
              <a:t>pond</a:t>
            </a:r>
            <a:r>
              <a:rPr lang="en-US" sz="2000" dirty="0"/>
              <a:t> , a small </a:t>
            </a:r>
            <a:r>
              <a:rPr lang="en-US" sz="2000" dirty="0">
                <a:solidFill>
                  <a:srgbClr val="FF0000"/>
                </a:solidFill>
              </a:rPr>
              <a:t>bend in the river </a:t>
            </a:r>
            <a:r>
              <a:rPr lang="en-US" sz="2000" dirty="0"/>
              <a:t>etc.  </a:t>
            </a:r>
          </a:p>
          <a:p>
            <a:pPr algn="just">
              <a:lnSpc>
                <a:spcPct val="150000"/>
              </a:lnSpc>
              <a:buFont typeface="Wingdings" pitchFamily="2" charset="2"/>
              <a:buChar char="Ø"/>
            </a:pPr>
            <a:r>
              <a:rPr lang="en-US" sz="2000" dirty="0"/>
              <a:t>  </a:t>
            </a:r>
            <a:r>
              <a:rPr lang="en-US" sz="2000" b="1" dirty="0"/>
              <a:t>Chaining round the obstacle not possible  </a:t>
            </a:r>
          </a:p>
          <a:p>
            <a:pPr algn="just">
              <a:lnSpc>
                <a:spcPct val="150000"/>
              </a:lnSpc>
              <a:buNone/>
            </a:pPr>
            <a:r>
              <a:rPr lang="en-US" sz="2000" b="1" dirty="0"/>
              <a:t>   Ex</a:t>
            </a:r>
            <a:r>
              <a:rPr lang="en-US" sz="2000" dirty="0"/>
              <a:t>: A long </a:t>
            </a:r>
            <a:r>
              <a:rPr lang="en-US" sz="2000" b="1" dirty="0">
                <a:solidFill>
                  <a:srgbClr val="FF0000"/>
                </a:solidFill>
              </a:rPr>
              <a:t>river</a:t>
            </a:r>
            <a:r>
              <a:rPr lang="en-US" sz="2000" dirty="0"/>
              <a:t> across the survey line,</a:t>
            </a:r>
            <a:r>
              <a:rPr lang="en-US" sz="2000" b="1" dirty="0">
                <a:solidFill>
                  <a:srgbClr val="FF0000"/>
                </a:solidFill>
              </a:rPr>
              <a:t> Canal</a:t>
            </a:r>
          </a:p>
          <a:p>
            <a:pPr algn="just">
              <a:lnSpc>
                <a:spcPct val="150000"/>
              </a:lnSpc>
              <a:buNone/>
            </a:pPr>
            <a:r>
              <a:rPr lang="en-US" sz="2000" b="1" dirty="0">
                <a:solidFill>
                  <a:srgbClr val="C00000"/>
                </a:solidFill>
              </a:rPr>
              <a:t>Case (I): </a:t>
            </a:r>
            <a:r>
              <a:rPr lang="en-US" sz="2000" b="1" dirty="0">
                <a:solidFill>
                  <a:srgbClr val="00B050"/>
                </a:solidFill>
              </a:rPr>
              <a:t>Chaining round the obstacle possible  </a:t>
            </a:r>
          </a:p>
          <a:p>
            <a:pPr algn="just">
              <a:lnSpc>
                <a:spcPct val="150000"/>
              </a:lnSpc>
              <a:buNone/>
            </a:pPr>
            <a:r>
              <a:rPr lang="en-US" sz="2000" b="1" dirty="0">
                <a:solidFill>
                  <a:srgbClr val="002060"/>
                </a:solidFill>
              </a:rPr>
              <a:t>Method I:</a:t>
            </a:r>
          </a:p>
          <a:p>
            <a:pPr algn="just">
              <a:lnSpc>
                <a:spcPct val="150000"/>
              </a:lnSpc>
              <a:buNone/>
            </a:pPr>
            <a:endParaRPr lang="en-US" sz="2000" b="1" dirty="0">
              <a:solidFill>
                <a:srgbClr val="C00000"/>
              </a:solidFill>
            </a:endParaRPr>
          </a:p>
        </p:txBody>
      </p:sp>
      <p:pic>
        <p:nvPicPr>
          <p:cNvPr id="2050" name="Picture 2"/>
          <p:cNvPicPr>
            <a:picLocks noChangeAspect="1" noChangeArrowheads="1"/>
          </p:cNvPicPr>
          <p:nvPr/>
        </p:nvPicPr>
        <p:blipFill>
          <a:blip r:embed="rId2"/>
          <a:srcRect/>
          <a:stretch>
            <a:fillRect/>
          </a:stretch>
        </p:blipFill>
        <p:spPr bwMode="auto">
          <a:xfrm>
            <a:off x="2819400" y="4876800"/>
            <a:ext cx="2667000" cy="1676400"/>
          </a:xfrm>
          <a:prstGeom prst="rect">
            <a:avLst/>
          </a:prstGeom>
          <a:noFill/>
          <a:ln w="9525">
            <a:noFill/>
            <a:miter lim="800000"/>
            <a:headEnd/>
            <a:tailEnd/>
          </a:ln>
          <a:effectLst/>
        </p:spPr>
      </p:pic>
    </p:spTree>
  </p:cSld>
  <p:clrMapOvr>
    <a:masterClrMapping/>
  </p:clrMapOvr>
  <p:transition>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7848600" cy="6477000"/>
          </a:xfrm>
        </p:spPr>
        <p:txBody>
          <a:bodyPr/>
          <a:lstStyle/>
          <a:p>
            <a:pPr>
              <a:buNone/>
            </a:pPr>
            <a:r>
              <a:rPr lang="en-US" sz="2000" b="1" dirty="0">
                <a:solidFill>
                  <a:srgbClr val="002060"/>
                </a:solidFill>
              </a:rPr>
              <a:t>       Method II                                        </a:t>
            </a:r>
            <a:r>
              <a:rPr lang="en-US" sz="2000" b="1" dirty="0">
                <a:solidFill>
                  <a:srgbClr val="C00000"/>
                </a:solidFill>
              </a:rPr>
              <a:t>Method III</a:t>
            </a:r>
          </a:p>
          <a:p>
            <a:pPr>
              <a:buNone/>
            </a:pPr>
            <a:endParaRPr lang="en-US" sz="2000" b="1" dirty="0">
              <a:solidFill>
                <a:srgbClr val="002060"/>
              </a:solidFill>
            </a:endParaRPr>
          </a:p>
          <a:p>
            <a:pPr>
              <a:buNone/>
            </a:pPr>
            <a:endParaRPr lang="en-US" sz="2000" b="1" dirty="0">
              <a:solidFill>
                <a:srgbClr val="002060"/>
              </a:solidFill>
            </a:endParaRPr>
          </a:p>
          <a:p>
            <a:endParaRPr lang="en-US" dirty="0"/>
          </a:p>
          <a:p>
            <a:endParaRPr lang="en-US" dirty="0"/>
          </a:p>
          <a:p>
            <a:pPr algn="ctr">
              <a:buNone/>
            </a:pPr>
            <a:endParaRPr lang="en-US" sz="2000" b="1" dirty="0">
              <a:solidFill>
                <a:srgbClr val="002060"/>
              </a:solidFill>
            </a:endParaRPr>
          </a:p>
          <a:p>
            <a:pPr>
              <a:buNone/>
            </a:pPr>
            <a:r>
              <a:rPr lang="en-US" sz="2000" b="1" dirty="0">
                <a:solidFill>
                  <a:srgbClr val="002060"/>
                </a:solidFill>
              </a:rPr>
              <a:t>       </a:t>
            </a:r>
            <a:r>
              <a:rPr lang="en-US" sz="2000" b="1" dirty="0">
                <a:solidFill>
                  <a:srgbClr val="00B050"/>
                </a:solidFill>
              </a:rPr>
              <a:t>Method IV                                        </a:t>
            </a:r>
            <a:r>
              <a:rPr lang="en-US" sz="2000" b="1" dirty="0">
                <a:solidFill>
                  <a:srgbClr val="7030A0"/>
                </a:solidFill>
              </a:rPr>
              <a:t>Method V</a:t>
            </a:r>
            <a:endParaRPr lang="en-US" sz="2000" dirty="0">
              <a:solidFill>
                <a:srgbClr val="7030A0"/>
              </a:solidFill>
            </a:endParaRPr>
          </a:p>
          <a:p>
            <a:pPr algn="ctr">
              <a:buNone/>
            </a:pPr>
            <a:endParaRPr lang="en-US" sz="2000" dirty="0"/>
          </a:p>
          <a:p>
            <a:pPr algn="ctr">
              <a:buNone/>
            </a:pPr>
            <a:endParaRPr lang="en-US" sz="2000" dirty="0"/>
          </a:p>
          <a:p>
            <a:pPr algn="ctr">
              <a:buNone/>
            </a:pPr>
            <a:endParaRPr lang="en-US" sz="2000" dirty="0"/>
          </a:p>
          <a:p>
            <a:pPr algn="ctr">
              <a:buNone/>
            </a:pPr>
            <a:endParaRPr lang="en-US" sz="2000" b="1" dirty="0">
              <a:solidFill>
                <a:srgbClr val="002060"/>
              </a:solidFill>
            </a:endParaRPr>
          </a:p>
          <a:p>
            <a:pPr algn="ctr">
              <a:buNone/>
            </a:pPr>
            <a:r>
              <a:rPr lang="en-US" sz="2000" b="1" dirty="0">
                <a:solidFill>
                  <a:srgbClr val="002060"/>
                </a:solidFill>
              </a:rPr>
              <a:t>  </a:t>
            </a:r>
            <a:r>
              <a:rPr lang="en-US" sz="2000" b="1" dirty="0">
                <a:solidFill>
                  <a:schemeClr val="accent3">
                    <a:lumMod val="75000"/>
                  </a:schemeClr>
                </a:solidFill>
              </a:rPr>
              <a:t>Method VI</a:t>
            </a:r>
            <a:endParaRPr lang="en-US" sz="2000" dirty="0">
              <a:solidFill>
                <a:srgbClr val="00B0F0"/>
              </a:solidFill>
            </a:endParaRPr>
          </a:p>
        </p:txBody>
      </p:sp>
      <p:pic>
        <p:nvPicPr>
          <p:cNvPr id="3074" name="Picture 2"/>
          <p:cNvPicPr>
            <a:picLocks noChangeAspect="1" noChangeArrowheads="1"/>
          </p:cNvPicPr>
          <p:nvPr/>
        </p:nvPicPr>
        <p:blipFill>
          <a:blip r:embed="rId2"/>
          <a:srcRect/>
          <a:stretch>
            <a:fillRect/>
          </a:stretch>
        </p:blipFill>
        <p:spPr bwMode="auto">
          <a:xfrm>
            <a:off x="228600" y="609600"/>
            <a:ext cx="2286000" cy="17526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343400" y="762000"/>
            <a:ext cx="2133600" cy="13716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685800" y="3124200"/>
            <a:ext cx="1828800" cy="13716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4419600" y="3200400"/>
            <a:ext cx="2286000" cy="1371600"/>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a:srcRect/>
          <a:stretch>
            <a:fillRect/>
          </a:stretch>
        </p:blipFill>
        <p:spPr bwMode="auto">
          <a:xfrm>
            <a:off x="2971800" y="5181600"/>
            <a:ext cx="2209800" cy="1447800"/>
          </a:xfrm>
          <a:prstGeom prst="rect">
            <a:avLst/>
          </a:prstGeom>
          <a:noFill/>
          <a:ln w="9525">
            <a:noFill/>
            <a:miter lim="800000"/>
            <a:headEnd/>
            <a:tailEnd/>
          </a:ln>
          <a:effectLst/>
        </p:spPr>
      </p:pic>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7848600" cy="6400800"/>
          </a:xfrm>
        </p:spPr>
        <p:txBody>
          <a:bodyPr>
            <a:normAutofit lnSpcReduction="10000"/>
          </a:bodyPr>
          <a:lstStyle/>
          <a:p>
            <a:pPr algn="just">
              <a:lnSpc>
                <a:spcPct val="150000"/>
              </a:lnSpc>
              <a:spcAft>
                <a:spcPts val="600"/>
              </a:spcAft>
            </a:pPr>
            <a:r>
              <a:rPr lang="en-US" sz="2000" dirty="0">
                <a:solidFill>
                  <a:srgbClr val="FF0000"/>
                </a:solidFill>
              </a:rPr>
              <a:t>Chain surveying </a:t>
            </a:r>
            <a:r>
              <a:rPr lang="en-US" sz="2000" dirty="0"/>
              <a:t>(</a:t>
            </a:r>
            <a:r>
              <a:rPr lang="en-US" sz="2000" b="1" dirty="0"/>
              <a:t>or</a:t>
            </a:r>
            <a:r>
              <a:rPr lang="en-US" sz="2000" dirty="0"/>
              <a:t> linear surveying) is the method of land surveying in which only linear measurements are made. No angular measurements are taken.</a:t>
            </a:r>
          </a:p>
          <a:p>
            <a:r>
              <a:rPr lang="en-US" sz="2000" dirty="0"/>
              <a:t>Chain survey is suitable in the following cases:</a:t>
            </a:r>
          </a:p>
          <a:p>
            <a:pPr>
              <a:buNone/>
            </a:pPr>
            <a:r>
              <a:rPr lang="en-US" sz="2000" dirty="0"/>
              <a:t>    (</a:t>
            </a:r>
            <a:r>
              <a:rPr lang="en-US" sz="2000" dirty="0" err="1"/>
              <a:t>i</a:t>
            </a:r>
            <a:r>
              <a:rPr lang="en-US" sz="2000" dirty="0"/>
              <a:t>) Area to be surveyed is comparatively small</a:t>
            </a:r>
          </a:p>
          <a:p>
            <a:pPr>
              <a:buNone/>
            </a:pPr>
            <a:r>
              <a:rPr lang="en-US" sz="2000" dirty="0"/>
              <a:t>    (ii) Ground is fairly level</a:t>
            </a:r>
          </a:p>
          <a:p>
            <a:pPr>
              <a:buNone/>
            </a:pPr>
            <a:r>
              <a:rPr lang="en-US" sz="2000" dirty="0"/>
              <a:t>    (iii) Area is open and</a:t>
            </a:r>
          </a:p>
          <a:p>
            <a:pPr>
              <a:buNone/>
            </a:pPr>
            <a:r>
              <a:rPr lang="en-US" sz="2000"/>
              <a:t>    (</a:t>
            </a:r>
            <a:r>
              <a:rPr lang="en-US" sz="2000" dirty="0"/>
              <a:t>iv) Details to be filled up are simple and less.</a:t>
            </a:r>
          </a:p>
          <a:p>
            <a:pPr algn="just">
              <a:lnSpc>
                <a:spcPct val="150000"/>
              </a:lnSpc>
            </a:pPr>
            <a:r>
              <a:rPr lang="en-US" sz="2000" b="1" dirty="0">
                <a:solidFill>
                  <a:srgbClr val="0070C0"/>
                </a:solidFill>
              </a:rPr>
              <a:t>Principles of chain surveying</a:t>
            </a:r>
          </a:p>
          <a:p>
            <a:pPr algn="just">
              <a:lnSpc>
                <a:spcPct val="150000"/>
              </a:lnSpc>
            </a:pPr>
            <a:r>
              <a:rPr lang="en-US" sz="2000" dirty="0"/>
              <a:t>In chain surveying only linear measurements are made i.e. no angular measurements are made.</a:t>
            </a:r>
          </a:p>
          <a:p>
            <a:pPr algn="just">
              <a:lnSpc>
                <a:spcPct val="150000"/>
              </a:lnSpc>
            </a:pPr>
            <a:r>
              <a:rPr lang="en-US" sz="2000" dirty="0"/>
              <a:t>Since triangle is the only figure that can be plotted with measurement of sides only, in chain surveying the area to be surveyed should be covered with a network of triangles. </a:t>
            </a:r>
          </a:p>
          <a:p>
            <a:pPr algn="just">
              <a:lnSpc>
                <a:spcPct val="150000"/>
              </a:lnSpc>
            </a:pPr>
            <a:endParaRPr lang="en-US" sz="2000" b="1" dirty="0">
              <a:solidFill>
                <a:srgbClr val="0070C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slide(fromBottom)">
                                      <p:cBhvr>
                                        <p:cTn id="7" dur="500"/>
                                        <p:tgtEl>
                                          <p:spTgt spid="3">
                                            <p:txEl>
                                              <p:pRg st="7" end="7"/>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slide(fromBottom)">
                                      <p:cBhvr>
                                        <p:cTn id="1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7848600" cy="6400800"/>
          </a:xfrm>
        </p:spPr>
        <p:txBody>
          <a:bodyPr/>
          <a:lstStyle/>
          <a:p>
            <a:pPr>
              <a:buNone/>
            </a:pPr>
            <a:r>
              <a:rPr lang="en-US" sz="2100" b="1" dirty="0">
                <a:solidFill>
                  <a:srgbClr val="C00000"/>
                </a:solidFill>
              </a:rPr>
              <a:t>Case (II): </a:t>
            </a:r>
            <a:r>
              <a:rPr lang="en-US" sz="2100" b="1" dirty="0">
                <a:solidFill>
                  <a:srgbClr val="00B050"/>
                </a:solidFill>
              </a:rPr>
              <a:t>Chaining round the obstacle not possible  </a:t>
            </a:r>
          </a:p>
          <a:p>
            <a:pPr>
              <a:buNone/>
            </a:pPr>
            <a:endParaRPr lang="en-US" sz="2100" b="1" dirty="0">
              <a:solidFill>
                <a:srgbClr val="00B050"/>
              </a:solidFill>
            </a:endParaRPr>
          </a:p>
          <a:p>
            <a:pPr>
              <a:buNone/>
            </a:pPr>
            <a:r>
              <a:rPr lang="en-US" sz="2100" b="1" dirty="0">
                <a:solidFill>
                  <a:srgbClr val="0070C0"/>
                </a:solidFill>
              </a:rPr>
              <a:t>Method I                      </a:t>
            </a:r>
          </a:p>
          <a:p>
            <a:pPr>
              <a:buNone/>
            </a:pPr>
            <a:r>
              <a:rPr lang="en-US" sz="2400" dirty="0">
                <a:solidFill>
                  <a:srgbClr val="00B050"/>
                </a:solidFill>
              </a:rPr>
              <a:t>           </a:t>
            </a:r>
            <a:r>
              <a:rPr lang="en-US" sz="2000" dirty="0">
                <a:solidFill>
                  <a:srgbClr val="00B050"/>
                </a:solidFill>
              </a:rPr>
              <a:t>E</a:t>
            </a:r>
            <a:endParaRPr lang="en-US" sz="2000" b="1" dirty="0">
              <a:solidFill>
                <a:srgbClr val="00B050"/>
              </a:solidFill>
            </a:endParaRPr>
          </a:p>
          <a:p>
            <a:pPr>
              <a:buNone/>
            </a:pPr>
            <a:endParaRPr lang="en-US" sz="2100" b="1" dirty="0">
              <a:solidFill>
                <a:srgbClr val="00B050"/>
              </a:solidFill>
            </a:endParaRPr>
          </a:p>
          <a:p>
            <a:pPr>
              <a:buNone/>
            </a:pPr>
            <a:endParaRPr lang="en-US" sz="2100" b="1" dirty="0">
              <a:solidFill>
                <a:srgbClr val="00B050"/>
              </a:solidFill>
            </a:endParaRPr>
          </a:p>
          <a:p>
            <a:pPr>
              <a:buNone/>
            </a:pPr>
            <a:endParaRPr lang="en-US" sz="2100" b="1" dirty="0">
              <a:solidFill>
                <a:srgbClr val="00B050"/>
              </a:solidFill>
            </a:endParaRPr>
          </a:p>
          <a:p>
            <a:pPr>
              <a:buNone/>
            </a:pPr>
            <a:r>
              <a:rPr lang="en-US" sz="2100" b="1" dirty="0">
                <a:solidFill>
                  <a:srgbClr val="00B050"/>
                </a:solidFill>
              </a:rPr>
              <a:t>                                  </a:t>
            </a:r>
            <a:r>
              <a:rPr lang="en-US" sz="2000" dirty="0">
                <a:solidFill>
                  <a:srgbClr val="00B050"/>
                </a:solidFill>
              </a:rPr>
              <a:t>A                     B</a:t>
            </a:r>
          </a:p>
          <a:p>
            <a:pPr>
              <a:buNone/>
            </a:pPr>
            <a:endParaRPr lang="en-US" sz="2100" b="1" dirty="0">
              <a:solidFill>
                <a:srgbClr val="00B050"/>
              </a:solidFill>
            </a:endParaRPr>
          </a:p>
          <a:p>
            <a:pPr>
              <a:buNone/>
            </a:pPr>
            <a:r>
              <a:rPr lang="en-US" sz="2100" b="1" dirty="0">
                <a:solidFill>
                  <a:srgbClr val="C00000"/>
                </a:solidFill>
              </a:rPr>
              <a:t>Method II</a:t>
            </a:r>
          </a:p>
          <a:p>
            <a:pPr>
              <a:buNone/>
            </a:pPr>
            <a:endParaRPr lang="en-US" dirty="0"/>
          </a:p>
        </p:txBody>
      </p:sp>
      <p:cxnSp>
        <p:nvCxnSpPr>
          <p:cNvPr id="5" name="Straight Connector 4"/>
          <p:cNvCxnSpPr/>
          <p:nvPr/>
        </p:nvCxnSpPr>
        <p:spPr>
          <a:xfrm>
            <a:off x="1371600" y="1447800"/>
            <a:ext cx="1676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209800" y="2286000"/>
            <a:ext cx="1676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flipV="1">
            <a:off x="3048000" y="3124200"/>
            <a:ext cx="17533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71600" y="1447800"/>
            <a:ext cx="342900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rot="16200000" flipH="1">
            <a:off x="2552700" y="2552700"/>
            <a:ext cx="1981200" cy="762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5" name="Curved Connector 34"/>
          <p:cNvCxnSpPr/>
          <p:nvPr/>
        </p:nvCxnSpPr>
        <p:spPr>
          <a:xfrm rot="16200000" flipH="1">
            <a:off x="3086100" y="2552700"/>
            <a:ext cx="1905000" cy="1524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1181100" y="5295900"/>
            <a:ext cx="1752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2057400" y="6172200"/>
            <a:ext cx="441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2057400" y="4419600"/>
            <a:ext cx="4419600" cy="175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5105400"/>
            <a:ext cx="1752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3277394" y="5638006"/>
            <a:ext cx="10660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urved Connector 47"/>
          <p:cNvCxnSpPr/>
          <p:nvPr/>
        </p:nvCxnSpPr>
        <p:spPr>
          <a:xfrm rot="16200000" flipH="1">
            <a:off x="4152900" y="5600700"/>
            <a:ext cx="1905000" cy="1524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9" name="Curved Connector 48"/>
          <p:cNvCxnSpPr/>
          <p:nvPr/>
        </p:nvCxnSpPr>
        <p:spPr>
          <a:xfrm rot="16200000" flipH="1">
            <a:off x="3619500" y="5600700"/>
            <a:ext cx="1981200" cy="762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52" name="Freeform 51"/>
          <p:cNvSpPr/>
          <p:nvPr/>
        </p:nvSpPr>
        <p:spPr>
          <a:xfrm>
            <a:off x="2902857" y="1447800"/>
            <a:ext cx="197757" cy="212271"/>
          </a:xfrm>
          <a:custGeom>
            <a:avLst/>
            <a:gdLst>
              <a:gd name="connsiteX0" fmla="*/ 25400 w 197757"/>
              <a:gd name="connsiteY0" fmla="*/ 0 h 212271"/>
              <a:gd name="connsiteX1" fmla="*/ 25400 w 197757"/>
              <a:gd name="connsiteY1" fmla="*/ 152400 h 212271"/>
              <a:gd name="connsiteX2" fmla="*/ 177800 w 197757"/>
              <a:gd name="connsiteY2" fmla="*/ 163286 h 212271"/>
              <a:gd name="connsiteX3" fmla="*/ 145143 w 197757"/>
              <a:gd name="connsiteY3" fmla="*/ 152400 h 212271"/>
            </a:gdLst>
            <a:ahLst/>
            <a:cxnLst>
              <a:cxn ang="0">
                <a:pos x="connsiteX0" y="connsiteY0"/>
              </a:cxn>
              <a:cxn ang="0">
                <a:pos x="connsiteX1" y="connsiteY1"/>
              </a:cxn>
              <a:cxn ang="0">
                <a:pos x="connsiteX2" y="connsiteY2"/>
              </a:cxn>
              <a:cxn ang="0">
                <a:pos x="connsiteX3" y="connsiteY3"/>
              </a:cxn>
            </a:cxnLst>
            <a:rect l="l" t="t" r="r" b="b"/>
            <a:pathLst>
              <a:path w="197757" h="212271">
                <a:moveTo>
                  <a:pt x="25400" y="0"/>
                </a:moveTo>
                <a:cubicBezTo>
                  <a:pt x="12700" y="62593"/>
                  <a:pt x="0" y="125186"/>
                  <a:pt x="25400" y="152400"/>
                </a:cubicBezTo>
                <a:cubicBezTo>
                  <a:pt x="50800" y="179614"/>
                  <a:pt x="157843" y="163286"/>
                  <a:pt x="177800" y="163286"/>
                </a:cubicBezTo>
                <a:cubicBezTo>
                  <a:pt x="197757" y="163286"/>
                  <a:pt x="99786" y="212271"/>
                  <a:pt x="145143" y="1524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048000" y="2980871"/>
            <a:ext cx="168729" cy="154215"/>
          </a:xfrm>
          <a:custGeom>
            <a:avLst/>
            <a:gdLst>
              <a:gd name="connsiteX0" fmla="*/ 0 w 168729"/>
              <a:gd name="connsiteY0" fmla="*/ 12700 h 154215"/>
              <a:gd name="connsiteX1" fmla="*/ 141514 w 168729"/>
              <a:gd name="connsiteY1" fmla="*/ 23586 h 154215"/>
              <a:gd name="connsiteX2" fmla="*/ 163286 w 168729"/>
              <a:gd name="connsiteY2" fmla="*/ 154215 h 154215"/>
            </a:gdLst>
            <a:ahLst/>
            <a:cxnLst>
              <a:cxn ang="0">
                <a:pos x="connsiteX0" y="connsiteY0"/>
              </a:cxn>
              <a:cxn ang="0">
                <a:pos x="connsiteX1" y="connsiteY1"/>
              </a:cxn>
              <a:cxn ang="0">
                <a:pos x="connsiteX2" y="connsiteY2"/>
              </a:cxn>
            </a:cxnLst>
            <a:rect l="l" t="t" r="r" b="b"/>
            <a:pathLst>
              <a:path w="168729" h="154215">
                <a:moveTo>
                  <a:pt x="0" y="12700"/>
                </a:moveTo>
                <a:cubicBezTo>
                  <a:pt x="57150" y="6350"/>
                  <a:pt x="114300" y="0"/>
                  <a:pt x="141514" y="23586"/>
                </a:cubicBezTo>
                <a:cubicBezTo>
                  <a:pt x="168728" y="47172"/>
                  <a:pt x="168729" y="146958"/>
                  <a:pt x="163286" y="15421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820886" y="6016171"/>
            <a:ext cx="190499" cy="166915"/>
          </a:xfrm>
          <a:custGeom>
            <a:avLst/>
            <a:gdLst>
              <a:gd name="connsiteX0" fmla="*/ 0 w 190499"/>
              <a:gd name="connsiteY0" fmla="*/ 14515 h 166915"/>
              <a:gd name="connsiteX1" fmla="*/ 163285 w 190499"/>
              <a:gd name="connsiteY1" fmla="*/ 25400 h 166915"/>
              <a:gd name="connsiteX2" fmla="*/ 163285 w 190499"/>
              <a:gd name="connsiteY2" fmla="*/ 166915 h 166915"/>
            </a:gdLst>
            <a:ahLst/>
            <a:cxnLst>
              <a:cxn ang="0">
                <a:pos x="connsiteX0" y="connsiteY0"/>
              </a:cxn>
              <a:cxn ang="0">
                <a:pos x="connsiteX1" y="connsiteY1"/>
              </a:cxn>
              <a:cxn ang="0">
                <a:pos x="connsiteX2" y="connsiteY2"/>
              </a:cxn>
            </a:cxnLst>
            <a:rect l="l" t="t" r="r" b="b"/>
            <a:pathLst>
              <a:path w="190499" h="166915">
                <a:moveTo>
                  <a:pt x="0" y="14515"/>
                </a:moveTo>
                <a:cubicBezTo>
                  <a:pt x="68035" y="7257"/>
                  <a:pt x="136071" y="0"/>
                  <a:pt x="163285" y="25400"/>
                </a:cubicBezTo>
                <a:cubicBezTo>
                  <a:pt x="190499" y="50800"/>
                  <a:pt x="145142" y="156029"/>
                  <a:pt x="163285" y="16691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3048000" y="2057400"/>
            <a:ext cx="320922" cy="369332"/>
          </a:xfrm>
          <a:prstGeom prst="rect">
            <a:avLst/>
          </a:prstGeom>
        </p:spPr>
        <p:txBody>
          <a:bodyPr wrap="none">
            <a:spAutoFit/>
          </a:bodyPr>
          <a:lstStyle/>
          <a:p>
            <a:r>
              <a:rPr lang="en-US" dirty="0">
                <a:solidFill>
                  <a:srgbClr val="00B050"/>
                </a:solidFill>
              </a:rPr>
              <a:t>C</a:t>
            </a:r>
            <a:endParaRPr lang="en-US" dirty="0"/>
          </a:p>
        </p:txBody>
      </p:sp>
      <p:sp>
        <p:nvSpPr>
          <p:cNvPr id="21" name="Rectangle 20"/>
          <p:cNvSpPr/>
          <p:nvPr/>
        </p:nvSpPr>
        <p:spPr>
          <a:xfrm>
            <a:off x="3048000" y="1295400"/>
            <a:ext cx="325730" cy="369332"/>
          </a:xfrm>
          <a:prstGeom prst="rect">
            <a:avLst/>
          </a:prstGeom>
        </p:spPr>
        <p:txBody>
          <a:bodyPr wrap="none">
            <a:spAutoFit/>
          </a:bodyPr>
          <a:lstStyle/>
          <a:p>
            <a:r>
              <a:rPr lang="en-US" dirty="0">
                <a:solidFill>
                  <a:srgbClr val="00B050"/>
                </a:solidFill>
              </a:rPr>
              <a:t>D</a:t>
            </a:r>
            <a:endParaRPr lang="en-US" dirty="0"/>
          </a:p>
        </p:txBody>
      </p:sp>
      <p:sp>
        <p:nvSpPr>
          <p:cNvPr id="23" name="Rectangle 22"/>
          <p:cNvSpPr/>
          <p:nvPr/>
        </p:nvSpPr>
        <p:spPr>
          <a:xfrm>
            <a:off x="3733800" y="4876800"/>
            <a:ext cx="325730" cy="369332"/>
          </a:xfrm>
          <a:prstGeom prst="rect">
            <a:avLst/>
          </a:prstGeom>
        </p:spPr>
        <p:txBody>
          <a:bodyPr wrap="none">
            <a:spAutoFit/>
          </a:bodyPr>
          <a:lstStyle/>
          <a:p>
            <a:r>
              <a:rPr lang="en-US" dirty="0">
                <a:solidFill>
                  <a:srgbClr val="00B050"/>
                </a:solidFill>
              </a:rPr>
              <a:t>C</a:t>
            </a:r>
            <a:endParaRPr lang="en-US" dirty="0"/>
          </a:p>
        </p:txBody>
      </p:sp>
      <p:sp>
        <p:nvSpPr>
          <p:cNvPr id="25" name="Rectangle 24"/>
          <p:cNvSpPr/>
          <p:nvPr/>
        </p:nvSpPr>
        <p:spPr>
          <a:xfrm>
            <a:off x="1828800" y="4267200"/>
            <a:ext cx="325730" cy="369332"/>
          </a:xfrm>
          <a:prstGeom prst="rect">
            <a:avLst/>
          </a:prstGeom>
        </p:spPr>
        <p:txBody>
          <a:bodyPr wrap="none">
            <a:spAutoFit/>
          </a:bodyPr>
          <a:lstStyle/>
          <a:p>
            <a:r>
              <a:rPr lang="en-US" dirty="0">
                <a:solidFill>
                  <a:srgbClr val="00B050"/>
                </a:solidFill>
              </a:rPr>
              <a:t>D</a:t>
            </a:r>
            <a:endParaRPr lang="en-US" dirty="0"/>
          </a:p>
        </p:txBody>
      </p:sp>
      <p:sp>
        <p:nvSpPr>
          <p:cNvPr id="27" name="Rectangle 26"/>
          <p:cNvSpPr/>
          <p:nvPr/>
        </p:nvSpPr>
        <p:spPr>
          <a:xfrm>
            <a:off x="1676400" y="4876800"/>
            <a:ext cx="306494" cy="369332"/>
          </a:xfrm>
          <a:prstGeom prst="rect">
            <a:avLst/>
          </a:prstGeom>
        </p:spPr>
        <p:txBody>
          <a:bodyPr wrap="none">
            <a:spAutoFit/>
          </a:bodyPr>
          <a:lstStyle/>
          <a:p>
            <a:r>
              <a:rPr lang="en-US" dirty="0">
                <a:solidFill>
                  <a:srgbClr val="00B050"/>
                </a:solidFill>
              </a:rPr>
              <a:t>F</a:t>
            </a:r>
            <a:endParaRPr lang="en-US" dirty="0"/>
          </a:p>
        </p:txBody>
      </p:sp>
      <p:sp>
        <p:nvSpPr>
          <p:cNvPr id="28" name="Rectangle 27"/>
          <p:cNvSpPr/>
          <p:nvPr/>
        </p:nvSpPr>
        <p:spPr>
          <a:xfrm>
            <a:off x="1752600" y="5943600"/>
            <a:ext cx="308098" cy="369332"/>
          </a:xfrm>
          <a:prstGeom prst="rect">
            <a:avLst/>
          </a:prstGeom>
        </p:spPr>
        <p:txBody>
          <a:bodyPr wrap="none">
            <a:spAutoFit/>
          </a:bodyPr>
          <a:lstStyle/>
          <a:p>
            <a:r>
              <a:rPr lang="en-US" dirty="0">
                <a:solidFill>
                  <a:srgbClr val="00B050"/>
                </a:solidFill>
              </a:rPr>
              <a:t>E</a:t>
            </a:r>
            <a:endParaRPr lang="en-US" dirty="0"/>
          </a:p>
        </p:txBody>
      </p:sp>
      <p:sp>
        <p:nvSpPr>
          <p:cNvPr id="29" name="Rectangle 28"/>
          <p:cNvSpPr/>
          <p:nvPr/>
        </p:nvSpPr>
        <p:spPr>
          <a:xfrm>
            <a:off x="3657600" y="6172200"/>
            <a:ext cx="325730" cy="369332"/>
          </a:xfrm>
          <a:prstGeom prst="rect">
            <a:avLst/>
          </a:prstGeom>
        </p:spPr>
        <p:txBody>
          <a:bodyPr wrap="none">
            <a:spAutoFit/>
          </a:bodyPr>
          <a:lstStyle/>
          <a:p>
            <a:r>
              <a:rPr lang="en-US" dirty="0">
                <a:solidFill>
                  <a:srgbClr val="00B050"/>
                </a:solidFill>
              </a:rPr>
              <a:t>A</a:t>
            </a:r>
            <a:endParaRPr lang="en-US" dirty="0"/>
          </a:p>
        </p:txBody>
      </p:sp>
      <p:sp>
        <p:nvSpPr>
          <p:cNvPr id="30" name="Rectangle 29"/>
          <p:cNvSpPr/>
          <p:nvPr/>
        </p:nvSpPr>
        <p:spPr>
          <a:xfrm>
            <a:off x="6324600" y="6172200"/>
            <a:ext cx="325730" cy="369332"/>
          </a:xfrm>
          <a:prstGeom prst="rect">
            <a:avLst/>
          </a:prstGeom>
        </p:spPr>
        <p:txBody>
          <a:bodyPr wrap="none">
            <a:spAutoFit/>
          </a:bodyPr>
          <a:lstStyle/>
          <a:p>
            <a:r>
              <a:rPr lang="en-US" dirty="0">
                <a:solidFill>
                  <a:srgbClr val="00B050"/>
                </a:solidFill>
              </a:rPr>
              <a:t>B</a:t>
            </a:r>
            <a:endParaRPr lang="en-US" dirty="0"/>
          </a:p>
        </p:txBody>
      </p:sp>
      <p:cxnSp>
        <p:nvCxnSpPr>
          <p:cNvPr id="32" name="Straight Arrow Connector 31"/>
          <p:cNvCxnSpPr/>
          <p:nvPr/>
        </p:nvCxnSpPr>
        <p:spPr>
          <a:xfrm rot="16200000" flipH="1">
            <a:off x="4419600" y="5715000"/>
            <a:ext cx="838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3352800" y="2057400"/>
            <a:ext cx="838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lu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7696200" cy="6324600"/>
          </a:xfrm>
        </p:spPr>
        <p:txBody>
          <a:bodyPr/>
          <a:lstStyle/>
          <a:p>
            <a:pPr>
              <a:buNone/>
            </a:pPr>
            <a:r>
              <a:rPr lang="en-US" sz="2200" b="1" dirty="0">
                <a:solidFill>
                  <a:srgbClr val="0070C0"/>
                </a:solidFill>
              </a:rPr>
              <a:t>Method III </a:t>
            </a:r>
          </a:p>
          <a:p>
            <a:pPr>
              <a:buNone/>
            </a:pPr>
            <a:endParaRPr lang="en-US" sz="2200" b="1" dirty="0">
              <a:solidFill>
                <a:srgbClr val="00B050"/>
              </a:solidFill>
            </a:endParaRPr>
          </a:p>
          <a:p>
            <a:endParaRPr lang="en-US" dirty="0"/>
          </a:p>
          <a:p>
            <a:endParaRPr lang="en-US" dirty="0"/>
          </a:p>
          <a:p>
            <a:endParaRPr lang="en-US" dirty="0"/>
          </a:p>
          <a:p>
            <a:pPr>
              <a:buNone/>
            </a:pPr>
            <a:endParaRPr lang="en-US" dirty="0"/>
          </a:p>
          <a:p>
            <a:pPr>
              <a:buNone/>
            </a:pPr>
            <a:r>
              <a:rPr lang="en-US" sz="2000" b="1" dirty="0">
                <a:solidFill>
                  <a:srgbClr val="C00000"/>
                </a:solidFill>
              </a:rPr>
              <a:t>Method IV </a:t>
            </a:r>
          </a:p>
          <a:p>
            <a:pPr>
              <a:buNone/>
            </a:pPr>
            <a:endParaRPr lang="en-US" dirty="0"/>
          </a:p>
        </p:txBody>
      </p:sp>
      <p:cxnSp>
        <p:nvCxnSpPr>
          <p:cNvPr id="5" name="Straight Connector 4"/>
          <p:cNvCxnSpPr/>
          <p:nvPr/>
        </p:nvCxnSpPr>
        <p:spPr>
          <a:xfrm>
            <a:off x="1905000" y="2286000"/>
            <a:ext cx="419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477294" y="1562100"/>
            <a:ext cx="14470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943100" y="1028700"/>
            <a:ext cx="14478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00400" y="838200"/>
            <a:ext cx="24384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rot="16200000" flipH="1">
            <a:off x="3848100" y="2019300"/>
            <a:ext cx="1905000" cy="1524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16200000" flipH="1">
            <a:off x="3314700" y="1943100"/>
            <a:ext cx="1981200" cy="762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3062514" y="976086"/>
            <a:ext cx="137886" cy="101600"/>
          </a:xfrm>
          <a:custGeom>
            <a:avLst/>
            <a:gdLst>
              <a:gd name="connsiteX0" fmla="*/ 137886 w 137886"/>
              <a:gd name="connsiteY0" fmla="*/ 101600 h 101600"/>
              <a:gd name="connsiteX1" fmla="*/ 18143 w 137886"/>
              <a:gd name="connsiteY1" fmla="*/ 14514 h 101600"/>
              <a:gd name="connsiteX2" fmla="*/ 29029 w 137886"/>
              <a:gd name="connsiteY2" fmla="*/ 14514 h 101600"/>
            </a:gdLst>
            <a:ahLst/>
            <a:cxnLst>
              <a:cxn ang="0">
                <a:pos x="connsiteX0" y="connsiteY0"/>
              </a:cxn>
              <a:cxn ang="0">
                <a:pos x="connsiteX1" y="connsiteY1"/>
              </a:cxn>
              <a:cxn ang="0">
                <a:pos x="connsiteX2" y="connsiteY2"/>
              </a:cxn>
            </a:cxnLst>
            <a:rect l="l" t="t" r="r" b="b"/>
            <a:pathLst>
              <a:path w="137886" h="101600">
                <a:moveTo>
                  <a:pt x="137886" y="101600"/>
                </a:moveTo>
                <a:cubicBezTo>
                  <a:pt x="87086" y="65314"/>
                  <a:pt x="36286" y="29028"/>
                  <a:pt x="18143" y="14514"/>
                </a:cubicBezTo>
                <a:cubicBezTo>
                  <a:pt x="0" y="0"/>
                  <a:pt x="7258" y="97971"/>
                  <a:pt x="29029" y="1451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5430157" y="2166257"/>
            <a:ext cx="88900" cy="152400"/>
          </a:xfrm>
          <a:custGeom>
            <a:avLst/>
            <a:gdLst>
              <a:gd name="connsiteX0" fmla="*/ 12700 w 88900"/>
              <a:gd name="connsiteY0" fmla="*/ 0 h 152400"/>
              <a:gd name="connsiteX1" fmla="*/ 12700 w 88900"/>
              <a:gd name="connsiteY1" fmla="*/ 130629 h 152400"/>
              <a:gd name="connsiteX2" fmla="*/ 88900 w 88900"/>
              <a:gd name="connsiteY2" fmla="*/ 130629 h 152400"/>
            </a:gdLst>
            <a:ahLst/>
            <a:cxnLst>
              <a:cxn ang="0">
                <a:pos x="connsiteX0" y="connsiteY0"/>
              </a:cxn>
              <a:cxn ang="0">
                <a:pos x="connsiteX1" y="connsiteY1"/>
              </a:cxn>
              <a:cxn ang="0">
                <a:pos x="connsiteX2" y="connsiteY2"/>
              </a:cxn>
            </a:cxnLst>
            <a:rect l="l" t="t" r="r" b="b"/>
            <a:pathLst>
              <a:path w="88900" h="152400">
                <a:moveTo>
                  <a:pt x="12700" y="0"/>
                </a:moveTo>
                <a:cubicBezTo>
                  <a:pt x="6350" y="54429"/>
                  <a:pt x="0" y="108858"/>
                  <a:pt x="12700" y="130629"/>
                </a:cubicBezTo>
                <a:cubicBezTo>
                  <a:pt x="25400" y="152400"/>
                  <a:pt x="81643" y="134258"/>
                  <a:pt x="88900" y="13062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p:cNvCxnSpPr/>
          <p:nvPr/>
        </p:nvCxnSpPr>
        <p:spPr>
          <a:xfrm>
            <a:off x="3200400" y="21336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276600" y="22098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477294" y="5219700"/>
            <a:ext cx="2056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05200" y="4191000"/>
            <a:ext cx="2209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295400" y="6248400"/>
            <a:ext cx="2209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flipV="1">
            <a:off x="1295400" y="4191000"/>
            <a:ext cx="441960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urved Connector 41"/>
          <p:cNvCxnSpPr/>
          <p:nvPr/>
        </p:nvCxnSpPr>
        <p:spPr>
          <a:xfrm rot="16200000" flipH="1">
            <a:off x="3162300" y="4610100"/>
            <a:ext cx="1981200" cy="762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rot="16200000" flipH="1">
            <a:off x="3695700" y="4457700"/>
            <a:ext cx="1905000" cy="1524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352800" y="60960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3276600" y="6172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581400" y="42672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3505200" y="4343400"/>
            <a:ext cx="152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2438400" y="5562600"/>
            <a:ext cx="228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514600" y="5486400"/>
            <a:ext cx="228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733800" y="4953000"/>
            <a:ext cx="228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810000" y="4876800"/>
            <a:ext cx="2286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048000" y="2286000"/>
            <a:ext cx="325730" cy="369332"/>
          </a:xfrm>
          <a:prstGeom prst="rect">
            <a:avLst/>
          </a:prstGeom>
        </p:spPr>
        <p:txBody>
          <a:bodyPr wrap="none">
            <a:spAutoFit/>
          </a:bodyPr>
          <a:lstStyle/>
          <a:p>
            <a:r>
              <a:rPr lang="en-US" dirty="0">
                <a:solidFill>
                  <a:srgbClr val="00B050"/>
                </a:solidFill>
              </a:rPr>
              <a:t>A</a:t>
            </a:r>
            <a:endParaRPr lang="en-US" dirty="0"/>
          </a:p>
        </p:txBody>
      </p:sp>
      <p:sp>
        <p:nvSpPr>
          <p:cNvPr id="28" name="Rectangle 27"/>
          <p:cNvSpPr/>
          <p:nvPr/>
        </p:nvSpPr>
        <p:spPr>
          <a:xfrm>
            <a:off x="3048000" y="457200"/>
            <a:ext cx="325730" cy="369332"/>
          </a:xfrm>
          <a:prstGeom prst="rect">
            <a:avLst/>
          </a:prstGeom>
        </p:spPr>
        <p:txBody>
          <a:bodyPr wrap="none">
            <a:spAutoFit/>
          </a:bodyPr>
          <a:lstStyle/>
          <a:p>
            <a:r>
              <a:rPr lang="en-US" dirty="0">
                <a:solidFill>
                  <a:srgbClr val="00B050"/>
                </a:solidFill>
              </a:rPr>
              <a:t>D</a:t>
            </a:r>
            <a:endParaRPr lang="en-US" dirty="0"/>
          </a:p>
        </p:txBody>
      </p:sp>
      <p:sp>
        <p:nvSpPr>
          <p:cNvPr id="30" name="Rectangle 29"/>
          <p:cNvSpPr/>
          <p:nvPr/>
        </p:nvSpPr>
        <p:spPr>
          <a:xfrm>
            <a:off x="1981200" y="2286000"/>
            <a:ext cx="325730" cy="369332"/>
          </a:xfrm>
          <a:prstGeom prst="rect">
            <a:avLst/>
          </a:prstGeom>
        </p:spPr>
        <p:txBody>
          <a:bodyPr wrap="none">
            <a:spAutoFit/>
          </a:bodyPr>
          <a:lstStyle/>
          <a:p>
            <a:r>
              <a:rPr lang="en-US" dirty="0">
                <a:solidFill>
                  <a:srgbClr val="00B050"/>
                </a:solidFill>
              </a:rPr>
              <a:t>C</a:t>
            </a:r>
            <a:endParaRPr lang="en-US" dirty="0"/>
          </a:p>
        </p:txBody>
      </p:sp>
      <p:sp>
        <p:nvSpPr>
          <p:cNvPr id="31" name="Rectangle 30"/>
          <p:cNvSpPr/>
          <p:nvPr/>
        </p:nvSpPr>
        <p:spPr>
          <a:xfrm>
            <a:off x="5486400" y="2286000"/>
            <a:ext cx="325730" cy="369332"/>
          </a:xfrm>
          <a:prstGeom prst="rect">
            <a:avLst/>
          </a:prstGeom>
        </p:spPr>
        <p:txBody>
          <a:bodyPr wrap="square">
            <a:spAutoFit/>
          </a:bodyPr>
          <a:lstStyle/>
          <a:p>
            <a:r>
              <a:rPr lang="en-US" dirty="0">
                <a:solidFill>
                  <a:srgbClr val="00B050"/>
                </a:solidFill>
              </a:rPr>
              <a:t>B</a:t>
            </a:r>
            <a:endParaRPr lang="en-US" dirty="0"/>
          </a:p>
        </p:txBody>
      </p:sp>
      <p:sp>
        <p:nvSpPr>
          <p:cNvPr id="33" name="Rectangle 32"/>
          <p:cNvSpPr/>
          <p:nvPr/>
        </p:nvSpPr>
        <p:spPr>
          <a:xfrm>
            <a:off x="5181600" y="2057400"/>
            <a:ext cx="317716" cy="369332"/>
          </a:xfrm>
          <a:prstGeom prst="rect">
            <a:avLst/>
          </a:prstGeom>
        </p:spPr>
        <p:txBody>
          <a:bodyPr wrap="none">
            <a:spAutoFit/>
          </a:bodyPr>
          <a:lstStyle/>
          <a:p>
            <a:r>
              <a:rPr lang="el-GR" b="1" dirty="0">
                <a:solidFill>
                  <a:srgbClr val="00B050"/>
                </a:solidFill>
              </a:rPr>
              <a:t>θ</a:t>
            </a:r>
            <a:endParaRPr lang="en-US" dirty="0"/>
          </a:p>
        </p:txBody>
      </p:sp>
      <p:sp>
        <p:nvSpPr>
          <p:cNvPr id="34" name="Rectangle 33"/>
          <p:cNvSpPr/>
          <p:nvPr/>
        </p:nvSpPr>
        <p:spPr>
          <a:xfrm>
            <a:off x="2971800" y="990600"/>
            <a:ext cx="317716" cy="369332"/>
          </a:xfrm>
          <a:prstGeom prst="rect">
            <a:avLst/>
          </a:prstGeom>
        </p:spPr>
        <p:txBody>
          <a:bodyPr wrap="none">
            <a:spAutoFit/>
          </a:bodyPr>
          <a:lstStyle/>
          <a:p>
            <a:r>
              <a:rPr lang="el-GR" b="1" dirty="0">
                <a:solidFill>
                  <a:srgbClr val="00B050"/>
                </a:solidFill>
              </a:rPr>
              <a:t>θ</a:t>
            </a:r>
            <a:endParaRPr lang="en-US" dirty="0"/>
          </a:p>
        </p:txBody>
      </p:sp>
      <p:sp>
        <p:nvSpPr>
          <p:cNvPr id="36" name="Rectangle 35"/>
          <p:cNvSpPr/>
          <p:nvPr/>
        </p:nvSpPr>
        <p:spPr>
          <a:xfrm>
            <a:off x="3352800" y="6248400"/>
            <a:ext cx="325730" cy="369332"/>
          </a:xfrm>
          <a:prstGeom prst="rect">
            <a:avLst/>
          </a:prstGeom>
        </p:spPr>
        <p:txBody>
          <a:bodyPr wrap="square">
            <a:spAutoFit/>
          </a:bodyPr>
          <a:lstStyle/>
          <a:p>
            <a:r>
              <a:rPr lang="en-US" dirty="0">
                <a:solidFill>
                  <a:srgbClr val="00B050"/>
                </a:solidFill>
              </a:rPr>
              <a:t>E</a:t>
            </a:r>
            <a:endParaRPr lang="en-US" dirty="0"/>
          </a:p>
        </p:txBody>
      </p:sp>
      <p:sp>
        <p:nvSpPr>
          <p:cNvPr id="37" name="Rectangle 36"/>
          <p:cNvSpPr/>
          <p:nvPr/>
        </p:nvSpPr>
        <p:spPr>
          <a:xfrm>
            <a:off x="1143000" y="6248400"/>
            <a:ext cx="325730" cy="369332"/>
          </a:xfrm>
          <a:prstGeom prst="rect">
            <a:avLst/>
          </a:prstGeom>
        </p:spPr>
        <p:txBody>
          <a:bodyPr wrap="square">
            <a:spAutoFit/>
          </a:bodyPr>
          <a:lstStyle/>
          <a:p>
            <a:r>
              <a:rPr lang="en-US" dirty="0">
                <a:solidFill>
                  <a:srgbClr val="00B050"/>
                </a:solidFill>
              </a:rPr>
              <a:t>C</a:t>
            </a:r>
            <a:endParaRPr lang="en-US" dirty="0"/>
          </a:p>
        </p:txBody>
      </p:sp>
      <p:sp>
        <p:nvSpPr>
          <p:cNvPr id="39" name="Rectangle 38"/>
          <p:cNvSpPr/>
          <p:nvPr/>
        </p:nvSpPr>
        <p:spPr>
          <a:xfrm>
            <a:off x="3276600" y="4953000"/>
            <a:ext cx="325730" cy="369332"/>
          </a:xfrm>
          <a:prstGeom prst="rect">
            <a:avLst/>
          </a:prstGeom>
        </p:spPr>
        <p:txBody>
          <a:bodyPr wrap="square">
            <a:spAutoFit/>
          </a:bodyPr>
          <a:lstStyle/>
          <a:p>
            <a:r>
              <a:rPr lang="en-US" dirty="0">
                <a:solidFill>
                  <a:srgbClr val="00B050"/>
                </a:solidFill>
              </a:rPr>
              <a:t>A</a:t>
            </a:r>
            <a:endParaRPr lang="en-US" dirty="0"/>
          </a:p>
        </p:txBody>
      </p:sp>
      <p:sp>
        <p:nvSpPr>
          <p:cNvPr id="41" name="Rectangle 40"/>
          <p:cNvSpPr/>
          <p:nvPr/>
        </p:nvSpPr>
        <p:spPr>
          <a:xfrm>
            <a:off x="5715000" y="4038600"/>
            <a:ext cx="325730" cy="369332"/>
          </a:xfrm>
          <a:prstGeom prst="rect">
            <a:avLst/>
          </a:prstGeom>
        </p:spPr>
        <p:txBody>
          <a:bodyPr wrap="square">
            <a:spAutoFit/>
          </a:bodyPr>
          <a:lstStyle/>
          <a:p>
            <a:r>
              <a:rPr lang="en-US" dirty="0">
                <a:solidFill>
                  <a:srgbClr val="00B050"/>
                </a:solidFill>
              </a:rPr>
              <a:t>B</a:t>
            </a:r>
            <a:endParaRPr lang="en-US" dirty="0"/>
          </a:p>
        </p:txBody>
      </p:sp>
      <p:sp>
        <p:nvSpPr>
          <p:cNvPr id="45" name="Rectangle 44"/>
          <p:cNvSpPr/>
          <p:nvPr/>
        </p:nvSpPr>
        <p:spPr>
          <a:xfrm>
            <a:off x="3200400" y="4038600"/>
            <a:ext cx="325730" cy="369332"/>
          </a:xfrm>
          <a:prstGeom prst="rect">
            <a:avLst/>
          </a:prstGeom>
        </p:spPr>
        <p:txBody>
          <a:bodyPr wrap="square">
            <a:spAutoFit/>
          </a:bodyPr>
          <a:lstStyle/>
          <a:p>
            <a:r>
              <a:rPr lang="en-US" dirty="0">
                <a:solidFill>
                  <a:srgbClr val="00B050"/>
                </a:solidFill>
              </a:rPr>
              <a:t>D</a:t>
            </a:r>
            <a:endParaRPr lang="en-US" dirty="0"/>
          </a:p>
        </p:txBody>
      </p:sp>
      <p:cxnSp>
        <p:nvCxnSpPr>
          <p:cNvPr id="47" name="Straight Arrow Connector 46"/>
          <p:cNvCxnSpPr/>
          <p:nvPr/>
        </p:nvCxnSpPr>
        <p:spPr>
          <a:xfrm rot="16200000" flipH="1">
            <a:off x="3962400" y="4648200"/>
            <a:ext cx="838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6200000" flipH="1">
            <a:off x="4114800" y="2057400"/>
            <a:ext cx="838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7696200" cy="6477000"/>
          </a:xfrm>
        </p:spPr>
        <p:txBody>
          <a:bodyPr>
            <a:normAutofit/>
          </a:bodyPr>
          <a:lstStyle/>
          <a:p>
            <a:pPr>
              <a:buNone/>
            </a:pPr>
            <a:r>
              <a:rPr lang="en-US" sz="2200" b="1" dirty="0">
                <a:solidFill>
                  <a:srgbClr val="FF0000"/>
                </a:solidFill>
              </a:rPr>
              <a:t>Method V</a:t>
            </a:r>
          </a:p>
          <a:p>
            <a:pPr algn="ctr">
              <a:buNone/>
            </a:pPr>
            <a:endParaRPr lang="en-US" sz="2200" dirty="0">
              <a:solidFill>
                <a:srgbClr val="FF0000"/>
              </a:solidFill>
            </a:endParaRPr>
          </a:p>
        </p:txBody>
      </p:sp>
      <p:cxnSp>
        <p:nvCxnSpPr>
          <p:cNvPr id="5" name="Straight Connector 4"/>
          <p:cNvCxnSpPr/>
          <p:nvPr/>
        </p:nvCxnSpPr>
        <p:spPr>
          <a:xfrm>
            <a:off x="1371600" y="1295400"/>
            <a:ext cx="388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71600" y="1295400"/>
            <a:ext cx="5257800" cy="2209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2057400" y="3352800"/>
            <a:ext cx="5105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2667000" y="1295400"/>
            <a:ext cx="259080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2857500" y="1714500"/>
            <a:ext cx="213360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rot="16200000" flipH="1">
            <a:off x="4382294" y="2324894"/>
            <a:ext cx="2818606" cy="151606"/>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4876800" y="2286000"/>
            <a:ext cx="2743200" cy="1524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3124200" y="2743200"/>
            <a:ext cx="228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3200400" y="2743200"/>
            <a:ext cx="228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4191000" y="1905000"/>
            <a:ext cx="228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4267200" y="1905000"/>
            <a:ext cx="228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505200" y="1830388"/>
            <a:ext cx="304800" cy="150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505200" y="1905000"/>
            <a:ext cx="304800" cy="150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038600" y="2743200"/>
            <a:ext cx="304800" cy="150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038600" y="2667000"/>
            <a:ext cx="304800" cy="150812"/>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477000" y="3505200"/>
            <a:ext cx="325730" cy="369332"/>
          </a:xfrm>
          <a:prstGeom prst="rect">
            <a:avLst/>
          </a:prstGeom>
        </p:spPr>
        <p:txBody>
          <a:bodyPr wrap="square">
            <a:spAutoFit/>
          </a:bodyPr>
          <a:lstStyle/>
          <a:p>
            <a:r>
              <a:rPr lang="en-US" dirty="0">
                <a:solidFill>
                  <a:srgbClr val="00B050"/>
                </a:solidFill>
              </a:rPr>
              <a:t>B</a:t>
            </a:r>
            <a:endParaRPr lang="en-US" dirty="0"/>
          </a:p>
        </p:txBody>
      </p:sp>
      <p:sp>
        <p:nvSpPr>
          <p:cNvPr id="25" name="Rectangle 24"/>
          <p:cNvSpPr/>
          <p:nvPr/>
        </p:nvSpPr>
        <p:spPr>
          <a:xfrm>
            <a:off x="4495800" y="3429000"/>
            <a:ext cx="325730" cy="369332"/>
          </a:xfrm>
          <a:prstGeom prst="rect">
            <a:avLst/>
          </a:prstGeom>
        </p:spPr>
        <p:txBody>
          <a:bodyPr wrap="square">
            <a:spAutoFit/>
          </a:bodyPr>
          <a:lstStyle/>
          <a:p>
            <a:r>
              <a:rPr lang="en-US" dirty="0">
                <a:solidFill>
                  <a:srgbClr val="00B050"/>
                </a:solidFill>
              </a:rPr>
              <a:t>A</a:t>
            </a:r>
            <a:endParaRPr lang="en-US" dirty="0"/>
          </a:p>
        </p:txBody>
      </p:sp>
      <p:sp>
        <p:nvSpPr>
          <p:cNvPr id="26" name="Rectangle 25"/>
          <p:cNvSpPr/>
          <p:nvPr/>
        </p:nvSpPr>
        <p:spPr>
          <a:xfrm>
            <a:off x="2514600" y="3352800"/>
            <a:ext cx="325730" cy="369332"/>
          </a:xfrm>
          <a:prstGeom prst="rect">
            <a:avLst/>
          </a:prstGeom>
        </p:spPr>
        <p:txBody>
          <a:bodyPr wrap="square">
            <a:spAutoFit/>
          </a:bodyPr>
          <a:lstStyle/>
          <a:p>
            <a:r>
              <a:rPr lang="en-US" dirty="0">
                <a:solidFill>
                  <a:srgbClr val="00B050"/>
                </a:solidFill>
              </a:rPr>
              <a:t>C</a:t>
            </a:r>
            <a:endParaRPr lang="en-US" dirty="0"/>
          </a:p>
        </p:txBody>
      </p:sp>
      <p:sp>
        <p:nvSpPr>
          <p:cNvPr id="28" name="Rectangle 27"/>
          <p:cNvSpPr/>
          <p:nvPr/>
        </p:nvSpPr>
        <p:spPr>
          <a:xfrm>
            <a:off x="3810000" y="2209800"/>
            <a:ext cx="325730" cy="369332"/>
          </a:xfrm>
          <a:prstGeom prst="rect">
            <a:avLst/>
          </a:prstGeom>
        </p:spPr>
        <p:txBody>
          <a:bodyPr wrap="square">
            <a:spAutoFit/>
          </a:bodyPr>
          <a:lstStyle/>
          <a:p>
            <a:r>
              <a:rPr lang="en-US" dirty="0">
                <a:solidFill>
                  <a:srgbClr val="00B050"/>
                </a:solidFill>
              </a:rPr>
              <a:t>B</a:t>
            </a:r>
            <a:endParaRPr lang="en-US" dirty="0"/>
          </a:p>
        </p:txBody>
      </p:sp>
      <p:sp>
        <p:nvSpPr>
          <p:cNvPr id="29" name="Rectangle 28"/>
          <p:cNvSpPr/>
          <p:nvPr/>
        </p:nvSpPr>
        <p:spPr>
          <a:xfrm>
            <a:off x="3124200" y="914400"/>
            <a:ext cx="325730" cy="369332"/>
          </a:xfrm>
          <a:prstGeom prst="rect">
            <a:avLst/>
          </a:prstGeom>
        </p:spPr>
        <p:txBody>
          <a:bodyPr wrap="square">
            <a:spAutoFit/>
          </a:bodyPr>
          <a:lstStyle/>
          <a:p>
            <a:r>
              <a:rPr lang="en-US" dirty="0">
                <a:solidFill>
                  <a:srgbClr val="00B050"/>
                </a:solidFill>
              </a:rPr>
              <a:t>F</a:t>
            </a:r>
            <a:endParaRPr lang="en-US" dirty="0"/>
          </a:p>
        </p:txBody>
      </p:sp>
      <p:sp>
        <p:nvSpPr>
          <p:cNvPr id="30" name="Rectangle 29"/>
          <p:cNvSpPr/>
          <p:nvPr/>
        </p:nvSpPr>
        <p:spPr>
          <a:xfrm>
            <a:off x="5181600" y="914400"/>
            <a:ext cx="325730" cy="369332"/>
          </a:xfrm>
          <a:prstGeom prst="rect">
            <a:avLst/>
          </a:prstGeom>
        </p:spPr>
        <p:txBody>
          <a:bodyPr wrap="square">
            <a:spAutoFit/>
          </a:bodyPr>
          <a:lstStyle/>
          <a:p>
            <a:r>
              <a:rPr lang="en-US" dirty="0">
                <a:solidFill>
                  <a:srgbClr val="00B050"/>
                </a:solidFill>
              </a:rPr>
              <a:t>E</a:t>
            </a:r>
            <a:endParaRPr lang="en-US" dirty="0"/>
          </a:p>
        </p:txBody>
      </p:sp>
      <p:sp>
        <p:nvSpPr>
          <p:cNvPr id="31" name="Rectangle 30"/>
          <p:cNvSpPr/>
          <p:nvPr/>
        </p:nvSpPr>
        <p:spPr>
          <a:xfrm>
            <a:off x="1066800" y="990600"/>
            <a:ext cx="325730" cy="369332"/>
          </a:xfrm>
          <a:prstGeom prst="rect">
            <a:avLst/>
          </a:prstGeom>
        </p:spPr>
        <p:txBody>
          <a:bodyPr wrap="square">
            <a:spAutoFit/>
          </a:bodyPr>
          <a:lstStyle/>
          <a:p>
            <a:r>
              <a:rPr lang="en-US" dirty="0">
                <a:solidFill>
                  <a:srgbClr val="00B050"/>
                </a:solidFill>
              </a:rPr>
              <a:t>G</a:t>
            </a:r>
            <a:endParaRPr lang="en-US" dirty="0"/>
          </a:p>
        </p:txBody>
      </p:sp>
      <p:cxnSp>
        <p:nvCxnSpPr>
          <p:cNvPr id="33" name="Straight Arrow Connector 32"/>
          <p:cNvCxnSpPr/>
          <p:nvPr/>
        </p:nvCxnSpPr>
        <p:spPr>
          <a:xfrm rot="16200000" flipH="1">
            <a:off x="5638800" y="2514600"/>
            <a:ext cx="838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7772400" cy="6553200"/>
          </a:xfrm>
        </p:spPr>
        <p:txBody>
          <a:bodyPr/>
          <a:lstStyle/>
          <a:p>
            <a:pPr>
              <a:buNone/>
            </a:pPr>
            <a:r>
              <a:rPr lang="en-US" b="1" dirty="0">
                <a:solidFill>
                  <a:srgbClr val="0070C0"/>
                </a:solidFill>
              </a:rPr>
              <a:t>Surveying chains</a:t>
            </a:r>
          </a:p>
          <a:p>
            <a:r>
              <a:rPr lang="en-US" sz="2400" b="1" dirty="0">
                <a:solidFill>
                  <a:srgbClr val="FF0000"/>
                </a:solidFill>
              </a:rPr>
              <a:t>Metric chains</a:t>
            </a:r>
          </a:p>
          <a:p>
            <a:pPr>
              <a:buNone/>
            </a:pPr>
            <a:endParaRPr lang="en-US" sz="2400" dirty="0"/>
          </a:p>
          <a:p>
            <a:r>
              <a:rPr lang="en-US" sz="2400" b="1" dirty="0">
                <a:solidFill>
                  <a:srgbClr val="00B050"/>
                </a:solidFill>
              </a:rPr>
              <a:t>Non-metric chains</a:t>
            </a:r>
          </a:p>
          <a:p>
            <a:pPr>
              <a:buNone/>
            </a:pPr>
            <a:r>
              <a:rPr lang="en-US" sz="2400" dirty="0"/>
              <a:t>    (</a:t>
            </a:r>
            <a:r>
              <a:rPr lang="en-US" sz="2400" dirty="0" err="1"/>
              <a:t>i</a:t>
            </a:r>
            <a:r>
              <a:rPr lang="en-US" sz="2400" dirty="0"/>
              <a:t>) Gunter’s chain (or) Surveyor’s chain</a:t>
            </a:r>
          </a:p>
          <a:p>
            <a:pPr>
              <a:buNone/>
            </a:pPr>
            <a:r>
              <a:rPr lang="en-US" sz="2400" dirty="0"/>
              <a:t>         100 links 66ft  1 link = 0.66ft</a:t>
            </a:r>
          </a:p>
          <a:p>
            <a:pPr>
              <a:buNone/>
            </a:pPr>
            <a:endParaRPr lang="en-US" sz="2400" dirty="0"/>
          </a:p>
          <a:p>
            <a:pPr>
              <a:buNone/>
            </a:pPr>
            <a:r>
              <a:rPr lang="en-US" sz="2400" dirty="0"/>
              <a:t>    (ii) Engineers chain</a:t>
            </a:r>
          </a:p>
          <a:p>
            <a:pPr>
              <a:buNone/>
            </a:pPr>
            <a:r>
              <a:rPr lang="en-US" sz="2400" dirty="0"/>
              <a:t>         100 links 100ft  1 link = 1ft</a:t>
            </a:r>
          </a:p>
          <a:p>
            <a:pPr>
              <a:buNone/>
            </a:pPr>
            <a:endParaRPr lang="en-US" sz="2400" dirty="0"/>
          </a:p>
          <a:p>
            <a:pPr>
              <a:buNone/>
            </a:pPr>
            <a:r>
              <a:rPr lang="en-US" sz="2400" dirty="0"/>
              <a:t>    (iii) Revenue chain</a:t>
            </a:r>
          </a:p>
          <a:p>
            <a:pPr>
              <a:buNone/>
            </a:pPr>
            <a:r>
              <a:rPr lang="en-US" sz="2400" dirty="0"/>
              <a:t>         16 links 33ft  1 link = 2.06ft</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9"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4" end="4"/>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p:cTn id="1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5" end="5"/>
                                            </p:txEl>
                                          </p:spTgt>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p:cTn id="1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21"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22" dur="500"/>
                                        <p:tgtEl>
                                          <p:spTgt spid="3">
                                            <p:txEl>
                                              <p:pRg st="7" end="7"/>
                                            </p:txEl>
                                          </p:spTgt>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p:cTn id="2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8" end="8"/>
                                            </p:txEl>
                                          </p:spTgt>
                                        </p:tgtEl>
                                        <p:attrNameLst>
                                          <p:attrName>ppt_h</p:attrName>
                                        </p:attrNameLst>
                                      </p:cBhvr>
                                      <p:tavLst>
                                        <p:tav tm="0">
                                          <p:val>
                                            <p:fltVal val="0"/>
                                          </p:val>
                                        </p:tav>
                                        <p:tav tm="100000">
                                          <p:val>
                                            <p:strVal val="#ppt_h"/>
                                          </p:val>
                                        </p:tav>
                                      </p:tavLst>
                                    </p:anim>
                                    <p:anim calcmode="lin" valueType="num">
                                      <p:cBhvr>
                                        <p:cTn id="27" dur="500" fill="hold"/>
                                        <p:tgtEl>
                                          <p:spTgt spid="3">
                                            <p:txEl>
                                              <p:pRg st="8" end="8"/>
                                            </p:txEl>
                                          </p:spTgt>
                                        </p:tgtEl>
                                        <p:attrNameLst>
                                          <p:attrName>style.rotation</p:attrName>
                                        </p:attrNameLst>
                                      </p:cBhvr>
                                      <p:tavLst>
                                        <p:tav tm="0">
                                          <p:val>
                                            <p:fltVal val="360"/>
                                          </p:val>
                                        </p:tav>
                                        <p:tav tm="100000">
                                          <p:val>
                                            <p:fltVal val="0"/>
                                          </p:val>
                                        </p:tav>
                                      </p:tavLst>
                                    </p:anim>
                                    <p:animEffect transition="in" filter="fade">
                                      <p:cBhvr>
                                        <p:cTn id="28" dur="500"/>
                                        <p:tgtEl>
                                          <p:spTgt spid="3">
                                            <p:txEl>
                                              <p:pRg st="8" end="8"/>
                                            </p:txEl>
                                          </p:spTgt>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p:cTn id="3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10" end="10"/>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10" end="10"/>
                                            </p:txEl>
                                          </p:spTgt>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p:cTn id="3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39" dur="500" fill="hold"/>
                                        <p:tgtEl>
                                          <p:spTgt spid="3">
                                            <p:txEl>
                                              <p:pRg st="11" end="11"/>
                                            </p:txEl>
                                          </p:spTgt>
                                        </p:tgtEl>
                                        <p:attrNameLst>
                                          <p:attrName>style.rotation</p:attrName>
                                        </p:attrNameLst>
                                      </p:cBhvr>
                                      <p:tavLst>
                                        <p:tav tm="0">
                                          <p:val>
                                            <p:fltVal val="360"/>
                                          </p:val>
                                        </p:tav>
                                        <p:tav tm="100000">
                                          <p:val>
                                            <p:fltVal val="0"/>
                                          </p:val>
                                        </p:tav>
                                      </p:tavLst>
                                    </p:anim>
                                    <p:animEffect transition="in" filter="fade">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762000" y="228600"/>
            <a:ext cx="6781800" cy="2895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914400" y="3124200"/>
            <a:ext cx="6781800" cy="3524250"/>
          </a:xfrm>
          <a:prstGeom prst="rect">
            <a:avLst/>
          </a:prstGeom>
          <a:noFill/>
          <a:ln w="9525">
            <a:noFill/>
            <a:miter lim="800000"/>
            <a:headEnd/>
            <a:tailEnd/>
          </a:ln>
          <a:effectLst/>
        </p:spPr>
      </p:pic>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609600" y="381000"/>
            <a:ext cx="7162800" cy="2667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914400" y="3276600"/>
            <a:ext cx="6553200" cy="2971800"/>
          </a:xfrm>
          <a:prstGeom prst="rect">
            <a:avLst/>
          </a:prstGeom>
          <a:noFill/>
          <a:ln w="9525">
            <a:noFill/>
            <a:miter lim="800000"/>
            <a:headEnd/>
            <a:tailEnd/>
          </a:ln>
          <a:effectLst/>
        </p:spPr>
      </p:pic>
    </p:spTree>
  </p:cSld>
  <p:clrMapOvr>
    <a:masterClrMapping/>
  </p:clrMapOvr>
  <p:transition>
    <p:split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7848600" cy="6477000"/>
          </a:xfrm>
        </p:spPr>
        <p:txBody>
          <a:bodyPr>
            <a:normAutofit/>
          </a:bodyPr>
          <a:lstStyle/>
          <a:p>
            <a:r>
              <a:rPr lang="en-US" sz="2400" b="1" dirty="0">
                <a:solidFill>
                  <a:srgbClr val="FF0000"/>
                </a:solidFill>
              </a:rPr>
              <a:t>Ranging (</a:t>
            </a:r>
            <a:r>
              <a:rPr lang="en-US" sz="2400" b="1" dirty="0"/>
              <a:t>or</a:t>
            </a:r>
            <a:r>
              <a:rPr lang="en-US" sz="2400" b="1" dirty="0">
                <a:solidFill>
                  <a:srgbClr val="FF0000"/>
                </a:solidFill>
              </a:rPr>
              <a:t>)</a:t>
            </a:r>
            <a:r>
              <a:rPr lang="en-US" sz="2400" b="1" dirty="0">
                <a:solidFill>
                  <a:schemeClr val="accent3">
                    <a:lumMod val="75000"/>
                  </a:schemeClr>
                </a:solidFill>
              </a:rPr>
              <a:t>Ranging out</a:t>
            </a:r>
          </a:p>
          <a:p>
            <a:pPr algn="just">
              <a:lnSpc>
                <a:spcPct val="200000"/>
              </a:lnSpc>
            </a:pPr>
            <a:r>
              <a:rPr lang="en-US" sz="2000" dirty="0"/>
              <a:t>When a survey line is longer than a chain length, it is necessary to align intermediate points on chain line so that the measurements are along the line. The process of locating intermediate points on survey line is known as ranging</a:t>
            </a:r>
            <a:r>
              <a:rPr lang="en-US" sz="2000" dirty="0" smtClean="0"/>
              <a:t>.</a:t>
            </a:r>
          </a:p>
          <a:p>
            <a:pPr marL="0" indent="0" algn="just">
              <a:lnSpc>
                <a:spcPct val="200000"/>
              </a:lnSpc>
              <a:buNone/>
            </a:pPr>
            <a:r>
              <a:rPr lang="en-IN" sz="2000" b="1" dirty="0" smtClean="0">
                <a:solidFill>
                  <a:srgbClr val="FF0000"/>
                </a:solidFill>
              </a:rPr>
              <a:t>METHODS OF RANGING</a:t>
            </a:r>
            <a:endParaRPr lang="en-US" sz="2000" b="1" dirty="0">
              <a:solidFill>
                <a:srgbClr val="FF0000"/>
              </a:solidFill>
            </a:endParaRPr>
          </a:p>
          <a:p>
            <a:pPr algn="just">
              <a:lnSpc>
                <a:spcPct val="200000"/>
              </a:lnSpc>
            </a:pPr>
            <a:r>
              <a:rPr lang="en-US" sz="2000" dirty="0"/>
              <a:t>There are basically  3 methods of ranging out</a:t>
            </a:r>
          </a:p>
          <a:p>
            <a:pPr algn="just">
              <a:lnSpc>
                <a:spcPct val="200000"/>
              </a:lnSpc>
              <a:buNone/>
            </a:pPr>
            <a:r>
              <a:rPr lang="en-US" sz="2000" dirty="0"/>
              <a:t>    (</a:t>
            </a:r>
            <a:r>
              <a:rPr lang="en-US" sz="2000" dirty="0" err="1"/>
              <a:t>i</a:t>
            </a:r>
            <a:r>
              <a:rPr lang="en-US" sz="2000" dirty="0"/>
              <a:t>) </a:t>
            </a:r>
            <a:r>
              <a:rPr lang="en-US" sz="2000" b="1" dirty="0">
                <a:solidFill>
                  <a:srgbClr val="00B050"/>
                </a:solidFill>
              </a:rPr>
              <a:t>Direct Ranging</a:t>
            </a:r>
          </a:p>
          <a:p>
            <a:pPr algn="just">
              <a:lnSpc>
                <a:spcPct val="200000"/>
              </a:lnSpc>
              <a:buNone/>
            </a:pPr>
            <a:r>
              <a:rPr lang="en-US" sz="2000" dirty="0"/>
              <a:t>    (ii) </a:t>
            </a:r>
            <a:r>
              <a:rPr lang="en-US" sz="2000" b="1" dirty="0">
                <a:solidFill>
                  <a:srgbClr val="0070C0"/>
                </a:solidFill>
              </a:rPr>
              <a:t>Indirect Ranging</a:t>
            </a:r>
          </a:p>
          <a:p>
            <a:pPr algn="just">
              <a:lnSpc>
                <a:spcPct val="200000"/>
              </a:lnSpc>
              <a:buNone/>
            </a:pPr>
            <a:r>
              <a:rPr lang="en-US" sz="2000" dirty="0"/>
              <a:t>    (iii) </a:t>
            </a:r>
            <a:r>
              <a:rPr lang="en-US" sz="2000" b="1" dirty="0">
                <a:solidFill>
                  <a:srgbClr val="7030A0"/>
                </a:solidFill>
              </a:rPr>
              <a:t>Random line method</a:t>
            </a:r>
          </a:p>
          <a:p>
            <a:pPr algn="just">
              <a:lnSpc>
                <a:spcPct val="150000"/>
              </a:lnSpc>
              <a:buNone/>
            </a:pPr>
            <a:endParaRPr lang="en-US" sz="2000" dirty="0"/>
          </a:p>
          <a:p>
            <a:endParaRPr lang="en-US" sz="2400" b="1" dirty="0">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3" end="3"/>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4" end="4"/>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5" end="5"/>
                                            </p:txEl>
                                          </p:spTgt>
                                        </p:tgtEl>
                                      </p:cBhvr>
                                    </p:animEffect>
                                  </p:childTnLst>
                                </p:cTn>
                              </p:par>
                              <p:par>
                                <p:cTn id="45" presetID="25"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7772400" cy="6477000"/>
          </a:xfrm>
        </p:spPr>
        <p:txBody>
          <a:bodyPr>
            <a:normAutofit lnSpcReduction="10000"/>
          </a:bodyPr>
          <a:lstStyle/>
          <a:p>
            <a:pPr>
              <a:buNone/>
            </a:pPr>
            <a:r>
              <a:rPr lang="en-US" sz="2400" b="1" dirty="0">
                <a:solidFill>
                  <a:srgbClr val="7030A0"/>
                </a:solidFill>
              </a:rPr>
              <a:t>Direct ranging</a:t>
            </a:r>
          </a:p>
          <a:p>
            <a:pPr algn="just">
              <a:lnSpc>
                <a:spcPct val="150000"/>
              </a:lnSpc>
            </a:pPr>
            <a:r>
              <a:rPr lang="en-US" sz="2000" dirty="0"/>
              <a:t>Direct ranging is done when the end stations are intervisible.</a:t>
            </a:r>
          </a:p>
          <a:p>
            <a:pPr algn="just">
              <a:lnSpc>
                <a:spcPct val="150000"/>
              </a:lnSpc>
            </a:pPr>
            <a:r>
              <a:rPr lang="en-US" sz="2000" dirty="0"/>
              <a:t>The direct ranging can be done by </a:t>
            </a:r>
            <a:r>
              <a:rPr lang="en-US" sz="2000" b="1" dirty="0">
                <a:solidFill>
                  <a:srgbClr val="FF0000"/>
                </a:solidFill>
              </a:rPr>
              <a:t>eye</a:t>
            </a:r>
            <a:r>
              <a:rPr lang="en-US" sz="2000" dirty="0"/>
              <a:t> or with </a:t>
            </a:r>
            <a:r>
              <a:rPr lang="en-US" sz="2000" b="1" dirty="0"/>
              <a:t>an instrument </a:t>
            </a:r>
            <a:r>
              <a:rPr lang="en-US" sz="2000" dirty="0"/>
              <a:t>called a </a:t>
            </a:r>
            <a:r>
              <a:rPr lang="en-US" sz="2000" b="1" dirty="0">
                <a:solidFill>
                  <a:srgbClr val="00B050"/>
                </a:solidFill>
              </a:rPr>
              <a:t>line ranger</a:t>
            </a:r>
            <a:r>
              <a:rPr lang="en-US" sz="2000" dirty="0"/>
              <a:t>.</a:t>
            </a:r>
          </a:p>
          <a:p>
            <a:pPr algn="just">
              <a:lnSpc>
                <a:spcPct val="150000"/>
              </a:lnSpc>
              <a:buNone/>
            </a:pPr>
            <a:r>
              <a:rPr lang="en-US" sz="2000" b="1" dirty="0"/>
              <a:t> (</a:t>
            </a:r>
            <a:r>
              <a:rPr lang="en-US" sz="2000" b="1" dirty="0" err="1">
                <a:solidFill>
                  <a:srgbClr val="C00000"/>
                </a:solidFill>
              </a:rPr>
              <a:t>i</a:t>
            </a:r>
            <a:r>
              <a:rPr lang="en-US" sz="2000" b="1" dirty="0"/>
              <a:t>) </a:t>
            </a:r>
            <a:r>
              <a:rPr lang="en-US" sz="2000" b="1" dirty="0">
                <a:solidFill>
                  <a:srgbClr val="C00000"/>
                </a:solidFill>
              </a:rPr>
              <a:t>Direct ranging by eye</a:t>
            </a:r>
          </a:p>
          <a:p>
            <a:pPr algn="just">
              <a:lnSpc>
                <a:spcPct val="110000"/>
              </a:lnSpc>
            </a:pPr>
            <a:r>
              <a:rPr lang="en-US" sz="2000" dirty="0"/>
              <a:t>If the first and last points are intervisible this method is possible.</a:t>
            </a:r>
          </a:p>
          <a:p>
            <a:pPr algn="just">
              <a:lnSpc>
                <a:spcPct val="110000"/>
              </a:lnSpc>
            </a:pPr>
            <a:r>
              <a:rPr lang="en-US" sz="2000" dirty="0"/>
              <a:t> The following Figure shows the intervisible stations A and B in which an intermediate point C is to be located.</a:t>
            </a:r>
          </a:p>
          <a:p>
            <a:pPr algn="just">
              <a:lnSpc>
                <a:spcPct val="110000"/>
              </a:lnSpc>
            </a:pPr>
            <a:r>
              <a:rPr lang="en-US" sz="2000" dirty="0"/>
              <a:t> Point C is selected at a distance slightly less than a chain length. At points A and B ranging rods are fixed. </a:t>
            </a:r>
          </a:p>
          <a:p>
            <a:pPr algn="just">
              <a:lnSpc>
                <a:spcPct val="110000"/>
              </a:lnSpc>
            </a:pPr>
            <a:r>
              <a:rPr lang="en-US" sz="2000" dirty="0"/>
              <a:t>The assistant holds another ranging rod near C. </a:t>
            </a:r>
          </a:p>
          <a:p>
            <a:pPr algn="just">
              <a:lnSpc>
                <a:spcPct val="110000"/>
              </a:lnSpc>
            </a:pPr>
            <a:r>
              <a:rPr lang="en-US" sz="2000" dirty="0"/>
              <a:t>Surveyor positions himself approximately 2 m behind station A and looking along line AB directs the assistant to move at right angles to the line AB till he aligns the ranging rod along AB.</a:t>
            </a:r>
          </a:p>
          <a:p>
            <a:pPr algn="just">
              <a:lnSpc>
                <a:spcPct val="110000"/>
              </a:lnSpc>
            </a:pPr>
            <a:r>
              <a:rPr lang="en-US" sz="2000" dirty="0"/>
              <a:t> Then surveyor instructs the assistant to mark that point and stretch the chain along AC.</a:t>
            </a:r>
            <a:endParaRPr lang="en-US" sz="2000" b="1" dirty="0"/>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Grp="1" noChangeAspect="1" noChangeArrowheads="1"/>
          </p:cNvPicPr>
          <p:nvPr>
            <p:ph idx="1"/>
          </p:nvPr>
        </p:nvPicPr>
        <p:blipFill>
          <a:blip r:embed="rId2"/>
          <a:srcRect/>
          <a:stretch>
            <a:fillRect/>
          </a:stretch>
        </p:blipFill>
        <p:spPr bwMode="auto">
          <a:xfrm>
            <a:off x="990600" y="304800"/>
            <a:ext cx="6781800" cy="5334000"/>
          </a:xfrm>
          <a:prstGeom prst="rect">
            <a:avLst/>
          </a:prstGeom>
          <a:noFill/>
          <a:ln w="9525">
            <a:solidFill>
              <a:schemeClr val="accent1"/>
            </a:solidFill>
            <a:miter lim="800000"/>
            <a:headEnd/>
            <a:tailEnd/>
          </a:ln>
          <a:effectLst/>
        </p:spPr>
      </p:pic>
    </p:spTree>
  </p:cSld>
  <p:clrMapOvr>
    <a:masterClrMapping/>
  </p:clrMapOvr>
  <p:transition>
    <p:split orient="vert"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7848600" cy="6400800"/>
          </a:xfrm>
        </p:spPr>
        <p:txBody>
          <a:bodyPr>
            <a:normAutofit lnSpcReduction="10000"/>
          </a:bodyPr>
          <a:lstStyle/>
          <a:p>
            <a:pPr>
              <a:buNone/>
            </a:pPr>
            <a:r>
              <a:rPr lang="en-US" sz="2400" b="1" dirty="0">
                <a:solidFill>
                  <a:srgbClr val="0070C0"/>
                </a:solidFill>
              </a:rPr>
              <a:t>Indirect ranging (</a:t>
            </a:r>
            <a:r>
              <a:rPr lang="en-US" sz="2400" b="1" dirty="0"/>
              <a:t>or</a:t>
            </a:r>
            <a:r>
              <a:rPr lang="en-US" sz="2400" b="1" dirty="0">
                <a:solidFill>
                  <a:srgbClr val="0070C0"/>
                </a:solidFill>
              </a:rPr>
              <a:t>) </a:t>
            </a:r>
            <a:r>
              <a:rPr lang="en-US" sz="2400" b="1" dirty="0">
                <a:solidFill>
                  <a:srgbClr val="00B050"/>
                </a:solidFill>
              </a:rPr>
              <a:t>Reciprocal ranging</a:t>
            </a:r>
          </a:p>
          <a:p>
            <a:pPr algn="just">
              <a:lnSpc>
                <a:spcPct val="150000"/>
              </a:lnSpc>
            </a:pPr>
            <a:r>
              <a:rPr lang="en-US" sz="2000" dirty="0"/>
              <a:t>When the end points are not intervisible, indirect ranging is required.</a:t>
            </a:r>
          </a:p>
          <a:p>
            <a:pPr algn="just">
              <a:lnSpc>
                <a:spcPct val="150000"/>
              </a:lnSpc>
            </a:pPr>
            <a:r>
              <a:rPr lang="en-US" sz="2000" dirty="0"/>
              <a:t>Such a condition occurs where there is high intervening ground between the end points.</a:t>
            </a:r>
          </a:p>
          <a:p>
            <a:pPr>
              <a:lnSpc>
                <a:spcPct val="150000"/>
              </a:lnSpc>
            </a:pPr>
            <a:r>
              <a:rPr lang="en-US" sz="2000" dirty="0"/>
              <a:t>Indirect ranging is also required when the distance b/w the end points is very long and the ends are not intervisible.</a:t>
            </a:r>
          </a:p>
          <a:p>
            <a:pPr>
              <a:buNone/>
            </a:pPr>
            <a:r>
              <a:rPr lang="en-US" sz="2000" b="1" dirty="0"/>
              <a:t>Procedure</a:t>
            </a:r>
            <a:r>
              <a:rPr lang="en-US" sz="2000" dirty="0"/>
              <a:t>:</a:t>
            </a:r>
          </a:p>
          <a:p>
            <a:pPr algn="just">
              <a:lnSpc>
                <a:spcPct val="150000"/>
              </a:lnSpc>
            </a:pPr>
            <a:r>
              <a:rPr lang="en-US" sz="2000" dirty="0"/>
              <a:t>Let </a:t>
            </a:r>
            <a:r>
              <a:rPr lang="en-US" sz="2000" b="1" dirty="0">
                <a:solidFill>
                  <a:srgbClr val="00B050"/>
                </a:solidFill>
              </a:rPr>
              <a:t>A</a:t>
            </a:r>
            <a:r>
              <a:rPr lang="en-US" sz="2000" dirty="0"/>
              <a:t> and </a:t>
            </a:r>
            <a:r>
              <a:rPr lang="en-US" sz="2000" b="1" dirty="0">
                <a:solidFill>
                  <a:srgbClr val="C00000"/>
                </a:solidFill>
              </a:rPr>
              <a:t>B </a:t>
            </a:r>
            <a:r>
              <a:rPr lang="en-US" sz="2000" dirty="0"/>
              <a:t>be the two end stations of a line with a rising ground between them and </a:t>
            </a:r>
            <a:r>
              <a:rPr lang="en-US" sz="2000" b="1" dirty="0">
                <a:solidFill>
                  <a:srgbClr val="7030A0"/>
                </a:solidFill>
              </a:rPr>
              <a:t>M</a:t>
            </a:r>
            <a:r>
              <a:rPr lang="en-US" sz="2000" dirty="0"/>
              <a:t> and </a:t>
            </a:r>
            <a:r>
              <a:rPr lang="en-US" sz="2000" b="1" dirty="0">
                <a:solidFill>
                  <a:srgbClr val="0070C0"/>
                </a:solidFill>
              </a:rPr>
              <a:t>N</a:t>
            </a:r>
            <a:r>
              <a:rPr lang="en-US" sz="2000" dirty="0"/>
              <a:t> the two intermediate points to be established on the chain line (</a:t>
            </a:r>
            <a:r>
              <a:rPr lang="en-US" sz="2000" b="1" dirty="0"/>
              <a:t>As Shown in Fig</a:t>
            </a:r>
            <a:r>
              <a:rPr lang="en-US" sz="2000" dirty="0"/>
              <a:t>).</a:t>
            </a:r>
          </a:p>
          <a:p>
            <a:pPr algn="just">
              <a:lnSpc>
                <a:spcPct val="150000"/>
              </a:lnSpc>
            </a:pPr>
            <a:r>
              <a:rPr lang="en-US" sz="2000" dirty="0"/>
              <a:t>Two surveyors station themselves at M</a:t>
            </a:r>
            <a:r>
              <a:rPr lang="en-US" sz="2000" baseline="-25000" dirty="0"/>
              <a:t>1</a:t>
            </a:r>
            <a:r>
              <a:rPr lang="en-US" sz="2000" dirty="0"/>
              <a:t> and N</a:t>
            </a:r>
            <a:r>
              <a:rPr lang="en-US" sz="2000" baseline="-25000" dirty="0"/>
              <a:t>1</a:t>
            </a:r>
            <a:r>
              <a:rPr lang="en-US" sz="2000" dirty="0"/>
              <a:t> such that the person at M</a:t>
            </a:r>
            <a:r>
              <a:rPr lang="en-US" sz="2000" baseline="-25000" dirty="0"/>
              <a:t>1</a:t>
            </a:r>
            <a:r>
              <a:rPr lang="en-US" sz="2000" dirty="0"/>
              <a:t> can see both ranging rods at N</a:t>
            </a:r>
            <a:r>
              <a:rPr lang="en-US" sz="2000" baseline="-25000" dirty="0"/>
              <a:t>1</a:t>
            </a:r>
            <a:r>
              <a:rPr lang="en-US" sz="2000" dirty="0"/>
              <a:t> and B, and the person at N</a:t>
            </a:r>
            <a:r>
              <a:rPr lang="en-US" sz="2000" baseline="-25000" dirty="0"/>
              <a:t>1</a:t>
            </a:r>
            <a:r>
              <a:rPr lang="en-US" sz="2000" dirty="0"/>
              <a:t> can see both ranging rods at M</a:t>
            </a:r>
            <a:r>
              <a:rPr lang="en-US" sz="2000" baseline="-25000" dirty="0"/>
              <a:t>1</a:t>
            </a:r>
            <a:r>
              <a:rPr lang="en-US" sz="2000" dirty="0"/>
              <a:t> and A.</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7848600" cy="6400800"/>
          </a:xfrm>
        </p:spPr>
        <p:txBody>
          <a:bodyPr>
            <a:normAutofit/>
          </a:bodyPr>
          <a:lstStyle/>
          <a:p>
            <a:pPr algn="just">
              <a:lnSpc>
                <a:spcPct val="150000"/>
              </a:lnSpc>
            </a:pPr>
            <a:r>
              <a:rPr lang="en-US" sz="2100" dirty="0"/>
              <a:t>scheme of covering an area with a network of triangles. No angle of the network triangles should be less than 30º to precisely get plotted position of a station with respect to already plotted positions of other station. </a:t>
            </a:r>
          </a:p>
          <a:p>
            <a:pPr algn="just">
              <a:lnSpc>
                <a:spcPct val="150000"/>
              </a:lnSpc>
            </a:pPr>
            <a:r>
              <a:rPr lang="en-US" sz="2100" dirty="0"/>
              <a:t>As far as possible angles should be close to 60º. However, the arrangements of triangles to be adopted depends on the shape, topography, natural and artificial obstacles in the field.</a:t>
            </a:r>
            <a:endParaRPr lang="en-US" sz="2100" b="1" dirty="0">
              <a:solidFill>
                <a:srgbClr val="0070C0"/>
              </a:solidFill>
            </a:endParaRPr>
          </a:p>
          <a:p>
            <a:endParaRPr lang="en-US" dirty="0"/>
          </a:p>
        </p:txBody>
      </p:sp>
      <p:pic>
        <p:nvPicPr>
          <p:cNvPr id="1027" name="Picture 3"/>
          <p:cNvPicPr>
            <a:picLocks noChangeAspect="1" noChangeArrowheads="1"/>
          </p:cNvPicPr>
          <p:nvPr/>
        </p:nvPicPr>
        <p:blipFill>
          <a:blip r:embed="rId2"/>
          <a:srcRect/>
          <a:stretch>
            <a:fillRect/>
          </a:stretch>
        </p:blipFill>
        <p:spPr bwMode="auto">
          <a:xfrm>
            <a:off x="2286000" y="3733800"/>
            <a:ext cx="4191000" cy="2990850"/>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7772400" cy="6400800"/>
          </a:xfrm>
        </p:spPr>
        <p:txBody>
          <a:bodyPr>
            <a:normAutofit/>
          </a:bodyPr>
          <a:lstStyle/>
          <a:p>
            <a:r>
              <a:rPr lang="en-US" sz="2000" dirty="0"/>
              <a:t>Now the person at N</a:t>
            </a:r>
            <a:r>
              <a:rPr lang="en-US" sz="2000" baseline="-25000" dirty="0"/>
              <a:t>1</a:t>
            </a:r>
            <a:r>
              <a:rPr lang="en-US" sz="2000" dirty="0"/>
              <a:t> directs the  person at M</a:t>
            </a:r>
            <a:r>
              <a:rPr lang="en-US" sz="2000" baseline="-25000" dirty="0"/>
              <a:t>1</a:t>
            </a:r>
            <a:r>
              <a:rPr lang="en-US" sz="2000" dirty="0"/>
              <a:t> to move to M</a:t>
            </a:r>
            <a:r>
              <a:rPr lang="en-US" sz="2000" baseline="-25000" dirty="0"/>
              <a:t>2 </a:t>
            </a:r>
            <a:r>
              <a:rPr lang="en-US" sz="2000" dirty="0"/>
              <a:t>so as to be in the line with A.</a:t>
            </a:r>
          </a:p>
          <a:p>
            <a:r>
              <a:rPr lang="en-US" sz="2000" dirty="0"/>
              <a:t>Then the person at M</a:t>
            </a:r>
            <a:r>
              <a:rPr lang="en-US" sz="2000" baseline="-25000" dirty="0"/>
              <a:t>2</a:t>
            </a:r>
            <a:r>
              <a:rPr lang="en-US" sz="2000" dirty="0"/>
              <a:t> directs the  person at N</a:t>
            </a:r>
            <a:r>
              <a:rPr lang="en-US" sz="2000" baseline="-25000" dirty="0"/>
              <a:t>1</a:t>
            </a:r>
            <a:r>
              <a:rPr lang="en-US" sz="2000" dirty="0"/>
              <a:t> to move to N</a:t>
            </a:r>
            <a:r>
              <a:rPr lang="en-US" sz="2000" baseline="-25000" dirty="0"/>
              <a:t>2 </a:t>
            </a:r>
            <a:r>
              <a:rPr lang="en-US" sz="2000" dirty="0"/>
              <a:t>so as to be in the line with B.</a:t>
            </a:r>
          </a:p>
          <a:p>
            <a:r>
              <a:rPr lang="en-US" sz="2000" dirty="0"/>
              <a:t>By successively directing each other, the two persons proceed to the line AB and finally come M at N exactly in the line AB.</a:t>
            </a:r>
          </a:p>
          <a:p>
            <a:r>
              <a:rPr lang="en-US" sz="2000" dirty="0"/>
              <a:t>M and N are the required intermediate points between A and B.</a:t>
            </a:r>
          </a:p>
        </p:txBody>
      </p:sp>
      <p:pic>
        <p:nvPicPr>
          <p:cNvPr id="14338" name="Picture 2"/>
          <p:cNvPicPr>
            <a:picLocks noChangeAspect="1" noChangeArrowheads="1"/>
          </p:cNvPicPr>
          <p:nvPr/>
        </p:nvPicPr>
        <p:blipFill>
          <a:blip r:embed="rId2"/>
          <a:srcRect/>
          <a:stretch>
            <a:fillRect/>
          </a:stretch>
        </p:blipFill>
        <p:spPr bwMode="auto">
          <a:xfrm>
            <a:off x="1981200" y="2743200"/>
            <a:ext cx="4114800" cy="3657600"/>
          </a:xfrm>
          <a:prstGeom prst="rect">
            <a:avLst/>
          </a:prstGeom>
          <a:noFill/>
          <a:ln w="9525">
            <a:solidFill>
              <a:srgbClr val="C00000"/>
            </a:solidFill>
            <a:miter lim="800000"/>
            <a:headEnd/>
            <a:tailEnd/>
          </a:ln>
          <a:effec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1" end="1"/>
                                            </p:txEl>
                                          </p:spTgt>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2" dur="500"/>
                                        <p:tgtEl>
                                          <p:spTgt spid="3">
                                            <p:txEl>
                                              <p:pRg st="2" end="2"/>
                                            </p:txEl>
                                          </p:spTgt>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7848600" cy="6477000"/>
          </a:xfrm>
        </p:spPr>
        <p:txBody>
          <a:bodyPr>
            <a:normAutofit lnSpcReduction="10000"/>
          </a:bodyPr>
          <a:lstStyle/>
          <a:p>
            <a:pPr>
              <a:buNone/>
            </a:pPr>
            <a:r>
              <a:rPr lang="en-US" sz="2200" b="1" dirty="0">
                <a:solidFill>
                  <a:srgbClr val="C00000"/>
                </a:solidFill>
              </a:rPr>
              <a:t>Random line method</a:t>
            </a:r>
          </a:p>
          <a:p>
            <a:pPr algn="just"/>
            <a:r>
              <a:rPr lang="en-US" sz="2000" dirty="0"/>
              <a:t>If the survey line passes through a thick forest, it is not possible to range out the line by direct method.</a:t>
            </a:r>
          </a:p>
          <a:p>
            <a:pPr algn="just"/>
            <a:r>
              <a:rPr lang="en-US" sz="2000" dirty="0"/>
              <a:t>The method of indirect ranging is also not possible, as end stations are not visible from intermediate points.</a:t>
            </a:r>
          </a:p>
          <a:p>
            <a:pPr algn="just"/>
            <a:r>
              <a:rPr lang="en-US" sz="2000" dirty="0"/>
              <a:t>In such a case, the random line method can be used.</a:t>
            </a:r>
          </a:p>
          <a:p>
            <a:pPr algn="just"/>
            <a:r>
              <a:rPr lang="en-US" sz="2000" dirty="0"/>
              <a:t>The method can also be used when one of the end stations is in depression.    </a:t>
            </a:r>
          </a:p>
          <a:p>
            <a:pPr>
              <a:buNone/>
            </a:pPr>
            <a:r>
              <a:rPr lang="en-US" sz="2200" b="1" dirty="0"/>
              <a:t>Procedure</a:t>
            </a:r>
            <a:r>
              <a:rPr lang="en-US" sz="2200" b="1" dirty="0">
                <a:solidFill>
                  <a:srgbClr val="C00000"/>
                </a:solidFill>
              </a:rPr>
              <a:t>:</a:t>
            </a:r>
          </a:p>
          <a:p>
            <a:pPr algn="just">
              <a:lnSpc>
                <a:spcPct val="150000"/>
              </a:lnSpc>
            </a:pPr>
            <a:r>
              <a:rPr lang="en-US" sz="2000" dirty="0"/>
              <a:t>Let AB be the survey line passing through a thick forest.</a:t>
            </a:r>
          </a:p>
          <a:p>
            <a:pPr algn="just">
              <a:lnSpc>
                <a:spcPct val="150000"/>
              </a:lnSpc>
            </a:pPr>
            <a:r>
              <a:rPr lang="en-US" sz="2000" dirty="0"/>
              <a:t>Range a random line AB</a:t>
            </a:r>
            <a:r>
              <a:rPr lang="en-US" sz="2000" baseline="-25000" dirty="0"/>
              <a:t>1</a:t>
            </a:r>
            <a:r>
              <a:rPr lang="en-US" sz="2000" dirty="0"/>
              <a:t> in the estimated direction of the line AB such that the line AB</a:t>
            </a:r>
            <a:r>
              <a:rPr lang="en-US" sz="2000" baseline="-25000" dirty="0"/>
              <a:t>1</a:t>
            </a:r>
            <a:r>
              <a:rPr lang="en-US" sz="2000" dirty="0"/>
              <a:t> is clear of the trees, and B is visible from B</a:t>
            </a:r>
            <a:r>
              <a:rPr lang="en-US" sz="2000" baseline="-25000" dirty="0"/>
              <a:t>1</a:t>
            </a:r>
            <a:r>
              <a:rPr lang="en-US" sz="2000" dirty="0"/>
              <a:t>.</a:t>
            </a:r>
          </a:p>
          <a:p>
            <a:pPr algn="just">
              <a:lnSpc>
                <a:spcPct val="150000"/>
              </a:lnSpc>
            </a:pPr>
            <a:r>
              <a:rPr lang="en-US" sz="2000" dirty="0"/>
              <a:t>Erect a perpendicular B</a:t>
            </a:r>
            <a:r>
              <a:rPr lang="en-US" sz="2000" baseline="-25000" dirty="0"/>
              <a:t>1</a:t>
            </a:r>
            <a:r>
              <a:rPr lang="en-US" sz="2000" dirty="0"/>
              <a:t>B at B</a:t>
            </a:r>
            <a:r>
              <a:rPr lang="en-US" sz="2000" baseline="-25000" dirty="0"/>
              <a:t>1</a:t>
            </a:r>
            <a:r>
              <a:rPr lang="en-US" sz="2000" dirty="0"/>
              <a:t> on AB</a:t>
            </a:r>
            <a:r>
              <a:rPr lang="en-US" sz="2000" baseline="-25000" dirty="0"/>
              <a:t>1</a:t>
            </a:r>
            <a:r>
              <a:rPr lang="en-US" sz="2000" dirty="0"/>
              <a:t>, using an optical square.</a:t>
            </a:r>
          </a:p>
          <a:p>
            <a:pPr algn="just">
              <a:lnSpc>
                <a:spcPct val="150000"/>
              </a:lnSpc>
            </a:pPr>
            <a:r>
              <a:rPr lang="en-US" sz="2000" dirty="0"/>
              <a:t>Alternatively, a chain can be used to erect a perpendicular taking the three sides of the triangle in the ratio 3:4:5.</a:t>
            </a:r>
          </a:p>
          <a:p>
            <a:pPr algn="just"/>
            <a:endParaRPr lang="en-US" sz="2000"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2" end="2"/>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3" end="3"/>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1"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32" dur="500"/>
                                        <p:tgtEl>
                                          <p:spTgt spid="3">
                                            <p:txEl>
                                              <p:pRg st="6" end="6"/>
                                            </p:txEl>
                                          </p:spTgt>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7"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38" dur="500"/>
                                        <p:tgtEl>
                                          <p:spTgt spid="3">
                                            <p:txEl>
                                              <p:pRg st="7" end="7"/>
                                            </p:txEl>
                                          </p:spTgt>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p:cTn id="4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3" dur="500" fill="hold"/>
                                        <p:tgtEl>
                                          <p:spTgt spid="3">
                                            <p:txEl>
                                              <p:pRg st="8" end="8"/>
                                            </p:txEl>
                                          </p:spTgt>
                                        </p:tgtEl>
                                        <p:attrNameLst>
                                          <p:attrName>style.rotation</p:attrName>
                                        </p:attrNameLst>
                                      </p:cBhvr>
                                      <p:tavLst>
                                        <p:tav tm="0">
                                          <p:val>
                                            <p:fltVal val="360"/>
                                          </p:val>
                                        </p:tav>
                                        <p:tav tm="100000">
                                          <p:val>
                                            <p:fltVal val="0"/>
                                          </p:val>
                                        </p:tav>
                                      </p:tavLst>
                                    </p:anim>
                                    <p:animEffect transition="in" filter="fade">
                                      <p:cBhvr>
                                        <p:cTn id="44" dur="500"/>
                                        <p:tgtEl>
                                          <p:spTgt spid="3">
                                            <p:txEl>
                                              <p:pRg st="8" end="8"/>
                                            </p:txEl>
                                          </p:spTgt>
                                        </p:tgtEl>
                                      </p:cBhvr>
                                    </p:animEffect>
                                  </p:childTnLst>
                                </p:cTn>
                              </p:par>
                              <p:par>
                                <p:cTn id="45" presetID="49" presetClass="entr" presetSubtype="0" decel="10000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p:cTn id="4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9" end="9"/>
                                            </p:txEl>
                                          </p:spTgt>
                                        </p:tgtEl>
                                        <p:attrNameLst>
                                          <p:attrName>ppt_h</p:attrName>
                                        </p:attrNameLst>
                                      </p:cBhvr>
                                      <p:tavLst>
                                        <p:tav tm="0">
                                          <p:val>
                                            <p:fltVal val="0"/>
                                          </p:val>
                                        </p:tav>
                                        <p:tav tm="100000">
                                          <p:val>
                                            <p:strVal val="#ppt_h"/>
                                          </p:val>
                                        </p:tav>
                                      </p:tavLst>
                                    </p:anim>
                                    <p:anim calcmode="lin" valueType="num">
                                      <p:cBhvr>
                                        <p:cTn id="49" dur="500" fill="hold"/>
                                        <p:tgtEl>
                                          <p:spTgt spid="3">
                                            <p:txEl>
                                              <p:pRg st="9" end="9"/>
                                            </p:txEl>
                                          </p:spTgt>
                                        </p:tgtEl>
                                        <p:attrNameLst>
                                          <p:attrName>style.rotation</p:attrName>
                                        </p:attrNameLst>
                                      </p:cBhvr>
                                      <p:tavLst>
                                        <p:tav tm="0">
                                          <p:val>
                                            <p:fltVal val="360"/>
                                          </p:val>
                                        </p:tav>
                                        <p:tav tm="100000">
                                          <p:val>
                                            <p:fltVal val="0"/>
                                          </p:val>
                                        </p:tav>
                                      </p:tavLst>
                                    </p:anim>
                                    <p:animEffect transition="in" filter="fade">
                                      <p:cBhvr>
                                        <p:cTn id="5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7848600" cy="6553200"/>
          </a:xfrm>
        </p:spPr>
        <p:txBody>
          <a:bodyPr>
            <a:normAutofit fontScale="92500" lnSpcReduction="10000"/>
          </a:bodyPr>
          <a:lstStyle/>
          <a:p>
            <a:r>
              <a:rPr lang="en-US" sz="2000" dirty="0"/>
              <a:t>Measure the distance B</a:t>
            </a:r>
            <a:r>
              <a:rPr lang="en-US" sz="2000" baseline="-25000" dirty="0"/>
              <a:t>1</a:t>
            </a:r>
            <a:r>
              <a:rPr lang="en-US" sz="2000" dirty="0"/>
              <a:t>B, and calculate the length AB as</a:t>
            </a:r>
          </a:p>
          <a:p>
            <a:endParaRPr lang="en-US" sz="2000" dirty="0"/>
          </a:p>
          <a:p>
            <a:endParaRPr lang="en-US" sz="2000" dirty="0"/>
          </a:p>
          <a:p>
            <a:pPr algn="just">
              <a:lnSpc>
                <a:spcPct val="150000"/>
              </a:lnSpc>
            </a:pPr>
            <a:r>
              <a:rPr lang="en-US" sz="2000" dirty="0"/>
              <a:t>Select intermediate points such as C</a:t>
            </a:r>
            <a:r>
              <a:rPr lang="en-US" sz="2000" baseline="-25000" dirty="0"/>
              <a:t>1</a:t>
            </a:r>
            <a:r>
              <a:rPr lang="en-US" sz="2000" dirty="0"/>
              <a:t> and D</a:t>
            </a:r>
            <a:r>
              <a:rPr lang="en-US" sz="2000" baseline="-25000" dirty="0"/>
              <a:t>1</a:t>
            </a:r>
            <a:r>
              <a:rPr lang="en-US" sz="2000" dirty="0"/>
              <a:t> on the line AB</a:t>
            </a:r>
            <a:r>
              <a:rPr lang="en-US" sz="2000" baseline="-25000" dirty="0"/>
              <a:t>1</a:t>
            </a:r>
            <a:r>
              <a:rPr lang="en-US" sz="2000" dirty="0"/>
              <a:t>. Determine the lengths of the perpendicular offsets C</a:t>
            </a:r>
            <a:r>
              <a:rPr lang="en-US" sz="2000" baseline="-25000" dirty="0"/>
              <a:t>1</a:t>
            </a:r>
            <a:r>
              <a:rPr lang="en-US" sz="2000" dirty="0"/>
              <a:t>C and D1D from the similar triangles. Thus</a:t>
            </a:r>
          </a:p>
          <a:p>
            <a:pPr algn="just">
              <a:lnSpc>
                <a:spcPct val="150000"/>
              </a:lnSpc>
              <a:buNone/>
            </a:pPr>
            <a:r>
              <a:rPr lang="en-US" sz="2000" dirty="0"/>
              <a:t>                                                and </a:t>
            </a:r>
          </a:p>
          <a:p>
            <a:pPr algn="just">
              <a:lnSpc>
                <a:spcPct val="150000"/>
              </a:lnSpc>
              <a:buNone/>
            </a:pPr>
            <a:endParaRPr lang="en-US" sz="2000" dirty="0"/>
          </a:p>
          <a:p>
            <a:pPr algn="just">
              <a:lnSpc>
                <a:spcPct val="150000"/>
              </a:lnSpc>
            </a:pPr>
            <a:r>
              <a:rPr lang="en-US" sz="2000" dirty="0"/>
              <a:t>Layout perpendicular offsets CC</a:t>
            </a:r>
            <a:r>
              <a:rPr lang="en-US" sz="2000" baseline="-25000" dirty="0"/>
              <a:t>1</a:t>
            </a:r>
            <a:r>
              <a:rPr lang="en-US" sz="2000" dirty="0"/>
              <a:t> and DD</a:t>
            </a:r>
            <a:r>
              <a:rPr lang="en-US" sz="2000" baseline="-25000" dirty="0"/>
              <a:t>1</a:t>
            </a:r>
            <a:r>
              <a:rPr lang="en-US" sz="2000" dirty="0"/>
              <a:t> using an optical square after clearing trees.</a:t>
            </a:r>
          </a:p>
          <a:p>
            <a:pPr algn="just">
              <a:lnSpc>
                <a:spcPct val="150000"/>
              </a:lnSpc>
            </a:pPr>
            <a:r>
              <a:rPr lang="en-US" sz="2000" dirty="0"/>
              <a:t>Measure the distance CC</a:t>
            </a:r>
            <a:r>
              <a:rPr lang="en-US" sz="2000" baseline="-25000" dirty="0"/>
              <a:t>1</a:t>
            </a:r>
            <a:r>
              <a:rPr lang="en-US" sz="2000" dirty="0"/>
              <a:t> and DD</a:t>
            </a:r>
            <a:r>
              <a:rPr lang="en-US" sz="2000" baseline="-25000" dirty="0"/>
              <a:t>1</a:t>
            </a:r>
            <a:r>
              <a:rPr lang="en-US" sz="2000" dirty="0"/>
              <a:t> accurately. Thus the points  C and D are located on the line AB.</a:t>
            </a:r>
          </a:p>
          <a:p>
            <a:pPr algn="just">
              <a:lnSpc>
                <a:spcPct val="150000"/>
              </a:lnSpc>
            </a:pPr>
            <a:r>
              <a:rPr lang="en-US" sz="2000" dirty="0"/>
              <a:t>Like wise, a number of intermediate points can be located on the line AB. After locating the intermediate points on the line AB, the trees coming on the line AB are cleared.</a:t>
            </a:r>
          </a:p>
          <a:p>
            <a:pPr algn="just">
              <a:lnSpc>
                <a:spcPct val="150000"/>
              </a:lnSpc>
            </a:pPr>
            <a:endParaRPr lang="en-US" sz="2000" dirty="0"/>
          </a:p>
          <a:p>
            <a:pPr algn="just">
              <a:lnSpc>
                <a:spcPct val="150000"/>
              </a:lnSpc>
            </a:pPr>
            <a:endParaRPr lang="en-US" sz="2000" dirty="0"/>
          </a:p>
          <a:p>
            <a:pPr algn="just">
              <a:lnSpc>
                <a:spcPct val="150000"/>
              </a:lnSpc>
              <a:buNone/>
            </a:pPr>
            <a:endParaRPr lang="en-US" sz="2000" dirty="0"/>
          </a:p>
          <a:p>
            <a:pPr algn="just">
              <a:lnSpc>
                <a:spcPct val="150000"/>
              </a:lnSpc>
            </a:pPr>
            <a:endParaRPr lang="en-US" sz="2000" dirty="0"/>
          </a:p>
          <a:p>
            <a:pPr algn="just">
              <a:lnSpc>
                <a:spcPct val="150000"/>
              </a:lnSpc>
            </a:pPr>
            <a:endParaRPr lang="en-US" sz="2000" dirty="0"/>
          </a:p>
        </p:txBody>
      </p:sp>
      <p:pic>
        <p:nvPicPr>
          <p:cNvPr id="12290" name="Picture 2"/>
          <p:cNvPicPr>
            <a:picLocks noChangeAspect="1" noChangeArrowheads="1"/>
          </p:cNvPicPr>
          <p:nvPr/>
        </p:nvPicPr>
        <p:blipFill>
          <a:blip r:embed="rId2"/>
          <a:srcRect/>
          <a:stretch>
            <a:fillRect/>
          </a:stretch>
        </p:blipFill>
        <p:spPr bwMode="auto">
          <a:xfrm>
            <a:off x="2209800" y="685800"/>
            <a:ext cx="3248025" cy="55245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838200" y="2438400"/>
            <a:ext cx="2762250" cy="942975"/>
          </a:xfrm>
          <a:prstGeom prst="rect">
            <a:avLst/>
          </a:prstGeom>
          <a:noFill/>
          <a:ln w="9525">
            <a:noFill/>
            <a:miter lim="800000"/>
            <a:headEnd/>
            <a:tailEnd/>
          </a:ln>
          <a:effectLst/>
        </p:spPr>
      </p:pic>
      <p:pic>
        <p:nvPicPr>
          <p:cNvPr id="12292" name="Picture 4"/>
          <p:cNvPicPr>
            <a:picLocks noChangeAspect="1" noChangeArrowheads="1"/>
          </p:cNvPicPr>
          <p:nvPr/>
        </p:nvPicPr>
        <p:blipFill>
          <a:blip r:embed="rId4"/>
          <a:srcRect/>
          <a:stretch>
            <a:fillRect/>
          </a:stretch>
        </p:blipFill>
        <p:spPr bwMode="auto">
          <a:xfrm>
            <a:off x="4572000" y="2362200"/>
            <a:ext cx="2781300" cy="866775"/>
          </a:xfrm>
          <a:prstGeom prst="rect">
            <a:avLst/>
          </a:prstGeom>
          <a:noFill/>
          <a:ln w="9525">
            <a:noFill/>
            <a:miter lim="800000"/>
            <a:headEnd/>
            <a:tailEnd/>
          </a:ln>
          <a:effectLst/>
        </p:spPr>
      </p:pic>
    </p:spTree>
  </p:cSld>
  <p:clrMapOvr>
    <a:masterClrMapping/>
  </p:clrMapOvr>
  <p:transition>
    <p:strips/>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7848600" cy="6477000"/>
          </a:xfrm>
        </p:spPr>
        <p:txBody>
          <a:bodyPr/>
          <a:lstStyle/>
          <a:p>
            <a:endParaRPr lang="en-US" dirty="0"/>
          </a:p>
        </p:txBody>
      </p:sp>
      <p:pic>
        <p:nvPicPr>
          <p:cNvPr id="11265" name="Picture 1"/>
          <p:cNvPicPr>
            <a:picLocks noChangeAspect="1" noChangeArrowheads="1"/>
          </p:cNvPicPr>
          <p:nvPr/>
        </p:nvPicPr>
        <p:blipFill>
          <a:blip r:embed="rId2"/>
          <a:srcRect/>
          <a:stretch>
            <a:fillRect/>
          </a:stretch>
        </p:blipFill>
        <p:spPr bwMode="auto">
          <a:xfrm>
            <a:off x="457200" y="609600"/>
            <a:ext cx="7162800" cy="5105400"/>
          </a:xfrm>
          <a:prstGeom prst="rect">
            <a:avLst/>
          </a:prstGeom>
          <a:noFill/>
          <a:ln w="9525">
            <a:solidFill>
              <a:srgbClr val="C00000"/>
            </a:solidFill>
            <a:miter lim="800000"/>
            <a:headEnd/>
            <a:tailEnd/>
          </a:ln>
          <a:effectLst/>
        </p:spPr>
      </p:pic>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7848600" cy="6553200"/>
          </a:xfrm>
        </p:spPr>
        <p:txBody>
          <a:bodyPr>
            <a:normAutofit/>
          </a:bodyPr>
          <a:lstStyle/>
          <a:p>
            <a:pPr algn="just">
              <a:lnSpc>
                <a:spcPct val="150000"/>
              </a:lnSpc>
            </a:pPr>
            <a:endParaRPr lang="en-US" sz="2000" dirty="0"/>
          </a:p>
          <a:p>
            <a:pPr algn="just">
              <a:lnSpc>
                <a:spcPct val="150000"/>
              </a:lnSpc>
            </a:pPr>
            <a:r>
              <a:rPr lang="en-US" sz="2000" b="1" dirty="0">
                <a:solidFill>
                  <a:srgbClr val="FF0000"/>
                </a:solidFill>
              </a:rPr>
              <a:t>Chain corrections &amp; Problems  </a:t>
            </a:r>
            <a:r>
              <a:rPr lang="en-US" sz="2000" b="1" dirty="0">
                <a:solidFill>
                  <a:schemeClr val="tx1">
                    <a:lumMod val="95000"/>
                    <a:lumOff val="5000"/>
                  </a:schemeClr>
                </a:solidFill>
              </a:rPr>
              <a:t>(Refer note book)</a:t>
            </a:r>
          </a:p>
          <a:p>
            <a:pPr algn="just">
              <a:lnSpc>
                <a:spcPct val="150000"/>
              </a:lnSpc>
              <a:buNone/>
            </a:pPr>
            <a:endParaRPr lang="en-US" sz="2000" b="1" dirty="0">
              <a:solidFill>
                <a:srgbClr val="FF0000"/>
              </a:solidFill>
            </a:endParaRPr>
          </a:p>
          <a:p>
            <a:pPr algn="just">
              <a:lnSpc>
                <a:spcPct val="150000"/>
              </a:lnSpc>
            </a:pPr>
            <a:r>
              <a:rPr lang="en-US" sz="2000" b="1" dirty="0">
                <a:solidFill>
                  <a:srgbClr val="002060"/>
                </a:solidFill>
              </a:rPr>
              <a:t>Tape corrections &amp; problems  </a:t>
            </a:r>
            <a:r>
              <a:rPr lang="en-US" sz="2000" b="1" dirty="0">
                <a:solidFill>
                  <a:schemeClr val="tx1">
                    <a:lumMod val="95000"/>
                    <a:lumOff val="5000"/>
                  </a:schemeClr>
                </a:solidFill>
              </a:rPr>
              <a:t>(Refer note book)</a:t>
            </a:r>
          </a:p>
          <a:p>
            <a:pPr marL="0" indent="0" algn="just">
              <a:lnSpc>
                <a:spcPct val="150000"/>
              </a:lnSpc>
              <a:buNone/>
            </a:pPr>
            <a:r>
              <a:rPr lang="en-IN" sz="2000" dirty="0" smtClean="0"/>
              <a:t>                  (for this material is given separately)</a:t>
            </a:r>
            <a:endParaRPr lang="en-US" sz="2000" dirty="0"/>
          </a:p>
        </p:txBody>
      </p:sp>
    </p:spTree>
  </p:cSld>
  <p:clrMapOvr>
    <a:masterClrMapping/>
  </p:clrMapOvr>
  <p:transition>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7848600" cy="6477000"/>
          </a:xfrm>
        </p:spPr>
        <p:txBody>
          <a:bodyPr>
            <a:normAutofit/>
          </a:bodyPr>
          <a:lstStyle/>
          <a:p>
            <a:pPr>
              <a:buNone/>
            </a:pPr>
            <a:r>
              <a:rPr lang="en-US" sz="2200" b="1" dirty="0">
                <a:solidFill>
                  <a:srgbClr val="7030A0"/>
                </a:solidFill>
              </a:rPr>
              <a:t>Basic definitions in chain surveying</a:t>
            </a:r>
          </a:p>
          <a:p>
            <a:pPr algn="just">
              <a:lnSpc>
                <a:spcPct val="150000"/>
              </a:lnSpc>
              <a:buNone/>
            </a:pPr>
            <a:r>
              <a:rPr lang="en-US" sz="2100" b="1" dirty="0">
                <a:solidFill>
                  <a:srgbClr val="C00000"/>
                </a:solidFill>
              </a:rPr>
              <a:t>Main survey stations: </a:t>
            </a:r>
            <a:r>
              <a:rPr lang="en-US" sz="2100" dirty="0"/>
              <a:t>Main survey stations are prominent points which are connected by survey lines to form the triangles.</a:t>
            </a:r>
          </a:p>
          <a:p>
            <a:pPr algn="just">
              <a:lnSpc>
                <a:spcPct val="150000"/>
              </a:lnSpc>
            </a:pPr>
            <a:r>
              <a:rPr lang="en-US" sz="2100" dirty="0"/>
              <a:t>These are the points at the beginning and at the ends of survey lines</a:t>
            </a:r>
          </a:p>
          <a:p>
            <a:pPr algn="just">
              <a:lnSpc>
                <a:spcPct val="150000"/>
              </a:lnSpc>
              <a:buNone/>
            </a:pPr>
            <a:r>
              <a:rPr lang="en-US" sz="2100" b="1" dirty="0">
                <a:solidFill>
                  <a:srgbClr val="00B050"/>
                </a:solidFill>
              </a:rPr>
              <a:t>Survey lines</a:t>
            </a:r>
            <a:r>
              <a:rPr lang="en-US" sz="2100" b="1" dirty="0"/>
              <a:t>: </a:t>
            </a:r>
            <a:r>
              <a:rPr lang="en-US" sz="2100" dirty="0"/>
              <a:t>The lines joining the main survey stations are called </a:t>
            </a:r>
            <a:r>
              <a:rPr lang="en-US" sz="2100" dirty="0">
                <a:solidFill>
                  <a:srgbClr val="0070C0"/>
                </a:solidFill>
              </a:rPr>
              <a:t>survey lines </a:t>
            </a:r>
            <a:r>
              <a:rPr lang="en-US" sz="2100" b="1" dirty="0"/>
              <a:t>or</a:t>
            </a:r>
            <a:r>
              <a:rPr lang="en-US" sz="2100" dirty="0"/>
              <a:t> </a:t>
            </a:r>
            <a:r>
              <a:rPr lang="en-US" sz="2100" dirty="0">
                <a:solidFill>
                  <a:srgbClr val="7030A0"/>
                </a:solidFill>
              </a:rPr>
              <a:t>chain lines</a:t>
            </a:r>
            <a:r>
              <a:rPr lang="en-US" sz="2100" dirty="0"/>
              <a:t>.</a:t>
            </a:r>
          </a:p>
          <a:p>
            <a:pPr algn="just">
              <a:lnSpc>
                <a:spcPct val="150000"/>
              </a:lnSpc>
              <a:buNone/>
            </a:pPr>
            <a:r>
              <a:rPr lang="en-US" sz="2100" b="1" dirty="0">
                <a:solidFill>
                  <a:srgbClr val="0070C0"/>
                </a:solidFill>
              </a:rPr>
              <a:t>Check lines</a:t>
            </a:r>
            <a:r>
              <a:rPr lang="en-US" sz="2100" dirty="0"/>
              <a:t>: These are the lines which are run to check the accuracy of the frame work of the triangles.</a:t>
            </a:r>
          </a:p>
          <a:p>
            <a:pPr algn="just">
              <a:lnSpc>
                <a:spcPct val="150000"/>
              </a:lnSpc>
            </a:pPr>
            <a:r>
              <a:rPr lang="en-US" sz="2100" dirty="0"/>
              <a:t>The check line is not required for plotting the triangle.</a:t>
            </a:r>
          </a:p>
          <a:p>
            <a:pPr algn="just">
              <a:lnSpc>
                <a:spcPct val="150000"/>
              </a:lnSpc>
            </a:pPr>
            <a:r>
              <a:rPr lang="en-US" sz="2100" dirty="0"/>
              <a:t>Check lines are also called </a:t>
            </a:r>
            <a:r>
              <a:rPr lang="en-US" sz="2100" dirty="0">
                <a:solidFill>
                  <a:srgbClr val="C00000"/>
                </a:solidFill>
              </a:rPr>
              <a:t>proof lines</a:t>
            </a:r>
            <a:r>
              <a:rPr lang="en-US" sz="2100" dirty="0"/>
              <a:t>.</a:t>
            </a:r>
          </a:p>
          <a:p>
            <a:pPr algn="just">
              <a:lnSpc>
                <a:spcPct val="150000"/>
              </a:lnSpc>
            </a:pPr>
            <a:endParaRPr lang="en-US" sz="2100" dirty="0"/>
          </a:p>
          <a:p>
            <a:pPr algn="just">
              <a:lnSpc>
                <a:spcPct val="150000"/>
              </a:lnSpc>
            </a:pPr>
            <a:endParaRPr lang="en-US" sz="2100" b="1" dirty="0"/>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4" end="4"/>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5" end="5"/>
                                            </p:txEl>
                                          </p:spTgt>
                                        </p:tgtEl>
                                      </p:cBhvr>
                                    </p:animEffect>
                                  </p:childTnLst>
                                </p:cTn>
                              </p:par>
                              <p:par>
                                <p:cTn id="45" presetID="25"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7848600" cy="6477000"/>
          </a:xfrm>
        </p:spPr>
        <p:txBody>
          <a:bodyPr>
            <a:normAutofit/>
          </a:bodyPr>
          <a:lstStyle/>
          <a:p>
            <a:pPr>
              <a:buNone/>
            </a:pPr>
            <a:r>
              <a:rPr lang="en-US" sz="2000" b="1" dirty="0">
                <a:solidFill>
                  <a:srgbClr val="C00000"/>
                </a:solidFill>
              </a:rPr>
              <a:t>Offsets</a:t>
            </a:r>
            <a:r>
              <a:rPr lang="en-US" sz="2000" dirty="0"/>
              <a:t>:</a:t>
            </a:r>
          </a:p>
          <a:p>
            <a:pPr algn="just">
              <a:lnSpc>
                <a:spcPct val="150000"/>
              </a:lnSpc>
            </a:pPr>
            <a:r>
              <a:rPr lang="en-US" sz="2000" dirty="0"/>
              <a:t>Lateral measurements to chain lines for locating ground features are known as offsets.</a:t>
            </a:r>
          </a:p>
          <a:p>
            <a:pPr algn="just">
              <a:lnSpc>
                <a:spcPct val="150000"/>
              </a:lnSpc>
            </a:pPr>
            <a:r>
              <a:rPr lang="en-US" sz="2000" dirty="0"/>
              <a:t>The offsets are of two types: (</a:t>
            </a:r>
            <a:r>
              <a:rPr lang="en-US" sz="2000" dirty="0" err="1"/>
              <a:t>i</a:t>
            </a:r>
            <a:r>
              <a:rPr lang="en-US" sz="2000" dirty="0"/>
              <a:t>) Perpendicular offsets.</a:t>
            </a:r>
          </a:p>
          <a:p>
            <a:pPr algn="just">
              <a:lnSpc>
                <a:spcPct val="150000"/>
              </a:lnSpc>
              <a:buNone/>
            </a:pPr>
            <a:r>
              <a:rPr lang="en-US" sz="2000" dirty="0"/>
              <a:t>                                               (ii) Oblique offsets.</a:t>
            </a:r>
          </a:p>
          <a:p>
            <a:pPr algn="just">
              <a:lnSpc>
                <a:spcPct val="150000"/>
              </a:lnSpc>
              <a:buFont typeface="Wingdings" pitchFamily="2" charset="2"/>
              <a:buChar char="Ø"/>
            </a:pPr>
            <a:r>
              <a:rPr lang="en-US" sz="2000" dirty="0"/>
              <a:t>The </a:t>
            </a:r>
            <a:r>
              <a:rPr lang="en-US" sz="2000" b="1" dirty="0">
                <a:solidFill>
                  <a:srgbClr val="00B050"/>
                </a:solidFill>
              </a:rPr>
              <a:t>perpendicular offset </a:t>
            </a:r>
            <a:r>
              <a:rPr lang="en-US" sz="2000" dirty="0"/>
              <a:t>(</a:t>
            </a:r>
            <a:r>
              <a:rPr lang="en-US" sz="2000" b="1" dirty="0"/>
              <a:t>or</a:t>
            </a:r>
            <a:r>
              <a:rPr lang="en-US" sz="2000" dirty="0"/>
              <a:t> Simply</a:t>
            </a:r>
            <a:r>
              <a:rPr lang="en-US" sz="2000" dirty="0">
                <a:solidFill>
                  <a:srgbClr val="0070C0"/>
                </a:solidFill>
              </a:rPr>
              <a:t> offset</a:t>
            </a:r>
            <a:r>
              <a:rPr lang="en-US" sz="2000" dirty="0"/>
              <a:t>) is perpendicular to the survey line or chain line.</a:t>
            </a:r>
          </a:p>
          <a:p>
            <a:pPr algn="just">
              <a:lnSpc>
                <a:spcPct val="150000"/>
              </a:lnSpc>
              <a:buFont typeface="Wingdings" pitchFamily="2" charset="2"/>
              <a:buChar char="Ø"/>
            </a:pPr>
            <a:r>
              <a:rPr lang="en-US" sz="2000" dirty="0"/>
              <a:t>It is a short measurement taken at right angles to the chain line to the point of detail.</a:t>
            </a:r>
          </a:p>
          <a:p>
            <a:pPr algn="just">
              <a:lnSpc>
                <a:spcPct val="150000"/>
              </a:lnSpc>
              <a:buFont typeface="Wingdings" pitchFamily="2" charset="2"/>
              <a:buChar char="Ø"/>
            </a:pPr>
            <a:r>
              <a:rPr lang="en-US" sz="2000" dirty="0"/>
              <a:t>The </a:t>
            </a:r>
            <a:r>
              <a:rPr lang="en-US" sz="2000" b="1" dirty="0">
                <a:solidFill>
                  <a:srgbClr val="0070C0"/>
                </a:solidFill>
              </a:rPr>
              <a:t>oblique offset </a:t>
            </a:r>
            <a:r>
              <a:rPr lang="en-US" sz="2000" dirty="0"/>
              <a:t>(or </a:t>
            </a:r>
            <a:r>
              <a:rPr lang="en-US" sz="2000" b="1" dirty="0">
                <a:solidFill>
                  <a:srgbClr val="C00000"/>
                </a:solidFill>
              </a:rPr>
              <a:t>Tie</a:t>
            </a:r>
            <a:r>
              <a:rPr lang="en-US" sz="2000" dirty="0"/>
              <a:t>) is a short measurement inclined to the chain.</a:t>
            </a:r>
            <a:endParaRPr lang="en-US" sz="2000" b="1" dirty="0">
              <a:solidFill>
                <a:srgbClr val="0070C0"/>
              </a:solidFill>
            </a:endParaRPr>
          </a:p>
        </p:txBody>
      </p:sp>
      <p:pic>
        <p:nvPicPr>
          <p:cNvPr id="2050" name="Picture 2"/>
          <p:cNvPicPr>
            <a:picLocks noChangeAspect="1" noChangeArrowheads="1"/>
          </p:cNvPicPr>
          <p:nvPr/>
        </p:nvPicPr>
        <p:blipFill>
          <a:blip r:embed="rId2"/>
          <a:srcRect/>
          <a:stretch>
            <a:fillRect/>
          </a:stretch>
        </p:blipFill>
        <p:spPr bwMode="auto">
          <a:xfrm>
            <a:off x="1828801" y="5181600"/>
            <a:ext cx="2971800" cy="15144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953000" y="5105400"/>
            <a:ext cx="3048000" cy="16002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1" end="1"/>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2" end="2"/>
                                            </p:txEl>
                                          </p:spTgt>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1"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22" dur="500"/>
                                        <p:tgtEl>
                                          <p:spTgt spid="3">
                                            <p:txEl>
                                              <p:pRg st="3" end="3"/>
                                            </p:txEl>
                                          </p:spTgt>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28" dur="500"/>
                                        <p:tgtEl>
                                          <p:spTgt spid="3">
                                            <p:txEl>
                                              <p:pRg st="4" end="4"/>
                                            </p:txEl>
                                          </p:spTgt>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5" end="5"/>
                                            </p:txEl>
                                          </p:spTgt>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7848600" cy="6553200"/>
          </a:xfrm>
        </p:spPr>
        <p:txBody>
          <a:bodyPr>
            <a:normAutofit lnSpcReduction="10000"/>
          </a:bodyPr>
          <a:lstStyle/>
          <a:p>
            <a:pPr>
              <a:buNone/>
            </a:pPr>
            <a:r>
              <a:rPr lang="en-US" sz="2100" b="1" dirty="0">
                <a:solidFill>
                  <a:srgbClr val="00B050"/>
                </a:solidFill>
              </a:rPr>
              <a:t>Range ties:</a:t>
            </a:r>
          </a:p>
          <a:p>
            <a:pPr algn="just">
              <a:lnSpc>
                <a:spcPct val="150000"/>
              </a:lnSpc>
              <a:buFont typeface="Wingdings" pitchFamily="2" charset="2"/>
              <a:buChar char="Ø"/>
            </a:pPr>
            <a:r>
              <a:rPr lang="en-US" sz="2000" dirty="0"/>
              <a:t>Rage ties are the oblique offsets taken along the line of the wall of a building.</a:t>
            </a:r>
          </a:p>
          <a:p>
            <a:pPr algn="just">
              <a:lnSpc>
                <a:spcPct val="150000"/>
              </a:lnSpc>
              <a:buNone/>
            </a:pPr>
            <a:r>
              <a:rPr lang="en-US" sz="2100" b="1" dirty="0">
                <a:solidFill>
                  <a:srgbClr val="C00000"/>
                </a:solidFill>
              </a:rPr>
              <a:t>Plus measurements:</a:t>
            </a:r>
          </a:p>
          <a:p>
            <a:pPr algn="just">
              <a:lnSpc>
                <a:spcPct val="150000"/>
              </a:lnSpc>
              <a:buFont typeface="Wingdings" pitchFamily="2" charset="2"/>
              <a:buChar char="Ø"/>
            </a:pPr>
            <a:r>
              <a:rPr lang="en-US" sz="2000" dirty="0"/>
              <a:t>These are the measurements of the building taken along its walls.</a:t>
            </a:r>
          </a:p>
          <a:p>
            <a:pPr algn="just">
              <a:lnSpc>
                <a:spcPct val="150000"/>
              </a:lnSpc>
              <a:buFont typeface="Wingdings" pitchFamily="2" charset="2"/>
              <a:buChar char="Ø"/>
            </a:pPr>
            <a:r>
              <a:rPr lang="en-US" sz="2000" dirty="0"/>
              <a:t>The plus measurements are useful for plotting the complete plan.</a:t>
            </a:r>
          </a:p>
          <a:p>
            <a:pPr algn="just">
              <a:lnSpc>
                <a:spcPct val="150000"/>
              </a:lnSpc>
              <a:buNone/>
            </a:pPr>
            <a:r>
              <a:rPr lang="en-US" sz="2000" b="1" dirty="0">
                <a:solidFill>
                  <a:srgbClr val="002060"/>
                </a:solidFill>
              </a:rPr>
              <a:t>Tie lines </a:t>
            </a:r>
            <a:r>
              <a:rPr lang="en-US" sz="2000" dirty="0"/>
              <a:t>(</a:t>
            </a:r>
            <a:r>
              <a:rPr lang="en-US" sz="2000" dirty="0">
                <a:solidFill>
                  <a:srgbClr val="C00000"/>
                </a:solidFill>
              </a:rPr>
              <a:t>or</a:t>
            </a:r>
            <a:r>
              <a:rPr lang="en-US" sz="2000" dirty="0"/>
              <a:t>) </a:t>
            </a:r>
            <a:r>
              <a:rPr lang="en-US" sz="2000" b="1" dirty="0">
                <a:solidFill>
                  <a:srgbClr val="7030A0"/>
                </a:solidFill>
              </a:rPr>
              <a:t>Detail lines (</a:t>
            </a:r>
            <a:r>
              <a:rPr lang="en-US" sz="2000" b="1" dirty="0"/>
              <a:t>or</a:t>
            </a:r>
            <a:r>
              <a:rPr lang="en-US" sz="2000" b="1" dirty="0">
                <a:solidFill>
                  <a:srgbClr val="7030A0"/>
                </a:solidFill>
              </a:rPr>
              <a:t>) </a:t>
            </a:r>
            <a:r>
              <a:rPr lang="en-US" sz="2000" b="1" dirty="0">
                <a:solidFill>
                  <a:srgbClr val="C00000"/>
                </a:solidFill>
              </a:rPr>
              <a:t>Subsidary lines</a:t>
            </a:r>
            <a:r>
              <a:rPr lang="en-US" sz="2000" dirty="0"/>
              <a:t>: </a:t>
            </a:r>
          </a:p>
          <a:p>
            <a:pPr algn="just">
              <a:lnSpc>
                <a:spcPct val="150000"/>
              </a:lnSpc>
            </a:pPr>
            <a:r>
              <a:rPr lang="en-US" sz="2000" dirty="0"/>
              <a:t>If the important objects are far away from the main lines, the offsets are too long, resulting into inaccuracies and taking more time for the measurements. In such cases the secondary lines are run by selecting secondary stations on main lines. Such lines are called </a:t>
            </a:r>
            <a:r>
              <a:rPr lang="en-US" sz="2000" b="1" dirty="0"/>
              <a:t>tie lines</a:t>
            </a:r>
            <a:r>
              <a:rPr lang="en-US" sz="2000" dirty="0"/>
              <a:t>.</a:t>
            </a:r>
          </a:p>
          <a:p>
            <a:pPr algn="just">
              <a:lnSpc>
                <a:spcPct val="150000"/>
              </a:lnSpc>
              <a:buFont typeface="Wingdings" pitchFamily="2" charset="2"/>
              <a:buChar char="Ø"/>
            </a:pPr>
            <a:endParaRPr lang="en-US" sz="2000" dirty="0"/>
          </a:p>
          <a:p>
            <a:endParaRPr lang="en-US" sz="2100" b="1" dirty="0">
              <a:solidFill>
                <a:srgbClr val="00B050"/>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4"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15" dur="500"/>
                                        <p:tgtEl>
                                          <p:spTgt spid="3">
                                            <p:txEl>
                                              <p:pRg st="3" end="3"/>
                                            </p:txEl>
                                          </p:spTgt>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p:cTn id="1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0"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additive="base">
                                        <p:cTn id="2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7848600" cy="6477000"/>
          </a:xfrm>
        </p:spPr>
        <p:txBody>
          <a:bodyPr>
            <a:normAutofit/>
          </a:bodyPr>
          <a:lstStyle/>
          <a:p>
            <a:pPr>
              <a:buNone/>
            </a:pPr>
            <a:r>
              <a:rPr lang="en-US" sz="2100" b="1" dirty="0">
                <a:solidFill>
                  <a:srgbClr val="C00000"/>
                </a:solidFill>
              </a:rPr>
              <a:t>Subsidary stations</a:t>
            </a:r>
            <a:r>
              <a:rPr lang="en-US" sz="2100" dirty="0"/>
              <a:t>:</a:t>
            </a:r>
          </a:p>
          <a:p>
            <a:pPr algn="just">
              <a:lnSpc>
                <a:spcPct val="150000"/>
              </a:lnSpc>
            </a:pPr>
            <a:r>
              <a:rPr lang="en-US" sz="2000" dirty="0"/>
              <a:t>These are the stations located on the survey lines between which the lines or subsidiary lines are run.</a:t>
            </a:r>
          </a:p>
          <a:p>
            <a:pPr>
              <a:buNone/>
            </a:pPr>
            <a:r>
              <a:rPr lang="en-US" sz="2100" b="1" dirty="0">
                <a:solidFill>
                  <a:srgbClr val="00B050"/>
                </a:solidFill>
              </a:rPr>
              <a:t>Base line</a:t>
            </a:r>
            <a:r>
              <a:rPr lang="en-US" sz="2100" dirty="0"/>
              <a:t>:</a:t>
            </a:r>
          </a:p>
          <a:p>
            <a:pPr algn="just">
              <a:lnSpc>
                <a:spcPct val="150000"/>
              </a:lnSpc>
            </a:pPr>
            <a:r>
              <a:rPr lang="en-US" sz="2000" dirty="0"/>
              <a:t>The base line is long survey line which is run through the middle of the area to be surveyed.</a:t>
            </a:r>
          </a:p>
          <a:p>
            <a:pPr algn="just">
              <a:lnSpc>
                <a:spcPct val="150000"/>
              </a:lnSpc>
            </a:pPr>
            <a:r>
              <a:rPr lang="en-US" sz="2000" dirty="0"/>
              <a:t>The frame work of the triangles is built up on the base line.</a:t>
            </a:r>
          </a:p>
          <a:p>
            <a:pPr algn="just">
              <a:lnSpc>
                <a:spcPct val="150000"/>
              </a:lnSpc>
            </a:pPr>
            <a:r>
              <a:rPr lang="en-US" sz="2000" dirty="0"/>
              <a:t>The base line is also called a </a:t>
            </a:r>
            <a:r>
              <a:rPr lang="en-US" sz="2000" b="1" dirty="0">
                <a:solidFill>
                  <a:srgbClr val="C00000"/>
                </a:solidFill>
              </a:rPr>
              <a:t>back-bone line</a:t>
            </a:r>
            <a:r>
              <a:rPr lang="en-US" sz="2000" dirty="0"/>
              <a:t>.</a:t>
            </a:r>
          </a:p>
          <a:p>
            <a:pPr algn="just">
              <a:lnSpc>
                <a:spcPct val="150000"/>
              </a:lnSpc>
              <a:buNone/>
            </a:pPr>
            <a:r>
              <a:rPr lang="en-US" sz="2000" b="1" dirty="0">
                <a:solidFill>
                  <a:srgbClr val="00B0F0"/>
                </a:solidFill>
              </a:rPr>
              <a:t>Well-conditioned triangle</a:t>
            </a:r>
            <a:r>
              <a:rPr lang="en-US" sz="2000" dirty="0"/>
              <a:t>:</a:t>
            </a:r>
          </a:p>
          <a:p>
            <a:pPr algn="just">
              <a:lnSpc>
                <a:spcPct val="150000"/>
              </a:lnSpc>
            </a:pPr>
            <a:r>
              <a:rPr lang="en-US" sz="2000" dirty="0"/>
              <a:t>For a well conditioned triangle no angle is less than 30</a:t>
            </a:r>
            <a:r>
              <a:rPr lang="en-US" sz="2000" baseline="30000" dirty="0"/>
              <a:t>o</a:t>
            </a:r>
            <a:r>
              <a:rPr lang="en-US" sz="2000" dirty="0"/>
              <a:t> or more than 120</a:t>
            </a:r>
            <a:r>
              <a:rPr lang="en-US" sz="2000" baseline="30000" dirty="0"/>
              <a:t>o</a:t>
            </a:r>
          </a:p>
          <a:p>
            <a:endParaRPr lang="en-US" sz="2100" dirty="0"/>
          </a:p>
          <a:p>
            <a:endParaRPr lang="en-US" sz="2100" dirty="0"/>
          </a:p>
        </p:txBody>
      </p:sp>
      <p:pic>
        <p:nvPicPr>
          <p:cNvPr id="3074" name="Picture 2"/>
          <p:cNvPicPr>
            <a:picLocks noChangeAspect="1" noChangeArrowheads="1"/>
          </p:cNvPicPr>
          <p:nvPr/>
        </p:nvPicPr>
        <p:blipFill>
          <a:blip r:embed="rId2"/>
          <a:srcRect/>
          <a:stretch>
            <a:fillRect/>
          </a:stretch>
        </p:blipFill>
        <p:spPr bwMode="auto">
          <a:xfrm>
            <a:off x="2438400" y="5019675"/>
            <a:ext cx="4419600" cy="1838325"/>
          </a:xfrm>
          <a:prstGeom prst="rect">
            <a:avLst/>
          </a:prstGeom>
          <a:noFill/>
          <a:ln w="9525">
            <a:noFill/>
            <a:miter lim="800000"/>
            <a:headEnd/>
            <a:tailEnd/>
          </a:ln>
          <a:effec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3" end="3"/>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4" end="4"/>
                                            </p:txEl>
                                          </p:spTgt>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1"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7848600" cy="6553200"/>
          </a:xfrm>
        </p:spPr>
        <p:txBody>
          <a:bodyPr>
            <a:normAutofit fontScale="92500" lnSpcReduction="10000"/>
          </a:bodyPr>
          <a:lstStyle/>
          <a:p>
            <a:pPr>
              <a:buNone/>
            </a:pPr>
            <a:r>
              <a:rPr lang="en-US" sz="2100" b="1" dirty="0">
                <a:solidFill>
                  <a:srgbClr val="C00000"/>
                </a:solidFill>
              </a:rPr>
              <a:t>Selection of survey stations </a:t>
            </a:r>
            <a:r>
              <a:rPr lang="en-US" sz="2100" b="1" dirty="0"/>
              <a:t>and</a:t>
            </a:r>
            <a:r>
              <a:rPr lang="en-US" sz="2100" b="1" dirty="0">
                <a:solidFill>
                  <a:srgbClr val="C00000"/>
                </a:solidFill>
              </a:rPr>
              <a:t> survey lines</a:t>
            </a:r>
          </a:p>
          <a:p>
            <a:pPr algn="just">
              <a:lnSpc>
                <a:spcPct val="150000"/>
              </a:lnSpc>
              <a:buNone/>
            </a:pPr>
            <a:r>
              <a:rPr lang="en-US" sz="2100" dirty="0"/>
              <a:t>   For a good arrangement of survey lines, the following points should be kept in mind while selecting the main stations and survey lines</a:t>
            </a:r>
          </a:p>
          <a:p>
            <a:pPr algn="just">
              <a:lnSpc>
                <a:spcPct val="150000"/>
              </a:lnSpc>
            </a:pPr>
            <a:r>
              <a:rPr lang="en-US" sz="2000" dirty="0"/>
              <a:t>It should be visible from at least two or more stations.</a:t>
            </a:r>
          </a:p>
          <a:p>
            <a:pPr algn="just">
              <a:lnSpc>
                <a:spcPct val="150000"/>
              </a:lnSpc>
            </a:pPr>
            <a:r>
              <a:rPr lang="en-US" sz="2000" dirty="0"/>
              <a:t> As far as possible main lines should run on level ground.</a:t>
            </a:r>
          </a:p>
          <a:p>
            <a:pPr algn="just">
              <a:lnSpc>
                <a:spcPct val="150000"/>
              </a:lnSpc>
            </a:pPr>
            <a:r>
              <a:rPr lang="en-US" sz="2000" dirty="0"/>
              <a:t>All triangles should be well conditioned (No angle less than 30º or more than 120º ).</a:t>
            </a:r>
          </a:p>
          <a:p>
            <a:pPr algn="just">
              <a:lnSpc>
                <a:spcPct val="150000"/>
              </a:lnSpc>
            </a:pPr>
            <a:r>
              <a:rPr lang="en-US" sz="2000" dirty="0"/>
              <a:t>Main network should have as few lines as possible.</a:t>
            </a:r>
          </a:p>
          <a:p>
            <a:pPr algn="just">
              <a:lnSpc>
                <a:spcPct val="150000"/>
              </a:lnSpc>
            </a:pPr>
            <a:r>
              <a:rPr lang="en-US" sz="2000" dirty="0"/>
              <a:t>Each main triangle should have at least one check line.</a:t>
            </a:r>
          </a:p>
          <a:p>
            <a:pPr algn="just">
              <a:lnSpc>
                <a:spcPct val="150000"/>
              </a:lnSpc>
            </a:pPr>
            <a:r>
              <a:rPr lang="en-US" sz="2000" dirty="0"/>
              <a:t>Obstacles to ranging and chaining should be avoided.</a:t>
            </a:r>
          </a:p>
          <a:p>
            <a:pPr algn="just">
              <a:lnSpc>
                <a:spcPct val="150000"/>
              </a:lnSpc>
            </a:pPr>
            <a:r>
              <a:rPr lang="en-US" sz="2000" dirty="0"/>
              <a:t>Sides of the larger triangles should pass as close to boundary lines as possible.</a:t>
            </a:r>
          </a:p>
          <a:p>
            <a:pPr algn="just">
              <a:lnSpc>
                <a:spcPct val="150000"/>
              </a:lnSpc>
            </a:pPr>
            <a:r>
              <a:rPr lang="en-US" sz="2000" dirty="0"/>
              <a:t>If there are two base lines, they should intersect preferably in the form of the letter “X”</a:t>
            </a:r>
          </a:p>
          <a:p>
            <a:pPr algn="just">
              <a:lnSpc>
                <a:spcPct val="150000"/>
              </a:lnSpc>
              <a:buFont typeface="Wingdings" pitchFamily="2" charset="2"/>
              <a:buChar char="Ø"/>
            </a:pPr>
            <a:endParaRPr lang="en-US" sz="2100"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2" end="2"/>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3" end="3"/>
                                            </p:txEl>
                                          </p:spTgt>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22" dur="500"/>
                                        <p:tgtEl>
                                          <p:spTgt spid="3">
                                            <p:txEl>
                                              <p:pRg st="4" end="4"/>
                                            </p:txEl>
                                          </p:spTgt>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7"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28" dur="500"/>
                                        <p:tgtEl>
                                          <p:spTgt spid="3">
                                            <p:txEl>
                                              <p:pRg st="5" end="5"/>
                                            </p:txEl>
                                          </p:spTgt>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6" end="6"/>
                                            </p:txEl>
                                          </p:spTgt>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9"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40" dur="500"/>
                                        <p:tgtEl>
                                          <p:spTgt spid="3">
                                            <p:txEl>
                                              <p:pRg st="7" end="7"/>
                                            </p:txEl>
                                          </p:spTgt>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5" dur="500" fill="hold"/>
                                        <p:tgtEl>
                                          <p:spTgt spid="3">
                                            <p:txEl>
                                              <p:pRg st="8" end="8"/>
                                            </p:txEl>
                                          </p:spTgt>
                                        </p:tgtEl>
                                        <p:attrNameLst>
                                          <p:attrName>style.rotation</p:attrName>
                                        </p:attrNameLst>
                                      </p:cBhvr>
                                      <p:tavLst>
                                        <p:tav tm="0">
                                          <p:val>
                                            <p:fltVal val="360"/>
                                          </p:val>
                                        </p:tav>
                                        <p:tav tm="100000">
                                          <p:val>
                                            <p:fltVal val="0"/>
                                          </p:val>
                                        </p:tav>
                                      </p:tavLst>
                                    </p:anim>
                                    <p:animEffect transition="in" filter="fade">
                                      <p:cBhvr>
                                        <p:cTn id="46" dur="500"/>
                                        <p:tgtEl>
                                          <p:spTgt spid="3">
                                            <p:txEl>
                                              <p:pRg st="8" end="8"/>
                                            </p:txEl>
                                          </p:spTgt>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9" end="9"/>
                                            </p:txEl>
                                          </p:spTgt>
                                        </p:tgtEl>
                                        <p:attrNameLst>
                                          <p:attrName>ppt_h</p:attrName>
                                        </p:attrNameLst>
                                      </p:cBhvr>
                                      <p:tavLst>
                                        <p:tav tm="0">
                                          <p:val>
                                            <p:fltVal val="0"/>
                                          </p:val>
                                        </p:tav>
                                        <p:tav tm="100000">
                                          <p:val>
                                            <p:strVal val="#ppt_h"/>
                                          </p:val>
                                        </p:tav>
                                      </p:tavLst>
                                    </p:anim>
                                    <p:anim calcmode="lin" valueType="num">
                                      <p:cBhvr>
                                        <p:cTn id="51" dur="500" fill="hold"/>
                                        <p:tgtEl>
                                          <p:spTgt spid="3">
                                            <p:txEl>
                                              <p:pRg st="9" end="9"/>
                                            </p:txEl>
                                          </p:spTgt>
                                        </p:tgtEl>
                                        <p:attrNameLst>
                                          <p:attrName>style.rotation</p:attrName>
                                        </p:attrNameLst>
                                      </p:cBhvr>
                                      <p:tavLst>
                                        <p:tav tm="0">
                                          <p:val>
                                            <p:fltVal val="360"/>
                                          </p:val>
                                        </p:tav>
                                        <p:tav tm="100000">
                                          <p:val>
                                            <p:fltVal val="0"/>
                                          </p:val>
                                        </p:tav>
                                      </p:tavLst>
                                    </p:anim>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7848600" cy="6477000"/>
          </a:xfrm>
        </p:spPr>
        <p:txBody>
          <a:bodyPr>
            <a:normAutofit lnSpcReduction="10000"/>
          </a:bodyPr>
          <a:lstStyle/>
          <a:p>
            <a:pPr>
              <a:buNone/>
            </a:pPr>
            <a:r>
              <a:rPr lang="en-US" sz="2100" b="1" dirty="0">
                <a:solidFill>
                  <a:srgbClr val="C00000"/>
                </a:solidFill>
              </a:rPr>
              <a:t>Field work in chain surveying</a:t>
            </a:r>
          </a:p>
          <a:p>
            <a:pPr>
              <a:lnSpc>
                <a:spcPct val="150000"/>
              </a:lnSpc>
            </a:pPr>
            <a:r>
              <a:rPr lang="en-US" sz="2100" dirty="0"/>
              <a:t>Reconnaissance </a:t>
            </a:r>
          </a:p>
          <a:p>
            <a:pPr>
              <a:lnSpc>
                <a:spcPct val="150000"/>
              </a:lnSpc>
            </a:pPr>
            <a:r>
              <a:rPr lang="en-US" sz="2100" dirty="0"/>
              <a:t>Marking stations</a:t>
            </a:r>
          </a:p>
          <a:p>
            <a:pPr>
              <a:lnSpc>
                <a:spcPct val="150000"/>
              </a:lnSpc>
            </a:pPr>
            <a:r>
              <a:rPr lang="en-US" sz="2100" dirty="0"/>
              <a:t>Running survey lines</a:t>
            </a:r>
          </a:p>
          <a:p>
            <a:pPr>
              <a:lnSpc>
                <a:spcPct val="150000"/>
              </a:lnSpc>
            </a:pPr>
            <a:r>
              <a:rPr lang="en-US" sz="2100" dirty="0"/>
              <a:t>Taking offsets</a:t>
            </a:r>
          </a:p>
          <a:p>
            <a:pPr>
              <a:lnSpc>
                <a:spcPct val="150000"/>
              </a:lnSpc>
              <a:buNone/>
            </a:pPr>
            <a:r>
              <a:rPr lang="en-US" sz="2100" b="1" dirty="0">
                <a:solidFill>
                  <a:srgbClr val="00B050"/>
                </a:solidFill>
              </a:rPr>
              <a:t>Plotting of a chain survey work  (</a:t>
            </a:r>
            <a:r>
              <a:rPr lang="en-US" sz="2100" b="1" dirty="0"/>
              <a:t> Office Work </a:t>
            </a:r>
            <a:r>
              <a:rPr lang="en-US" sz="2100" b="1" dirty="0">
                <a:solidFill>
                  <a:srgbClr val="00B050"/>
                </a:solidFill>
              </a:rPr>
              <a:t>)</a:t>
            </a:r>
          </a:p>
          <a:p>
            <a:pPr algn="just">
              <a:lnSpc>
                <a:spcPct val="150000"/>
              </a:lnSpc>
              <a:buFont typeface="Wingdings 2" pitchFamily="18" charset="2"/>
              <a:buNone/>
            </a:pPr>
            <a:r>
              <a:rPr lang="en-US" sz="2000" dirty="0"/>
              <a:t>After carrying field work next step in surveying is plotting to get plan of the area surveyed. It is carried out by the surveyor himself or the assistance of the draftsmen may be obtained. </a:t>
            </a:r>
          </a:p>
          <a:p>
            <a:pPr algn="just">
              <a:lnSpc>
                <a:spcPct val="150000"/>
              </a:lnSpc>
              <a:buFont typeface="Wingdings 2" pitchFamily="18" charset="2"/>
              <a:buNone/>
            </a:pPr>
            <a:r>
              <a:rPr lang="en-US" sz="2000" dirty="0"/>
              <a:t>Steps involved in plotting are as follows:</a:t>
            </a:r>
          </a:p>
          <a:p>
            <a:pPr algn="just">
              <a:lnSpc>
                <a:spcPct val="150000"/>
              </a:lnSpc>
              <a:buFont typeface="Wingdings 2" pitchFamily="18" charset="2"/>
              <a:buNone/>
            </a:pPr>
            <a:r>
              <a:rPr lang="en-US" sz="2000" dirty="0">
                <a:sym typeface="Wingdings" pitchFamily="2" charset="2"/>
              </a:rPr>
              <a:t> </a:t>
            </a:r>
            <a:r>
              <a:rPr lang="en-US" sz="2000" b="1" dirty="0">
                <a:solidFill>
                  <a:srgbClr val="FF0000"/>
                </a:solidFill>
                <a:sym typeface="Wingdings" pitchFamily="2" charset="2"/>
              </a:rPr>
              <a:t>SCALE</a:t>
            </a:r>
            <a:r>
              <a:rPr lang="en-US" sz="2000" b="1" dirty="0">
                <a:sym typeface="Wingdings" pitchFamily="2" charset="2"/>
              </a:rPr>
              <a:t>: </a:t>
            </a:r>
            <a:r>
              <a:rPr lang="en-US" sz="2000" dirty="0">
                <a:sym typeface="Wingdings" pitchFamily="2" charset="2"/>
              </a:rPr>
              <a:t>Depending upon the are in the field and area of drawing sheet scale is decided. Normally, it is decided before the commencement of survey itself</a:t>
            </a:r>
            <a:endParaRPr lang="en-US" sz="2000" b="1" dirty="0"/>
          </a:p>
        </p:txBody>
      </p:sp>
    </p:spTree>
  </p:cSld>
  <p:clrMapOvr>
    <a:masterClrMapping/>
  </p:clrMapOvr>
  <p:transition>
    <p:whee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210</TotalTime>
  <Words>2125</Words>
  <Application>Microsoft Office PowerPoint</Application>
  <PresentationFormat>On-screen Show (4:3)</PresentationFormat>
  <Paragraphs>253</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Algerian</vt:lpstr>
      <vt:lpstr>Calibri</vt:lpstr>
      <vt:lpstr>Trebuchet MS</vt:lpstr>
      <vt:lpstr>Wingdings</vt:lpstr>
      <vt:lpstr>Wingdings 2</vt:lpstr>
      <vt:lpstr>Opulent</vt:lpstr>
      <vt:lpstr> CHAIN SURVEYING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Microsoft account</cp:lastModifiedBy>
  <cp:revision>158</cp:revision>
  <dcterms:created xsi:type="dcterms:W3CDTF">2006-08-16T00:00:00Z</dcterms:created>
  <dcterms:modified xsi:type="dcterms:W3CDTF">2020-08-28T09:25:05Z</dcterms:modified>
</cp:coreProperties>
</file>