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5"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88" r:id="rId22"/>
    <p:sldId id="289" r:id="rId23"/>
    <p:sldId id="290" r:id="rId24"/>
    <p:sldId id="276" r:id="rId25"/>
    <p:sldId id="277" r:id="rId26"/>
    <p:sldId id="278" r:id="rId27"/>
    <p:sldId id="279" r:id="rId28"/>
    <p:sldId id="280" r:id="rId29"/>
    <p:sldId id="282" r:id="rId30"/>
    <p:sldId id="283" r:id="rId31"/>
    <p:sldId id="284" r:id="rId32"/>
    <p:sldId id="285" r:id="rId33"/>
    <p:sldId id="294" r:id="rId34"/>
    <p:sldId id="295" r:id="rId35"/>
    <p:sldId id="297" r:id="rId36"/>
    <p:sldId id="298" r:id="rId37"/>
    <p:sldId id="29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03-Oct-23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03-Oct-23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03-Oct-23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03-Oct-23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03-Oct-23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03-Oct-23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03-Oct-23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03-Oct-23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03-Oct-23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03-Oct-23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03-Oct-23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03-Oct-23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3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524000" y="762000"/>
            <a:ext cx="6781800" cy="2868168"/>
          </a:xfrm>
        </p:spPr>
        <p:txBody>
          <a:bodyPr/>
          <a:lstStyle/>
          <a:p>
            <a:pPr algn="ctr"/>
            <a:r>
              <a:rPr lang="en-US" b="1" dirty="0" smtClean="0">
                <a:solidFill>
                  <a:srgbClr val="00B0F0"/>
                </a:solidFill>
                <a:latin typeface="Algerian" pitchFamily="82" charset="0"/>
              </a:rPr>
              <a:t/>
            </a:r>
            <a:br>
              <a:rPr lang="en-US" b="1" dirty="0" smtClean="0">
                <a:solidFill>
                  <a:srgbClr val="00B0F0"/>
                </a:solidFill>
                <a:latin typeface="Algerian" pitchFamily="82" charset="0"/>
              </a:rPr>
            </a:br>
            <a:r>
              <a:rPr lang="en-US" dirty="0" smtClean="0">
                <a:solidFill>
                  <a:srgbClr val="FF0000"/>
                </a:solidFill>
                <a:latin typeface="Algerian" pitchFamily="82" charset="0"/>
              </a:rPr>
              <a:t>COMPASS SURVEYING</a:t>
            </a:r>
            <a:endParaRPr lang="en-US" dirty="0">
              <a:solidFill>
                <a:srgbClr val="00B0F0"/>
              </a:solidFill>
              <a:latin typeface="Algerian" pitchFamily="82" charset="0"/>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gtEl>
                                        <p:attrNameLst>
                                          <p:attrName>style.visibility</p:attrName>
                                        </p:attrNameLst>
                                      </p:cBhvr>
                                      <p:to>
                                        <p:strVal val="visible"/>
                                      </p:to>
                                    </p:set>
                                    <p:anim calcmode="discrete" valueType="clr">
                                      <p:cBhvr override="childStyle">
                                        <p:cTn id="7"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gtEl>
                                        <p:attrNameLst>
                                          <p:attrName>fillcolor</p:attrName>
                                        </p:attrNameLst>
                                      </p:cBhvr>
                                      <p:tavLst>
                                        <p:tav tm="0">
                                          <p:val>
                                            <p:clrVal>
                                              <a:schemeClr val="accent2"/>
                                            </p:clrVal>
                                          </p:val>
                                        </p:tav>
                                        <p:tav tm="50000">
                                          <p:val>
                                            <p:clrVal>
                                              <a:schemeClr val="hlink"/>
                                            </p:clrVal>
                                          </p:val>
                                        </p:tav>
                                      </p:tavLst>
                                    </p:anim>
                                    <p:set>
                                      <p:cBhvr>
                                        <p:cTn id="9" dur="80"/>
                                        <p:tgtEl>
                                          <p:spTgt spid="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7696200" cy="6477000"/>
          </a:xfrm>
        </p:spPr>
        <p:txBody>
          <a:bodyPr>
            <a:normAutofit fontScale="92500" lnSpcReduction="20000"/>
          </a:bodyPr>
          <a:lstStyle/>
          <a:p>
            <a:r>
              <a:rPr lang="en-US" sz="2200" b="1" dirty="0" smtClean="0">
                <a:solidFill>
                  <a:srgbClr val="00B050"/>
                </a:solidFill>
              </a:rPr>
              <a:t>Arbitrary meridian</a:t>
            </a:r>
          </a:p>
          <a:p>
            <a:pPr algn="just">
              <a:lnSpc>
                <a:spcPct val="150000"/>
              </a:lnSpc>
            </a:pPr>
            <a:r>
              <a:rPr lang="en-US" sz="2000" dirty="0" smtClean="0"/>
              <a:t>Any convenient direction from a survey station to some well defined permanent object is known as </a:t>
            </a:r>
            <a:r>
              <a:rPr lang="en-US" sz="2000" b="1" dirty="0" smtClean="0"/>
              <a:t>arbitrary meridian</a:t>
            </a:r>
            <a:r>
              <a:rPr lang="en-US" sz="2000" dirty="0" smtClean="0"/>
              <a:t>.</a:t>
            </a:r>
          </a:p>
          <a:p>
            <a:pPr algn="just">
              <a:lnSpc>
                <a:spcPct val="150000"/>
              </a:lnSpc>
            </a:pPr>
            <a:r>
              <a:rPr lang="en-US" sz="2000" dirty="0" smtClean="0"/>
              <a:t> This is used for small area survey or to determine the relative directions of small traverse.</a:t>
            </a:r>
          </a:p>
          <a:p>
            <a:pPr>
              <a:lnSpc>
                <a:spcPct val="150000"/>
              </a:lnSpc>
              <a:buNone/>
            </a:pPr>
            <a:r>
              <a:rPr lang="en-US" sz="2000" dirty="0" smtClean="0"/>
              <a:t>    </a:t>
            </a:r>
            <a:r>
              <a:rPr lang="en-US" sz="2000" b="1" dirty="0" smtClean="0"/>
              <a:t>Ex</a:t>
            </a:r>
            <a:r>
              <a:rPr lang="en-US" sz="2000" dirty="0" smtClean="0"/>
              <a:t>: A mosque is taken as reference and location of road will be mentioned with respect to this mosque.</a:t>
            </a:r>
          </a:p>
          <a:p>
            <a:pPr>
              <a:lnSpc>
                <a:spcPct val="150000"/>
              </a:lnSpc>
              <a:buNone/>
            </a:pPr>
            <a:r>
              <a:rPr lang="en-US" sz="2000" b="1" dirty="0" smtClean="0">
                <a:solidFill>
                  <a:srgbClr val="FF0000"/>
                </a:solidFill>
              </a:rPr>
              <a:t>Bearing</a:t>
            </a:r>
          </a:p>
          <a:p>
            <a:pPr algn="just">
              <a:lnSpc>
                <a:spcPct val="150000"/>
              </a:lnSpc>
              <a:buFont typeface="Wingdings" pitchFamily="2" charset="2"/>
              <a:buChar char="Ø"/>
            </a:pPr>
            <a:r>
              <a:rPr lang="en-US" sz="2000" dirty="0" smtClean="0"/>
              <a:t>Bearing is the horizontal angle which a certain line make with a certain meridian.</a:t>
            </a:r>
          </a:p>
          <a:p>
            <a:pPr>
              <a:lnSpc>
                <a:spcPct val="150000"/>
              </a:lnSpc>
              <a:buNone/>
            </a:pPr>
            <a:r>
              <a:rPr lang="en-US" sz="2000" b="1" dirty="0" smtClean="0">
                <a:solidFill>
                  <a:srgbClr val="00B050"/>
                </a:solidFill>
              </a:rPr>
              <a:t>Types of bearings</a:t>
            </a:r>
          </a:p>
          <a:p>
            <a:pPr>
              <a:lnSpc>
                <a:spcPct val="150000"/>
              </a:lnSpc>
              <a:buFont typeface="Wingdings" pitchFamily="2" charset="2"/>
              <a:buChar char="Ø"/>
            </a:pPr>
            <a:r>
              <a:rPr lang="en-US" sz="2200" dirty="0" smtClean="0"/>
              <a:t>Depending up on the meridian, there are 4 types of bearings</a:t>
            </a:r>
          </a:p>
          <a:p>
            <a:pPr>
              <a:lnSpc>
                <a:spcPct val="150000"/>
              </a:lnSpc>
              <a:buNone/>
            </a:pPr>
            <a:r>
              <a:rPr lang="en-US" sz="2200" dirty="0" smtClean="0"/>
              <a:t>   (i) </a:t>
            </a:r>
            <a:r>
              <a:rPr lang="en-US" sz="2200" b="1" dirty="0" smtClean="0"/>
              <a:t>True bearing                    </a:t>
            </a:r>
            <a:r>
              <a:rPr lang="en-US" sz="2200" dirty="0" smtClean="0"/>
              <a:t>(ii) </a:t>
            </a:r>
            <a:r>
              <a:rPr lang="en-US" sz="2200" b="1" dirty="0" smtClean="0"/>
              <a:t>Magnetic bearing</a:t>
            </a:r>
            <a:endParaRPr lang="en-US" sz="2000" b="1" dirty="0" smtClean="0"/>
          </a:p>
          <a:p>
            <a:pPr>
              <a:lnSpc>
                <a:spcPct val="150000"/>
              </a:lnSpc>
              <a:buNone/>
            </a:pPr>
            <a:r>
              <a:rPr lang="en-US" sz="2000" dirty="0" smtClean="0"/>
              <a:t>   (iii) </a:t>
            </a:r>
            <a:r>
              <a:rPr lang="en-US" sz="2000" b="1" dirty="0" smtClean="0"/>
              <a:t>Grid bearing                    </a:t>
            </a:r>
            <a:r>
              <a:rPr lang="en-US" sz="2000" dirty="0" smtClean="0"/>
              <a:t>(iv)  </a:t>
            </a:r>
            <a:r>
              <a:rPr lang="en-US" sz="2000" b="1" dirty="0" smtClean="0"/>
              <a:t>Arbitrary bearing</a:t>
            </a:r>
            <a:r>
              <a:rPr lang="en-US" sz="2000" dirty="0" smtClean="0"/>
              <a:t/>
            </a:r>
            <a:br>
              <a:rPr lang="en-US" sz="2000" dirty="0" smtClean="0"/>
            </a:br>
            <a:endParaRPr lang="en-US" sz="2000"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1" end="1"/>
                                            </p:txEl>
                                          </p:spTgt>
                                        </p:tgtEl>
                                      </p:cBhvr>
                                    </p:animEffect>
                                  </p:childTnLst>
                                </p:cTn>
                              </p:par>
                              <p:par>
                                <p:cTn id="10" presetID="29"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2" end="2"/>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trips(downLeft)">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slide(fromBottom)">
                                      <p:cBhvr>
                                        <p:cTn id="29" dur="500"/>
                                        <p:tgtEl>
                                          <p:spTgt spid="3">
                                            <p:txEl>
                                              <p:pRg st="7" end="7"/>
                                            </p:txEl>
                                          </p:spTgt>
                                        </p:tgtEl>
                                      </p:cBhvr>
                                    </p:animEffect>
                                  </p:childTnLst>
                                </p:cTn>
                              </p:par>
                              <p:par>
                                <p:cTn id="30" presetID="12" presetClass="entr" presetSubtype="4"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slide(fromBottom)">
                                      <p:cBhvr>
                                        <p:cTn id="32" dur="500"/>
                                        <p:tgtEl>
                                          <p:spTgt spid="3">
                                            <p:txEl>
                                              <p:pRg st="8" end="8"/>
                                            </p:txEl>
                                          </p:spTgt>
                                        </p:tgtEl>
                                      </p:cBhvr>
                                    </p:animEffect>
                                  </p:childTnLst>
                                </p:cTn>
                              </p:par>
                              <p:par>
                                <p:cTn id="33" presetID="1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slide(fromBottom)">
                                      <p:cBhvr>
                                        <p:cTn id="3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848600" cy="6400800"/>
          </a:xfrm>
        </p:spPr>
        <p:txBody>
          <a:bodyPr>
            <a:normAutofit/>
          </a:bodyPr>
          <a:lstStyle/>
          <a:p>
            <a:pPr>
              <a:buNone/>
            </a:pPr>
            <a:r>
              <a:rPr lang="en-US" sz="2200" b="1" dirty="0" smtClean="0">
                <a:solidFill>
                  <a:srgbClr val="00B050"/>
                </a:solidFill>
              </a:rPr>
              <a:t>True bearing</a:t>
            </a:r>
          </a:p>
          <a:p>
            <a:pPr algn="just">
              <a:lnSpc>
                <a:spcPct val="150000"/>
              </a:lnSpc>
            </a:pPr>
            <a:r>
              <a:rPr lang="en-US" sz="2000" dirty="0" smtClean="0"/>
              <a:t>The true bearing of a line is its horizontal angle from the North direction of the true meridian measured clockwise.</a:t>
            </a:r>
          </a:p>
          <a:p>
            <a:pPr algn="just">
              <a:lnSpc>
                <a:spcPct val="150000"/>
              </a:lnSpc>
            </a:pPr>
            <a:r>
              <a:rPr lang="en-US" sz="2000" dirty="0" smtClean="0"/>
              <a:t>The true bearing of a line is also known as </a:t>
            </a:r>
            <a:r>
              <a:rPr lang="en-US" sz="2000" b="1" dirty="0" smtClean="0">
                <a:solidFill>
                  <a:srgbClr val="C00000"/>
                </a:solidFill>
              </a:rPr>
              <a:t>Azimuth</a:t>
            </a:r>
            <a:r>
              <a:rPr lang="en-US" sz="2000" dirty="0" smtClean="0"/>
              <a:t>.</a:t>
            </a:r>
          </a:p>
          <a:p>
            <a:pPr algn="just">
              <a:lnSpc>
                <a:spcPct val="150000"/>
              </a:lnSpc>
            </a:pPr>
            <a:r>
              <a:rPr lang="en-US" sz="2000" dirty="0" smtClean="0"/>
              <a:t>As the true bearing of a line does not change with time and it can be re-established even after hundreds of years, it is the general practice to use the true bearings for all important surveys.</a:t>
            </a:r>
            <a:endParaRPr lang="en-US" sz="2000" dirty="0"/>
          </a:p>
        </p:txBody>
      </p:sp>
      <p:pic>
        <p:nvPicPr>
          <p:cNvPr id="2050" name="Picture 2" descr="C:\Documents and Settings\Administrator\Desktop\tb.bmp"/>
          <p:cNvPicPr>
            <a:picLocks noChangeAspect="1" noChangeArrowheads="1"/>
          </p:cNvPicPr>
          <p:nvPr/>
        </p:nvPicPr>
        <p:blipFill>
          <a:blip r:embed="rId2"/>
          <a:srcRect/>
          <a:stretch>
            <a:fillRect/>
          </a:stretch>
        </p:blipFill>
        <p:spPr bwMode="auto">
          <a:xfrm>
            <a:off x="2667000" y="3533775"/>
            <a:ext cx="2486025" cy="3171825"/>
          </a:xfrm>
          <a:prstGeom prst="rect">
            <a:avLst/>
          </a:prstGeom>
          <a:noFill/>
          <a:ln>
            <a:solidFill>
              <a:schemeClr val="accent1"/>
            </a:solidFill>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1" end="1"/>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20"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
                                            <p:txEl>
                                              <p:pRg st="2" end="2"/>
                                            </p:txEl>
                                          </p:spTgt>
                                        </p:tgtEl>
                                      </p:cBhvr>
                                    </p:animEffect>
                                  </p:childTnLst>
                                </p:cTn>
                              </p:par>
                              <p:par>
                                <p:cTn id="25" presetID="25"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30"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772400" cy="6477000"/>
          </a:xfrm>
        </p:spPr>
        <p:txBody>
          <a:bodyPr>
            <a:normAutofit/>
          </a:bodyPr>
          <a:lstStyle/>
          <a:p>
            <a:r>
              <a:rPr lang="en-US" sz="2200" b="1" dirty="0" smtClean="0">
                <a:solidFill>
                  <a:schemeClr val="accent1">
                    <a:lumMod val="75000"/>
                  </a:schemeClr>
                </a:solidFill>
              </a:rPr>
              <a:t>Magnetic bearing</a:t>
            </a:r>
          </a:p>
          <a:p>
            <a:pPr algn="just">
              <a:lnSpc>
                <a:spcPct val="150000"/>
              </a:lnSpc>
            </a:pPr>
            <a:r>
              <a:rPr lang="en-US" sz="2000" dirty="0" smtClean="0"/>
              <a:t>The horizontal angle which a line makes with the magnetic meridian measured from Magnetic North line is called magnetic bearing. </a:t>
            </a:r>
          </a:p>
          <a:p>
            <a:pPr algn="just">
              <a:lnSpc>
                <a:spcPct val="150000"/>
              </a:lnSpc>
            </a:pPr>
            <a:r>
              <a:rPr lang="en-US" sz="2000" dirty="0" smtClean="0"/>
              <a:t>It varies with time. </a:t>
            </a:r>
          </a:p>
          <a:p>
            <a:pPr algn="just">
              <a:lnSpc>
                <a:spcPct val="150000"/>
              </a:lnSpc>
            </a:pPr>
            <a:r>
              <a:rPr lang="en-US" sz="2000" smtClean="0"/>
              <a:t>Magnetic bearing </a:t>
            </a:r>
            <a:r>
              <a:rPr lang="en-US" sz="2000" dirty="0" smtClean="0"/>
              <a:t>of a line can be measured in the field by using prismatic compass.</a:t>
            </a:r>
          </a:p>
          <a:p>
            <a:pPr algn="just">
              <a:lnSpc>
                <a:spcPct val="150000"/>
              </a:lnSpc>
            </a:pPr>
            <a:r>
              <a:rPr lang="en-US" sz="2000" dirty="0" smtClean="0"/>
              <a:t>The magnetic bearings are used for small, unimportant surveys.</a:t>
            </a:r>
            <a:endParaRPr lang="en-US" sz="2000" dirty="0"/>
          </a:p>
        </p:txBody>
      </p:sp>
      <p:pic>
        <p:nvPicPr>
          <p:cNvPr id="3074" name="Picture 2" descr="C:\Documents and Settings\Administrator\Desktop\MB.bmp"/>
          <p:cNvPicPr>
            <a:picLocks noChangeAspect="1" noChangeArrowheads="1"/>
          </p:cNvPicPr>
          <p:nvPr/>
        </p:nvPicPr>
        <p:blipFill>
          <a:blip r:embed="rId2"/>
          <a:srcRect/>
          <a:stretch>
            <a:fillRect/>
          </a:stretch>
        </p:blipFill>
        <p:spPr bwMode="auto">
          <a:xfrm>
            <a:off x="2819400" y="4038600"/>
            <a:ext cx="2714625" cy="2667000"/>
          </a:xfrm>
          <a:prstGeom prst="rect">
            <a:avLst/>
          </a:prstGeom>
          <a:noFill/>
          <a:ln>
            <a:solidFill>
              <a:schemeClr val="accent1"/>
            </a:solidFill>
          </a:ln>
        </p:spPr>
      </p:pic>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amond(in)">
                                      <p:cBhvr>
                                        <p:cTn id="10" dur="2000"/>
                                        <p:tgtEl>
                                          <p:spTgt spid="3">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amond(in)">
                                      <p:cBhvr>
                                        <p:cTn id="13" dur="2000"/>
                                        <p:tgtEl>
                                          <p:spTgt spid="3">
                                            <p:txEl>
                                              <p:pRg st="3" end="3"/>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diamond(in)">
                                      <p:cBhvr>
                                        <p:cTn id="1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7772400" cy="6553200"/>
          </a:xfrm>
        </p:spPr>
        <p:txBody>
          <a:bodyPr>
            <a:normAutofit/>
          </a:bodyPr>
          <a:lstStyle/>
          <a:p>
            <a:pPr>
              <a:buNone/>
            </a:pPr>
            <a:r>
              <a:rPr lang="en-US" sz="2200" b="1" dirty="0" smtClean="0">
                <a:solidFill>
                  <a:schemeClr val="accent6">
                    <a:lumMod val="75000"/>
                  </a:schemeClr>
                </a:solidFill>
              </a:rPr>
              <a:t>Grid bearing</a:t>
            </a:r>
          </a:p>
          <a:p>
            <a:pPr>
              <a:lnSpc>
                <a:spcPct val="150000"/>
              </a:lnSpc>
            </a:pPr>
            <a:r>
              <a:rPr lang="en-US" sz="2000" dirty="0" smtClean="0"/>
              <a:t>The grid bearing of a line is the horizontal angle which the line makes with the grid meridian.</a:t>
            </a:r>
          </a:p>
          <a:p>
            <a:pPr>
              <a:lnSpc>
                <a:spcPct val="150000"/>
              </a:lnSpc>
              <a:buNone/>
            </a:pPr>
            <a:r>
              <a:rPr lang="en-US" sz="2200" b="1" dirty="0" smtClean="0">
                <a:solidFill>
                  <a:srgbClr val="C00000"/>
                </a:solidFill>
              </a:rPr>
              <a:t>Arbitrary bearing</a:t>
            </a:r>
          </a:p>
          <a:p>
            <a:pPr algn="just">
              <a:lnSpc>
                <a:spcPct val="150000"/>
              </a:lnSpc>
            </a:pPr>
            <a:r>
              <a:rPr lang="en-US" sz="2000" dirty="0" smtClean="0"/>
              <a:t>The arbitrary bearing of line is the horizontal angle which the line makes with the arbitrary meridian.</a:t>
            </a:r>
          </a:p>
          <a:p>
            <a:pPr>
              <a:lnSpc>
                <a:spcPct val="150000"/>
              </a:lnSpc>
              <a:buNone/>
            </a:pPr>
            <a:r>
              <a:rPr lang="en-US" sz="2200" b="1" dirty="0" smtClean="0">
                <a:solidFill>
                  <a:srgbClr val="00B050"/>
                </a:solidFill>
              </a:rPr>
              <a:t>Interior angle </a:t>
            </a:r>
          </a:p>
          <a:p>
            <a:pPr algn="just">
              <a:lnSpc>
                <a:spcPct val="150000"/>
              </a:lnSpc>
            </a:pPr>
            <a:r>
              <a:rPr lang="en-US" sz="2000" dirty="0" smtClean="0"/>
              <a:t>In any closed polygon, the direction of any side can be depicted by the angle it makes with its adjacent side. This angle measured clockwise or anti-clockwise is known as interior angle. </a:t>
            </a:r>
            <a:endParaRPr lang="en-US" sz="2000" dirty="0"/>
          </a:p>
        </p:txBody>
      </p:sp>
      <p:pic>
        <p:nvPicPr>
          <p:cNvPr id="4098" name="Picture 2" descr="C:\Documents and Settings\Administrator\Desktop\st19.10.jpg"/>
          <p:cNvPicPr>
            <a:picLocks noChangeAspect="1" noChangeArrowheads="1"/>
          </p:cNvPicPr>
          <p:nvPr/>
        </p:nvPicPr>
        <p:blipFill>
          <a:blip r:embed="rId2"/>
          <a:srcRect/>
          <a:stretch>
            <a:fillRect/>
          </a:stretch>
        </p:blipFill>
        <p:spPr bwMode="auto">
          <a:xfrm>
            <a:off x="2743200" y="5029200"/>
            <a:ext cx="2857500" cy="1651000"/>
          </a:xfrm>
          <a:prstGeom prst="rect">
            <a:avLst/>
          </a:prstGeom>
          <a:noFill/>
          <a:ln>
            <a:solidFill>
              <a:schemeClr val="accent1"/>
            </a:solidFill>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9"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diamond(in)">
                                      <p:cBhvr>
                                        <p:cTn id="20"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772400" cy="6477000"/>
          </a:xfrm>
        </p:spPr>
        <p:txBody>
          <a:bodyPr>
            <a:normAutofit/>
          </a:bodyPr>
          <a:lstStyle/>
          <a:p>
            <a:pPr>
              <a:buNone/>
            </a:pPr>
            <a:r>
              <a:rPr lang="en-US" sz="2400" b="1" dirty="0" smtClean="0">
                <a:solidFill>
                  <a:srgbClr val="00B050"/>
                </a:solidFill>
              </a:rPr>
              <a:t>Designation of Bearings</a:t>
            </a:r>
          </a:p>
          <a:p>
            <a:pPr algn="just">
              <a:buNone/>
            </a:pPr>
            <a:r>
              <a:rPr lang="en-US" sz="2000" dirty="0" smtClean="0"/>
              <a:t>The bearing of a line can be designated in to the following systems.</a:t>
            </a:r>
          </a:p>
          <a:p>
            <a:pPr algn="just"/>
            <a:r>
              <a:rPr lang="en-US" sz="2000" b="1" dirty="0" smtClean="0">
                <a:solidFill>
                  <a:srgbClr val="FF0000"/>
                </a:solidFill>
              </a:rPr>
              <a:t>Whole Circle Bearing </a:t>
            </a:r>
            <a:r>
              <a:rPr lang="en-US" sz="2000" dirty="0" smtClean="0"/>
              <a:t>(</a:t>
            </a:r>
            <a:r>
              <a:rPr lang="en-US" sz="2000" b="1" dirty="0" smtClean="0">
                <a:solidFill>
                  <a:srgbClr val="7030A0"/>
                </a:solidFill>
              </a:rPr>
              <a:t>W.C.B</a:t>
            </a:r>
            <a:r>
              <a:rPr lang="en-US" sz="2000" dirty="0" smtClean="0"/>
              <a:t>) </a:t>
            </a:r>
            <a:r>
              <a:rPr lang="en-US" sz="2000" b="1" dirty="0" smtClean="0">
                <a:solidFill>
                  <a:srgbClr val="FF0000"/>
                </a:solidFill>
              </a:rPr>
              <a:t>System</a:t>
            </a:r>
          </a:p>
          <a:p>
            <a:pPr algn="just"/>
            <a:r>
              <a:rPr lang="en-US" sz="2000" b="1" dirty="0" smtClean="0">
                <a:solidFill>
                  <a:srgbClr val="FF0000"/>
                </a:solidFill>
              </a:rPr>
              <a:t>Quadrantal bearing </a:t>
            </a:r>
            <a:r>
              <a:rPr lang="en-US" sz="2000" b="1" dirty="0" smtClean="0"/>
              <a:t>( </a:t>
            </a:r>
            <a:r>
              <a:rPr lang="en-US" sz="2000" b="1" dirty="0" smtClean="0">
                <a:solidFill>
                  <a:srgbClr val="7030A0"/>
                </a:solidFill>
              </a:rPr>
              <a:t>Q.B</a:t>
            </a:r>
            <a:r>
              <a:rPr lang="en-US" sz="2000" b="1" dirty="0" smtClean="0"/>
              <a:t>) or </a:t>
            </a:r>
            <a:r>
              <a:rPr lang="en-US" sz="2000" b="1" dirty="0" smtClean="0">
                <a:solidFill>
                  <a:srgbClr val="00B0F0"/>
                </a:solidFill>
              </a:rPr>
              <a:t>Reduced Bearing (R.B) </a:t>
            </a:r>
            <a:r>
              <a:rPr lang="en-US" sz="2000" b="1" dirty="0" smtClean="0"/>
              <a:t>system</a:t>
            </a:r>
          </a:p>
          <a:p>
            <a:pPr algn="just">
              <a:buNone/>
            </a:pPr>
            <a:r>
              <a:rPr lang="en-US" sz="2000" b="1" dirty="0" smtClean="0">
                <a:solidFill>
                  <a:srgbClr val="7030A0"/>
                </a:solidFill>
              </a:rPr>
              <a:t>Whole Circle Bearing </a:t>
            </a:r>
            <a:r>
              <a:rPr lang="en-US" sz="2000" dirty="0" smtClean="0"/>
              <a:t>(</a:t>
            </a:r>
            <a:r>
              <a:rPr lang="en-US" sz="2000" b="1" dirty="0" smtClean="0">
                <a:solidFill>
                  <a:srgbClr val="00B050"/>
                </a:solidFill>
              </a:rPr>
              <a:t>W.C.B</a:t>
            </a:r>
            <a:r>
              <a:rPr lang="en-US" sz="2000" dirty="0" smtClean="0"/>
              <a:t>) </a:t>
            </a:r>
            <a:r>
              <a:rPr lang="en-US" sz="2000" b="1" dirty="0" smtClean="0">
                <a:solidFill>
                  <a:srgbClr val="7030A0"/>
                </a:solidFill>
              </a:rPr>
              <a:t>System</a:t>
            </a:r>
          </a:p>
          <a:p>
            <a:pPr algn="just"/>
            <a:r>
              <a:rPr lang="en-US" sz="2000" dirty="0" smtClean="0"/>
              <a:t>The whole circle bearing (W.C.B) of a line is the horizontal angle measured clockwise from the North limb of the meridian. </a:t>
            </a:r>
          </a:p>
          <a:p>
            <a:pPr algn="just"/>
            <a:r>
              <a:rPr lang="en-US" sz="2000" dirty="0" smtClean="0"/>
              <a:t>It varies from 0° to 360°</a:t>
            </a:r>
            <a:r>
              <a:rPr lang="en-US" sz="2000" b="1" dirty="0" smtClean="0"/>
              <a:t>.</a:t>
            </a:r>
          </a:p>
          <a:p>
            <a:pPr algn="just"/>
            <a:r>
              <a:rPr lang="en-US" sz="2000" dirty="0" smtClean="0"/>
              <a:t>The direction of the line is indicated by an arrow. </a:t>
            </a:r>
          </a:p>
          <a:p>
            <a:pPr algn="just">
              <a:buNone/>
            </a:pPr>
            <a:r>
              <a:rPr lang="en-US" sz="2000" dirty="0" smtClean="0">
                <a:solidFill>
                  <a:srgbClr val="FF0000"/>
                </a:solidFill>
              </a:rPr>
              <a:t>  Ex: </a:t>
            </a:r>
            <a:r>
              <a:rPr lang="en-US" sz="2000" dirty="0" smtClean="0"/>
              <a:t>In the following </a:t>
            </a:r>
            <a:r>
              <a:rPr lang="en-US" sz="2000" b="1" dirty="0" smtClean="0"/>
              <a:t>fig 2 </a:t>
            </a:r>
            <a:r>
              <a:rPr lang="en-US" sz="2000" dirty="0" smtClean="0"/>
              <a:t>the whole circle bearing (W.C.B) of the line OA is 52° and that of line OB is 208°.</a:t>
            </a:r>
          </a:p>
          <a:p>
            <a:pPr algn="just">
              <a:buNone/>
            </a:pPr>
            <a:endParaRPr lang="en-US" sz="2000" b="1" dirty="0"/>
          </a:p>
        </p:txBody>
      </p:sp>
      <p:pic>
        <p:nvPicPr>
          <p:cNvPr id="6146" name="Picture 2" descr="C:\Documents and Settings\Administrator\Desktop\wcb.bmp"/>
          <p:cNvPicPr>
            <a:picLocks noChangeAspect="1" noChangeArrowheads="1"/>
          </p:cNvPicPr>
          <p:nvPr/>
        </p:nvPicPr>
        <p:blipFill>
          <a:blip r:embed="rId2"/>
          <a:srcRect/>
          <a:stretch>
            <a:fillRect/>
          </a:stretch>
        </p:blipFill>
        <p:spPr bwMode="auto">
          <a:xfrm>
            <a:off x="685800" y="4572000"/>
            <a:ext cx="2466975" cy="2114550"/>
          </a:xfrm>
          <a:prstGeom prst="rect">
            <a:avLst/>
          </a:prstGeom>
          <a:noFill/>
          <a:ln>
            <a:solidFill>
              <a:schemeClr val="accent1"/>
            </a:solidFill>
          </a:ln>
        </p:spPr>
      </p:pic>
      <p:pic>
        <p:nvPicPr>
          <p:cNvPr id="6147" name="Picture 3" descr="C:\Documents and Settings\Administrator\Desktop\st19.6.jpg"/>
          <p:cNvPicPr>
            <a:picLocks noChangeAspect="1" noChangeArrowheads="1"/>
          </p:cNvPicPr>
          <p:nvPr/>
        </p:nvPicPr>
        <p:blipFill>
          <a:blip r:embed="rId3"/>
          <a:srcRect/>
          <a:stretch>
            <a:fillRect/>
          </a:stretch>
        </p:blipFill>
        <p:spPr bwMode="auto">
          <a:xfrm>
            <a:off x="4267200" y="4572000"/>
            <a:ext cx="2730500" cy="2286000"/>
          </a:xfrm>
          <a:prstGeom prst="rect">
            <a:avLst/>
          </a:prstGeom>
          <a:noFill/>
          <a:ln>
            <a:solidFill>
              <a:schemeClr val="accent1"/>
            </a:solidFill>
          </a:ln>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slide(fromBottom)">
                                      <p:cBhvr>
                                        <p:cTn id="17" dur="500"/>
                                        <p:tgtEl>
                                          <p:spTgt spid="3">
                                            <p:txEl>
                                              <p:pRg st="5" end="5"/>
                                            </p:txEl>
                                          </p:spTgt>
                                        </p:tgtEl>
                                      </p:cBhvr>
                                    </p:animEffect>
                                  </p:childTnLst>
                                </p:cTn>
                              </p:par>
                              <p:par>
                                <p:cTn id="18" presetID="12" presetClass="entr" presetSubtype="4" fill="hold"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slide(fromBottom)">
                                      <p:cBhvr>
                                        <p:cTn id="20" dur="500"/>
                                        <p:tgtEl>
                                          <p:spTgt spid="3">
                                            <p:txEl>
                                              <p:pRg st="6" end="6"/>
                                            </p:txEl>
                                          </p:spTgt>
                                        </p:tgtEl>
                                      </p:cBhvr>
                                    </p:animEffect>
                                  </p:childTnLst>
                                </p:cTn>
                              </p:par>
                              <p:par>
                                <p:cTn id="21" presetID="12" presetClass="entr" presetSubtype="4"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slide(fromBottom)">
                                      <p:cBhvr>
                                        <p:cTn id="23" dur="500"/>
                                        <p:tgtEl>
                                          <p:spTgt spid="3">
                                            <p:txEl>
                                              <p:pRg st="7" end="7"/>
                                            </p:txEl>
                                          </p:spTgt>
                                        </p:tgtEl>
                                      </p:cBhvr>
                                    </p:animEffect>
                                  </p:childTnLst>
                                </p:cTn>
                              </p:par>
                              <p:par>
                                <p:cTn id="24" presetID="12" presetClass="entr" presetSubtype="4"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slide(fromBottom)">
                                      <p:cBhvr>
                                        <p:cTn id="2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848600" cy="6477000"/>
          </a:xfrm>
        </p:spPr>
        <p:txBody>
          <a:bodyPr>
            <a:normAutofit lnSpcReduction="10000"/>
          </a:bodyPr>
          <a:lstStyle/>
          <a:p>
            <a:pPr>
              <a:buNone/>
            </a:pPr>
            <a:r>
              <a:rPr lang="en-US" sz="2000" b="1" dirty="0" smtClean="0">
                <a:solidFill>
                  <a:srgbClr val="FF0000"/>
                </a:solidFill>
              </a:rPr>
              <a:t>Quadrantal bearing </a:t>
            </a:r>
            <a:r>
              <a:rPr lang="en-US" sz="2000" b="1" dirty="0" smtClean="0"/>
              <a:t>( </a:t>
            </a:r>
            <a:r>
              <a:rPr lang="en-US" sz="2000" b="1" dirty="0" smtClean="0">
                <a:solidFill>
                  <a:srgbClr val="7030A0"/>
                </a:solidFill>
              </a:rPr>
              <a:t>Q.B</a:t>
            </a:r>
            <a:r>
              <a:rPr lang="en-US" sz="2000" b="1" dirty="0" smtClean="0"/>
              <a:t>) (or </a:t>
            </a:r>
            <a:r>
              <a:rPr lang="en-US" sz="2000" b="1" dirty="0" smtClean="0">
                <a:solidFill>
                  <a:srgbClr val="00B0F0"/>
                </a:solidFill>
              </a:rPr>
              <a:t>Reduced Bearing (R.B) </a:t>
            </a:r>
            <a:r>
              <a:rPr lang="en-US" sz="2000" b="1" dirty="0" smtClean="0"/>
              <a:t>system)</a:t>
            </a:r>
          </a:p>
          <a:p>
            <a:pPr algn="just">
              <a:lnSpc>
                <a:spcPct val="150000"/>
              </a:lnSpc>
            </a:pPr>
            <a:r>
              <a:rPr lang="en-US" sz="2000" dirty="0" smtClean="0"/>
              <a:t>The quadrantal bearing (Q.B.) also known as reduced bearing (R.B) of a line is defined by the acute angle which the line makes with the meridian. </a:t>
            </a:r>
          </a:p>
          <a:p>
            <a:pPr algn="just">
              <a:lnSpc>
                <a:spcPct val="150000"/>
              </a:lnSpc>
            </a:pPr>
            <a:r>
              <a:rPr lang="en-US" sz="2000" dirty="0" smtClean="0"/>
              <a:t>Thus, it depends on the quadrant in which the line presents.</a:t>
            </a:r>
          </a:p>
          <a:p>
            <a:pPr algn="just">
              <a:lnSpc>
                <a:spcPct val="150000"/>
              </a:lnSpc>
            </a:pPr>
            <a:r>
              <a:rPr lang="en-US" sz="2000" dirty="0" smtClean="0"/>
              <a:t> It is measured in clockwise or anti-clockwise direction either from the North or from the South limb of the meridian whichever is nearer and thus provides minimum angle.</a:t>
            </a:r>
          </a:p>
          <a:p>
            <a:pPr algn="just">
              <a:lnSpc>
                <a:spcPct val="150000"/>
              </a:lnSpc>
            </a:pPr>
            <a:r>
              <a:rPr lang="en-US" sz="2000" dirty="0" smtClean="0"/>
              <a:t>The values of quandrantal bearings are lies between 0° and 90°.</a:t>
            </a:r>
          </a:p>
          <a:p>
            <a:pPr algn="just">
              <a:lnSpc>
                <a:spcPct val="150000"/>
              </a:lnSpc>
            </a:pPr>
            <a:r>
              <a:rPr lang="en-US" sz="2000" dirty="0" smtClean="0"/>
              <a:t>Thus, reduced bearing of a line is designated by the direction from which it is measured (i.e., either N for North or S for South) followed by the value of the angle at the end, the direction to which it is measured (i.e., either E for East or W for West).</a:t>
            </a:r>
            <a:endParaRPr lang="en-US" sz="2000" dirty="0"/>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amond(in)">
                                      <p:cBhvr>
                                        <p:cTn id="7" dur="2000"/>
                                        <p:tgtEl>
                                          <p:spTgt spid="3">
                                            <p:txEl>
                                              <p:pRg st="1" end="1"/>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amond(in)">
                                      <p:cBhvr>
                                        <p:cTn id="10" dur="2000"/>
                                        <p:tgtEl>
                                          <p:spTgt spid="3">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amond(in)">
                                      <p:cBhvr>
                                        <p:cTn id="13" dur="2000"/>
                                        <p:tgtEl>
                                          <p:spTgt spid="3">
                                            <p:txEl>
                                              <p:pRg st="3" end="3"/>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diamond(in)">
                                      <p:cBhvr>
                                        <p:cTn id="16" dur="2000"/>
                                        <p:tgtEl>
                                          <p:spTgt spid="3">
                                            <p:txEl>
                                              <p:pRg st="4" end="4"/>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diamond(in)">
                                      <p:cBhvr>
                                        <p:cTn id="1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7772400" cy="6400800"/>
          </a:xfrm>
        </p:spPr>
        <p:txBody>
          <a:bodyPr/>
          <a:lstStyle/>
          <a:p>
            <a:endParaRPr lang="en-US" dirty="0" smtClean="0"/>
          </a:p>
          <a:p>
            <a:endParaRPr lang="en-US" dirty="0" smtClean="0"/>
          </a:p>
          <a:p>
            <a:endParaRPr lang="en-US" dirty="0" smtClean="0"/>
          </a:p>
          <a:p>
            <a:endParaRPr lang="en-US" dirty="0" smtClean="0"/>
          </a:p>
          <a:p>
            <a:endParaRPr lang="en-US" dirty="0" smtClean="0"/>
          </a:p>
          <a:p>
            <a:pPr algn="just">
              <a:buNone/>
            </a:pPr>
            <a:r>
              <a:rPr lang="en-US" dirty="0" smtClean="0">
                <a:solidFill>
                  <a:srgbClr val="7030A0"/>
                </a:solidFill>
              </a:rPr>
              <a:t>Ex</a:t>
            </a:r>
            <a:r>
              <a:rPr lang="en-US" dirty="0" smtClean="0"/>
              <a:t>: </a:t>
            </a:r>
            <a:r>
              <a:rPr lang="en-US" sz="2000" dirty="0" smtClean="0"/>
              <a:t>In the following fig the bearings of OP, OQ, OR and OS are respective.ly, N 40°E, S49° E, S72° W, and N31° W</a:t>
            </a:r>
            <a:endParaRPr lang="en-US" sz="2000" dirty="0"/>
          </a:p>
        </p:txBody>
      </p:sp>
      <p:pic>
        <p:nvPicPr>
          <p:cNvPr id="4" name="Picture 2"/>
          <p:cNvPicPr>
            <a:picLocks noChangeAspect="1" noChangeArrowheads="1"/>
          </p:cNvPicPr>
          <p:nvPr/>
        </p:nvPicPr>
        <p:blipFill>
          <a:blip r:embed="rId2"/>
          <a:srcRect/>
          <a:stretch>
            <a:fillRect/>
          </a:stretch>
        </p:blipFill>
        <p:spPr bwMode="auto">
          <a:xfrm>
            <a:off x="2438400" y="152401"/>
            <a:ext cx="3505200" cy="2438400"/>
          </a:xfrm>
          <a:prstGeom prst="rect">
            <a:avLst/>
          </a:prstGeom>
          <a:noFill/>
          <a:ln w="9525">
            <a:solidFill>
              <a:schemeClr val="accent1"/>
            </a:solidFill>
            <a:miter lim="800000"/>
            <a:headEnd/>
            <a:tailEnd/>
          </a:ln>
          <a:effectLst/>
        </p:spPr>
      </p:pic>
      <p:pic>
        <p:nvPicPr>
          <p:cNvPr id="7170" name="Picture 2"/>
          <p:cNvPicPr>
            <a:picLocks noChangeAspect="1" noChangeArrowheads="1"/>
          </p:cNvPicPr>
          <p:nvPr/>
        </p:nvPicPr>
        <p:blipFill>
          <a:blip r:embed="rId3"/>
          <a:srcRect/>
          <a:stretch>
            <a:fillRect/>
          </a:stretch>
        </p:blipFill>
        <p:spPr bwMode="auto">
          <a:xfrm>
            <a:off x="2743200" y="3505200"/>
            <a:ext cx="2990850" cy="3114675"/>
          </a:xfrm>
          <a:prstGeom prst="rect">
            <a:avLst/>
          </a:prstGeom>
          <a:noFill/>
          <a:ln w="9525">
            <a:solidFill>
              <a:schemeClr val="accent1"/>
            </a:solidFill>
            <a:miter lim="800000"/>
            <a:headEnd/>
            <a:tailEnd/>
          </a:ln>
          <a:effectLst/>
        </p:spPr>
      </p:pic>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7848600" cy="6400800"/>
          </a:xfrm>
        </p:spPr>
        <p:txBody>
          <a:bodyPr>
            <a:normAutofit/>
          </a:bodyPr>
          <a:lstStyle/>
          <a:p>
            <a:pPr>
              <a:buNone/>
            </a:pPr>
            <a:r>
              <a:rPr lang="en-US" sz="2200" b="1" dirty="0" smtClean="0">
                <a:solidFill>
                  <a:srgbClr val="C00000"/>
                </a:solidFill>
              </a:rPr>
              <a:t>Conversion of </a:t>
            </a:r>
            <a:r>
              <a:rPr lang="en-US" sz="2200" b="1" dirty="0" smtClean="0"/>
              <a:t>Q.B </a:t>
            </a:r>
            <a:r>
              <a:rPr lang="en-US" sz="2200" b="1" dirty="0" smtClean="0">
                <a:solidFill>
                  <a:srgbClr val="7030A0"/>
                </a:solidFill>
              </a:rPr>
              <a:t>to</a:t>
            </a:r>
            <a:r>
              <a:rPr lang="en-US" sz="2200" b="1" dirty="0" smtClean="0"/>
              <a:t> W.C.B</a:t>
            </a:r>
          </a:p>
          <a:p>
            <a:pPr>
              <a:buNone/>
            </a:pPr>
            <a:endParaRPr lang="en-US" sz="2200" b="1" dirty="0" smtClean="0"/>
          </a:p>
          <a:p>
            <a:pPr>
              <a:buNone/>
            </a:pPr>
            <a:endParaRPr lang="en-US" sz="2200" b="1" dirty="0" smtClean="0"/>
          </a:p>
          <a:p>
            <a:pPr>
              <a:buNone/>
            </a:pPr>
            <a:endParaRPr lang="en-US" sz="2200" b="1" dirty="0" smtClean="0"/>
          </a:p>
          <a:p>
            <a:pPr>
              <a:buNone/>
            </a:pPr>
            <a:endParaRPr lang="en-US" sz="2200" b="1" dirty="0" smtClean="0"/>
          </a:p>
          <a:p>
            <a:pPr>
              <a:buNone/>
            </a:pPr>
            <a:endParaRPr lang="en-US" sz="2200" b="1" dirty="0" smtClean="0"/>
          </a:p>
          <a:p>
            <a:pPr>
              <a:buNone/>
            </a:pPr>
            <a:endParaRPr lang="en-US" sz="2200" b="1" dirty="0" smtClean="0"/>
          </a:p>
          <a:p>
            <a:pPr>
              <a:buNone/>
            </a:pPr>
            <a:r>
              <a:rPr lang="en-US" sz="2200" b="1" dirty="0" smtClean="0">
                <a:solidFill>
                  <a:srgbClr val="C00000"/>
                </a:solidFill>
              </a:rPr>
              <a:t>Conversion of </a:t>
            </a:r>
            <a:r>
              <a:rPr lang="en-US" sz="2200" b="1" dirty="0" smtClean="0"/>
              <a:t>W.C.B </a:t>
            </a:r>
            <a:r>
              <a:rPr lang="en-US" sz="2200" b="1" dirty="0" smtClean="0">
                <a:solidFill>
                  <a:srgbClr val="7030A0"/>
                </a:solidFill>
              </a:rPr>
              <a:t>to</a:t>
            </a:r>
            <a:r>
              <a:rPr lang="en-US" sz="2200" b="1" dirty="0" smtClean="0"/>
              <a:t> Q.B</a:t>
            </a:r>
          </a:p>
          <a:p>
            <a:pPr>
              <a:buNone/>
            </a:pPr>
            <a:endParaRPr lang="en-US" sz="2200" b="1" dirty="0" smtClean="0"/>
          </a:p>
          <a:p>
            <a:pPr>
              <a:buNone/>
            </a:pPr>
            <a:endParaRPr lang="en-US" sz="2200" b="1" dirty="0" smtClean="0"/>
          </a:p>
          <a:p>
            <a:pPr>
              <a:buNone/>
            </a:pPr>
            <a:endParaRPr lang="en-US" sz="2200" b="1" dirty="0" smtClean="0"/>
          </a:p>
          <a:p>
            <a:pPr>
              <a:buNone/>
            </a:pPr>
            <a:endParaRPr lang="en-US" sz="2200" b="1" dirty="0" smtClean="0"/>
          </a:p>
          <a:p>
            <a:pPr>
              <a:buNone/>
            </a:pPr>
            <a:endParaRPr lang="en-US" sz="2200" b="1" dirty="0"/>
          </a:p>
        </p:txBody>
      </p:sp>
      <p:pic>
        <p:nvPicPr>
          <p:cNvPr id="8194" name="Picture 2"/>
          <p:cNvPicPr>
            <a:picLocks noChangeAspect="1" noChangeArrowheads="1"/>
          </p:cNvPicPr>
          <p:nvPr/>
        </p:nvPicPr>
        <p:blipFill>
          <a:blip r:embed="rId2"/>
          <a:srcRect/>
          <a:stretch>
            <a:fillRect/>
          </a:stretch>
        </p:blipFill>
        <p:spPr bwMode="auto">
          <a:xfrm>
            <a:off x="2057400" y="685800"/>
            <a:ext cx="4152900" cy="2466975"/>
          </a:xfrm>
          <a:prstGeom prst="rect">
            <a:avLst/>
          </a:prstGeom>
          <a:noFill/>
          <a:ln w="9525">
            <a:noFill/>
            <a:miter lim="800000"/>
            <a:headEnd/>
            <a:tailEnd/>
          </a:ln>
          <a:effectLst/>
        </p:spPr>
      </p:pic>
      <p:pic>
        <p:nvPicPr>
          <p:cNvPr id="8195" name="Picture 3"/>
          <p:cNvPicPr>
            <a:picLocks noChangeAspect="1" noChangeArrowheads="1"/>
          </p:cNvPicPr>
          <p:nvPr/>
        </p:nvPicPr>
        <p:blipFill>
          <a:blip r:embed="rId3"/>
          <a:srcRect/>
          <a:stretch>
            <a:fillRect/>
          </a:stretch>
        </p:blipFill>
        <p:spPr bwMode="auto">
          <a:xfrm>
            <a:off x="1524000" y="3657600"/>
            <a:ext cx="5448300" cy="2971800"/>
          </a:xfrm>
          <a:prstGeom prst="rect">
            <a:avLst/>
          </a:prstGeom>
          <a:noFill/>
          <a:ln w="9525">
            <a:noFill/>
            <a:miter lim="800000"/>
            <a:headEnd/>
            <a:tailEnd/>
          </a:ln>
          <a:effectLst/>
        </p:spPr>
      </p:pic>
    </p:spTree>
  </p:cSld>
  <p:clrMapOvr>
    <a:masterClrMapping/>
  </p:clrMapOvr>
  <p:transition>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7772400" cy="6324600"/>
          </a:xfrm>
        </p:spPr>
        <p:txBody>
          <a:bodyPr>
            <a:normAutofit/>
          </a:bodyPr>
          <a:lstStyle/>
          <a:p>
            <a:pPr>
              <a:buNone/>
            </a:pPr>
            <a:r>
              <a:rPr lang="en-US" sz="2200" b="1" dirty="0" smtClean="0">
                <a:solidFill>
                  <a:srgbClr val="00B050"/>
                </a:solidFill>
              </a:rPr>
              <a:t>***</a:t>
            </a:r>
            <a:r>
              <a:rPr lang="en-US" sz="2200" b="1" dirty="0" smtClean="0">
                <a:solidFill>
                  <a:srgbClr val="C00000"/>
                </a:solidFill>
              </a:rPr>
              <a:t>Note:</a:t>
            </a:r>
          </a:p>
          <a:p>
            <a:pPr algn="just">
              <a:lnSpc>
                <a:spcPct val="150000"/>
              </a:lnSpc>
              <a:buFont typeface="Wingdings" pitchFamily="2" charset="2"/>
              <a:buChar char="Ø"/>
            </a:pPr>
            <a:r>
              <a:rPr lang="en-US" sz="2000" dirty="0" smtClean="0"/>
              <a:t>It is worth noting that although the whole circle bearings are always measured clock wise, the quandrantal bearings are measured clockwise in I and III quadrants and counter-clock wise, in II and Iv quadrants.</a:t>
            </a:r>
          </a:p>
          <a:p>
            <a:pPr algn="just">
              <a:lnSpc>
                <a:spcPct val="150000"/>
              </a:lnSpc>
              <a:buFont typeface="Wingdings" pitchFamily="2" charset="2"/>
              <a:buChar char="Ø"/>
            </a:pPr>
            <a:r>
              <a:rPr lang="en-US" sz="2000" dirty="0" smtClean="0"/>
              <a:t>When a line points towards north, east, south or west, it is written as “due north” , “due east” , “due south” ,            “due west” . Thus</a:t>
            </a:r>
          </a:p>
          <a:p>
            <a:pPr algn="just">
              <a:lnSpc>
                <a:spcPct val="150000"/>
              </a:lnSpc>
              <a:buNone/>
            </a:pPr>
            <a:r>
              <a:rPr lang="en-US" sz="2000" dirty="0" smtClean="0"/>
              <a:t>         N 0° = Due north</a:t>
            </a:r>
          </a:p>
          <a:p>
            <a:pPr algn="just">
              <a:lnSpc>
                <a:spcPct val="150000"/>
              </a:lnSpc>
              <a:buNone/>
            </a:pPr>
            <a:r>
              <a:rPr lang="en-US" sz="2000" dirty="0" smtClean="0"/>
              <a:t>         N 90°E  =  S 90°E   = Due East</a:t>
            </a:r>
          </a:p>
          <a:p>
            <a:pPr algn="just">
              <a:lnSpc>
                <a:spcPct val="150000"/>
              </a:lnSpc>
              <a:buNone/>
            </a:pPr>
            <a:r>
              <a:rPr lang="en-US" sz="2000" dirty="0" smtClean="0"/>
              <a:t>         N 90°W =  S </a:t>
            </a:r>
            <a:r>
              <a:rPr lang="en-US" sz="2000" smtClean="0"/>
              <a:t>90°W  = </a:t>
            </a:r>
            <a:r>
              <a:rPr lang="en-US" sz="2000" dirty="0" smtClean="0"/>
              <a:t>Due West</a:t>
            </a:r>
          </a:p>
          <a:p>
            <a:pPr algn="just">
              <a:lnSpc>
                <a:spcPct val="150000"/>
              </a:lnSpc>
              <a:buNone/>
            </a:pPr>
            <a:r>
              <a:rPr lang="en-US" sz="2000" dirty="0" smtClean="0"/>
              <a:t>         S 0° =  Due south</a:t>
            </a: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924800" cy="6477000"/>
          </a:xfrm>
        </p:spPr>
        <p:txBody>
          <a:bodyPr>
            <a:normAutofit/>
          </a:bodyPr>
          <a:lstStyle/>
          <a:p>
            <a:pPr>
              <a:buNone/>
            </a:pPr>
            <a:r>
              <a:rPr lang="en-US" sz="2200" b="1" dirty="0" smtClean="0">
                <a:solidFill>
                  <a:srgbClr val="FF0000"/>
                </a:solidFill>
              </a:rPr>
              <a:t>Fore bearing </a:t>
            </a:r>
            <a:r>
              <a:rPr lang="en-US" sz="2200" b="1" dirty="0" smtClean="0"/>
              <a:t>and </a:t>
            </a:r>
            <a:r>
              <a:rPr lang="en-US" sz="2200" b="1" dirty="0" smtClean="0">
                <a:solidFill>
                  <a:srgbClr val="00B050"/>
                </a:solidFill>
              </a:rPr>
              <a:t>back bearing</a:t>
            </a:r>
          </a:p>
          <a:p>
            <a:pPr algn="just"/>
            <a:r>
              <a:rPr lang="en-US" sz="2000" b="1" dirty="0" smtClean="0">
                <a:solidFill>
                  <a:srgbClr val="002060"/>
                </a:solidFill>
              </a:rPr>
              <a:t>Fore bearing: </a:t>
            </a:r>
            <a:r>
              <a:rPr lang="en-US" sz="2000" dirty="0" smtClean="0">
                <a:solidFill>
                  <a:srgbClr val="002060"/>
                </a:solidFill>
              </a:rPr>
              <a:t>The</a:t>
            </a:r>
            <a:r>
              <a:rPr lang="en-US" sz="2000" dirty="0" smtClean="0"/>
              <a:t> bearing of a line measured in the forward direction (i.e., along the progress of survey) is known as fore bearing.</a:t>
            </a:r>
          </a:p>
          <a:p>
            <a:pPr algn="just"/>
            <a:r>
              <a:rPr lang="en-US" sz="2000" b="1" dirty="0" smtClean="0">
                <a:solidFill>
                  <a:schemeClr val="accent6">
                    <a:lumMod val="75000"/>
                  </a:schemeClr>
                </a:solidFill>
              </a:rPr>
              <a:t>Back bearing</a:t>
            </a:r>
            <a:r>
              <a:rPr lang="en-US" sz="2000" b="1" dirty="0" smtClean="0">
                <a:solidFill>
                  <a:srgbClr val="002060"/>
                </a:solidFill>
              </a:rPr>
              <a:t>: </a:t>
            </a:r>
            <a:r>
              <a:rPr lang="en-US" sz="2000" dirty="0" smtClean="0"/>
              <a:t>The bearing of a line measured in the backward direction (i.e., opposite to the direction of progress of survey) is known as back bearing.</a:t>
            </a:r>
          </a:p>
          <a:p>
            <a:pPr algn="just"/>
            <a:r>
              <a:rPr lang="en-US" sz="2000" dirty="0" smtClean="0"/>
              <a:t>The F.B and B.B always differs by </a:t>
            </a:r>
            <a:r>
              <a:rPr lang="en-US" sz="2000" dirty="0" smtClean="0">
                <a:solidFill>
                  <a:srgbClr val="C00000"/>
                </a:solidFill>
              </a:rPr>
              <a:t>180</a:t>
            </a:r>
            <a:r>
              <a:rPr lang="en-US" sz="2000" baseline="30000" dirty="0" smtClean="0">
                <a:solidFill>
                  <a:srgbClr val="C00000"/>
                </a:solidFill>
              </a:rPr>
              <a:t>o</a:t>
            </a:r>
            <a:r>
              <a:rPr lang="en-US" sz="2000" dirty="0" smtClean="0"/>
              <a:t>.</a:t>
            </a:r>
          </a:p>
          <a:p>
            <a:pPr algn="just">
              <a:buNone/>
            </a:pPr>
            <a:endParaRPr lang="en-US" sz="2000" dirty="0" smtClean="0"/>
          </a:p>
          <a:p>
            <a:pPr algn="just">
              <a:buNone/>
            </a:pPr>
            <a:endParaRPr lang="en-US" sz="2000" b="1" dirty="0">
              <a:solidFill>
                <a:srgbClr val="002060"/>
              </a:solidFill>
            </a:endParaRPr>
          </a:p>
        </p:txBody>
      </p:sp>
      <p:pic>
        <p:nvPicPr>
          <p:cNvPr id="1026" name="Picture 2"/>
          <p:cNvPicPr>
            <a:picLocks noChangeAspect="1" noChangeArrowheads="1"/>
          </p:cNvPicPr>
          <p:nvPr/>
        </p:nvPicPr>
        <p:blipFill>
          <a:blip r:embed="rId2"/>
          <a:srcRect/>
          <a:stretch>
            <a:fillRect/>
          </a:stretch>
        </p:blipFill>
        <p:spPr bwMode="auto">
          <a:xfrm>
            <a:off x="1828800" y="3124200"/>
            <a:ext cx="4572000" cy="3352800"/>
          </a:xfrm>
          <a:prstGeom prst="rect">
            <a:avLst/>
          </a:prstGeom>
          <a:noFill/>
          <a:ln w="9525">
            <a:solidFill>
              <a:schemeClr val="accent1"/>
            </a:solidFill>
            <a:miter lim="800000"/>
            <a:headEnd/>
            <a:tailEnd/>
          </a:ln>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8"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amond(in)">
                                      <p:cBhvr>
                                        <p:cTn id="2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7696200" cy="6400800"/>
          </a:xfrm>
        </p:spPr>
        <p:txBody>
          <a:bodyPr>
            <a:normAutofit/>
          </a:bodyPr>
          <a:lstStyle/>
          <a:p>
            <a:pPr>
              <a:buNone/>
            </a:pPr>
            <a:r>
              <a:rPr lang="en-US" sz="2200" b="1" dirty="0" smtClean="0">
                <a:solidFill>
                  <a:srgbClr val="FF0000"/>
                </a:solidFill>
              </a:rPr>
              <a:t>Compass surveying </a:t>
            </a:r>
          </a:p>
          <a:p>
            <a:pPr algn="just"/>
            <a:r>
              <a:rPr lang="en-US" sz="2000" dirty="0" smtClean="0"/>
              <a:t>Compass surveying is  a branch of surveying in which directions of survey lines are determined with a compass and the lengths of the lines are measured with a tape or chain.</a:t>
            </a:r>
          </a:p>
          <a:p>
            <a:pPr algn="just">
              <a:buNone/>
            </a:pPr>
            <a:endParaRPr lang="en-US" sz="2000" dirty="0" smtClean="0"/>
          </a:p>
          <a:p>
            <a:pPr algn="just">
              <a:buNone/>
            </a:pPr>
            <a:r>
              <a:rPr lang="en-US" sz="2000" b="1" dirty="0" smtClean="0">
                <a:solidFill>
                  <a:srgbClr val="0070C0"/>
                </a:solidFill>
              </a:rPr>
              <a:t>Traverse </a:t>
            </a:r>
            <a:endParaRPr lang="en-US" sz="2000" dirty="0" smtClean="0"/>
          </a:p>
          <a:p>
            <a:pPr algn="just"/>
            <a:r>
              <a:rPr lang="en-US" sz="2000" dirty="0" smtClean="0"/>
              <a:t>A Traverse is a succession of straight lines along or through the area to be surveyed. The directions and lengths of these lines are determined by measurements taken in the field. </a:t>
            </a:r>
          </a:p>
          <a:p>
            <a:pPr algn="just">
              <a:buNone/>
            </a:pPr>
            <a:r>
              <a:rPr lang="en-US" sz="2000" b="1" dirty="0" smtClean="0">
                <a:solidFill>
                  <a:srgbClr val="7030A0"/>
                </a:solidFill>
              </a:rPr>
              <a:t>Methods of traversing</a:t>
            </a:r>
          </a:p>
          <a:p>
            <a:pPr algn="just">
              <a:lnSpc>
                <a:spcPct val="150000"/>
              </a:lnSpc>
            </a:pPr>
            <a:r>
              <a:rPr lang="en-US" sz="2000" dirty="0" smtClean="0"/>
              <a:t>Chain traverse</a:t>
            </a:r>
          </a:p>
          <a:p>
            <a:pPr algn="just">
              <a:lnSpc>
                <a:spcPct val="150000"/>
              </a:lnSpc>
            </a:pPr>
            <a:r>
              <a:rPr lang="en-US" sz="2000" dirty="0" smtClean="0"/>
              <a:t>Compass traverse</a:t>
            </a:r>
          </a:p>
          <a:p>
            <a:pPr algn="just">
              <a:lnSpc>
                <a:spcPct val="150000"/>
              </a:lnSpc>
            </a:pPr>
            <a:r>
              <a:rPr lang="en-US" sz="2000" dirty="0" smtClean="0"/>
              <a:t>Plane table traverse</a:t>
            </a:r>
          </a:p>
          <a:p>
            <a:pPr algn="just">
              <a:lnSpc>
                <a:spcPct val="150000"/>
              </a:lnSpc>
            </a:pPr>
            <a:r>
              <a:rPr lang="en-US" sz="2000" dirty="0" smtClean="0"/>
              <a:t>Stadia traverse</a:t>
            </a:r>
          </a:p>
          <a:p>
            <a:pPr algn="just">
              <a:lnSpc>
                <a:spcPct val="150000"/>
              </a:lnSpc>
            </a:pPr>
            <a:r>
              <a:rPr lang="en-US" sz="2000" dirty="0" smtClean="0"/>
              <a:t>Theodolite traverse</a:t>
            </a:r>
          </a:p>
          <a:p>
            <a:pPr algn="just"/>
            <a:endParaRPr lang="en-US" sz="2000" b="1" dirty="0">
              <a:solidFill>
                <a:srgbClr val="7030A0"/>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 calcmode="lin" valueType="num">
                                      <p:cBhvr>
                                        <p:cTn id="1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6" dur="500" fill="hold"/>
                                        <p:tgtEl>
                                          <p:spTgt spid="3">
                                            <p:txEl>
                                              <p:pRg st="4" end="4"/>
                                            </p:txEl>
                                          </p:spTgt>
                                        </p:tgtEl>
                                        <p:attrNameLst>
                                          <p:attrName>style.rotation</p:attrName>
                                        </p:attrNameLst>
                                      </p:cBhvr>
                                      <p:tavLst>
                                        <p:tav tm="0">
                                          <p:val>
                                            <p:fltVal val="360"/>
                                          </p:val>
                                        </p:tav>
                                        <p:tav tm="100000">
                                          <p:val>
                                            <p:fltVal val="0"/>
                                          </p:val>
                                        </p:tav>
                                      </p:tavLst>
                                    </p:anim>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nodeType="clickEffect">
                                  <p:stCondLst>
                                    <p:cond delay="0"/>
                                  </p:stCondLst>
                                  <p:iterate type="lt">
                                    <p:tmPct val="10000"/>
                                  </p:iterate>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anim calcmode="lin" valueType="num">
                                      <p:cBhvr>
                                        <p:cTn id="23" dur="1000" fill="hold"/>
                                        <p:tgtEl>
                                          <p:spTgt spid="3">
                                            <p:txEl>
                                              <p:pRg st="6" end="6"/>
                                            </p:txEl>
                                          </p:spTgt>
                                        </p:tgtEl>
                                        <p:attrNameLst>
                                          <p:attrName>ppt_x</p:attrName>
                                        </p:attrNameLst>
                                      </p:cBhvr>
                                      <p:tavLst>
                                        <p:tav tm="0">
                                          <p:val>
                                            <p:strVal val="#ppt_x-.1"/>
                                          </p:val>
                                        </p:tav>
                                        <p:tav tm="100000">
                                          <p:val>
                                            <p:strVal val="#ppt_x"/>
                                          </p:val>
                                        </p:tav>
                                      </p:tavLst>
                                    </p:anim>
                                    <p:anim calcmode="lin" valueType="num">
                                      <p:cBhvr>
                                        <p:cTn id="24" dur="1000" fill="hold"/>
                                        <p:tgtEl>
                                          <p:spTgt spid="3">
                                            <p:txEl>
                                              <p:pRg st="6" end="6"/>
                                            </p:txEl>
                                          </p:spTgt>
                                        </p:tgtEl>
                                        <p:attrNameLst>
                                          <p:attrName>ppt_y</p:attrName>
                                        </p:attrNameLst>
                                      </p:cBhvr>
                                      <p:tavLst>
                                        <p:tav tm="0">
                                          <p:val>
                                            <p:strVal val="#ppt_y"/>
                                          </p:val>
                                        </p:tav>
                                        <p:tav tm="100000">
                                          <p:val>
                                            <p:strVal val="#ppt_y"/>
                                          </p:val>
                                        </p:tav>
                                      </p:tavLst>
                                    </p:anim>
                                  </p:childTnLst>
                                </p:cTn>
                              </p:par>
                              <p:par>
                                <p:cTn id="25" presetID="40" presetClass="entr" presetSubtype="0" fill="hold" nodeType="withEffect">
                                  <p:stCondLst>
                                    <p:cond delay="0"/>
                                  </p:stCondLst>
                                  <p:iterate type="lt">
                                    <p:tmPct val="10000"/>
                                  </p:iterate>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1000"/>
                                        <p:tgtEl>
                                          <p:spTgt spid="3">
                                            <p:txEl>
                                              <p:pRg st="7" end="7"/>
                                            </p:txEl>
                                          </p:spTgt>
                                        </p:tgtEl>
                                      </p:cBhvr>
                                    </p:animEffect>
                                    <p:anim calcmode="lin" valueType="num">
                                      <p:cBhvr>
                                        <p:cTn id="28" dur="1000" fill="hold"/>
                                        <p:tgtEl>
                                          <p:spTgt spid="3">
                                            <p:txEl>
                                              <p:pRg st="7" end="7"/>
                                            </p:txEl>
                                          </p:spTgt>
                                        </p:tgtEl>
                                        <p:attrNameLst>
                                          <p:attrName>ppt_x</p:attrName>
                                        </p:attrNameLst>
                                      </p:cBhvr>
                                      <p:tavLst>
                                        <p:tav tm="0">
                                          <p:val>
                                            <p:strVal val="#ppt_x-.1"/>
                                          </p:val>
                                        </p:tav>
                                        <p:tav tm="100000">
                                          <p:val>
                                            <p:strVal val="#ppt_x"/>
                                          </p:val>
                                        </p:tav>
                                      </p:tavLst>
                                    </p:anim>
                                    <p:anim calcmode="lin" valueType="num">
                                      <p:cBhvr>
                                        <p:cTn id="29" dur="1000" fill="hold"/>
                                        <p:tgtEl>
                                          <p:spTgt spid="3">
                                            <p:txEl>
                                              <p:pRg st="7" end="7"/>
                                            </p:txEl>
                                          </p:spTgt>
                                        </p:tgtEl>
                                        <p:attrNameLst>
                                          <p:attrName>ppt_y</p:attrName>
                                        </p:attrNameLst>
                                      </p:cBhvr>
                                      <p:tavLst>
                                        <p:tav tm="0">
                                          <p:val>
                                            <p:strVal val="#ppt_y"/>
                                          </p:val>
                                        </p:tav>
                                        <p:tav tm="100000">
                                          <p:val>
                                            <p:strVal val="#ppt_y"/>
                                          </p:val>
                                        </p:tav>
                                      </p:tavLst>
                                    </p:anim>
                                  </p:childTnLst>
                                </p:cTn>
                              </p:par>
                              <p:par>
                                <p:cTn id="30" presetID="40" presetClass="entr" presetSubtype="0" fill="hold" nodeType="withEffect">
                                  <p:stCondLst>
                                    <p:cond delay="0"/>
                                  </p:stCondLst>
                                  <p:iterate type="lt">
                                    <p:tmPct val="10000"/>
                                  </p:iterate>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1000"/>
                                        <p:tgtEl>
                                          <p:spTgt spid="3">
                                            <p:txEl>
                                              <p:pRg st="8" end="8"/>
                                            </p:txEl>
                                          </p:spTgt>
                                        </p:tgtEl>
                                      </p:cBhvr>
                                    </p:animEffect>
                                    <p:anim calcmode="lin" valueType="num">
                                      <p:cBhvr>
                                        <p:cTn id="33" dur="1000" fill="hold"/>
                                        <p:tgtEl>
                                          <p:spTgt spid="3">
                                            <p:txEl>
                                              <p:pRg st="8" end="8"/>
                                            </p:txEl>
                                          </p:spTgt>
                                        </p:tgtEl>
                                        <p:attrNameLst>
                                          <p:attrName>ppt_x</p:attrName>
                                        </p:attrNameLst>
                                      </p:cBhvr>
                                      <p:tavLst>
                                        <p:tav tm="0">
                                          <p:val>
                                            <p:strVal val="#ppt_x-.1"/>
                                          </p:val>
                                        </p:tav>
                                        <p:tav tm="100000">
                                          <p:val>
                                            <p:strVal val="#ppt_x"/>
                                          </p:val>
                                        </p:tav>
                                      </p:tavLst>
                                    </p:anim>
                                    <p:anim calcmode="lin" valueType="num">
                                      <p:cBhvr>
                                        <p:cTn id="34" dur="1000" fill="hold"/>
                                        <p:tgtEl>
                                          <p:spTgt spid="3">
                                            <p:txEl>
                                              <p:pRg st="8" end="8"/>
                                            </p:txEl>
                                          </p:spTgt>
                                        </p:tgtEl>
                                        <p:attrNameLst>
                                          <p:attrName>ppt_y</p:attrName>
                                        </p:attrNameLst>
                                      </p:cBhvr>
                                      <p:tavLst>
                                        <p:tav tm="0">
                                          <p:val>
                                            <p:strVal val="#ppt_y"/>
                                          </p:val>
                                        </p:tav>
                                        <p:tav tm="100000">
                                          <p:val>
                                            <p:strVal val="#ppt_y"/>
                                          </p:val>
                                        </p:tav>
                                      </p:tavLst>
                                    </p:anim>
                                  </p:childTnLst>
                                </p:cTn>
                              </p:par>
                              <p:par>
                                <p:cTn id="35" presetID="40" presetClass="entr" presetSubtype="0" fill="hold" nodeType="withEffect">
                                  <p:stCondLst>
                                    <p:cond delay="0"/>
                                  </p:stCondLst>
                                  <p:iterate type="lt">
                                    <p:tmPct val="10000"/>
                                  </p:iterate>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1000"/>
                                        <p:tgtEl>
                                          <p:spTgt spid="3">
                                            <p:txEl>
                                              <p:pRg st="9" end="9"/>
                                            </p:txEl>
                                          </p:spTgt>
                                        </p:tgtEl>
                                      </p:cBhvr>
                                    </p:animEffect>
                                    <p:anim calcmode="lin" valueType="num">
                                      <p:cBhvr>
                                        <p:cTn id="38" dur="1000" fill="hold"/>
                                        <p:tgtEl>
                                          <p:spTgt spid="3">
                                            <p:txEl>
                                              <p:pRg st="9" end="9"/>
                                            </p:txEl>
                                          </p:spTgt>
                                        </p:tgtEl>
                                        <p:attrNameLst>
                                          <p:attrName>ppt_x</p:attrName>
                                        </p:attrNameLst>
                                      </p:cBhvr>
                                      <p:tavLst>
                                        <p:tav tm="0">
                                          <p:val>
                                            <p:strVal val="#ppt_x-.1"/>
                                          </p:val>
                                        </p:tav>
                                        <p:tav tm="100000">
                                          <p:val>
                                            <p:strVal val="#ppt_x"/>
                                          </p:val>
                                        </p:tav>
                                      </p:tavLst>
                                    </p:anim>
                                    <p:anim calcmode="lin" valueType="num">
                                      <p:cBhvr>
                                        <p:cTn id="39" dur="1000" fill="hold"/>
                                        <p:tgtEl>
                                          <p:spTgt spid="3">
                                            <p:txEl>
                                              <p:pRg st="9" end="9"/>
                                            </p:txEl>
                                          </p:spTgt>
                                        </p:tgtEl>
                                        <p:attrNameLst>
                                          <p:attrName>ppt_y</p:attrName>
                                        </p:attrNameLst>
                                      </p:cBhvr>
                                      <p:tavLst>
                                        <p:tav tm="0">
                                          <p:val>
                                            <p:strVal val="#ppt_y"/>
                                          </p:val>
                                        </p:tav>
                                        <p:tav tm="100000">
                                          <p:val>
                                            <p:strVal val="#ppt_y"/>
                                          </p:val>
                                        </p:tav>
                                      </p:tavLst>
                                    </p:anim>
                                  </p:childTnLst>
                                </p:cTn>
                              </p:par>
                              <p:par>
                                <p:cTn id="40" presetID="40" presetClass="entr" presetSubtype="0" fill="hold" nodeType="withEffect">
                                  <p:stCondLst>
                                    <p:cond delay="0"/>
                                  </p:stCondLst>
                                  <p:iterate type="lt">
                                    <p:tmPct val="10000"/>
                                  </p:iterate>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1000"/>
                                        <p:tgtEl>
                                          <p:spTgt spid="3">
                                            <p:txEl>
                                              <p:pRg st="10" end="10"/>
                                            </p:txEl>
                                          </p:spTgt>
                                        </p:tgtEl>
                                      </p:cBhvr>
                                    </p:animEffect>
                                    <p:anim calcmode="lin" valueType="num">
                                      <p:cBhvr>
                                        <p:cTn id="43" dur="1000" fill="hold"/>
                                        <p:tgtEl>
                                          <p:spTgt spid="3">
                                            <p:txEl>
                                              <p:pRg st="10" end="10"/>
                                            </p:txEl>
                                          </p:spTgt>
                                        </p:tgtEl>
                                        <p:attrNameLst>
                                          <p:attrName>ppt_x</p:attrName>
                                        </p:attrNameLst>
                                      </p:cBhvr>
                                      <p:tavLst>
                                        <p:tav tm="0">
                                          <p:val>
                                            <p:strVal val="#ppt_x-.1"/>
                                          </p:val>
                                        </p:tav>
                                        <p:tav tm="100000">
                                          <p:val>
                                            <p:strVal val="#ppt_x"/>
                                          </p:val>
                                        </p:tav>
                                      </p:tavLst>
                                    </p:anim>
                                    <p:anim calcmode="lin" valueType="num">
                                      <p:cBhvr>
                                        <p:cTn id="44" dur="10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772400" cy="6400800"/>
          </a:xfrm>
        </p:spPr>
        <p:txBody>
          <a:bodyPr>
            <a:normAutofit/>
          </a:bodyPr>
          <a:lstStyle/>
          <a:p>
            <a:pPr>
              <a:buNone/>
            </a:pPr>
            <a:r>
              <a:rPr lang="en-US" sz="2200" b="1" dirty="0" smtClean="0">
                <a:solidFill>
                  <a:schemeClr val="accent6">
                    <a:lumMod val="75000"/>
                  </a:schemeClr>
                </a:solidFill>
              </a:rPr>
              <a:t>Determination of </a:t>
            </a:r>
            <a:r>
              <a:rPr lang="en-US" sz="2200" b="1" dirty="0" smtClean="0">
                <a:solidFill>
                  <a:srgbClr val="00B050"/>
                </a:solidFill>
              </a:rPr>
              <a:t>back bearing </a:t>
            </a:r>
            <a:r>
              <a:rPr lang="en-US" sz="2200" b="1" dirty="0" smtClean="0"/>
              <a:t>from </a:t>
            </a:r>
            <a:r>
              <a:rPr lang="en-US" sz="2200" b="1" dirty="0" smtClean="0">
                <a:solidFill>
                  <a:srgbClr val="C00000"/>
                </a:solidFill>
              </a:rPr>
              <a:t>fore bearing</a:t>
            </a:r>
          </a:p>
          <a:p>
            <a:pPr algn="just">
              <a:buNone/>
            </a:pPr>
            <a:r>
              <a:rPr lang="en-US" sz="2000" dirty="0" smtClean="0"/>
              <a:t>    The B.B of a line may determined if its F.B is given and vice versa, remembering that they always differ by 180</a:t>
            </a:r>
            <a:r>
              <a:rPr lang="en-US" sz="2000" baseline="30000" dirty="0" smtClean="0"/>
              <a:t>o</a:t>
            </a:r>
            <a:r>
              <a:rPr lang="en-US" sz="2000" dirty="0" smtClean="0"/>
              <a:t>.The following two simple rules are applied.</a:t>
            </a:r>
          </a:p>
          <a:p>
            <a:pPr algn="just">
              <a:buNone/>
            </a:pPr>
            <a:r>
              <a:rPr lang="en-US" sz="2000" b="1" dirty="0" smtClean="0">
                <a:solidFill>
                  <a:srgbClr val="00B0F0"/>
                </a:solidFill>
              </a:rPr>
              <a:t>Case (</a:t>
            </a:r>
            <a:r>
              <a:rPr lang="en-US" sz="2000" b="1" dirty="0" err="1" smtClean="0">
                <a:solidFill>
                  <a:srgbClr val="00B0F0"/>
                </a:solidFill>
              </a:rPr>
              <a:t>i</a:t>
            </a:r>
            <a:r>
              <a:rPr lang="en-US" sz="2000" b="1" dirty="0" smtClean="0">
                <a:solidFill>
                  <a:srgbClr val="00B0F0"/>
                </a:solidFill>
              </a:rPr>
              <a:t>): </a:t>
            </a:r>
          </a:p>
          <a:p>
            <a:pPr algn="just">
              <a:buNone/>
            </a:pPr>
            <a:r>
              <a:rPr lang="en-US" sz="2000" dirty="0" smtClean="0"/>
              <a:t>If the F.B of a line is given as the whole circle bearing,</a:t>
            </a:r>
          </a:p>
          <a:p>
            <a:pPr algn="just">
              <a:buNone/>
            </a:pPr>
            <a:r>
              <a:rPr lang="en-US" sz="2000" dirty="0" smtClean="0"/>
              <a:t>                   </a:t>
            </a:r>
            <a:r>
              <a:rPr lang="en-US" sz="2000" b="1" dirty="0" smtClean="0"/>
              <a:t>B.B = F.B + 180</a:t>
            </a:r>
            <a:r>
              <a:rPr lang="en-US" sz="2000" b="1" baseline="30000" dirty="0" smtClean="0"/>
              <a:t>o</a:t>
            </a:r>
            <a:r>
              <a:rPr lang="en-US" sz="2000" b="1" dirty="0" smtClean="0"/>
              <a:t>    , if F.B &lt; 180</a:t>
            </a:r>
            <a:r>
              <a:rPr lang="en-US" sz="2000" b="1" baseline="30000" dirty="0" smtClean="0"/>
              <a:t>o</a:t>
            </a:r>
            <a:endParaRPr lang="en-US" sz="2000" b="1" dirty="0" smtClean="0"/>
          </a:p>
          <a:p>
            <a:pPr algn="just">
              <a:buNone/>
            </a:pPr>
            <a:r>
              <a:rPr lang="en-US" sz="2000" dirty="0" smtClean="0"/>
              <a:t>     and         </a:t>
            </a:r>
            <a:r>
              <a:rPr lang="en-US" sz="2000" b="1" dirty="0" smtClean="0"/>
              <a:t>B.B = F.B - 180</a:t>
            </a:r>
            <a:r>
              <a:rPr lang="en-US" sz="2000" b="1" baseline="30000" dirty="0" smtClean="0"/>
              <a:t>o</a:t>
            </a:r>
            <a:r>
              <a:rPr lang="en-US" sz="2000" b="1" dirty="0" smtClean="0"/>
              <a:t>    , if F.B &gt; 180</a:t>
            </a:r>
            <a:r>
              <a:rPr lang="en-US" sz="2000" b="1" baseline="30000" dirty="0" smtClean="0"/>
              <a:t>o</a:t>
            </a:r>
            <a:endParaRPr lang="en-US" sz="2000" b="1" dirty="0" smtClean="0"/>
          </a:p>
          <a:p>
            <a:pPr algn="just">
              <a:buNone/>
            </a:pPr>
            <a:r>
              <a:rPr lang="en-US" sz="2000" dirty="0" smtClean="0"/>
              <a:t> </a:t>
            </a:r>
            <a:r>
              <a:rPr lang="en-US" sz="2000" b="1" dirty="0" smtClean="0">
                <a:solidFill>
                  <a:srgbClr val="C00000"/>
                </a:solidFill>
              </a:rPr>
              <a:t>Case (ii): </a:t>
            </a:r>
          </a:p>
          <a:p>
            <a:pPr algn="just">
              <a:buNone/>
            </a:pPr>
            <a:r>
              <a:rPr lang="en-US" sz="2000" dirty="0" smtClean="0"/>
              <a:t>If the F.B of a line is given as the quadrantal bearing,</a:t>
            </a:r>
          </a:p>
          <a:p>
            <a:pPr algn="just">
              <a:buNone/>
            </a:pPr>
            <a:r>
              <a:rPr lang="en-US" sz="2000" dirty="0" smtClean="0"/>
              <a:t>                    </a:t>
            </a:r>
            <a:r>
              <a:rPr lang="en-US" sz="2000" b="1" dirty="0" smtClean="0"/>
              <a:t>B.B = Numerically equal to F.B</a:t>
            </a:r>
          </a:p>
          <a:p>
            <a:pPr algn="just">
              <a:buNone/>
            </a:pPr>
            <a:r>
              <a:rPr lang="en-US" sz="2000" dirty="0" smtClean="0"/>
              <a:t>  and change </a:t>
            </a:r>
            <a:r>
              <a:rPr lang="en-US" sz="2000" b="1" dirty="0" smtClean="0">
                <a:solidFill>
                  <a:srgbClr val="7030A0"/>
                </a:solidFill>
              </a:rPr>
              <a:t>N</a:t>
            </a:r>
            <a:r>
              <a:rPr lang="en-US" sz="2000" dirty="0" smtClean="0"/>
              <a:t> for </a:t>
            </a:r>
            <a:r>
              <a:rPr lang="en-US" sz="2000" b="1" dirty="0" smtClean="0">
                <a:solidFill>
                  <a:srgbClr val="C00000"/>
                </a:solidFill>
              </a:rPr>
              <a:t>S</a:t>
            </a:r>
            <a:r>
              <a:rPr lang="en-US" sz="2000" dirty="0" smtClean="0"/>
              <a:t> , and vice versa</a:t>
            </a:r>
          </a:p>
          <a:p>
            <a:pPr algn="just">
              <a:buNone/>
            </a:pPr>
            <a:r>
              <a:rPr lang="en-US" sz="2000" dirty="0" smtClean="0"/>
              <a:t>   and </a:t>
            </a:r>
            <a:r>
              <a:rPr lang="en-US" sz="2000" b="1" dirty="0" smtClean="0">
                <a:solidFill>
                  <a:srgbClr val="002060"/>
                </a:solidFill>
              </a:rPr>
              <a:t>E</a:t>
            </a:r>
            <a:r>
              <a:rPr lang="en-US" sz="2000" dirty="0" smtClean="0"/>
              <a:t> for </a:t>
            </a:r>
            <a:r>
              <a:rPr lang="en-US" sz="2000" b="1" dirty="0" smtClean="0">
                <a:solidFill>
                  <a:srgbClr val="00B050"/>
                </a:solidFill>
              </a:rPr>
              <a:t>W</a:t>
            </a:r>
            <a:r>
              <a:rPr lang="en-US" sz="2000" dirty="0" smtClean="0"/>
              <a:t>, and vice versa.</a:t>
            </a:r>
          </a:p>
          <a:p>
            <a:pPr algn="just">
              <a:buNone/>
            </a:pPr>
            <a:r>
              <a:rPr lang="en-US" sz="2000" b="1" dirty="0" smtClean="0">
                <a:solidFill>
                  <a:srgbClr val="7030A0"/>
                </a:solidFill>
              </a:rPr>
              <a:t>Note</a:t>
            </a:r>
            <a:r>
              <a:rPr lang="en-US" sz="2000" dirty="0" smtClean="0"/>
              <a:t>:</a:t>
            </a:r>
          </a:p>
          <a:p>
            <a:pPr algn="just">
              <a:lnSpc>
                <a:spcPct val="150000"/>
              </a:lnSpc>
              <a:buNone/>
            </a:pPr>
            <a:r>
              <a:rPr lang="en-US" sz="2000" dirty="0" smtClean="0"/>
              <a:t>    Unless mentioned otherwise, the bearing of a line means it fore bearing expressed as the whole circle bearing.</a:t>
            </a:r>
          </a:p>
          <a:p>
            <a:pPr algn="just"/>
            <a:endParaRPr lang="en-US" sz="2000" dirty="0" smtClean="0"/>
          </a:p>
          <a:p>
            <a:endParaRPr lang="en-US" sz="2200" b="1"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strips(downLeft)">
                                      <p:cBhvr>
                                        <p:cTn id="15" dur="500"/>
                                        <p:tgtEl>
                                          <p:spTgt spid="3">
                                            <p:txEl>
                                              <p:pRg st="4" end="4"/>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strips(downLeft)">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to="" calcmode="lin" valueType="num">
                                      <p:cBhvr>
                                        <p:cTn id="23" dur="1" fill="hold"/>
                                        <p:tgtEl>
                                          <p:spTgt spid="3">
                                            <p:txEl>
                                              <p:pRg st="7" end="7"/>
                                            </p:txEl>
                                          </p:spTgt>
                                        </p:tgtEl>
                                        <p:attrNameLst>
                                          <p:attrName/>
                                        </p:attrNameLst>
                                      </p:cBhvr>
                                    </p:anim>
                                  </p:childTnLst>
                                </p:cTn>
                              </p:par>
                              <p:par>
                                <p:cTn id="24" presetID="24" presetClass="entr" presetSubtype="0"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 to="" calcmode="lin" valueType="num">
                                      <p:cBhvr>
                                        <p:cTn id="26" dur="1" fill="hold"/>
                                        <p:tgtEl>
                                          <p:spTgt spid="3">
                                            <p:txEl>
                                              <p:pRg st="8" end="8"/>
                                            </p:txEl>
                                          </p:spTgt>
                                        </p:tgtEl>
                                        <p:attrNameLst>
                                          <p:attrName/>
                                        </p:attrNameLst>
                                      </p:cBhvr>
                                    </p:anim>
                                  </p:childTnLst>
                                </p:cTn>
                              </p:par>
                              <p:par>
                                <p:cTn id="27" presetID="24"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to="" calcmode="lin" valueType="num">
                                      <p:cBhvr>
                                        <p:cTn id="29" dur="1" fill="hold"/>
                                        <p:tgtEl>
                                          <p:spTgt spid="3">
                                            <p:txEl>
                                              <p:pRg st="9" end="9"/>
                                            </p:txEl>
                                          </p:spTgt>
                                        </p:tgtEl>
                                        <p:attrNameLst>
                                          <p:attrName/>
                                        </p:attrNameLst>
                                      </p:cBhvr>
                                    </p:anim>
                                  </p:childTnLst>
                                </p:cTn>
                              </p:par>
                              <p:par>
                                <p:cTn id="30" presetID="24" presetClass="entr" presetSubtype="0" fill="hold" nodeType="with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 to="" calcmode="lin" valueType="num">
                                      <p:cBhvr>
                                        <p:cTn id="32" dur="1" fill="hold"/>
                                        <p:tgtEl>
                                          <p:spTgt spid="3">
                                            <p:txEl>
                                              <p:pRg st="10" end="10"/>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nodeType="clickEffect">
                                  <p:stCondLst>
                                    <p:cond delay="0"/>
                                  </p:stCondLst>
                                  <p:iterate type="lt">
                                    <p:tmPct val="50000"/>
                                  </p:iterate>
                                  <p:childTnLst>
                                    <p:set>
                                      <p:cBhvr>
                                        <p:cTn id="36" dur="1" fill="hold">
                                          <p:stCondLst>
                                            <p:cond delay="0"/>
                                          </p:stCondLst>
                                        </p:cTn>
                                        <p:tgtEl>
                                          <p:spTgt spid="3">
                                            <p:txEl>
                                              <p:pRg st="12" end="12"/>
                                            </p:txEl>
                                          </p:spTgt>
                                        </p:tgtEl>
                                        <p:attrNameLst>
                                          <p:attrName>style.visibility</p:attrName>
                                        </p:attrNameLst>
                                      </p:cBhvr>
                                      <p:to>
                                        <p:strVal val="visible"/>
                                      </p:to>
                                    </p:set>
                                    <p:anim calcmode="discrete" valueType="clr">
                                      <p:cBhvr override="childStyle">
                                        <p:cTn id="37" dur="80"/>
                                        <p:tgtEl>
                                          <p:spTgt spid="3">
                                            <p:txEl>
                                              <p:pRg st="12" end="1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3">
                                            <p:txEl>
                                              <p:pRg st="12" end="12"/>
                                            </p:txEl>
                                          </p:spTgt>
                                        </p:tgtEl>
                                        <p:attrNameLst>
                                          <p:attrName>fillcolor</p:attrName>
                                        </p:attrNameLst>
                                      </p:cBhvr>
                                      <p:tavLst>
                                        <p:tav tm="0">
                                          <p:val>
                                            <p:clrVal>
                                              <a:schemeClr val="accent2"/>
                                            </p:clrVal>
                                          </p:val>
                                        </p:tav>
                                        <p:tav tm="50000">
                                          <p:val>
                                            <p:clrVal>
                                              <a:schemeClr val="hlink"/>
                                            </p:clrVal>
                                          </p:val>
                                        </p:tav>
                                      </p:tavLst>
                                    </p:anim>
                                    <p:set>
                                      <p:cBhvr>
                                        <p:cTn id="39" dur="80"/>
                                        <p:tgtEl>
                                          <p:spTgt spid="3">
                                            <p:txEl>
                                              <p:pRg st="12" end="1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924800" cy="6477000"/>
          </a:xfrm>
        </p:spPr>
        <p:txBody>
          <a:bodyPr/>
          <a:lstStyle/>
          <a:p>
            <a:pPr algn="just">
              <a:buNone/>
            </a:pPr>
            <a:r>
              <a:rPr lang="en-US" sz="2200" b="1" dirty="0" smtClean="0">
                <a:solidFill>
                  <a:srgbClr val="C00000"/>
                </a:solidFill>
              </a:rPr>
              <a:t>Prob 1: </a:t>
            </a:r>
          </a:p>
          <a:p>
            <a:pPr algn="just">
              <a:buNone/>
            </a:pPr>
            <a:r>
              <a:rPr lang="en-US" sz="2200" b="1" dirty="0" smtClean="0">
                <a:solidFill>
                  <a:srgbClr val="C00000"/>
                </a:solidFill>
              </a:rPr>
              <a:t>   </a:t>
            </a:r>
            <a:r>
              <a:rPr lang="en-US" sz="2200" dirty="0" smtClean="0"/>
              <a:t>convert the following whole circle bearings to quadrantal bearings.</a:t>
            </a:r>
          </a:p>
          <a:p>
            <a:pPr algn="just">
              <a:lnSpc>
                <a:spcPct val="150000"/>
              </a:lnSpc>
              <a:buNone/>
            </a:pPr>
            <a:r>
              <a:rPr lang="en-US" sz="2200" dirty="0" smtClean="0"/>
              <a:t>     </a:t>
            </a:r>
            <a:r>
              <a:rPr lang="en-US" sz="2000" dirty="0" smtClean="0"/>
              <a:t>(</a:t>
            </a:r>
            <a:r>
              <a:rPr lang="en-US" sz="2000" dirty="0" err="1" smtClean="0"/>
              <a:t>i</a:t>
            </a:r>
            <a:r>
              <a:rPr lang="en-US" sz="2000" dirty="0" smtClean="0"/>
              <a:t>)   20</a:t>
            </a:r>
            <a:r>
              <a:rPr lang="en-US" sz="2000" baseline="30000" dirty="0" smtClean="0"/>
              <a:t>o         </a:t>
            </a:r>
          </a:p>
          <a:p>
            <a:pPr algn="just">
              <a:lnSpc>
                <a:spcPct val="150000"/>
              </a:lnSpc>
              <a:buNone/>
            </a:pPr>
            <a:r>
              <a:rPr lang="en-US" sz="2000" baseline="30000" dirty="0" smtClean="0"/>
              <a:t>        </a:t>
            </a:r>
            <a:r>
              <a:rPr lang="en-US" sz="2000" dirty="0" smtClean="0"/>
              <a:t>(ii) 150</a:t>
            </a:r>
            <a:r>
              <a:rPr lang="en-US" sz="2000" baseline="30000" dirty="0" smtClean="0"/>
              <a:t>o</a:t>
            </a:r>
            <a:r>
              <a:rPr lang="en-US" sz="2000" dirty="0" smtClean="0"/>
              <a:t> </a:t>
            </a:r>
          </a:p>
          <a:p>
            <a:pPr algn="just">
              <a:lnSpc>
                <a:spcPct val="150000"/>
              </a:lnSpc>
              <a:buNone/>
            </a:pPr>
            <a:r>
              <a:rPr lang="en-US" sz="2000" dirty="0" smtClean="0"/>
              <a:t>     (iii) 210</a:t>
            </a:r>
            <a:r>
              <a:rPr lang="en-US" sz="2000" baseline="30000" dirty="0" smtClean="0"/>
              <a:t>o</a:t>
            </a:r>
            <a:r>
              <a:rPr lang="en-US" sz="2000" dirty="0" smtClean="0"/>
              <a:t> </a:t>
            </a:r>
          </a:p>
          <a:p>
            <a:pPr algn="just">
              <a:lnSpc>
                <a:spcPct val="150000"/>
              </a:lnSpc>
              <a:buNone/>
            </a:pPr>
            <a:r>
              <a:rPr lang="en-US" sz="2000" dirty="0" smtClean="0"/>
              <a:t>     (iv) 320</a:t>
            </a:r>
            <a:r>
              <a:rPr lang="en-US" sz="2000" baseline="30000" dirty="0" smtClean="0"/>
              <a:t>o</a:t>
            </a:r>
          </a:p>
          <a:p>
            <a:pPr>
              <a:buNone/>
            </a:pPr>
            <a:r>
              <a:rPr lang="en-US" sz="2400" b="1" dirty="0" smtClean="0">
                <a:solidFill>
                  <a:srgbClr val="C00000"/>
                </a:solidFill>
              </a:rPr>
              <a:t>Prob 2: </a:t>
            </a:r>
            <a:endParaRPr lang="en-US" sz="2400" i="1" dirty="0" smtClean="0"/>
          </a:p>
          <a:p>
            <a:pPr>
              <a:buNone/>
            </a:pPr>
            <a:r>
              <a:rPr lang="en-US" sz="2000" dirty="0" smtClean="0">
                <a:latin typeface="+mj-lt"/>
              </a:rPr>
              <a:t>Convert the following reduced bearings into whole circle bearings:</a:t>
            </a:r>
          </a:p>
          <a:p>
            <a:pPr>
              <a:lnSpc>
                <a:spcPct val="150000"/>
              </a:lnSpc>
              <a:buNone/>
            </a:pPr>
            <a:r>
              <a:rPr lang="pt-BR" sz="2000" dirty="0" smtClean="0">
                <a:latin typeface="+mj-lt"/>
              </a:rPr>
              <a:t>(i) N 65° E </a:t>
            </a:r>
          </a:p>
          <a:p>
            <a:pPr>
              <a:lnSpc>
                <a:spcPct val="150000"/>
              </a:lnSpc>
              <a:buNone/>
            </a:pPr>
            <a:r>
              <a:rPr lang="pt-BR" sz="2000" dirty="0" smtClean="0">
                <a:latin typeface="+mj-lt"/>
              </a:rPr>
              <a:t>(ii) S 43° 15′ E</a:t>
            </a:r>
          </a:p>
          <a:p>
            <a:pPr>
              <a:lnSpc>
                <a:spcPct val="150000"/>
              </a:lnSpc>
              <a:buNone/>
            </a:pPr>
            <a:r>
              <a:rPr lang="pl-PL" sz="2000" dirty="0" smtClean="0">
                <a:latin typeface="+mj-lt"/>
              </a:rPr>
              <a:t>(iii) S 52° 30′ W</a:t>
            </a:r>
            <a:endParaRPr lang="en-US" sz="2000" dirty="0" smtClean="0">
              <a:latin typeface="+mj-lt"/>
            </a:endParaRPr>
          </a:p>
          <a:p>
            <a:pPr>
              <a:lnSpc>
                <a:spcPct val="150000"/>
              </a:lnSpc>
              <a:buNone/>
            </a:pPr>
            <a:r>
              <a:rPr lang="pl-PL" sz="2000" dirty="0" smtClean="0">
                <a:latin typeface="+mj-lt"/>
              </a:rPr>
              <a:t>(iv) N 32° 42′ W</a:t>
            </a:r>
            <a:endParaRPr lang="en-US" sz="2000" baseline="30000" dirty="0">
              <a:latin typeface="+mj-lt"/>
            </a:endParaRPr>
          </a:p>
        </p:txBody>
      </p:sp>
    </p:spTree>
  </p:cSld>
  <p:clrMapOvr>
    <a:masterClrMapping/>
  </p:clrMapOvr>
  <p:transition>
    <p:plus/>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7848600" cy="6400800"/>
          </a:xfrm>
        </p:spPr>
        <p:txBody>
          <a:bodyPr/>
          <a:lstStyle/>
          <a:p>
            <a:pPr>
              <a:buNone/>
            </a:pPr>
            <a:r>
              <a:rPr lang="en-US" sz="2000" b="1" dirty="0" smtClean="0">
                <a:solidFill>
                  <a:srgbClr val="C00000"/>
                </a:solidFill>
              </a:rPr>
              <a:t>Prob 3: </a:t>
            </a:r>
            <a:endParaRPr lang="en-US" sz="2000" i="1" dirty="0" smtClean="0"/>
          </a:p>
          <a:p>
            <a:pPr algn="just">
              <a:lnSpc>
                <a:spcPct val="150000"/>
              </a:lnSpc>
              <a:buNone/>
            </a:pPr>
            <a:r>
              <a:rPr lang="en-US" sz="2000" dirty="0" smtClean="0"/>
              <a:t>   The following fore bearings were observed for lines, AB, BC, CD, DE, EF and FG respectively. Determine their back bearings:</a:t>
            </a:r>
          </a:p>
          <a:p>
            <a:pPr algn="just">
              <a:lnSpc>
                <a:spcPct val="150000"/>
              </a:lnSpc>
              <a:buNone/>
            </a:pPr>
            <a:r>
              <a:rPr lang="en-US" sz="2000" dirty="0" smtClean="0"/>
              <a:t>(</a:t>
            </a:r>
            <a:r>
              <a:rPr lang="en-US" sz="2000" dirty="0" err="1" smtClean="0"/>
              <a:t>i</a:t>
            </a:r>
            <a:r>
              <a:rPr lang="en-US" sz="2000" dirty="0" smtClean="0"/>
              <a:t>) 148°           (ii) 65°</a:t>
            </a:r>
          </a:p>
          <a:p>
            <a:pPr algn="just">
              <a:lnSpc>
                <a:spcPct val="150000"/>
              </a:lnSpc>
              <a:buNone/>
            </a:pPr>
            <a:r>
              <a:rPr lang="en-US" sz="2000" dirty="0" smtClean="0"/>
              <a:t>(iii) 285°         (iv) 215°</a:t>
            </a:r>
          </a:p>
          <a:p>
            <a:pPr algn="just">
              <a:lnSpc>
                <a:spcPct val="150000"/>
              </a:lnSpc>
              <a:buNone/>
            </a:pPr>
            <a:r>
              <a:rPr lang="pt-BR" sz="2000" dirty="0" smtClean="0"/>
              <a:t>(v) N 36° W     (vi) S 40° E</a:t>
            </a:r>
          </a:p>
          <a:p>
            <a:pPr algn="just">
              <a:lnSpc>
                <a:spcPct val="150000"/>
              </a:lnSpc>
              <a:buNone/>
            </a:pPr>
            <a:r>
              <a:rPr lang="en-US" sz="2000" b="1" dirty="0" smtClean="0">
                <a:solidFill>
                  <a:srgbClr val="C00000"/>
                </a:solidFill>
              </a:rPr>
              <a:t>Prob 4: </a:t>
            </a:r>
            <a:endParaRPr lang="en-US" sz="2000" i="1" dirty="0" smtClean="0"/>
          </a:p>
          <a:p>
            <a:pPr>
              <a:buNone/>
            </a:pPr>
            <a:r>
              <a:rPr lang="en-US" sz="2000" dirty="0" smtClean="0"/>
              <a:t>    In a closed traverse the following bearings were observed with a compass. Calculate the interior angles. </a:t>
            </a:r>
            <a:r>
              <a:rPr lang="en-US" sz="2000" b="1" dirty="0" smtClean="0"/>
              <a:t>(</a:t>
            </a:r>
            <a:r>
              <a:rPr lang="en-US" sz="2000" b="1" dirty="0" smtClean="0">
                <a:solidFill>
                  <a:srgbClr val="00B050"/>
                </a:solidFill>
              </a:rPr>
              <a:t>Ans</a:t>
            </a:r>
            <a:r>
              <a:rPr lang="en-US" sz="2000" dirty="0" smtClean="0"/>
              <a:t>: ∠A ′ = 85° 00′,    </a:t>
            </a:r>
            <a:r>
              <a:rPr lang="pl-PL" sz="2000" dirty="0" smtClean="0"/>
              <a:t>∠B = 119° 30′</a:t>
            </a:r>
            <a:r>
              <a:rPr lang="en-US" sz="2000" dirty="0" smtClean="0"/>
              <a:t>,</a:t>
            </a:r>
            <a:r>
              <a:rPr lang="pl-PL" sz="2000" dirty="0" smtClean="0"/>
              <a:t> ∠C = 105° 30′</a:t>
            </a:r>
            <a:r>
              <a:rPr lang="en-US" sz="2000" dirty="0" smtClean="0"/>
              <a:t>, ∠D = 114° 45′, ∠E = 115° 15′</a:t>
            </a:r>
            <a:r>
              <a:rPr lang="en-US" sz="2000" b="1" dirty="0" smtClean="0"/>
              <a:t>)</a:t>
            </a:r>
          </a:p>
          <a:p>
            <a:pPr>
              <a:buNone/>
            </a:pPr>
            <a:endParaRPr lang="en-US" sz="2000" b="1" dirty="0" smtClean="0"/>
          </a:p>
          <a:p>
            <a:pPr>
              <a:buNone/>
            </a:pPr>
            <a:endParaRPr lang="pl-PL" sz="2000" b="1" dirty="0" smtClean="0"/>
          </a:p>
          <a:p>
            <a:pPr>
              <a:buNone/>
            </a:pPr>
            <a:endParaRPr lang="pl-PL" sz="2000" b="1" dirty="0" smtClean="0"/>
          </a:p>
          <a:p>
            <a:pPr>
              <a:buNone/>
            </a:pPr>
            <a:endParaRPr lang="en-US" sz="2000" b="1" dirty="0" smtClean="0"/>
          </a:p>
          <a:p>
            <a:pPr>
              <a:buNone/>
            </a:pPr>
            <a:endParaRPr lang="en-US" sz="2000" dirty="0"/>
          </a:p>
        </p:txBody>
      </p:sp>
      <p:pic>
        <p:nvPicPr>
          <p:cNvPr id="4098" name="Picture 2"/>
          <p:cNvPicPr>
            <a:picLocks noChangeAspect="1" noChangeArrowheads="1"/>
          </p:cNvPicPr>
          <p:nvPr/>
        </p:nvPicPr>
        <p:blipFill>
          <a:blip r:embed="rId2"/>
          <a:srcRect/>
          <a:stretch>
            <a:fillRect/>
          </a:stretch>
        </p:blipFill>
        <p:spPr bwMode="auto">
          <a:xfrm>
            <a:off x="2438400" y="4724400"/>
            <a:ext cx="3609975" cy="2133600"/>
          </a:xfrm>
          <a:prstGeom prst="rect">
            <a:avLst/>
          </a:prstGeom>
          <a:noFill/>
          <a:ln w="9525">
            <a:noFill/>
            <a:miter lim="800000"/>
            <a:headEnd/>
            <a:tailEnd/>
          </a:ln>
          <a:effectLst/>
        </p:spPr>
      </p:pic>
    </p:spTree>
  </p:cSld>
  <p:clrMapOvr>
    <a:masterClrMapping/>
  </p:clrMapOvr>
  <p:transition>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7772400" cy="6553200"/>
          </a:xfrm>
        </p:spPr>
        <p:txBody>
          <a:bodyPr/>
          <a:lstStyle/>
          <a:p>
            <a:r>
              <a:rPr lang="en-US" sz="2000" b="1" dirty="0" smtClean="0">
                <a:solidFill>
                  <a:srgbClr val="C00000"/>
                </a:solidFill>
              </a:rPr>
              <a:t>Prob 5: </a:t>
            </a:r>
          </a:p>
          <a:p>
            <a:pPr algn="just">
              <a:lnSpc>
                <a:spcPct val="150000"/>
              </a:lnSpc>
              <a:buNone/>
            </a:pPr>
            <a:r>
              <a:rPr lang="en-US" sz="2000" dirty="0" smtClean="0"/>
              <a:t>   The angles observed with a surveyor compass in traversing the lines AB, BC, CD, DE and EF are as given below. Compute the included angles and show them in a neat sketch.</a:t>
            </a:r>
          </a:p>
          <a:p>
            <a:pPr>
              <a:buNone/>
            </a:pPr>
            <a:r>
              <a:rPr lang="en-US" sz="2000" dirty="0" smtClean="0"/>
              <a:t>    </a:t>
            </a:r>
            <a:r>
              <a:rPr lang="en-US" sz="2000" b="1" dirty="0" smtClean="0"/>
              <a:t>(</a:t>
            </a:r>
            <a:r>
              <a:rPr lang="en-US" sz="2000" b="1" dirty="0" smtClean="0">
                <a:solidFill>
                  <a:srgbClr val="00B050"/>
                </a:solidFill>
              </a:rPr>
              <a:t>Ans</a:t>
            </a:r>
            <a:r>
              <a:rPr lang="en-US" sz="2000" dirty="0" smtClean="0"/>
              <a:t>: </a:t>
            </a:r>
            <a:r>
              <a:rPr lang="fr-FR" sz="2000" dirty="0" smtClean="0"/>
              <a:t>∠B = 119° 00′,∠C = 133° 30′,∠D = 115° 30′,</a:t>
            </a:r>
            <a:r>
              <a:rPr lang="en-US" sz="2000" dirty="0" smtClean="0"/>
              <a:t>∠E  = 117° 45′</a:t>
            </a:r>
            <a:r>
              <a:rPr lang="en-US" sz="2000" b="1" dirty="0" smtClean="0"/>
              <a:t>)</a:t>
            </a:r>
          </a:p>
          <a:p>
            <a:pPr>
              <a:buNone/>
            </a:pPr>
            <a:endParaRPr lang="en-US" i="1" dirty="0" smtClean="0"/>
          </a:p>
        </p:txBody>
      </p:sp>
      <p:pic>
        <p:nvPicPr>
          <p:cNvPr id="5122" name="Picture 2"/>
          <p:cNvPicPr>
            <a:picLocks noChangeAspect="1" noChangeArrowheads="1"/>
          </p:cNvPicPr>
          <p:nvPr/>
        </p:nvPicPr>
        <p:blipFill>
          <a:blip r:embed="rId2"/>
          <a:srcRect/>
          <a:stretch>
            <a:fillRect/>
          </a:stretch>
        </p:blipFill>
        <p:spPr bwMode="auto">
          <a:xfrm>
            <a:off x="1752600" y="2514600"/>
            <a:ext cx="4648200" cy="3657600"/>
          </a:xfrm>
          <a:prstGeom prst="rect">
            <a:avLst/>
          </a:prstGeom>
          <a:noFill/>
          <a:ln w="9525">
            <a:noFill/>
            <a:miter lim="800000"/>
            <a:headEnd/>
            <a:tailEnd/>
          </a:ln>
          <a:effectLst/>
        </p:spPr>
      </p:pic>
    </p:spTree>
  </p:cSld>
  <p:clrMapOvr>
    <a:masterClrMapping/>
  </p:clrMapOvr>
  <p:transition>
    <p:wheel spokes="8"/>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772400" cy="6477000"/>
          </a:xfrm>
        </p:spPr>
        <p:txBody>
          <a:bodyPr>
            <a:normAutofit lnSpcReduction="10000"/>
          </a:bodyPr>
          <a:lstStyle/>
          <a:p>
            <a:pPr>
              <a:buNone/>
            </a:pPr>
            <a:r>
              <a:rPr lang="en-US" sz="2200" b="1" dirty="0" smtClean="0">
                <a:solidFill>
                  <a:srgbClr val="0070C0"/>
                </a:solidFill>
              </a:rPr>
              <a:t>Types of compass</a:t>
            </a:r>
          </a:p>
          <a:p>
            <a:pPr algn="just">
              <a:lnSpc>
                <a:spcPct val="200000"/>
              </a:lnSpc>
              <a:buNone/>
            </a:pPr>
            <a:r>
              <a:rPr lang="en-US" sz="2000" dirty="0" smtClean="0"/>
              <a:t>The types of compass that are used commonly are: </a:t>
            </a:r>
          </a:p>
          <a:p>
            <a:pPr algn="just">
              <a:lnSpc>
                <a:spcPct val="200000"/>
              </a:lnSpc>
              <a:buNone/>
            </a:pPr>
            <a:r>
              <a:rPr lang="en-US" sz="2000" dirty="0" smtClean="0"/>
              <a:t>      (</a:t>
            </a:r>
            <a:r>
              <a:rPr lang="en-US" sz="2000" dirty="0" err="1" smtClean="0"/>
              <a:t>i</a:t>
            </a:r>
            <a:r>
              <a:rPr lang="en-US" sz="2000" dirty="0" smtClean="0"/>
              <a:t>) </a:t>
            </a:r>
            <a:r>
              <a:rPr lang="en-US" sz="2000" b="1" dirty="0" smtClean="0">
                <a:solidFill>
                  <a:srgbClr val="FF0000"/>
                </a:solidFill>
              </a:rPr>
              <a:t>prismatic compass</a:t>
            </a:r>
            <a:r>
              <a:rPr lang="en-US" sz="2000" dirty="0" smtClean="0">
                <a:solidFill>
                  <a:srgbClr val="FF0000"/>
                </a:solidFill>
              </a:rPr>
              <a:t> </a:t>
            </a:r>
            <a:r>
              <a:rPr lang="en-US" sz="2000" dirty="0" smtClean="0"/>
              <a:t>and (ii) </a:t>
            </a:r>
            <a:r>
              <a:rPr lang="en-US" sz="2000" b="1" dirty="0" smtClean="0">
                <a:solidFill>
                  <a:srgbClr val="7030A0"/>
                </a:solidFill>
              </a:rPr>
              <a:t>surveyor compass</a:t>
            </a:r>
          </a:p>
          <a:p>
            <a:pPr>
              <a:lnSpc>
                <a:spcPct val="200000"/>
              </a:lnSpc>
              <a:buNone/>
            </a:pPr>
            <a:r>
              <a:rPr lang="en-US" sz="2000" dirty="0" smtClean="0"/>
              <a:t>The essential parts of both type are:</a:t>
            </a:r>
          </a:p>
          <a:p>
            <a:pPr>
              <a:lnSpc>
                <a:spcPct val="200000"/>
              </a:lnSpc>
              <a:buNone/>
            </a:pPr>
            <a:r>
              <a:rPr lang="en-US" sz="2000" dirty="0" smtClean="0"/>
              <a:t>(</a:t>
            </a:r>
            <a:r>
              <a:rPr lang="en-US" sz="2000" dirty="0" err="1" smtClean="0"/>
              <a:t>i</a:t>
            </a:r>
            <a:r>
              <a:rPr lang="en-US" sz="2000" dirty="0" smtClean="0"/>
              <a:t>) a magnetic needle,</a:t>
            </a:r>
          </a:p>
          <a:p>
            <a:pPr>
              <a:lnSpc>
                <a:spcPct val="200000"/>
              </a:lnSpc>
              <a:buNone/>
            </a:pPr>
            <a:r>
              <a:rPr lang="en-US" sz="2000" dirty="0" smtClean="0"/>
              <a:t>(ii) a graduated circle,</a:t>
            </a:r>
          </a:p>
          <a:p>
            <a:pPr>
              <a:lnSpc>
                <a:spcPct val="200000"/>
              </a:lnSpc>
              <a:buNone/>
            </a:pPr>
            <a:r>
              <a:rPr lang="en-US" sz="2000" dirty="0" smtClean="0"/>
              <a:t>(iii) a line of sight, and</a:t>
            </a:r>
          </a:p>
          <a:p>
            <a:pPr>
              <a:lnSpc>
                <a:spcPct val="200000"/>
              </a:lnSpc>
              <a:buNone/>
            </a:pPr>
            <a:r>
              <a:rPr lang="en-US" sz="2000" dirty="0" smtClean="0"/>
              <a:t>(iv) a box to house them.</a:t>
            </a:r>
          </a:p>
          <a:p>
            <a:pPr algn="just">
              <a:lnSpc>
                <a:spcPct val="200000"/>
              </a:lnSpc>
              <a:buNone/>
            </a:pPr>
            <a:r>
              <a:rPr lang="en-US" sz="2000" dirty="0" smtClean="0"/>
              <a:t>There are some differences in the essential parts of the two type of compass.</a:t>
            </a:r>
            <a:endParaRPr lang="en-US" sz="2000" b="1" dirty="0">
              <a:solidFill>
                <a:srgbClr val="0070C0"/>
              </a:solidFill>
            </a:endParaRPr>
          </a:p>
        </p:txBody>
      </p:sp>
    </p:spTree>
  </p:cSld>
  <p:clrMapOvr>
    <a:masterClrMapping/>
  </p:clrMapOvr>
  <p:transition>
    <p:check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7772400" cy="6400800"/>
          </a:xfrm>
        </p:spPr>
        <p:txBody>
          <a:bodyPr>
            <a:normAutofit/>
          </a:bodyPr>
          <a:lstStyle/>
          <a:p>
            <a:pPr>
              <a:buNone/>
            </a:pPr>
            <a:r>
              <a:rPr lang="en-US" sz="2200" b="1" dirty="0" smtClean="0">
                <a:solidFill>
                  <a:srgbClr val="7030A0"/>
                </a:solidFill>
              </a:rPr>
              <a:t>Prismatic compass</a:t>
            </a:r>
          </a:p>
          <a:p>
            <a:endParaRPr lang="en-US" sz="2200" b="1" dirty="0">
              <a:solidFill>
                <a:srgbClr val="7030A0"/>
              </a:solidFill>
            </a:endParaRPr>
          </a:p>
        </p:txBody>
      </p:sp>
      <p:pic>
        <p:nvPicPr>
          <p:cNvPr id="2050" name="Picture 2"/>
          <p:cNvPicPr>
            <a:picLocks noChangeAspect="1" noChangeArrowheads="1"/>
          </p:cNvPicPr>
          <p:nvPr/>
        </p:nvPicPr>
        <p:blipFill>
          <a:blip r:embed="rId2"/>
          <a:srcRect/>
          <a:stretch>
            <a:fillRect/>
          </a:stretch>
        </p:blipFill>
        <p:spPr bwMode="auto">
          <a:xfrm>
            <a:off x="381000" y="685800"/>
            <a:ext cx="7162800" cy="6019799"/>
          </a:xfrm>
          <a:prstGeom prst="rect">
            <a:avLst/>
          </a:prstGeom>
          <a:noFill/>
          <a:ln w="9525">
            <a:solidFill>
              <a:schemeClr val="accent1"/>
            </a:solid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3048000" y="4876800"/>
            <a:ext cx="2486025" cy="1752600"/>
          </a:xfrm>
          <a:prstGeom prst="rect">
            <a:avLst/>
          </a:prstGeom>
          <a:noFill/>
          <a:ln w="9525">
            <a:noFill/>
            <a:miter lim="800000"/>
            <a:headEnd/>
            <a:tailEnd/>
          </a:ln>
          <a:effectLst/>
        </p:spPr>
      </p:pic>
    </p:spTree>
  </p:cSld>
  <p:clrMapOvr>
    <a:masterClrMapping/>
  </p:clrMapOvr>
  <p:transition>
    <p:blinds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7848600" cy="6324600"/>
          </a:xfrm>
        </p:spPr>
        <p:txBody>
          <a:bodyPr>
            <a:normAutofit/>
          </a:bodyPr>
          <a:lstStyle/>
          <a:p>
            <a:pPr>
              <a:buNone/>
            </a:pPr>
            <a:r>
              <a:rPr lang="en-US" sz="2200" b="1" dirty="0" smtClean="0">
                <a:solidFill>
                  <a:srgbClr val="C00000"/>
                </a:solidFill>
              </a:rPr>
              <a:t>Surveyors compass</a:t>
            </a:r>
            <a:endParaRPr lang="en-US" sz="2200" b="1" dirty="0">
              <a:solidFill>
                <a:srgbClr val="C00000"/>
              </a:solidFill>
            </a:endParaRPr>
          </a:p>
        </p:txBody>
      </p:sp>
      <p:pic>
        <p:nvPicPr>
          <p:cNvPr id="3074" name="Picture 2"/>
          <p:cNvPicPr>
            <a:picLocks noChangeAspect="1" noChangeArrowheads="1"/>
          </p:cNvPicPr>
          <p:nvPr/>
        </p:nvPicPr>
        <p:blipFill>
          <a:blip r:embed="rId2"/>
          <a:srcRect/>
          <a:stretch>
            <a:fillRect/>
          </a:stretch>
        </p:blipFill>
        <p:spPr bwMode="auto">
          <a:xfrm>
            <a:off x="990600" y="914400"/>
            <a:ext cx="6400800" cy="5486400"/>
          </a:xfrm>
          <a:prstGeom prst="rect">
            <a:avLst/>
          </a:prstGeom>
          <a:noFill/>
          <a:ln w="9525">
            <a:solidFill>
              <a:schemeClr val="accent1"/>
            </a:solidFill>
            <a:miter lim="800000"/>
            <a:headEnd/>
            <a:tailEnd/>
          </a:ln>
          <a:effectLst/>
        </p:spPr>
      </p:pic>
    </p:spTree>
  </p:cSld>
  <p:clrMapOvr>
    <a:masterClrMapping/>
  </p:clrMapOvr>
  <p:transition>
    <p:wheel/>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7772400" cy="6553200"/>
          </a:xfrm>
        </p:spPr>
        <p:txBody>
          <a:bodyPr>
            <a:normAutofit/>
          </a:bodyPr>
          <a:lstStyle/>
          <a:p>
            <a:pPr algn="just">
              <a:buNone/>
            </a:pPr>
            <a:r>
              <a:rPr lang="en-US" sz="1800" b="1" dirty="0" smtClean="0">
                <a:solidFill>
                  <a:srgbClr val="FF0000"/>
                </a:solidFill>
              </a:rPr>
              <a:t>Difference Between </a:t>
            </a:r>
            <a:r>
              <a:rPr lang="en-US" sz="1800" b="1" dirty="0" smtClean="0">
                <a:solidFill>
                  <a:srgbClr val="00B050"/>
                </a:solidFill>
              </a:rPr>
              <a:t>Prismatic Compass </a:t>
            </a:r>
            <a:r>
              <a:rPr lang="en-US" sz="1800" b="1" dirty="0" smtClean="0">
                <a:solidFill>
                  <a:srgbClr val="FF0000"/>
                </a:solidFill>
              </a:rPr>
              <a:t>and </a:t>
            </a:r>
            <a:r>
              <a:rPr lang="en-US" sz="1800" b="1" dirty="0" smtClean="0">
                <a:solidFill>
                  <a:srgbClr val="0070C0"/>
                </a:solidFill>
              </a:rPr>
              <a:t>Surveyors Compass</a:t>
            </a:r>
            <a:endParaRPr lang="en-US" sz="1800" b="1" dirty="0">
              <a:solidFill>
                <a:srgbClr val="0070C0"/>
              </a:solidFill>
            </a:endParaRPr>
          </a:p>
        </p:txBody>
      </p:sp>
      <p:graphicFrame>
        <p:nvGraphicFramePr>
          <p:cNvPr id="4" name="Table 3"/>
          <p:cNvGraphicFramePr>
            <a:graphicFrameLocks noGrp="1"/>
          </p:cNvGraphicFramePr>
          <p:nvPr/>
        </p:nvGraphicFramePr>
        <p:xfrm>
          <a:off x="304800" y="609603"/>
          <a:ext cx="7696200" cy="5984238"/>
        </p:xfrm>
        <a:graphic>
          <a:graphicData uri="http://schemas.openxmlformats.org/drawingml/2006/table">
            <a:tbl>
              <a:tblPr firstRow="1" bandRow="1">
                <a:tableStyleId>{5C22544A-7EE6-4342-B048-85BDC9FD1C3A}</a:tableStyleId>
              </a:tblPr>
              <a:tblGrid>
                <a:gridCol w="762000"/>
                <a:gridCol w="3429000"/>
                <a:gridCol w="3505200"/>
              </a:tblGrid>
              <a:tr h="304797">
                <a:tc>
                  <a:txBody>
                    <a:bodyPr/>
                    <a:lstStyle/>
                    <a:p>
                      <a:r>
                        <a:rPr lang="en-US" dirty="0" smtClean="0"/>
                        <a:t> S.no</a:t>
                      </a:r>
                      <a:endParaRPr lang="en-US" dirty="0"/>
                    </a:p>
                  </a:txBody>
                  <a:tcPr/>
                </a:tc>
                <a:tc>
                  <a:txBody>
                    <a:bodyPr/>
                    <a:lstStyle/>
                    <a:p>
                      <a:r>
                        <a:rPr kumimoji="0" lang="en-US" sz="1800" b="1" i="1" kern="1200" baseline="0" dirty="0" smtClean="0">
                          <a:solidFill>
                            <a:schemeClr val="lt1"/>
                          </a:solidFill>
                          <a:latin typeface="+mn-lt"/>
                          <a:ea typeface="+mn-ea"/>
                          <a:cs typeface="+mn-cs"/>
                        </a:rPr>
                        <a:t>  Prismatic Compass</a:t>
                      </a:r>
                      <a:endParaRPr lang="en-US" dirty="0"/>
                    </a:p>
                  </a:txBody>
                  <a:tcPr/>
                </a:tc>
                <a:tc>
                  <a:txBody>
                    <a:bodyPr/>
                    <a:lstStyle/>
                    <a:p>
                      <a:r>
                        <a:rPr kumimoji="0" lang="en-US" sz="1800" b="1" i="1" kern="1200" baseline="0" dirty="0" smtClean="0">
                          <a:solidFill>
                            <a:schemeClr val="lt1"/>
                          </a:solidFill>
                          <a:latin typeface="+mn-lt"/>
                          <a:ea typeface="+mn-ea"/>
                          <a:cs typeface="+mn-cs"/>
                        </a:rPr>
                        <a:t>  Surveyors Compass</a:t>
                      </a:r>
                      <a:endParaRPr lang="en-US" dirty="0"/>
                    </a:p>
                  </a:txBody>
                  <a:tcPr/>
                </a:tc>
              </a:tr>
              <a:tr h="677333">
                <a:tc>
                  <a:txBody>
                    <a:bodyPr/>
                    <a:lstStyle/>
                    <a:p>
                      <a:pPr algn="ctr"/>
                      <a:r>
                        <a:rPr lang="en-US" dirty="0" smtClean="0">
                          <a:solidFill>
                            <a:srgbClr val="C00000"/>
                          </a:solidFill>
                        </a:rPr>
                        <a:t>1</a:t>
                      </a:r>
                      <a:endParaRPr lang="en-US" dirty="0">
                        <a:solidFill>
                          <a:srgbClr val="C00000"/>
                        </a:solidFill>
                      </a:endParaRPr>
                    </a:p>
                  </a:txBody>
                  <a:tcPr/>
                </a:tc>
                <a:tc>
                  <a:txBody>
                    <a:bodyPr/>
                    <a:lstStyle/>
                    <a:p>
                      <a:pPr algn="just"/>
                      <a:r>
                        <a:rPr kumimoji="0" lang="en-US" sz="1500" kern="1200" baseline="0" dirty="0" smtClean="0">
                          <a:solidFill>
                            <a:schemeClr val="dk1"/>
                          </a:solidFill>
                          <a:latin typeface="+mn-lt"/>
                          <a:ea typeface="+mn-ea"/>
                          <a:cs typeface="+mn-cs"/>
                        </a:rPr>
                        <a:t>Graduation circle is fixed to broad type needle.Hence, it will not rotate with the line of sight.</a:t>
                      </a:r>
                      <a:endParaRPr lang="en-US" sz="1500" dirty="0"/>
                    </a:p>
                  </a:txBody>
                  <a:tcPr/>
                </a:tc>
                <a:tc>
                  <a:txBody>
                    <a:bodyPr/>
                    <a:lstStyle/>
                    <a:p>
                      <a:pPr algn="just"/>
                      <a:r>
                        <a:rPr kumimoji="0" lang="en-US" sz="1500" kern="1200" baseline="0" dirty="0" smtClean="0">
                          <a:solidFill>
                            <a:schemeClr val="dk1"/>
                          </a:solidFill>
                          <a:latin typeface="+mn-lt"/>
                          <a:ea typeface="+mn-ea"/>
                          <a:cs typeface="+mn-cs"/>
                        </a:rPr>
                        <a:t>Graduation circle is fixed to the box. Hence</a:t>
                      </a:r>
                      <a:r>
                        <a:rPr kumimoji="0" lang="en-US" sz="1500" kern="1200" baseline="0" smtClean="0">
                          <a:solidFill>
                            <a:schemeClr val="dk1"/>
                          </a:solidFill>
                          <a:latin typeface="+mn-lt"/>
                          <a:ea typeface="+mn-ea"/>
                          <a:cs typeface="+mn-cs"/>
                        </a:rPr>
                        <a:t>, it rotates </a:t>
                      </a:r>
                      <a:r>
                        <a:rPr kumimoji="0" lang="en-US" sz="1500" kern="1200" baseline="0" dirty="0" smtClean="0">
                          <a:solidFill>
                            <a:schemeClr val="dk1"/>
                          </a:solidFill>
                          <a:latin typeface="+mn-lt"/>
                          <a:ea typeface="+mn-ea"/>
                          <a:cs typeface="+mn-cs"/>
                        </a:rPr>
                        <a:t>with the line of sight.</a:t>
                      </a:r>
                      <a:endParaRPr lang="en-US" sz="1500" dirty="0"/>
                    </a:p>
                  </a:txBody>
                  <a:tcPr/>
                </a:tc>
              </a:tr>
              <a:tr h="677333">
                <a:tc>
                  <a:txBody>
                    <a:bodyPr/>
                    <a:lstStyle/>
                    <a:p>
                      <a:pPr algn="ctr"/>
                      <a:r>
                        <a:rPr lang="en-US" dirty="0" smtClean="0">
                          <a:solidFill>
                            <a:srgbClr val="C00000"/>
                          </a:solidFill>
                        </a:rPr>
                        <a:t>2</a:t>
                      </a:r>
                      <a:endParaRPr lang="en-US" dirty="0">
                        <a:solidFill>
                          <a:srgbClr val="C00000"/>
                        </a:solidFill>
                      </a:endParaRPr>
                    </a:p>
                  </a:txBody>
                  <a:tcPr/>
                </a:tc>
                <a:tc>
                  <a:txBody>
                    <a:bodyPr/>
                    <a:lstStyle/>
                    <a:p>
                      <a:pPr algn="just"/>
                      <a:r>
                        <a:rPr kumimoji="0" lang="en-US" sz="1500" kern="1200" baseline="0" dirty="0" smtClean="0">
                          <a:solidFill>
                            <a:schemeClr val="dk1"/>
                          </a:solidFill>
                          <a:latin typeface="+mn-lt"/>
                          <a:ea typeface="+mn-ea"/>
                          <a:cs typeface="+mn-cs"/>
                        </a:rPr>
                        <a:t>There is a prism at viewing end.</a:t>
                      </a:r>
                      <a:endParaRPr lang="en-US" sz="1500" dirty="0"/>
                    </a:p>
                  </a:txBody>
                  <a:tcPr/>
                </a:tc>
                <a:tc>
                  <a:txBody>
                    <a:bodyPr/>
                    <a:lstStyle/>
                    <a:p>
                      <a:pPr algn="just"/>
                      <a:r>
                        <a:rPr kumimoji="0" lang="en-US" sz="1500" kern="1200" baseline="0" dirty="0" smtClean="0">
                          <a:solidFill>
                            <a:schemeClr val="dk1"/>
                          </a:solidFill>
                          <a:latin typeface="+mn-lt"/>
                          <a:ea typeface="+mn-ea"/>
                          <a:cs typeface="+mn-cs"/>
                        </a:rPr>
                        <a:t>At viewing end there is no prism. There is only a slit.</a:t>
                      </a:r>
                      <a:endParaRPr lang="en-US" sz="1500" dirty="0"/>
                    </a:p>
                  </a:txBody>
                  <a:tcPr/>
                </a:tc>
              </a:tr>
              <a:tr h="677333">
                <a:tc>
                  <a:txBody>
                    <a:bodyPr/>
                    <a:lstStyle/>
                    <a:p>
                      <a:pPr algn="ctr"/>
                      <a:r>
                        <a:rPr lang="en-US" dirty="0" smtClean="0">
                          <a:solidFill>
                            <a:srgbClr val="C00000"/>
                          </a:solidFill>
                        </a:rPr>
                        <a:t>3</a:t>
                      </a:r>
                      <a:endParaRPr lang="en-US" dirty="0">
                        <a:solidFill>
                          <a:srgbClr val="C00000"/>
                        </a:solidFill>
                      </a:endParaRPr>
                    </a:p>
                  </a:txBody>
                  <a:tcPr/>
                </a:tc>
                <a:tc>
                  <a:txBody>
                    <a:bodyPr/>
                    <a:lstStyle/>
                    <a:p>
                      <a:pPr algn="just"/>
                      <a:r>
                        <a:rPr kumimoji="0" lang="en-US" sz="1500" kern="1200" baseline="0" dirty="0" smtClean="0">
                          <a:solidFill>
                            <a:schemeClr val="dk1"/>
                          </a:solidFill>
                          <a:latin typeface="+mn-lt"/>
                          <a:ea typeface="+mn-ea"/>
                          <a:cs typeface="+mn-cs"/>
                        </a:rPr>
                        <a:t>Sighting and reading can be done simultaneously.</a:t>
                      </a:r>
                      <a:endParaRPr lang="en-US" sz="1500" dirty="0"/>
                    </a:p>
                  </a:txBody>
                  <a:tcPr/>
                </a:tc>
                <a:tc>
                  <a:txBody>
                    <a:bodyPr/>
                    <a:lstStyle/>
                    <a:p>
                      <a:pPr algn="just"/>
                      <a:r>
                        <a:rPr kumimoji="0" lang="en-US" sz="1500" kern="1200" baseline="0" dirty="0" smtClean="0">
                          <a:solidFill>
                            <a:schemeClr val="dk1"/>
                          </a:solidFill>
                          <a:latin typeface="+mn-lt"/>
                          <a:ea typeface="+mn-ea"/>
                          <a:cs typeface="+mn-cs"/>
                        </a:rPr>
                        <a:t>Sighting and viewing cannot be done</a:t>
                      </a:r>
                    </a:p>
                    <a:p>
                      <a:pPr algn="just"/>
                      <a:r>
                        <a:rPr kumimoji="0" lang="en-US" sz="1500" kern="1200" baseline="0" dirty="0" smtClean="0">
                          <a:solidFill>
                            <a:schemeClr val="dk1"/>
                          </a:solidFill>
                          <a:latin typeface="+mn-lt"/>
                          <a:ea typeface="+mn-ea"/>
                          <a:cs typeface="+mn-cs"/>
                        </a:rPr>
                        <a:t>simultaneously.</a:t>
                      </a:r>
                      <a:endParaRPr lang="en-US" sz="1500" dirty="0"/>
                    </a:p>
                  </a:txBody>
                  <a:tcPr/>
                </a:tc>
              </a:tr>
              <a:tr h="677333">
                <a:tc>
                  <a:txBody>
                    <a:bodyPr/>
                    <a:lstStyle/>
                    <a:p>
                      <a:pPr algn="ctr"/>
                      <a:r>
                        <a:rPr lang="en-US" dirty="0" smtClean="0">
                          <a:solidFill>
                            <a:srgbClr val="C00000"/>
                          </a:solidFill>
                        </a:rPr>
                        <a:t>4</a:t>
                      </a:r>
                      <a:endParaRPr lang="en-US" dirty="0">
                        <a:solidFill>
                          <a:srgbClr val="C00000"/>
                        </a:solidFill>
                      </a:endParaRPr>
                    </a:p>
                  </a:txBody>
                  <a:tcPr/>
                </a:tc>
                <a:tc>
                  <a:txBody>
                    <a:bodyPr/>
                    <a:lstStyle/>
                    <a:p>
                      <a:pPr algn="just"/>
                      <a:r>
                        <a:rPr kumimoji="0" lang="en-US" sz="1500" kern="1200" baseline="0" dirty="0" smtClean="0">
                          <a:solidFill>
                            <a:schemeClr val="dk1"/>
                          </a:solidFill>
                          <a:latin typeface="+mn-lt"/>
                          <a:ea typeface="+mn-ea"/>
                          <a:cs typeface="+mn-cs"/>
                        </a:rPr>
                        <a:t>The magnetic needle do not act as an index.</a:t>
                      </a:r>
                      <a:endParaRPr lang="en-US" sz="1500" dirty="0"/>
                    </a:p>
                  </a:txBody>
                  <a:tcPr/>
                </a:tc>
                <a:tc>
                  <a:txBody>
                    <a:bodyPr/>
                    <a:lstStyle/>
                    <a:p>
                      <a:pPr algn="just"/>
                      <a:r>
                        <a:rPr kumimoji="0" lang="en-US" sz="1500" kern="1200" baseline="0" dirty="0" smtClean="0">
                          <a:solidFill>
                            <a:schemeClr val="dk1"/>
                          </a:solidFill>
                          <a:latin typeface="+mn-lt"/>
                          <a:ea typeface="+mn-ea"/>
                          <a:cs typeface="+mn-cs"/>
                        </a:rPr>
                        <a:t>Magnetic needle acts as index while reading.</a:t>
                      </a:r>
                      <a:endParaRPr lang="en-US" sz="1500" dirty="0"/>
                    </a:p>
                  </a:txBody>
                  <a:tcPr/>
                </a:tc>
              </a:tr>
              <a:tr h="677333">
                <a:tc>
                  <a:txBody>
                    <a:bodyPr/>
                    <a:lstStyle/>
                    <a:p>
                      <a:pPr algn="ctr"/>
                      <a:r>
                        <a:rPr lang="en-US" dirty="0" smtClean="0">
                          <a:solidFill>
                            <a:srgbClr val="C00000"/>
                          </a:solidFill>
                        </a:rPr>
                        <a:t>5</a:t>
                      </a:r>
                      <a:endParaRPr lang="en-US" dirty="0">
                        <a:solidFill>
                          <a:srgbClr val="C00000"/>
                        </a:solidFill>
                      </a:endParaRPr>
                    </a:p>
                  </a:txBody>
                  <a:tcPr/>
                </a:tc>
                <a:tc>
                  <a:txBody>
                    <a:bodyPr/>
                    <a:lstStyle/>
                    <a:p>
                      <a:pPr algn="just"/>
                      <a:r>
                        <a:rPr kumimoji="0" lang="en-US" sz="1500" kern="1200" baseline="0" dirty="0" smtClean="0">
                          <a:solidFill>
                            <a:schemeClr val="dk1"/>
                          </a:solidFill>
                          <a:latin typeface="+mn-lt"/>
                          <a:ea typeface="+mn-ea"/>
                          <a:cs typeface="+mn-cs"/>
                        </a:rPr>
                        <a:t>The graduations are in whole circle bearing. (0 to 360</a:t>
                      </a:r>
                      <a:r>
                        <a:rPr kumimoji="0" lang="en-US" sz="1500" kern="1200" baseline="30000" dirty="0" smtClean="0">
                          <a:solidFill>
                            <a:schemeClr val="dk1"/>
                          </a:solidFill>
                          <a:latin typeface="+mn-lt"/>
                          <a:ea typeface="+mn-ea"/>
                          <a:cs typeface="+mn-cs"/>
                        </a:rPr>
                        <a:t>o</a:t>
                      </a:r>
                      <a:r>
                        <a:rPr kumimoji="0" lang="en-US" sz="1500" kern="1200" baseline="0" dirty="0" smtClean="0">
                          <a:solidFill>
                            <a:schemeClr val="dk1"/>
                          </a:solidFill>
                          <a:latin typeface="+mn-lt"/>
                          <a:ea typeface="+mn-ea"/>
                          <a:cs typeface="+mn-cs"/>
                        </a:rPr>
                        <a:t>)</a:t>
                      </a:r>
                      <a:endParaRPr lang="en-US" sz="1500" dirty="0"/>
                    </a:p>
                  </a:txBody>
                  <a:tcPr/>
                </a:tc>
                <a:tc>
                  <a:txBody>
                    <a:bodyPr/>
                    <a:lstStyle/>
                    <a:p>
                      <a:pPr algn="just"/>
                      <a:r>
                        <a:rPr kumimoji="0" lang="en-US" sz="1500" kern="1200" baseline="0" dirty="0" smtClean="0">
                          <a:solidFill>
                            <a:schemeClr val="dk1"/>
                          </a:solidFill>
                          <a:latin typeface="+mn-lt"/>
                          <a:ea typeface="+mn-ea"/>
                          <a:cs typeface="+mn-cs"/>
                        </a:rPr>
                        <a:t>The graduations are in quadrantal </a:t>
                      </a:r>
                      <a:r>
                        <a:rPr kumimoji="0" lang="en-US" sz="1500" kern="1200" baseline="0" smtClean="0">
                          <a:solidFill>
                            <a:schemeClr val="dk1"/>
                          </a:solidFill>
                          <a:latin typeface="+mn-lt"/>
                          <a:ea typeface="+mn-ea"/>
                          <a:cs typeface="+mn-cs"/>
                        </a:rPr>
                        <a:t>system. (0 to 90</a:t>
                      </a:r>
                      <a:r>
                        <a:rPr kumimoji="0" lang="en-US" sz="1500" kern="1200" baseline="30000" smtClean="0">
                          <a:solidFill>
                            <a:schemeClr val="dk1"/>
                          </a:solidFill>
                          <a:latin typeface="+mn-lt"/>
                          <a:ea typeface="+mn-ea"/>
                          <a:cs typeface="+mn-cs"/>
                        </a:rPr>
                        <a:t>o</a:t>
                      </a:r>
                      <a:r>
                        <a:rPr kumimoji="0" lang="en-US" sz="1500" kern="1200" baseline="0" smtClean="0">
                          <a:solidFill>
                            <a:schemeClr val="dk1"/>
                          </a:solidFill>
                          <a:latin typeface="+mn-lt"/>
                          <a:ea typeface="+mn-ea"/>
                          <a:cs typeface="+mn-cs"/>
                        </a:rPr>
                        <a:t>)</a:t>
                      </a:r>
                      <a:endParaRPr lang="en-US" sz="1500" dirty="0"/>
                    </a:p>
                  </a:txBody>
                  <a:tcPr/>
                </a:tc>
              </a:tr>
              <a:tr h="677333">
                <a:tc>
                  <a:txBody>
                    <a:bodyPr/>
                    <a:lstStyle/>
                    <a:p>
                      <a:pPr algn="ctr"/>
                      <a:r>
                        <a:rPr lang="en-US" dirty="0" smtClean="0">
                          <a:solidFill>
                            <a:srgbClr val="C00000"/>
                          </a:solidFill>
                        </a:rPr>
                        <a:t>6</a:t>
                      </a:r>
                      <a:endParaRPr lang="en-US" dirty="0">
                        <a:solidFill>
                          <a:srgbClr val="C00000"/>
                        </a:solidFill>
                      </a:endParaRPr>
                    </a:p>
                  </a:txBody>
                  <a:tcPr/>
                </a:tc>
                <a:tc>
                  <a:txBody>
                    <a:bodyPr/>
                    <a:lstStyle/>
                    <a:p>
                      <a:pPr algn="just"/>
                      <a:r>
                        <a:rPr kumimoji="0" lang="en-US" sz="1500" kern="1200" baseline="0" dirty="0" smtClean="0">
                          <a:solidFill>
                            <a:schemeClr val="dk1"/>
                          </a:solidFill>
                          <a:latin typeface="+mn-lt"/>
                          <a:ea typeface="+mn-ea"/>
                          <a:cs typeface="+mn-cs"/>
                        </a:rPr>
                        <a:t>Graduations are marked inverted since its reflection is read through prism.</a:t>
                      </a:r>
                      <a:endParaRPr lang="en-US" sz="1500" dirty="0"/>
                    </a:p>
                  </a:txBody>
                  <a:tcPr/>
                </a:tc>
                <a:tc>
                  <a:txBody>
                    <a:bodyPr/>
                    <a:lstStyle/>
                    <a:p>
                      <a:pPr algn="just"/>
                      <a:r>
                        <a:rPr kumimoji="0" lang="en-US" sz="1500" kern="1200" baseline="0" dirty="0" smtClean="0">
                          <a:solidFill>
                            <a:schemeClr val="dk1"/>
                          </a:solidFill>
                          <a:latin typeface="+mn-lt"/>
                          <a:ea typeface="+mn-ea"/>
                          <a:cs typeface="+mn-cs"/>
                        </a:rPr>
                        <a:t>Graduations are marked directly. They are not inverted.</a:t>
                      </a:r>
                      <a:endParaRPr lang="en-US" sz="1500" dirty="0"/>
                    </a:p>
                  </a:txBody>
                  <a:tcPr/>
                </a:tc>
              </a:tr>
              <a:tr h="677333">
                <a:tc>
                  <a:txBody>
                    <a:bodyPr/>
                    <a:lstStyle/>
                    <a:p>
                      <a:pPr algn="ctr"/>
                      <a:r>
                        <a:rPr lang="en-US" dirty="0" smtClean="0">
                          <a:solidFill>
                            <a:srgbClr val="C00000"/>
                          </a:solidFill>
                        </a:rPr>
                        <a:t>7</a:t>
                      </a:r>
                      <a:endParaRPr lang="en-US" dirty="0">
                        <a:solidFill>
                          <a:srgbClr val="C00000"/>
                        </a:solidFill>
                      </a:endParaRPr>
                    </a:p>
                  </a:txBody>
                  <a:tcPr/>
                </a:tc>
                <a:tc>
                  <a:txBody>
                    <a:bodyPr/>
                    <a:lstStyle/>
                    <a:p>
                      <a:pPr algn="just"/>
                      <a:r>
                        <a:rPr kumimoji="0" lang="en-US" sz="1500" kern="1200" baseline="0" dirty="0" smtClean="0">
                          <a:solidFill>
                            <a:schemeClr val="dk1"/>
                          </a:solidFill>
                          <a:latin typeface="+mn-lt"/>
                          <a:ea typeface="+mn-ea"/>
                          <a:cs typeface="+mn-cs"/>
                        </a:rPr>
                        <a:t>The reading is taken through a prism.</a:t>
                      </a:r>
                      <a:endParaRPr lang="en-US" sz="1500" dirty="0"/>
                    </a:p>
                  </a:txBody>
                  <a:tcPr/>
                </a:tc>
                <a:tc>
                  <a:txBody>
                    <a:bodyPr/>
                    <a:lstStyle/>
                    <a:p>
                      <a:pPr algn="just"/>
                      <a:r>
                        <a:rPr kumimoji="0" lang="en-US" sz="1500" kern="1200" baseline="0" dirty="0" smtClean="0">
                          <a:solidFill>
                            <a:schemeClr val="dk1"/>
                          </a:solidFill>
                          <a:latin typeface="+mn-lt"/>
                          <a:ea typeface="+mn-ea"/>
                          <a:cs typeface="+mn-cs"/>
                        </a:rPr>
                        <a:t>The reading is taken by directly viewing from top glass.</a:t>
                      </a:r>
                      <a:endParaRPr lang="en-US" sz="1500" dirty="0"/>
                    </a:p>
                  </a:txBody>
                  <a:tcPr/>
                </a:tc>
              </a:tr>
              <a:tr h="677333">
                <a:tc>
                  <a:txBody>
                    <a:bodyPr/>
                    <a:lstStyle/>
                    <a:p>
                      <a:pPr algn="ctr"/>
                      <a:r>
                        <a:rPr lang="en-US" dirty="0" smtClean="0">
                          <a:solidFill>
                            <a:srgbClr val="C00000"/>
                          </a:solidFill>
                        </a:rPr>
                        <a:t>8</a:t>
                      </a:r>
                      <a:endParaRPr lang="en-US" dirty="0">
                        <a:solidFill>
                          <a:srgbClr val="C00000"/>
                        </a:solidFill>
                      </a:endParaRPr>
                    </a:p>
                  </a:txBody>
                  <a:tcPr/>
                </a:tc>
                <a:tc>
                  <a:txBody>
                    <a:bodyPr/>
                    <a:lstStyle/>
                    <a:p>
                      <a:pPr algn="just"/>
                      <a:r>
                        <a:rPr kumimoji="0" lang="en-US" sz="1500" kern="1200" baseline="0" dirty="0" smtClean="0">
                          <a:solidFill>
                            <a:schemeClr val="dk1"/>
                          </a:solidFill>
                          <a:latin typeface="+mn-lt"/>
                          <a:ea typeface="+mn-ea"/>
                          <a:cs typeface="+mn-cs"/>
                        </a:rPr>
                        <a:t>Tripod may or may not be used. It can be held on a stretched hand also.</a:t>
                      </a:r>
                      <a:endParaRPr lang="en-US" sz="1500" dirty="0"/>
                    </a:p>
                  </a:txBody>
                  <a:tcPr/>
                </a:tc>
                <a:tc>
                  <a:txBody>
                    <a:bodyPr/>
                    <a:lstStyle/>
                    <a:p>
                      <a:pPr algn="just"/>
                      <a:r>
                        <a:rPr kumimoji="0" lang="en-US" sz="1500" kern="1200" baseline="0" dirty="0" smtClean="0">
                          <a:solidFill>
                            <a:schemeClr val="dk1"/>
                          </a:solidFill>
                          <a:latin typeface="+mn-lt"/>
                          <a:ea typeface="+mn-ea"/>
                          <a:cs typeface="+mn-cs"/>
                        </a:rPr>
                        <a:t>Tripod is essential for using it.</a:t>
                      </a:r>
                      <a:endParaRPr lang="en-US" sz="1500" dirty="0"/>
                    </a:p>
                  </a:txBody>
                  <a:tcPr/>
                </a:tc>
              </a:tr>
            </a:tbl>
          </a:graphicData>
        </a:graphic>
      </p:graphicFrame>
    </p:spTree>
  </p:cSld>
  <p:clrMapOvr>
    <a:masterClrMapping/>
  </p:clrMapOvr>
  <p:transition>
    <p:wheel spokes="8"/>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7848600" cy="6553200"/>
          </a:xfrm>
        </p:spPr>
        <p:txBody>
          <a:bodyPr>
            <a:normAutofit/>
          </a:bodyPr>
          <a:lstStyle/>
          <a:p>
            <a:pPr>
              <a:buNone/>
            </a:pPr>
            <a:r>
              <a:rPr lang="en-US" sz="2200" b="1" dirty="0" smtClean="0">
                <a:solidFill>
                  <a:srgbClr val="FF0000"/>
                </a:solidFill>
              </a:rPr>
              <a:t>Adjustments of </a:t>
            </a:r>
            <a:r>
              <a:rPr lang="en-US" sz="2200" b="1" dirty="0" smtClean="0">
                <a:solidFill>
                  <a:srgbClr val="00B050"/>
                </a:solidFill>
              </a:rPr>
              <a:t>Prismatic Compass </a:t>
            </a:r>
            <a:r>
              <a:rPr lang="en-US" sz="2200" b="1" dirty="0" smtClean="0">
                <a:solidFill>
                  <a:srgbClr val="7030A0"/>
                </a:solidFill>
              </a:rPr>
              <a:t>&amp;</a:t>
            </a:r>
            <a:r>
              <a:rPr lang="en-US" sz="2200" b="1" dirty="0" smtClean="0">
                <a:solidFill>
                  <a:srgbClr val="FF0000"/>
                </a:solidFill>
              </a:rPr>
              <a:t> </a:t>
            </a:r>
            <a:r>
              <a:rPr lang="en-US" sz="2200" b="1" dirty="0" smtClean="0">
                <a:solidFill>
                  <a:srgbClr val="0070C0"/>
                </a:solidFill>
              </a:rPr>
              <a:t>Surveyors compass</a:t>
            </a:r>
          </a:p>
          <a:p>
            <a:pPr algn="just"/>
            <a:r>
              <a:rPr lang="en-US" sz="2000" dirty="0" smtClean="0"/>
              <a:t>The following are the adjustments usually necessary in the prismatic compass:</a:t>
            </a:r>
          </a:p>
          <a:p>
            <a:pPr algn="just">
              <a:buNone/>
            </a:pPr>
            <a:r>
              <a:rPr lang="en-US" sz="2000" dirty="0" smtClean="0"/>
              <a:t>(</a:t>
            </a:r>
            <a:r>
              <a:rPr lang="en-US" sz="2000" dirty="0" err="1" smtClean="0"/>
              <a:t>i</a:t>
            </a:r>
            <a:r>
              <a:rPr lang="en-US" sz="2000" dirty="0" smtClean="0"/>
              <a:t>) </a:t>
            </a:r>
            <a:r>
              <a:rPr lang="en-US" sz="2000" b="1" dirty="0" smtClean="0">
                <a:solidFill>
                  <a:srgbClr val="0070C0"/>
                </a:solidFill>
              </a:rPr>
              <a:t>Temporary adjustments </a:t>
            </a:r>
            <a:r>
              <a:rPr lang="en-US" sz="2000" b="1" dirty="0" smtClean="0"/>
              <a:t>or</a:t>
            </a:r>
            <a:r>
              <a:rPr lang="en-US" sz="2000" dirty="0" smtClean="0"/>
              <a:t> </a:t>
            </a:r>
            <a:r>
              <a:rPr lang="en-US" sz="2000" b="1" dirty="0" smtClean="0">
                <a:solidFill>
                  <a:srgbClr val="7030A0"/>
                </a:solidFill>
              </a:rPr>
              <a:t>Station adjustments</a:t>
            </a:r>
          </a:p>
          <a:p>
            <a:pPr algn="just">
              <a:buNone/>
            </a:pPr>
            <a:r>
              <a:rPr lang="en-US" sz="2000" dirty="0" smtClean="0"/>
              <a:t>(ii) </a:t>
            </a:r>
            <a:r>
              <a:rPr lang="en-US" sz="2000" b="1" dirty="0" smtClean="0">
                <a:solidFill>
                  <a:srgbClr val="00B050"/>
                </a:solidFill>
              </a:rPr>
              <a:t>Permanent adjustments</a:t>
            </a:r>
          </a:p>
          <a:p>
            <a:pPr algn="just">
              <a:buNone/>
            </a:pPr>
            <a:endParaRPr lang="en-US" sz="2000" b="1" dirty="0" smtClean="0">
              <a:solidFill>
                <a:srgbClr val="00B050"/>
              </a:solidFill>
            </a:endParaRPr>
          </a:p>
          <a:p>
            <a:pPr>
              <a:buNone/>
            </a:pPr>
            <a:r>
              <a:rPr lang="en-US" sz="2200" b="1" dirty="0" smtClean="0">
                <a:solidFill>
                  <a:srgbClr val="7030A0"/>
                </a:solidFill>
              </a:rPr>
              <a:t>Temporary  adjustments of prismatic compass</a:t>
            </a:r>
          </a:p>
          <a:p>
            <a:pPr>
              <a:lnSpc>
                <a:spcPct val="150000"/>
              </a:lnSpc>
            </a:pPr>
            <a:r>
              <a:rPr lang="en-US" sz="2000" dirty="0" smtClean="0"/>
              <a:t>Centring </a:t>
            </a:r>
          </a:p>
          <a:p>
            <a:pPr>
              <a:lnSpc>
                <a:spcPct val="150000"/>
              </a:lnSpc>
            </a:pPr>
            <a:r>
              <a:rPr lang="en-US" sz="2000" dirty="0" smtClean="0"/>
              <a:t>Levelling</a:t>
            </a:r>
          </a:p>
          <a:p>
            <a:pPr>
              <a:lnSpc>
                <a:spcPct val="150000"/>
              </a:lnSpc>
            </a:pPr>
            <a:r>
              <a:rPr lang="en-US" sz="2000" dirty="0" smtClean="0"/>
              <a:t>Focussing</a:t>
            </a:r>
          </a:p>
          <a:p>
            <a:pPr>
              <a:lnSpc>
                <a:spcPct val="150000"/>
              </a:lnSpc>
              <a:buNone/>
            </a:pPr>
            <a:r>
              <a:rPr lang="en-US" sz="2000" b="1" dirty="0" smtClean="0">
                <a:solidFill>
                  <a:srgbClr val="C00000"/>
                </a:solidFill>
              </a:rPr>
              <a:t>Temporary  adjustments of Surveyors compass</a:t>
            </a:r>
          </a:p>
          <a:p>
            <a:pPr>
              <a:lnSpc>
                <a:spcPct val="150000"/>
              </a:lnSpc>
            </a:pPr>
            <a:r>
              <a:rPr lang="en-US" sz="1800" dirty="0" smtClean="0"/>
              <a:t>Centring </a:t>
            </a:r>
          </a:p>
          <a:p>
            <a:pPr>
              <a:lnSpc>
                <a:spcPct val="150000"/>
              </a:lnSpc>
            </a:pPr>
            <a:r>
              <a:rPr lang="en-US" sz="1800" dirty="0" smtClean="0"/>
              <a:t>Levelling</a:t>
            </a:r>
          </a:p>
          <a:p>
            <a:pPr>
              <a:lnSpc>
                <a:spcPct val="200000"/>
              </a:lnSpc>
            </a:pPr>
            <a:endParaRPr lang="en-US" sz="2000" dirty="0" smtClean="0"/>
          </a:p>
          <a:p>
            <a:pPr>
              <a:buNone/>
            </a:pPr>
            <a:endParaRPr lang="en-US" sz="2200" b="1"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1" end="1"/>
                                            </p:txEl>
                                          </p:spTgt>
                                        </p:tgtEl>
                                      </p:cBhvr>
                                    </p:animEffect>
                                  </p:childTnLst>
                                </p:cTn>
                              </p:par>
                              <p:par>
                                <p:cTn id="10" presetID="29"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2" end="2"/>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 calcmode="lin" valueType="num">
                                      <p:cBhvr additive="base">
                                        <p:cTn id="2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 calcmode="lin" valueType="num">
                                      <p:cBhvr additive="base">
                                        <p:cTn id="2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 calcmode="lin" valueType="num">
                                      <p:cBhvr additive="base">
                                        <p:cTn id="3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9" presetClass="entr" presetSubtype="0" decel="100000" fill="hold" nodeType="click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 calcmode="lin" valueType="num">
                                      <p:cBhvr>
                                        <p:cTn id="38"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40" dur="500" fill="hold"/>
                                        <p:tgtEl>
                                          <p:spTgt spid="3">
                                            <p:txEl>
                                              <p:pRg st="10" end="10"/>
                                            </p:txEl>
                                          </p:spTgt>
                                        </p:tgtEl>
                                        <p:attrNameLst>
                                          <p:attrName>style.rotation</p:attrName>
                                        </p:attrNameLst>
                                      </p:cBhvr>
                                      <p:tavLst>
                                        <p:tav tm="0">
                                          <p:val>
                                            <p:fltVal val="360"/>
                                          </p:val>
                                        </p:tav>
                                        <p:tav tm="100000">
                                          <p:val>
                                            <p:fltVal val="0"/>
                                          </p:val>
                                        </p:tav>
                                      </p:tavLst>
                                    </p:anim>
                                    <p:animEffect transition="in" filter="fade">
                                      <p:cBhvr>
                                        <p:cTn id="41" dur="500"/>
                                        <p:tgtEl>
                                          <p:spTgt spid="3">
                                            <p:txEl>
                                              <p:pRg st="10" end="10"/>
                                            </p:txEl>
                                          </p:spTgt>
                                        </p:tgtEl>
                                      </p:cBhvr>
                                    </p:animEffect>
                                  </p:childTnLst>
                                </p:cTn>
                              </p:par>
                              <p:par>
                                <p:cTn id="42" presetID="49" presetClass="entr" presetSubtype="0" decel="100000" fill="hold" nodeType="with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 calcmode="lin" valueType="num">
                                      <p:cBhvr>
                                        <p:cTn id="44"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45" dur="5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46" dur="500" fill="hold"/>
                                        <p:tgtEl>
                                          <p:spTgt spid="3">
                                            <p:txEl>
                                              <p:pRg st="11" end="11"/>
                                            </p:txEl>
                                          </p:spTgt>
                                        </p:tgtEl>
                                        <p:attrNameLst>
                                          <p:attrName>style.rotation</p:attrName>
                                        </p:attrNameLst>
                                      </p:cBhvr>
                                      <p:tavLst>
                                        <p:tav tm="0">
                                          <p:val>
                                            <p:fltVal val="360"/>
                                          </p:val>
                                        </p:tav>
                                        <p:tav tm="100000">
                                          <p:val>
                                            <p:fltVal val="0"/>
                                          </p:val>
                                        </p:tav>
                                      </p:tavLst>
                                    </p:anim>
                                    <p:animEffect transition="in" filter="fade">
                                      <p:cBhvr>
                                        <p:cTn id="4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772400" cy="6477000"/>
          </a:xfrm>
        </p:spPr>
        <p:txBody>
          <a:bodyPr/>
          <a:lstStyle/>
          <a:p>
            <a:pPr algn="just">
              <a:lnSpc>
                <a:spcPct val="150000"/>
              </a:lnSpc>
            </a:pPr>
            <a:r>
              <a:rPr lang="en-US" sz="2000" b="1" dirty="0" smtClean="0">
                <a:solidFill>
                  <a:srgbClr val="00B050"/>
                </a:solidFill>
              </a:rPr>
              <a:t>Adjustments for sight vanes</a:t>
            </a:r>
            <a:r>
              <a:rPr lang="en-US" sz="2000" dirty="0" smtClean="0"/>
              <a:t>: The sight vanes in a prismatic compass are not adjustable.</a:t>
            </a:r>
          </a:p>
          <a:p>
            <a:pPr algn="just"/>
            <a:r>
              <a:rPr lang="en-US" sz="2000" b="1" dirty="0" smtClean="0">
                <a:solidFill>
                  <a:srgbClr val="002060"/>
                </a:solidFill>
              </a:rPr>
              <a:t>Adjustments of the needle and pivot</a:t>
            </a:r>
            <a:r>
              <a:rPr lang="en-US" sz="2000" dirty="0" smtClean="0"/>
              <a:t>: The needle in a prismatic compass cannot be straightened.</a:t>
            </a:r>
          </a:p>
          <a:p>
            <a:pPr algn="just"/>
            <a:endParaRPr lang="en-US" sz="2000" dirty="0" smtClean="0"/>
          </a:p>
          <a:p>
            <a:pPr algn="just">
              <a:buNone/>
            </a:pPr>
            <a:r>
              <a:rPr lang="en-US" sz="2200" b="1" dirty="0" smtClean="0">
                <a:solidFill>
                  <a:schemeClr val="accent6">
                    <a:lumMod val="50000"/>
                  </a:schemeClr>
                </a:solidFill>
              </a:rPr>
              <a:t>Magnetic Declination (</a:t>
            </a:r>
            <a:r>
              <a:rPr lang="en-US" sz="2200" b="1" dirty="0" smtClean="0">
                <a:solidFill>
                  <a:srgbClr val="00B050"/>
                </a:solidFill>
              </a:rPr>
              <a:t>or</a:t>
            </a:r>
            <a:r>
              <a:rPr lang="en-US" sz="2200" b="1" dirty="0" smtClean="0">
                <a:solidFill>
                  <a:schemeClr val="accent6">
                    <a:lumMod val="50000"/>
                  </a:schemeClr>
                </a:solidFill>
              </a:rPr>
              <a:t>) Declination</a:t>
            </a:r>
          </a:p>
          <a:p>
            <a:pPr algn="just">
              <a:lnSpc>
                <a:spcPct val="150000"/>
              </a:lnSpc>
            </a:pPr>
            <a:r>
              <a:rPr lang="en-US" sz="2000" dirty="0" smtClean="0"/>
              <a:t>The magnetic meridian and the true meridian may not coincide with each other in a place. The horizontal angle between these two meridians is known as </a:t>
            </a:r>
            <a:r>
              <a:rPr lang="en-US" sz="2000" b="1" dirty="0" smtClean="0"/>
              <a:t>magnetic declination.</a:t>
            </a:r>
          </a:p>
          <a:p>
            <a:pPr>
              <a:lnSpc>
                <a:spcPct val="150000"/>
              </a:lnSpc>
            </a:pPr>
            <a:r>
              <a:rPr lang="en-US" sz="2000" dirty="0" smtClean="0"/>
              <a:t>The magnetic north at a place may be towards east or west of true north .</a:t>
            </a:r>
          </a:p>
          <a:p>
            <a:pPr>
              <a:lnSpc>
                <a:spcPct val="150000"/>
              </a:lnSpc>
            </a:pPr>
            <a:r>
              <a:rPr lang="en-US" sz="2000" dirty="0" smtClean="0"/>
              <a:t>If it is towards east, it is known as eastern or </a:t>
            </a:r>
            <a:r>
              <a:rPr lang="en-US" sz="2000" b="1" dirty="0" smtClean="0"/>
              <a:t>+ve </a:t>
            </a:r>
            <a:r>
              <a:rPr lang="en-US" sz="2000" dirty="0" smtClean="0"/>
              <a:t>declination.</a:t>
            </a:r>
          </a:p>
          <a:p>
            <a:pPr>
              <a:lnSpc>
                <a:spcPct val="150000"/>
              </a:lnSpc>
            </a:pPr>
            <a:r>
              <a:rPr lang="en-US" sz="2000" dirty="0" smtClean="0"/>
              <a:t>If towards West declination is known as </a:t>
            </a:r>
            <a:r>
              <a:rPr lang="en-US" sz="2000" b="1" dirty="0" smtClean="0"/>
              <a:t>–ve </a:t>
            </a:r>
            <a:r>
              <a:rPr lang="en-US" sz="2000" dirty="0" smtClean="0"/>
              <a:t>declination. </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7696200" cy="6400800"/>
          </a:xfrm>
        </p:spPr>
        <p:txBody>
          <a:bodyPr>
            <a:normAutofit/>
          </a:bodyPr>
          <a:lstStyle/>
          <a:p>
            <a:pPr>
              <a:buNone/>
            </a:pPr>
            <a:r>
              <a:rPr lang="en-US" sz="2200" b="1" dirty="0" smtClean="0">
                <a:solidFill>
                  <a:srgbClr val="C00000"/>
                </a:solidFill>
              </a:rPr>
              <a:t>Types of traverse</a:t>
            </a:r>
          </a:p>
          <a:p>
            <a:pPr>
              <a:buNone/>
            </a:pPr>
            <a:r>
              <a:rPr lang="en-US" sz="2000" dirty="0" smtClean="0"/>
              <a:t>The traverse may be classified into two types</a:t>
            </a:r>
          </a:p>
          <a:p>
            <a:r>
              <a:rPr lang="en-US" sz="2000" b="1" dirty="0" smtClean="0">
                <a:solidFill>
                  <a:srgbClr val="002060"/>
                </a:solidFill>
              </a:rPr>
              <a:t>Closed traverse</a:t>
            </a:r>
          </a:p>
          <a:p>
            <a:r>
              <a:rPr lang="en-US" sz="2000" b="1" dirty="0" smtClean="0">
                <a:solidFill>
                  <a:srgbClr val="002060"/>
                </a:solidFill>
              </a:rPr>
              <a:t>Open traverse</a:t>
            </a:r>
          </a:p>
          <a:p>
            <a:pPr>
              <a:buNone/>
            </a:pPr>
            <a:endParaRPr lang="en-US" sz="2000" b="1" dirty="0" smtClean="0">
              <a:solidFill>
                <a:srgbClr val="002060"/>
              </a:solidFill>
            </a:endParaRPr>
          </a:p>
          <a:p>
            <a:r>
              <a:rPr lang="en-US" sz="2000" b="1" dirty="0" smtClean="0">
                <a:solidFill>
                  <a:srgbClr val="FF0000"/>
                </a:solidFill>
              </a:rPr>
              <a:t>Closed traverse</a:t>
            </a:r>
          </a:p>
          <a:p>
            <a:pPr algn="just"/>
            <a:r>
              <a:rPr lang="en-US" sz="2000" dirty="0" smtClean="0"/>
              <a:t>A closed traverse starts from one traverse station and closed either on the same station or another traverse station whose location is already known.</a:t>
            </a:r>
          </a:p>
          <a:p>
            <a:pPr algn="just"/>
            <a:r>
              <a:rPr lang="en-US" sz="2000" dirty="0" smtClean="0"/>
              <a:t>If a traverse starts from one station and closes from on the same station, it forms a closed polygon. This type of closed traverse is known as a </a:t>
            </a:r>
            <a:r>
              <a:rPr lang="en-US" sz="2000" b="1" dirty="0" smtClean="0">
                <a:solidFill>
                  <a:srgbClr val="0070C0"/>
                </a:solidFill>
              </a:rPr>
              <a:t>loop traverse</a:t>
            </a:r>
            <a:r>
              <a:rPr lang="en-US" sz="2000" dirty="0" smtClean="0"/>
              <a:t>.</a:t>
            </a:r>
          </a:p>
          <a:p>
            <a:pPr algn="just"/>
            <a:r>
              <a:rPr lang="en-US" sz="2000" dirty="0" smtClean="0"/>
              <a:t>If the traverse starts from the one station whose location is already known or established, and closes at the another station whose location is also known or established. This type of closed traverse is called a </a:t>
            </a:r>
            <a:r>
              <a:rPr lang="en-US" sz="2000" b="1" dirty="0" smtClean="0">
                <a:solidFill>
                  <a:srgbClr val="7030A0"/>
                </a:solidFill>
              </a:rPr>
              <a:t>link traverse </a:t>
            </a:r>
            <a:r>
              <a:rPr lang="en-US" sz="2000" dirty="0" smtClean="0"/>
              <a:t>or </a:t>
            </a:r>
            <a:r>
              <a:rPr lang="en-US" sz="2000" b="1" dirty="0" smtClean="0">
                <a:solidFill>
                  <a:srgbClr val="00B050"/>
                </a:solidFill>
              </a:rPr>
              <a:t>connecting traverse.</a:t>
            </a:r>
          </a:p>
          <a:p>
            <a:pPr algn="just"/>
            <a:endParaRPr lang="en-US" sz="2000" dirty="0" smtClean="0"/>
          </a:p>
          <a:p>
            <a:endParaRPr lang="en-US" sz="2000" dirty="0" smtClean="0"/>
          </a:p>
          <a:p>
            <a:endParaRPr lang="en-US" sz="2000" b="1" dirty="0">
              <a:solidFill>
                <a:srgbClr val="FF0000"/>
              </a:solidFill>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 calcmode="lin" valueType="num">
                                      <p:cBhvr additive="base">
                                        <p:cTn id="1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7696200" cy="6477000"/>
          </a:xfrm>
        </p:spPr>
        <p:txBody>
          <a:bodyPr>
            <a:normAutofit fontScale="92500"/>
          </a:bodyPr>
          <a:lstStyle/>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pPr algn="just">
              <a:lnSpc>
                <a:spcPct val="150000"/>
              </a:lnSpc>
            </a:pPr>
            <a:r>
              <a:rPr lang="en-US" sz="2000" dirty="0" smtClean="0"/>
              <a:t>Magnetic declination varies from time to time and also from place to place. </a:t>
            </a:r>
          </a:p>
          <a:p>
            <a:pPr algn="just">
              <a:lnSpc>
                <a:spcPct val="150000"/>
              </a:lnSpc>
            </a:pPr>
            <a:r>
              <a:rPr lang="en-US" sz="2000" dirty="0" smtClean="0"/>
              <a:t>In the noon sun is exactly on the geographical meridian. In India, ‘Survey of India’ department conducts astronomical survey and publishes Isogonic Charts from which magnetic declinations at any point can be found.</a:t>
            </a:r>
          </a:p>
          <a:p>
            <a:pPr algn="just">
              <a:lnSpc>
                <a:spcPct val="150000"/>
              </a:lnSpc>
            </a:pPr>
            <a:r>
              <a:rPr lang="en-US" sz="2000" dirty="0" smtClean="0"/>
              <a:t>The lines joining the points at which declination is the same at the given time are called </a:t>
            </a:r>
            <a:r>
              <a:rPr lang="en-US" sz="2000" b="1" dirty="0" smtClean="0"/>
              <a:t>‘</a:t>
            </a:r>
            <a:r>
              <a:rPr lang="en-US" sz="2000" b="1" dirty="0" smtClean="0">
                <a:solidFill>
                  <a:srgbClr val="00B050"/>
                </a:solidFill>
              </a:rPr>
              <a:t>Isogonic lines</a:t>
            </a:r>
            <a:r>
              <a:rPr lang="en-US" sz="2000" b="1" dirty="0" smtClean="0"/>
              <a:t>’</a:t>
            </a:r>
          </a:p>
          <a:p>
            <a:pPr algn="just">
              <a:lnSpc>
                <a:spcPct val="150000"/>
              </a:lnSpc>
            </a:pPr>
            <a:r>
              <a:rPr lang="en-US" sz="2000" dirty="0" smtClean="0"/>
              <a:t>Lines joining points of zero declinations are called ‘</a:t>
            </a:r>
            <a:r>
              <a:rPr lang="en-US" sz="2000" b="1" dirty="0" smtClean="0">
                <a:solidFill>
                  <a:srgbClr val="C00000"/>
                </a:solidFill>
              </a:rPr>
              <a:t>Agonic Lines</a:t>
            </a:r>
            <a:r>
              <a:rPr lang="en-US" sz="2000" dirty="0" smtClean="0"/>
              <a:t>’. </a:t>
            </a:r>
          </a:p>
        </p:txBody>
      </p:sp>
      <p:pic>
        <p:nvPicPr>
          <p:cNvPr id="6146" name="Picture 2"/>
          <p:cNvPicPr>
            <a:picLocks noChangeAspect="1" noChangeArrowheads="1"/>
          </p:cNvPicPr>
          <p:nvPr/>
        </p:nvPicPr>
        <p:blipFill>
          <a:blip r:embed="rId2"/>
          <a:srcRect/>
          <a:stretch>
            <a:fillRect/>
          </a:stretch>
        </p:blipFill>
        <p:spPr bwMode="auto">
          <a:xfrm>
            <a:off x="533400" y="228600"/>
            <a:ext cx="3048000" cy="2133600"/>
          </a:xfrm>
          <a:prstGeom prst="rect">
            <a:avLst/>
          </a:prstGeom>
          <a:noFill/>
          <a:ln w="9525">
            <a:solidFill>
              <a:schemeClr val="accent1"/>
            </a:solidFill>
            <a:miter lim="800000"/>
            <a:headEnd/>
            <a:tailEnd/>
          </a:ln>
          <a:effectLst/>
        </p:spPr>
      </p:pic>
      <p:pic>
        <p:nvPicPr>
          <p:cNvPr id="6147" name="Picture 3" descr="C:\Documents and Settings\Administrator\Desktop\st19.3a.jpg"/>
          <p:cNvPicPr>
            <a:picLocks noChangeAspect="1" noChangeArrowheads="1"/>
          </p:cNvPicPr>
          <p:nvPr/>
        </p:nvPicPr>
        <p:blipFill>
          <a:blip r:embed="rId3"/>
          <a:srcRect/>
          <a:stretch>
            <a:fillRect/>
          </a:stretch>
        </p:blipFill>
        <p:spPr bwMode="auto">
          <a:xfrm>
            <a:off x="3886200" y="152400"/>
            <a:ext cx="1936750" cy="2286000"/>
          </a:xfrm>
          <a:prstGeom prst="rect">
            <a:avLst/>
          </a:prstGeom>
          <a:noFill/>
          <a:ln>
            <a:solidFill>
              <a:schemeClr val="accent1"/>
            </a:solidFill>
          </a:ln>
        </p:spPr>
      </p:pic>
      <p:pic>
        <p:nvPicPr>
          <p:cNvPr id="6148" name="Picture 4" descr="C:\Documents and Settings\Administrator\Desktop\nfig19_3b.jpg"/>
          <p:cNvPicPr>
            <a:picLocks noChangeAspect="1" noChangeArrowheads="1"/>
          </p:cNvPicPr>
          <p:nvPr/>
        </p:nvPicPr>
        <p:blipFill>
          <a:blip r:embed="rId4"/>
          <a:srcRect/>
          <a:stretch>
            <a:fillRect/>
          </a:stretch>
        </p:blipFill>
        <p:spPr bwMode="auto">
          <a:xfrm>
            <a:off x="6019800" y="152400"/>
            <a:ext cx="2019300" cy="2286000"/>
          </a:xfrm>
          <a:prstGeom prst="rect">
            <a:avLst/>
          </a:prstGeom>
          <a:noFill/>
          <a:ln>
            <a:solidFill>
              <a:schemeClr val="accent1"/>
            </a:solidFill>
          </a:ln>
        </p:spPr>
      </p:pic>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diamond(in)">
                                      <p:cBhvr>
                                        <p:cTn id="7" dur="2000"/>
                                        <p:tgtEl>
                                          <p:spTgt spid="3">
                                            <p:txEl>
                                              <p:pRg st="6" end="6"/>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diamond(in)">
                                      <p:cBhvr>
                                        <p:cTn id="10" dur="2000"/>
                                        <p:tgtEl>
                                          <p:spTgt spid="3">
                                            <p:txEl>
                                              <p:pRg st="7" end="7"/>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diamond(in)">
                                      <p:cBhvr>
                                        <p:cTn id="13" dur="2000"/>
                                        <p:tgtEl>
                                          <p:spTgt spid="3">
                                            <p:txEl>
                                              <p:pRg st="8" end="8"/>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diamond(in)">
                                      <p:cBhvr>
                                        <p:cTn id="16"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7696200" cy="6477000"/>
          </a:xfrm>
        </p:spPr>
        <p:txBody>
          <a:bodyPr>
            <a:normAutofit/>
          </a:bodyPr>
          <a:lstStyle/>
          <a:p>
            <a:pPr>
              <a:buNone/>
            </a:pPr>
            <a:r>
              <a:rPr lang="en-US" sz="2200" b="1" dirty="0" smtClean="0"/>
              <a:t>Determination of </a:t>
            </a:r>
            <a:r>
              <a:rPr lang="en-US" sz="2200" b="1" dirty="0" smtClean="0">
                <a:solidFill>
                  <a:srgbClr val="FF0000"/>
                </a:solidFill>
              </a:rPr>
              <a:t>true bearings </a:t>
            </a:r>
            <a:r>
              <a:rPr lang="en-US" sz="2200" b="1" dirty="0" smtClean="0"/>
              <a:t>from </a:t>
            </a:r>
            <a:r>
              <a:rPr lang="en-US" sz="2200" b="1" dirty="0" smtClean="0">
                <a:solidFill>
                  <a:srgbClr val="00B050"/>
                </a:solidFill>
              </a:rPr>
              <a:t>magnetic bearings</a:t>
            </a:r>
            <a:endParaRPr lang="en-US" sz="2200" b="1" dirty="0">
              <a:solidFill>
                <a:srgbClr val="00B050"/>
              </a:solidFill>
            </a:endParaRPr>
          </a:p>
        </p:txBody>
      </p:sp>
      <p:pic>
        <p:nvPicPr>
          <p:cNvPr id="7170" name="Picture 2"/>
          <p:cNvPicPr>
            <a:picLocks noChangeAspect="1" noChangeArrowheads="1"/>
          </p:cNvPicPr>
          <p:nvPr/>
        </p:nvPicPr>
        <p:blipFill>
          <a:blip r:embed="rId2"/>
          <a:srcRect/>
          <a:stretch>
            <a:fillRect/>
          </a:stretch>
        </p:blipFill>
        <p:spPr bwMode="auto">
          <a:xfrm>
            <a:off x="609600" y="838201"/>
            <a:ext cx="6781800" cy="5486400"/>
          </a:xfrm>
          <a:prstGeom prst="rect">
            <a:avLst/>
          </a:prstGeom>
          <a:noFill/>
          <a:ln w="9525">
            <a:noFill/>
            <a:miter lim="800000"/>
            <a:headEnd/>
            <a:tailEnd/>
          </a:ln>
          <a:effectLst/>
        </p:spPr>
      </p:pic>
      <p:pic>
        <p:nvPicPr>
          <p:cNvPr id="7171" name="Picture 3"/>
          <p:cNvPicPr>
            <a:picLocks noChangeAspect="1" noChangeArrowheads="1"/>
          </p:cNvPicPr>
          <p:nvPr/>
        </p:nvPicPr>
        <p:blipFill>
          <a:blip r:embed="rId3"/>
          <a:srcRect/>
          <a:stretch>
            <a:fillRect/>
          </a:stretch>
        </p:blipFill>
        <p:spPr bwMode="auto">
          <a:xfrm>
            <a:off x="1371600" y="838200"/>
            <a:ext cx="5257800" cy="2247900"/>
          </a:xfrm>
          <a:prstGeom prst="rect">
            <a:avLst/>
          </a:prstGeom>
          <a:noFill/>
          <a:ln w="9525">
            <a:noFill/>
            <a:miter lim="800000"/>
            <a:headEnd/>
            <a:tailEnd/>
          </a:ln>
          <a:effectLst/>
        </p:spPr>
      </p:pic>
      <p:sp>
        <p:nvSpPr>
          <p:cNvPr id="8" name="Rectangle 7"/>
          <p:cNvSpPr/>
          <p:nvPr/>
        </p:nvSpPr>
        <p:spPr>
          <a:xfrm>
            <a:off x="1371600" y="1524000"/>
            <a:ext cx="5334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IF</a:t>
            </a:r>
            <a:endParaRPr lang="en-US" b="1" dirty="0">
              <a:solidFill>
                <a:schemeClr val="tx1"/>
              </a:solidFill>
            </a:endParaRPr>
          </a:p>
        </p:txBody>
      </p:sp>
      <p:pic>
        <p:nvPicPr>
          <p:cNvPr id="7172" name="Picture 4"/>
          <p:cNvPicPr>
            <a:picLocks noChangeAspect="1" noChangeArrowheads="1"/>
          </p:cNvPicPr>
          <p:nvPr/>
        </p:nvPicPr>
        <p:blipFill>
          <a:blip r:embed="rId4"/>
          <a:srcRect/>
          <a:stretch>
            <a:fillRect/>
          </a:stretch>
        </p:blipFill>
        <p:spPr bwMode="auto">
          <a:xfrm>
            <a:off x="1371600" y="4114800"/>
            <a:ext cx="5410200" cy="2286000"/>
          </a:xfrm>
          <a:prstGeom prst="rect">
            <a:avLst/>
          </a:prstGeom>
          <a:noFill/>
          <a:ln w="9525">
            <a:noFill/>
            <a:miter lim="800000"/>
            <a:headEnd/>
            <a:tailEnd/>
          </a:ln>
          <a:effectLst/>
        </p:spPr>
      </p:pic>
      <p:sp>
        <p:nvSpPr>
          <p:cNvPr id="10" name="Rectangle 9"/>
          <p:cNvSpPr/>
          <p:nvPr/>
        </p:nvSpPr>
        <p:spPr>
          <a:xfrm>
            <a:off x="1524000" y="4419600"/>
            <a:ext cx="5334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IF</a:t>
            </a:r>
            <a:endParaRPr lang="en-US" b="1" dirty="0">
              <a:solidFill>
                <a:schemeClr val="tx1"/>
              </a:solidFill>
            </a:endParaRPr>
          </a:p>
        </p:txBody>
      </p:sp>
    </p:spTree>
  </p:cSld>
  <p:clrMapOvr>
    <a:masterClrMapping/>
  </p:clrMapOvr>
  <p:transition>
    <p:wheel spokes="3"/>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848600" cy="6477000"/>
          </a:xfrm>
        </p:spPr>
        <p:txBody>
          <a:bodyPr/>
          <a:lstStyle/>
          <a:p>
            <a:pPr algn="just">
              <a:buNone/>
            </a:pPr>
            <a:r>
              <a:rPr lang="en-US" sz="2400" b="1" dirty="0" smtClean="0">
                <a:solidFill>
                  <a:srgbClr val="FF0000"/>
                </a:solidFill>
              </a:rPr>
              <a:t>Prob 6</a:t>
            </a:r>
            <a:r>
              <a:rPr lang="en-US" sz="2400" b="1" dirty="0" smtClean="0"/>
              <a:t>:</a:t>
            </a:r>
          </a:p>
          <a:p>
            <a:pPr algn="just">
              <a:buNone/>
            </a:pPr>
            <a:r>
              <a:rPr lang="en-US" sz="2000" dirty="0" smtClean="0"/>
              <a:t>   The magnetic bearing of a line AB is 88° 45′.Calculate the true bearing if (a) the magnetic declination is 5° 30′ east (b) the magnetic declination is 4° 45′ W. </a:t>
            </a:r>
          </a:p>
          <a:p>
            <a:pPr algn="just">
              <a:buNone/>
            </a:pPr>
            <a:r>
              <a:rPr lang="en-US" sz="2400" b="1" dirty="0" smtClean="0">
                <a:solidFill>
                  <a:srgbClr val="00B050"/>
                </a:solidFill>
              </a:rPr>
              <a:t>    </a:t>
            </a:r>
            <a:r>
              <a:rPr lang="en-US" sz="2000" b="1" dirty="0" smtClean="0">
                <a:solidFill>
                  <a:srgbClr val="00B050"/>
                </a:solidFill>
              </a:rPr>
              <a:t>Ans</a:t>
            </a:r>
            <a:r>
              <a:rPr lang="en-US" sz="2000" dirty="0" smtClean="0"/>
              <a:t>: (a) 94° 15′  (b) 84°</a:t>
            </a:r>
          </a:p>
          <a:p>
            <a:pPr algn="just">
              <a:buNone/>
            </a:pPr>
            <a:endParaRPr lang="en-US" sz="2400" b="1" dirty="0" smtClean="0">
              <a:solidFill>
                <a:srgbClr val="FF0000"/>
              </a:solidFill>
            </a:endParaRPr>
          </a:p>
          <a:p>
            <a:pPr algn="just">
              <a:buNone/>
            </a:pPr>
            <a:r>
              <a:rPr lang="en-US" sz="2400" b="1" dirty="0" smtClean="0">
                <a:solidFill>
                  <a:srgbClr val="FF0000"/>
                </a:solidFill>
              </a:rPr>
              <a:t>Prob 7</a:t>
            </a:r>
            <a:r>
              <a:rPr lang="en-US" sz="2400" b="1" dirty="0" smtClean="0"/>
              <a:t>:</a:t>
            </a:r>
          </a:p>
          <a:p>
            <a:pPr algn="just">
              <a:buNone/>
            </a:pPr>
            <a:r>
              <a:rPr lang="en-US" sz="2000" dirty="0" smtClean="0"/>
              <a:t>   True bearing of line AB is 357° and its magnetic bearing is 1° 30′. Determine the declination. Also find the true bearing of AC which has magnetic bearing equal to 153° 30′.</a:t>
            </a:r>
          </a:p>
          <a:p>
            <a:pPr algn="just">
              <a:buNone/>
            </a:pPr>
            <a:r>
              <a:rPr lang="en-US" sz="2000" dirty="0" smtClean="0"/>
              <a:t>    </a:t>
            </a:r>
            <a:r>
              <a:rPr lang="en-US" sz="2000" b="1" dirty="0" smtClean="0">
                <a:solidFill>
                  <a:srgbClr val="00B050"/>
                </a:solidFill>
              </a:rPr>
              <a:t>Ans</a:t>
            </a:r>
            <a:r>
              <a:rPr lang="en-US" sz="2000" dirty="0" smtClean="0"/>
              <a:t>: 4° 30′ west, 149° </a:t>
            </a:r>
          </a:p>
          <a:p>
            <a:pPr algn="just">
              <a:buNone/>
            </a:pPr>
            <a:endParaRPr lang="en-US" sz="2000" dirty="0" smtClean="0"/>
          </a:p>
          <a:p>
            <a:pPr algn="just">
              <a:buNone/>
            </a:pPr>
            <a:r>
              <a:rPr lang="en-US" sz="2300" b="1" dirty="0" smtClean="0">
                <a:solidFill>
                  <a:srgbClr val="FF0000"/>
                </a:solidFill>
              </a:rPr>
              <a:t>Prob 8</a:t>
            </a:r>
            <a:r>
              <a:rPr lang="en-US" sz="2000" b="1" dirty="0" smtClean="0"/>
              <a:t>:</a:t>
            </a:r>
          </a:p>
          <a:p>
            <a:pPr algn="just">
              <a:buNone/>
            </a:pPr>
            <a:r>
              <a:rPr lang="en-US" sz="2000" dirty="0" smtClean="0"/>
              <a:t>    The magnetic bearing of a line AB is S38°30′W.             .Calculate the true bearing if the magnetic declination is        (a) 4° 30′ W (b) 3° 30′ E.</a:t>
            </a:r>
          </a:p>
          <a:p>
            <a:pPr algn="just">
              <a:buNone/>
            </a:pPr>
            <a:r>
              <a:rPr lang="en-US" sz="2000" b="1" dirty="0" smtClean="0">
                <a:solidFill>
                  <a:srgbClr val="00B050"/>
                </a:solidFill>
              </a:rPr>
              <a:t>Ans</a:t>
            </a:r>
            <a:r>
              <a:rPr lang="en-US" sz="2000" dirty="0" smtClean="0"/>
              <a:t>:  (a) S34°W (b) S42°W </a:t>
            </a:r>
            <a:endParaRPr lang="en-US" sz="2000" dirty="0"/>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nodeType="clickEffect">
                                  <p:stCondLst>
                                    <p:cond delay="0"/>
                                  </p:stCondLst>
                                  <p:iterate type="lt">
                                    <p:tmPct val="50000"/>
                                  </p:iterate>
                                  <p:childTnLst>
                                    <p:set>
                                      <p:cBhvr>
                                        <p:cTn id="12"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13"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15" dur="80"/>
                                        <p:tgtEl>
                                          <p:spTgt spid="3">
                                            <p:txEl>
                                              <p:pRg st="2" end="2"/>
                                            </p:txEl>
                                          </p:spTgt>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 to="" calcmode="lin" valueType="num">
                                      <p:cBhvr>
                                        <p:cTn id="20" dur="1" fill="hold"/>
                                        <p:tgtEl>
                                          <p:spTgt spid="3">
                                            <p:txEl>
                                              <p:pRg st="5" end="5"/>
                                            </p:txEl>
                                          </p:spTgt>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7" presetClass="entr" presetSubtype="0" fill="hold" nodeType="clickEffect">
                                  <p:stCondLst>
                                    <p:cond delay="0"/>
                                  </p:stCondLst>
                                  <p:iterate type="lt">
                                    <p:tmPct val="50000"/>
                                  </p:iterate>
                                  <p:childTnLst>
                                    <p:set>
                                      <p:cBhvr>
                                        <p:cTn id="24" dur="1" fill="hold">
                                          <p:stCondLst>
                                            <p:cond delay="0"/>
                                          </p:stCondLst>
                                        </p:cTn>
                                        <p:tgtEl>
                                          <p:spTgt spid="3">
                                            <p:txEl>
                                              <p:pRg st="6" end="6"/>
                                            </p:txEl>
                                          </p:spTgt>
                                        </p:tgtEl>
                                        <p:attrNameLst>
                                          <p:attrName>style.visibility</p:attrName>
                                        </p:attrNameLst>
                                      </p:cBhvr>
                                      <p:to>
                                        <p:strVal val="visible"/>
                                      </p:to>
                                    </p:set>
                                    <p:anim calcmode="discrete" valueType="clr">
                                      <p:cBhvr override="childStyle">
                                        <p:cTn id="25" dur="80"/>
                                        <p:tgtEl>
                                          <p:spTgt spid="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3">
                                            <p:txEl>
                                              <p:pRg st="6" end="6"/>
                                            </p:txEl>
                                          </p:spTgt>
                                        </p:tgtEl>
                                        <p:attrNameLst>
                                          <p:attrName>fillcolor</p:attrName>
                                        </p:attrNameLst>
                                      </p:cBhvr>
                                      <p:tavLst>
                                        <p:tav tm="0">
                                          <p:val>
                                            <p:clrVal>
                                              <a:schemeClr val="accent2"/>
                                            </p:clrVal>
                                          </p:val>
                                        </p:tav>
                                        <p:tav tm="50000">
                                          <p:val>
                                            <p:clrVal>
                                              <a:schemeClr val="hlink"/>
                                            </p:clrVal>
                                          </p:val>
                                        </p:tav>
                                      </p:tavLst>
                                    </p:anim>
                                    <p:set>
                                      <p:cBhvr>
                                        <p:cTn id="27" dur="80"/>
                                        <p:tgtEl>
                                          <p:spTgt spid="3">
                                            <p:txEl>
                                              <p:pRg st="6" end="6"/>
                                            </p:txEl>
                                          </p:spTgt>
                                        </p:tgtEl>
                                        <p:attrNameLst>
                                          <p:attrName>fill.type</p:attrName>
                                        </p:attrNameLst>
                                      </p:cBhvr>
                                      <p:to>
                                        <p:strVal val="solid"/>
                                      </p:to>
                                    </p:set>
                                  </p:childTnLst>
                                </p:cTn>
                              </p:par>
                            </p:childTnLst>
                          </p:cTn>
                        </p:par>
                      </p:childTnLst>
                    </p:cTn>
                  </p:par>
                  <p:par>
                    <p:cTn id="28" fill="hold">
                      <p:stCondLst>
                        <p:cond delay="indefinite"/>
                      </p:stCondLst>
                      <p:childTnLst>
                        <p:par>
                          <p:cTn id="29" fill="hold">
                            <p:stCondLst>
                              <p:cond delay="0"/>
                            </p:stCondLst>
                            <p:childTnLst>
                              <p:par>
                                <p:cTn id="30" presetID="49" presetClass="entr" presetSubtype="0" decel="100000" fill="hold"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 calcmode="lin" valueType="num">
                                      <p:cBhvr>
                                        <p:cTn id="32"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9" end="9"/>
                                            </p:txEl>
                                          </p:spTgt>
                                        </p:tgtEl>
                                        <p:attrNameLst>
                                          <p:attrName>ppt_h</p:attrName>
                                        </p:attrNameLst>
                                      </p:cBhvr>
                                      <p:tavLst>
                                        <p:tav tm="0">
                                          <p:val>
                                            <p:fltVal val="0"/>
                                          </p:val>
                                        </p:tav>
                                        <p:tav tm="100000">
                                          <p:val>
                                            <p:strVal val="#ppt_h"/>
                                          </p:val>
                                        </p:tav>
                                      </p:tavLst>
                                    </p:anim>
                                    <p:anim calcmode="lin" valueType="num">
                                      <p:cBhvr>
                                        <p:cTn id="34" dur="500" fill="hold"/>
                                        <p:tgtEl>
                                          <p:spTgt spid="3">
                                            <p:txEl>
                                              <p:pRg st="9" end="9"/>
                                            </p:txEl>
                                          </p:spTgt>
                                        </p:tgtEl>
                                        <p:attrNameLst>
                                          <p:attrName>style.rotation</p:attrName>
                                        </p:attrNameLst>
                                      </p:cBhvr>
                                      <p:tavLst>
                                        <p:tav tm="0">
                                          <p:val>
                                            <p:fltVal val="360"/>
                                          </p:val>
                                        </p:tav>
                                        <p:tav tm="100000">
                                          <p:val>
                                            <p:fltVal val="0"/>
                                          </p:val>
                                        </p:tav>
                                      </p:tavLst>
                                    </p:anim>
                                    <p:animEffect transition="in" filter="fade">
                                      <p:cBhvr>
                                        <p:cTn id="35" dur="500"/>
                                        <p:tgtEl>
                                          <p:spTgt spid="3">
                                            <p:txEl>
                                              <p:pRg st="9" end="9"/>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7" presetClass="entr" presetSubtype="0" fill="hold" nodeType="clickEffect">
                                  <p:stCondLst>
                                    <p:cond delay="0"/>
                                  </p:stCondLst>
                                  <p:iterate type="lt">
                                    <p:tmPct val="50000"/>
                                  </p:iterate>
                                  <p:childTnLst>
                                    <p:set>
                                      <p:cBhvr>
                                        <p:cTn id="39" dur="1" fill="hold">
                                          <p:stCondLst>
                                            <p:cond delay="0"/>
                                          </p:stCondLst>
                                        </p:cTn>
                                        <p:tgtEl>
                                          <p:spTgt spid="3">
                                            <p:txEl>
                                              <p:pRg st="10" end="10"/>
                                            </p:txEl>
                                          </p:spTgt>
                                        </p:tgtEl>
                                        <p:attrNameLst>
                                          <p:attrName>style.visibility</p:attrName>
                                        </p:attrNameLst>
                                      </p:cBhvr>
                                      <p:to>
                                        <p:strVal val="visible"/>
                                      </p:to>
                                    </p:set>
                                    <p:anim calcmode="discrete" valueType="clr">
                                      <p:cBhvr override="childStyle">
                                        <p:cTn id="40" dur="80"/>
                                        <p:tgtEl>
                                          <p:spTgt spid="3">
                                            <p:txEl>
                                              <p:pRg st="10" end="1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3">
                                            <p:txEl>
                                              <p:pRg st="10" end="10"/>
                                            </p:txEl>
                                          </p:spTgt>
                                        </p:tgtEl>
                                        <p:attrNameLst>
                                          <p:attrName>fillcolor</p:attrName>
                                        </p:attrNameLst>
                                      </p:cBhvr>
                                      <p:tavLst>
                                        <p:tav tm="0">
                                          <p:val>
                                            <p:clrVal>
                                              <a:schemeClr val="accent2"/>
                                            </p:clrVal>
                                          </p:val>
                                        </p:tav>
                                        <p:tav tm="50000">
                                          <p:val>
                                            <p:clrVal>
                                              <a:schemeClr val="hlink"/>
                                            </p:clrVal>
                                          </p:val>
                                        </p:tav>
                                      </p:tavLst>
                                    </p:anim>
                                    <p:set>
                                      <p:cBhvr>
                                        <p:cTn id="42" dur="80"/>
                                        <p:tgtEl>
                                          <p:spTgt spid="3">
                                            <p:txEl>
                                              <p:pRg st="10" end="1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772400" cy="6477000"/>
          </a:xfrm>
        </p:spPr>
        <p:txBody>
          <a:bodyPr>
            <a:normAutofit/>
          </a:bodyPr>
          <a:lstStyle/>
          <a:p>
            <a:pPr>
              <a:buNone/>
            </a:pPr>
            <a:r>
              <a:rPr lang="en-US" sz="2200" b="1" dirty="0" smtClean="0">
                <a:solidFill>
                  <a:srgbClr val="FF0000"/>
                </a:solidFill>
              </a:rPr>
              <a:t>Local attraction</a:t>
            </a:r>
          </a:p>
          <a:p>
            <a:pPr algn="just">
              <a:lnSpc>
                <a:spcPct val="150000"/>
              </a:lnSpc>
            </a:pPr>
            <a:r>
              <a:rPr lang="en-US" sz="2000" dirty="0" smtClean="0"/>
              <a:t>Local is the attraction of the magnetic needle to a local magnetic filed other than earth’s magnetic field.</a:t>
            </a:r>
          </a:p>
          <a:p>
            <a:pPr algn="just">
              <a:lnSpc>
                <a:spcPct val="150000"/>
              </a:lnSpc>
            </a:pPr>
            <a:r>
              <a:rPr lang="en-US" sz="2000" dirty="0" smtClean="0"/>
              <a:t>The local magnetic filed is caused by iron fences, iron poles, steel bars, vehicles, steel doors and windows, iron deposits, etc.</a:t>
            </a:r>
          </a:p>
          <a:p>
            <a:pPr algn="just">
              <a:lnSpc>
                <a:spcPct val="150000"/>
              </a:lnSpc>
            </a:pPr>
            <a:r>
              <a:rPr lang="en-US" sz="2000" dirty="0" smtClean="0"/>
              <a:t>Even small items made of iron or steel such as the wrist watch case, pen, belt buckle, taping arrows and steel tapes cause local attraction. D.C power lines also develop a local magnetic field.</a:t>
            </a:r>
          </a:p>
          <a:p>
            <a:pPr algn="just">
              <a:lnSpc>
                <a:spcPct val="150000"/>
              </a:lnSpc>
            </a:pPr>
            <a:r>
              <a:rPr lang="en-US" sz="2000" dirty="0" smtClean="0"/>
              <a:t>To detect local attraction, it is essential to take both the fore bearing and back bearing of each line.</a:t>
            </a:r>
          </a:p>
          <a:p>
            <a:pPr algn="just">
              <a:lnSpc>
                <a:spcPct val="150000"/>
              </a:lnSpc>
            </a:pPr>
            <a:endParaRPr lang="en-US" sz="2000" dirty="0" smtClean="0"/>
          </a:p>
          <a:p>
            <a:endParaRPr lang="en-US" sz="2000" dirty="0"/>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 to="" calcmode="lin" valueType="num">
                                      <p:cBhvr>
                                        <p:cTn id="10" dur="1" fill="hold"/>
                                        <p:tgtEl>
                                          <p:spTgt spid="3">
                                            <p:txEl>
                                              <p:pRg st="2" end="2"/>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to="" calcmode="lin" valueType="num">
                                      <p:cBhvr>
                                        <p:cTn id="13" dur="1" fill="hold"/>
                                        <p:tgtEl>
                                          <p:spTgt spid="3">
                                            <p:txEl>
                                              <p:pRg st="3" end="3"/>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 to="" calcmode="lin" valueType="num">
                                      <p:cBhvr>
                                        <p:cTn id="16"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848600" cy="6477000"/>
          </a:xfrm>
        </p:spPr>
        <p:txBody>
          <a:bodyPr>
            <a:normAutofit/>
          </a:bodyPr>
          <a:lstStyle/>
          <a:p>
            <a:pPr algn="just">
              <a:lnSpc>
                <a:spcPct val="200000"/>
              </a:lnSpc>
            </a:pPr>
            <a:r>
              <a:rPr lang="en-US" sz="2000" dirty="0" smtClean="0"/>
              <a:t>If the fore bearing and back bearing of a line does not differ by 180°, then there is a possibility of local attraction during the observation of the line.</a:t>
            </a:r>
          </a:p>
          <a:p>
            <a:pPr algn="just">
              <a:lnSpc>
                <a:spcPct val="200000"/>
              </a:lnSpc>
            </a:pPr>
            <a:r>
              <a:rPr lang="en-US" sz="2000" dirty="0" smtClean="0"/>
              <a:t>Otherwise, if the sum of the interior angles of a closed traverse does not provide (2n - 4) right angles </a:t>
            </a:r>
            <a:r>
              <a:rPr lang="en-US" sz="2000" dirty="0" smtClean="0">
                <a:solidFill>
                  <a:srgbClr val="FF0000"/>
                </a:solidFill>
              </a:rPr>
              <a:t>[</a:t>
            </a:r>
            <a:r>
              <a:rPr lang="en-US" sz="2000" dirty="0" smtClean="0"/>
              <a:t>where n is the number of sides in the traverse</a:t>
            </a:r>
            <a:r>
              <a:rPr lang="en-US" sz="2000" dirty="0" smtClean="0">
                <a:solidFill>
                  <a:srgbClr val="FF0000"/>
                </a:solidFill>
              </a:rPr>
              <a:t>]</a:t>
            </a:r>
            <a:r>
              <a:rPr lang="en-US" sz="2000" dirty="0" smtClean="0"/>
              <a:t>, then there is a possibility of local attraction during the observation of the traverse.</a:t>
            </a:r>
            <a:endParaRPr lang="en-US" sz="2000" b="1" dirty="0" smtClean="0">
              <a:solidFill>
                <a:srgbClr val="7030A0"/>
              </a:solidFill>
            </a:endParaRPr>
          </a:p>
        </p:txBody>
      </p:sp>
    </p:spTree>
  </p:cSld>
  <p:clrMapOvr>
    <a:masterClrMapping/>
  </p:clrMapOvr>
  <p:transition>
    <p:check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772400" cy="6477000"/>
          </a:xfrm>
        </p:spPr>
        <p:txBody>
          <a:bodyPr>
            <a:normAutofit/>
          </a:bodyPr>
          <a:lstStyle/>
          <a:p>
            <a:r>
              <a:rPr lang="en-US" sz="2200" b="1" dirty="0" smtClean="0">
                <a:solidFill>
                  <a:schemeClr val="accent6">
                    <a:lumMod val="50000"/>
                  </a:schemeClr>
                </a:solidFill>
              </a:rPr>
              <a:t>Correction for local attraction</a:t>
            </a:r>
          </a:p>
          <a:p>
            <a:pPr algn="just">
              <a:lnSpc>
                <a:spcPct val="150000"/>
              </a:lnSpc>
              <a:buNone/>
            </a:pPr>
            <a:r>
              <a:rPr lang="en-US" sz="2400" dirty="0" smtClean="0"/>
              <a:t>   </a:t>
            </a:r>
            <a:r>
              <a:rPr lang="en-US" sz="2000" dirty="0" smtClean="0"/>
              <a:t>If local attraction is detected in a compass survey observed bearings may be corrected by any one of the following two methods:</a:t>
            </a:r>
          </a:p>
          <a:p>
            <a:pPr algn="just">
              <a:lnSpc>
                <a:spcPct val="150000"/>
              </a:lnSpc>
              <a:buNone/>
            </a:pPr>
            <a:r>
              <a:rPr lang="en-US" sz="2000" b="1" dirty="0" smtClean="0">
                <a:solidFill>
                  <a:srgbClr val="FF0000"/>
                </a:solidFill>
              </a:rPr>
              <a:t>Method I</a:t>
            </a:r>
            <a:r>
              <a:rPr lang="en-US" sz="2000" b="1" dirty="0" smtClean="0"/>
              <a:t>: </a:t>
            </a:r>
            <a:r>
              <a:rPr lang="en-US" sz="2000" dirty="0" smtClean="0"/>
              <a:t>It may be noted that the included angle is not influenced by local attraction as both readings are equally affected. Hence, first calculate included angles at each station, commencing from the unaffected line and using included angles, the corrected bearings of all lines may be calculated.</a:t>
            </a:r>
          </a:p>
          <a:p>
            <a:pPr algn="just">
              <a:lnSpc>
                <a:spcPct val="150000"/>
              </a:lnSpc>
              <a:buNone/>
            </a:pPr>
            <a:r>
              <a:rPr lang="en-US" sz="2000" b="1" dirty="0" smtClean="0">
                <a:solidFill>
                  <a:srgbClr val="FF0000"/>
                </a:solidFill>
              </a:rPr>
              <a:t>Method II</a:t>
            </a:r>
            <a:r>
              <a:rPr lang="en-US" sz="2000" b="1" dirty="0" smtClean="0"/>
              <a:t>: </a:t>
            </a:r>
            <a:r>
              <a:rPr lang="en-US" sz="2000" dirty="0" smtClean="0"/>
              <a:t>In this method, errors due to local attraction at each of the affected station is found starting from the bearing of a unaffected local attraction, the bearing of the successive lines are adjusted.</a:t>
            </a:r>
            <a:endParaRPr lang="en-US" sz="2000" dirty="0"/>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amond(in)">
                                      <p:cBhvr>
                                        <p:cTn id="15"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7696200" cy="6477000"/>
          </a:xfrm>
        </p:spPr>
        <p:txBody>
          <a:bodyPr>
            <a:normAutofit/>
          </a:bodyPr>
          <a:lstStyle/>
          <a:p>
            <a:r>
              <a:rPr lang="en-US" sz="2200" b="1" dirty="0" smtClean="0">
                <a:solidFill>
                  <a:srgbClr val="FF0000"/>
                </a:solidFill>
              </a:rPr>
              <a:t>Problems on local attraction</a:t>
            </a:r>
          </a:p>
          <a:p>
            <a:pPr>
              <a:buNone/>
            </a:pPr>
            <a:endParaRPr lang="en-US" sz="2200" b="1" dirty="0" smtClean="0">
              <a:solidFill>
                <a:srgbClr val="FF0000"/>
              </a:solidFill>
            </a:endParaRPr>
          </a:p>
          <a:p>
            <a:pPr>
              <a:buNone/>
            </a:pPr>
            <a:r>
              <a:rPr lang="en-US" sz="2200" b="1" dirty="0" smtClean="0">
                <a:solidFill>
                  <a:srgbClr val="00B0F0"/>
                </a:solidFill>
              </a:rPr>
              <a:t>Errors in compass surveying</a:t>
            </a:r>
          </a:p>
          <a:p>
            <a:pPr>
              <a:buNone/>
            </a:pPr>
            <a:r>
              <a:rPr lang="en-US" sz="2000" b="1" dirty="0" smtClean="0">
                <a:solidFill>
                  <a:srgbClr val="FF0000"/>
                </a:solidFill>
              </a:rPr>
              <a:t>Instrumental errors </a:t>
            </a:r>
          </a:p>
          <a:p>
            <a:pPr>
              <a:lnSpc>
                <a:spcPct val="150000"/>
              </a:lnSpc>
              <a:buFont typeface="Wingdings" pitchFamily="2" charset="2"/>
              <a:buChar char="Ø"/>
            </a:pPr>
            <a:r>
              <a:rPr lang="en-US" sz="2000" dirty="0" smtClean="0"/>
              <a:t>The needle is sluggish or has lost its magnetism.</a:t>
            </a:r>
          </a:p>
          <a:p>
            <a:pPr>
              <a:lnSpc>
                <a:spcPct val="150000"/>
              </a:lnSpc>
              <a:buFont typeface="Wingdings" pitchFamily="2" charset="2"/>
              <a:buChar char="Ø"/>
            </a:pPr>
            <a:r>
              <a:rPr lang="en-US" sz="2000" dirty="0" smtClean="0"/>
              <a:t>The needle is not perfectly straight.</a:t>
            </a:r>
          </a:p>
          <a:p>
            <a:pPr>
              <a:lnSpc>
                <a:spcPct val="150000"/>
              </a:lnSpc>
              <a:buFont typeface="Wingdings" pitchFamily="2" charset="2"/>
              <a:buChar char="Ø"/>
            </a:pPr>
            <a:r>
              <a:rPr lang="en-US" sz="2000" dirty="0" smtClean="0"/>
              <a:t>The pivot is not at the centre of the graduated circle.</a:t>
            </a:r>
          </a:p>
          <a:p>
            <a:pPr>
              <a:lnSpc>
                <a:spcPct val="150000"/>
              </a:lnSpc>
              <a:buFont typeface="Wingdings" pitchFamily="2" charset="2"/>
              <a:buChar char="Ø"/>
            </a:pPr>
            <a:r>
              <a:rPr lang="en-US" sz="2000" dirty="0" smtClean="0"/>
              <a:t>The needle does not remain horizontal because of dip.</a:t>
            </a:r>
          </a:p>
          <a:p>
            <a:pPr>
              <a:lnSpc>
                <a:spcPct val="150000"/>
              </a:lnSpc>
              <a:buFont typeface="Wingdings" pitchFamily="2" charset="2"/>
              <a:buChar char="Ø"/>
            </a:pPr>
            <a:r>
              <a:rPr lang="en-US" sz="2000" dirty="0" smtClean="0"/>
              <a:t>The graduate ring of the prismatic compass is not horizontal.</a:t>
            </a:r>
          </a:p>
          <a:p>
            <a:pPr>
              <a:lnSpc>
                <a:spcPct val="150000"/>
              </a:lnSpc>
              <a:buFont typeface="Wingdings" pitchFamily="2" charset="2"/>
              <a:buChar char="Ø"/>
            </a:pPr>
            <a:r>
              <a:rPr lang="en-US" sz="2000" dirty="0" smtClean="0"/>
              <a:t>The vertical hair in the sight vane is too thick or too loose.</a:t>
            </a:r>
          </a:p>
          <a:p>
            <a:pPr>
              <a:lnSpc>
                <a:spcPct val="150000"/>
              </a:lnSpc>
              <a:buFont typeface="Wingdings" pitchFamily="2" charset="2"/>
              <a:buChar char="Ø"/>
            </a:pPr>
            <a:r>
              <a:rPr lang="en-US" sz="2000" dirty="0" smtClean="0"/>
              <a:t>The plane of sight is not vertical.</a:t>
            </a:r>
          </a:p>
          <a:p>
            <a:pPr>
              <a:buFont typeface="Wingdings" pitchFamily="2" charset="2"/>
              <a:buChar char="Ø"/>
            </a:pPr>
            <a:endParaRPr lang="en-US" sz="2000" dirty="0" smtClean="0"/>
          </a:p>
          <a:p>
            <a:endParaRPr lang="en-US" sz="2000" b="1" dirty="0">
              <a:solidFill>
                <a:srgbClr val="FF0000"/>
              </a:solidFill>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slide(fromBottom)">
                                      <p:cBhvr>
                                        <p:cTn id="7" dur="500"/>
                                        <p:tgtEl>
                                          <p:spTgt spid="3">
                                            <p:txEl>
                                              <p:pRg st="4" end="4"/>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slide(fromBottom)">
                                      <p:cBhvr>
                                        <p:cTn id="10" dur="500"/>
                                        <p:tgtEl>
                                          <p:spTgt spid="3">
                                            <p:txEl>
                                              <p:pRg st="5" end="5"/>
                                            </p:txEl>
                                          </p:spTgt>
                                        </p:tgtEl>
                                      </p:cBhvr>
                                    </p:animEffect>
                                  </p:childTnLst>
                                </p:cTn>
                              </p:par>
                              <p:par>
                                <p:cTn id="11" presetID="12" presetClass="entr" presetSubtype="4"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slide(fromBottom)">
                                      <p:cBhvr>
                                        <p:cTn id="13" dur="500"/>
                                        <p:tgtEl>
                                          <p:spTgt spid="3">
                                            <p:txEl>
                                              <p:pRg st="6" end="6"/>
                                            </p:txEl>
                                          </p:spTgt>
                                        </p:tgtEl>
                                      </p:cBhvr>
                                    </p:animEffect>
                                  </p:childTnLst>
                                </p:cTn>
                              </p:par>
                              <p:par>
                                <p:cTn id="14" presetID="12" presetClass="entr" presetSubtype="4"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slide(fromBottom)">
                                      <p:cBhvr>
                                        <p:cTn id="16" dur="500"/>
                                        <p:tgtEl>
                                          <p:spTgt spid="3">
                                            <p:txEl>
                                              <p:pRg st="7" end="7"/>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slide(fromBottom)">
                                      <p:cBhvr>
                                        <p:cTn id="19" dur="500"/>
                                        <p:tgtEl>
                                          <p:spTgt spid="3">
                                            <p:txEl>
                                              <p:pRg st="8" end="8"/>
                                            </p:txEl>
                                          </p:spTgt>
                                        </p:tgtEl>
                                      </p:cBhvr>
                                    </p:animEffect>
                                  </p:childTnLst>
                                </p:cTn>
                              </p:par>
                              <p:par>
                                <p:cTn id="20" presetID="12" presetClass="entr" presetSubtype="4" fill="hold" nodeType="with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slide(fromBottom)">
                                      <p:cBhvr>
                                        <p:cTn id="22" dur="500"/>
                                        <p:tgtEl>
                                          <p:spTgt spid="3">
                                            <p:txEl>
                                              <p:pRg st="9" end="9"/>
                                            </p:txEl>
                                          </p:spTgt>
                                        </p:tgtEl>
                                      </p:cBhvr>
                                    </p:animEffect>
                                  </p:childTnLst>
                                </p:cTn>
                              </p:par>
                              <p:par>
                                <p:cTn id="23" presetID="12" presetClass="entr" presetSubtype="4"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animEffect transition="in" filter="slide(fromBottom)">
                                      <p:cBhvr>
                                        <p:cTn id="2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7772400" cy="6477000"/>
          </a:xfrm>
        </p:spPr>
        <p:txBody>
          <a:bodyPr>
            <a:normAutofit/>
          </a:bodyPr>
          <a:lstStyle/>
          <a:p>
            <a:pPr>
              <a:buNone/>
            </a:pPr>
            <a:r>
              <a:rPr lang="en-US" sz="2200" b="1" dirty="0" smtClean="0">
                <a:solidFill>
                  <a:srgbClr val="C00000"/>
                </a:solidFill>
              </a:rPr>
              <a:t>Manipulation and sighting errors</a:t>
            </a:r>
          </a:p>
          <a:p>
            <a:r>
              <a:rPr lang="en-US" sz="2000" dirty="0" smtClean="0"/>
              <a:t>The compass is not properly centred over the station.</a:t>
            </a:r>
          </a:p>
          <a:p>
            <a:r>
              <a:rPr lang="en-US" sz="2000" dirty="0" smtClean="0"/>
              <a:t>The compass is not properly levelled.</a:t>
            </a:r>
          </a:p>
          <a:p>
            <a:pPr algn="just"/>
            <a:r>
              <a:rPr lang="en-US" sz="2000" dirty="0" smtClean="0"/>
              <a:t>The ranging road placed at the station is not accurately bisected.</a:t>
            </a:r>
          </a:p>
          <a:p>
            <a:pPr algn="just"/>
            <a:r>
              <a:rPr lang="en-US" sz="2000" dirty="0" smtClean="0"/>
              <a:t>There is parallax in reading the bearing in a surveyor’s compass.</a:t>
            </a:r>
          </a:p>
          <a:p>
            <a:pPr algn="just"/>
            <a:r>
              <a:rPr lang="en-US" sz="2000" dirty="0" smtClean="0"/>
              <a:t>In a prismatic compass, the graduated ring is read in the wrong direction.</a:t>
            </a:r>
          </a:p>
          <a:p>
            <a:pPr algn="just"/>
            <a:r>
              <a:rPr lang="en-US" sz="2000" dirty="0" smtClean="0"/>
              <a:t>The observation of the reading is not properly recorded.</a:t>
            </a:r>
          </a:p>
          <a:p>
            <a:pPr algn="just">
              <a:buNone/>
            </a:pPr>
            <a:r>
              <a:rPr lang="en-US" sz="2000" b="1" dirty="0" smtClean="0">
                <a:solidFill>
                  <a:srgbClr val="00B050"/>
                </a:solidFill>
              </a:rPr>
              <a:t>Errors due to external forces</a:t>
            </a:r>
          </a:p>
          <a:p>
            <a:pPr>
              <a:lnSpc>
                <a:spcPct val="150000"/>
              </a:lnSpc>
            </a:pPr>
            <a:r>
              <a:rPr lang="en-US" sz="2000" dirty="0" smtClean="0"/>
              <a:t>Magnetic changes in the atmosphere on a cloudy or stormy day.</a:t>
            </a:r>
          </a:p>
          <a:p>
            <a:pPr>
              <a:lnSpc>
                <a:spcPct val="150000"/>
              </a:lnSpc>
            </a:pPr>
            <a:r>
              <a:rPr lang="en-US" sz="2000" dirty="0" smtClean="0"/>
              <a:t>Variations in magnetic declination.</a:t>
            </a:r>
          </a:p>
          <a:p>
            <a:pPr>
              <a:lnSpc>
                <a:spcPct val="150000"/>
              </a:lnSpc>
            </a:pPr>
            <a:r>
              <a:rPr lang="en-US" sz="2000" dirty="0" smtClean="0"/>
              <a:t>Local attraction due to proximity of articles made of iron or steel, and other local magnetic fields.</a:t>
            </a:r>
          </a:p>
          <a:p>
            <a:pPr>
              <a:buNone/>
            </a:pPr>
            <a:endParaRPr lang="en-US" sz="2000" dirty="0" smtClean="0"/>
          </a:p>
          <a:p>
            <a:endParaRPr lang="en-US" sz="2000" dirty="0" smtClean="0"/>
          </a:p>
          <a:p>
            <a:endParaRPr lang="en-US" sz="2000" dirty="0" smtClean="0"/>
          </a:p>
          <a:p>
            <a:endParaRPr lang="en-US" sz="2200" b="1" dirty="0">
              <a:solidFill>
                <a:srgbClr val="C00000"/>
              </a:solidFill>
            </a:endParaRP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strips(downLeft)">
                                      <p:cBhvr>
                                        <p:cTn id="10" dur="500"/>
                                        <p:tgtEl>
                                          <p:spTgt spid="3">
                                            <p:txEl>
                                              <p:pRg st="2" end="2"/>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strips(downLeft)">
                                      <p:cBhvr>
                                        <p:cTn id="13" dur="500"/>
                                        <p:tgtEl>
                                          <p:spTgt spid="3">
                                            <p:txEl>
                                              <p:pRg st="3" end="3"/>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strips(downLeft)">
                                      <p:cBhvr>
                                        <p:cTn id="16" dur="500"/>
                                        <p:tgtEl>
                                          <p:spTgt spid="3">
                                            <p:txEl>
                                              <p:pRg st="4" end="4"/>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strips(downLeft)">
                                      <p:cBhvr>
                                        <p:cTn id="19" dur="500"/>
                                        <p:tgtEl>
                                          <p:spTgt spid="3">
                                            <p:txEl>
                                              <p:pRg st="5" end="5"/>
                                            </p:txEl>
                                          </p:spTgt>
                                        </p:tgtEl>
                                      </p:cBhvr>
                                    </p:animEffect>
                                  </p:childTnLst>
                                </p:cTn>
                              </p:par>
                              <p:par>
                                <p:cTn id="20" presetID="18" presetClass="entr" presetSubtype="12"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strips(downLeft)">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nodeType="clickEffect">
                                  <p:stCondLst>
                                    <p:cond delay="0"/>
                                  </p:stCondLst>
                                  <p:iterate type="lt">
                                    <p:tmPct val="50000"/>
                                  </p:iterate>
                                  <p:childTnLst>
                                    <p:set>
                                      <p:cBhvr>
                                        <p:cTn id="26" dur="1" fill="hold">
                                          <p:stCondLst>
                                            <p:cond delay="0"/>
                                          </p:stCondLst>
                                        </p:cTn>
                                        <p:tgtEl>
                                          <p:spTgt spid="3">
                                            <p:txEl>
                                              <p:pRg st="8" end="8"/>
                                            </p:txEl>
                                          </p:spTgt>
                                        </p:tgtEl>
                                        <p:attrNameLst>
                                          <p:attrName>style.visibility</p:attrName>
                                        </p:attrNameLst>
                                      </p:cBhvr>
                                      <p:to>
                                        <p:strVal val="visible"/>
                                      </p:to>
                                    </p:set>
                                    <p:anim calcmode="discrete" valueType="clr">
                                      <p:cBhvr override="childStyle">
                                        <p:cTn id="27" dur="80"/>
                                        <p:tgtEl>
                                          <p:spTgt spid="3">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3">
                                            <p:txEl>
                                              <p:pRg st="8" end="8"/>
                                            </p:txEl>
                                          </p:spTgt>
                                        </p:tgtEl>
                                        <p:attrNameLst>
                                          <p:attrName>fillcolor</p:attrName>
                                        </p:attrNameLst>
                                      </p:cBhvr>
                                      <p:tavLst>
                                        <p:tav tm="0">
                                          <p:val>
                                            <p:clrVal>
                                              <a:schemeClr val="accent2"/>
                                            </p:clrVal>
                                          </p:val>
                                        </p:tav>
                                        <p:tav tm="50000">
                                          <p:val>
                                            <p:clrVal>
                                              <a:schemeClr val="hlink"/>
                                            </p:clrVal>
                                          </p:val>
                                        </p:tav>
                                      </p:tavLst>
                                    </p:anim>
                                    <p:set>
                                      <p:cBhvr>
                                        <p:cTn id="29" dur="80"/>
                                        <p:tgtEl>
                                          <p:spTgt spid="3">
                                            <p:txEl>
                                              <p:pRg st="8" end="8"/>
                                            </p:txEl>
                                          </p:spTgt>
                                        </p:tgtEl>
                                        <p:attrNameLst>
                                          <p:attrName>fill.type</p:attrName>
                                        </p:attrNameLst>
                                      </p:cBhvr>
                                      <p:to>
                                        <p:strVal val="solid"/>
                                      </p:to>
                                    </p:set>
                                  </p:childTnLst>
                                </p:cTn>
                              </p:par>
                              <p:par>
                                <p:cTn id="30" presetID="27" presetClass="entr" presetSubtype="0" fill="hold" nodeType="withEffect">
                                  <p:stCondLst>
                                    <p:cond delay="0"/>
                                  </p:stCondLst>
                                  <p:iterate type="lt">
                                    <p:tmPct val="50000"/>
                                  </p:iterate>
                                  <p:childTnLst>
                                    <p:set>
                                      <p:cBhvr>
                                        <p:cTn id="31" dur="1" fill="hold">
                                          <p:stCondLst>
                                            <p:cond delay="0"/>
                                          </p:stCondLst>
                                        </p:cTn>
                                        <p:tgtEl>
                                          <p:spTgt spid="3">
                                            <p:txEl>
                                              <p:pRg st="9" end="9"/>
                                            </p:txEl>
                                          </p:spTgt>
                                        </p:tgtEl>
                                        <p:attrNameLst>
                                          <p:attrName>style.visibility</p:attrName>
                                        </p:attrNameLst>
                                      </p:cBhvr>
                                      <p:to>
                                        <p:strVal val="visible"/>
                                      </p:to>
                                    </p:set>
                                    <p:anim calcmode="discrete" valueType="clr">
                                      <p:cBhvr override="childStyle">
                                        <p:cTn id="32" dur="80"/>
                                        <p:tgtEl>
                                          <p:spTgt spid="3">
                                            <p:txEl>
                                              <p:pRg st="9" end="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3">
                                            <p:txEl>
                                              <p:pRg st="9" end="9"/>
                                            </p:txEl>
                                          </p:spTgt>
                                        </p:tgtEl>
                                        <p:attrNameLst>
                                          <p:attrName>fillcolor</p:attrName>
                                        </p:attrNameLst>
                                      </p:cBhvr>
                                      <p:tavLst>
                                        <p:tav tm="0">
                                          <p:val>
                                            <p:clrVal>
                                              <a:schemeClr val="accent2"/>
                                            </p:clrVal>
                                          </p:val>
                                        </p:tav>
                                        <p:tav tm="50000">
                                          <p:val>
                                            <p:clrVal>
                                              <a:schemeClr val="hlink"/>
                                            </p:clrVal>
                                          </p:val>
                                        </p:tav>
                                      </p:tavLst>
                                    </p:anim>
                                    <p:set>
                                      <p:cBhvr>
                                        <p:cTn id="34" dur="80"/>
                                        <p:tgtEl>
                                          <p:spTgt spid="3">
                                            <p:txEl>
                                              <p:pRg st="9" end="9"/>
                                            </p:txEl>
                                          </p:spTgt>
                                        </p:tgtEl>
                                        <p:attrNameLst>
                                          <p:attrName>fill.type</p:attrName>
                                        </p:attrNameLst>
                                      </p:cBhvr>
                                      <p:to>
                                        <p:strVal val="solid"/>
                                      </p:to>
                                    </p:set>
                                  </p:childTnLst>
                                </p:cTn>
                              </p:par>
                              <p:par>
                                <p:cTn id="35" presetID="27" presetClass="entr" presetSubtype="0" fill="hold" nodeType="withEffect">
                                  <p:stCondLst>
                                    <p:cond delay="0"/>
                                  </p:stCondLst>
                                  <p:iterate type="lt">
                                    <p:tmPct val="50000"/>
                                  </p:iterate>
                                  <p:childTnLst>
                                    <p:set>
                                      <p:cBhvr>
                                        <p:cTn id="36" dur="1" fill="hold">
                                          <p:stCondLst>
                                            <p:cond delay="0"/>
                                          </p:stCondLst>
                                        </p:cTn>
                                        <p:tgtEl>
                                          <p:spTgt spid="3">
                                            <p:txEl>
                                              <p:pRg st="10" end="10"/>
                                            </p:txEl>
                                          </p:spTgt>
                                        </p:tgtEl>
                                        <p:attrNameLst>
                                          <p:attrName>style.visibility</p:attrName>
                                        </p:attrNameLst>
                                      </p:cBhvr>
                                      <p:to>
                                        <p:strVal val="visible"/>
                                      </p:to>
                                    </p:set>
                                    <p:anim calcmode="discrete" valueType="clr">
                                      <p:cBhvr override="childStyle">
                                        <p:cTn id="37" dur="80"/>
                                        <p:tgtEl>
                                          <p:spTgt spid="3">
                                            <p:txEl>
                                              <p:pRg st="10" end="1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3">
                                            <p:txEl>
                                              <p:pRg st="10" end="10"/>
                                            </p:txEl>
                                          </p:spTgt>
                                        </p:tgtEl>
                                        <p:attrNameLst>
                                          <p:attrName>fillcolor</p:attrName>
                                        </p:attrNameLst>
                                      </p:cBhvr>
                                      <p:tavLst>
                                        <p:tav tm="0">
                                          <p:val>
                                            <p:clrVal>
                                              <a:schemeClr val="accent2"/>
                                            </p:clrVal>
                                          </p:val>
                                        </p:tav>
                                        <p:tav tm="50000">
                                          <p:val>
                                            <p:clrVal>
                                              <a:schemeClr val="hlink"/>
                                            </p:clrVal>
                                          </p:val>
                                        </p:tav>
                                      </p:tavLst>
                                    </p:anim>
                                    <p:set>
                                      <p:cBhvr>
                                        <p:cTn id="39" dur="80"/>
                                        <p:tgtEl>
                                          <p:spTgt spid="3">
                                            <p:txEl>
                                              <p:pRg st="10" end="1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srcRect/>
          <a:stretch>
            <a:fillRect/>
          </a:stretch>
        </p:blipFill>
        <p:spPr bwMode="auto">
          <a:xfrm>
            <a:off x="4800600" y="304800"/>
            <a:ext cx="3886200" cy="3395661"/>
          </a:xfrm>
          <a:prstGeom prst="rect">
            <a:avLst/>
          </a:prstGeom>
          <a:noFill/>
          <a:ln w="9525">
            <a:solidFill>
              <a:schemeClr val="accent1"/>
            </a:solid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304800" y="304800"/>
            <a:ext cx="4226944" cy="3429000"/>
          </a:xfrm>
          <a:prstGeom prst="rect">
            <a:avLst/>
          </a:prstGeom>
          <a:noFill/>
          <a:ln w="9525">
            <a:solidFill>
              <a:schemeClr val="accent1"/>
            </a:solidFill>
            <a:miter lim="800000"/>
            <a:headEnd/>
            <a:tailEnd/>
          </a:ln>
          <a:effectLst/>
        </p:spPr>
      </p:pic>
      <p:pic>
        <p:nvPicPr>
          <p:cNvPr id="4" name="Picture 2"/>
          <p:cNvPicPr>
            <a:picLocks noChangeAspect="1" noChangeArrowheads="1"/>
          </p:cNvPicPr>
          <p:nvPr/>
        </p:nvPicPr>
        <p:blipFill>
          <a:blip r:embed="rId4"/>
          <a:srcRect/>
          <a:stretch>
            <a:fillRect/>
          </a:stretch>
        </p:blipFill>
        <p:spPr bwMode="auto">
          <a:xfrm>
            <a:off x="1752600" y="3886200"/>
            <a:ext cx="4876800" cy="2819400"/>
          </a:xfrm>
          <a:prstGeom prst="rect">
            <a:avLst/>
          </a:prstGeom>
          <a:noFill/>
          <a:ln w="9525">
            <a:solidFill>
              <a:schemeClr val="accent1"/>
            </a:solidFill>
            <a:miter lim="800000"/>
            <a:headEnd/>
            <a:tailEnd/>
          </a:ln>
          <a:effectLst/>
        </p:spPr>
      </p:pic>
    </p:spTree>
  </p:cSld>
  <p:clrMapOvr>
    <a:masterClrMapping/>
  </p:clrMapOvr>
  <p:transition>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7772400" cy="647700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en-US" sz="1500" dirty="0" smtClean="0">
                <a:solidFill>
                  <a:srgbClr val="C00000"/>
                </a:solidFill>
              </a:rPr>
              <a:t>                                                                                                  </a:t>
            </a:r>
            <a:r>
              <a:rPr lang="en-US" sz="1500" b="1" dirty="0" smtClean="0">
                <a:solidFill>
                  <a:srgbClr val="C00000"/>
                </a:solidFill>
              </a:rPr>
              <a:t>Link traverse</a:t>
            </a:r>
          </a:p>
          <a:p>
            <a:pPr>
              <a:buNone/>
            </a:pPr>
            <a:r>
              <a:rPr lang="en-US" sz="2000" b="1" dirty="0" smtClean="0">
                <a:solidFill>
                  <a:srgbClr val="C00000"/>
                </a:solidFill>
              </a:rPr>
              <a:t>Open traverse</a:t>
            </a:r>
          </a:p>
          <a:p>
            <a:pPr algn="just">
              <a:lnSpc>
                <a:spcPct val="150000"/>
              </a:lnSpc>
            </a:pPr>
            <a:r>
              <a:rPr lang="en-US" sz="2000" dirty="0" smtClean="0"/>
              <a:t>An open traverse starts from one station and closes at another station whose location is neither known nor established.</a:t>
            </a:r>
          </a:p>
          <a:p>
            <a:pPr algn="just">
              <a:lnSpc>
                <a:spcPct val="150000"/>
              </a:lnSpc>
            </a:pPr>
            <a:r>
              <a:rPr lang="en-US" sz="2000" dirty="0" smtClean="0"/>
              <a:t>It consists of a series of connected lines.</a:t>
            </a:r>
          </a:p>
          <a:p>
            <a:pPr algn="just">
              <a:lnSpc>
                <a:spcPct val="150000"/>
              </a:lnSpc>
            </a:pPr>
            <a:r>
              <a:rPr lang="en-US" sz="2000" dirty="0" smtClean="0"/>
              <a:t>An open traverse is generally run for surveying of a long strip of the area for a road, railway line, canal,etc.</a:t>
            </a:r>
            <a:endParaRPr lang="en-US" sz="2000" dirty="0"/>
          </a:p>
        </p:txBody>
      </p:sp>
      <p:pic>
        <p:nvPicPr>
          <p:cNvPr id="1028" name="Picture 4" descr="C:\Documents and Settings\Administrator\Desktop\ccs-1-0-84913900-1374252133.jpg"/>
          <p:cNvPicPr>
            <a:picLocks noChangeAspect="1" noChangeArrowheads="1"/>
          </p:cNvPicPr>
          <p:nvPr/>
        </p:nvPicPr>
        <p:blipFill>
          <a:blip r:embed="rId2"/>
          <a:srcRect/>
          <a:stretch>
            <a:fillRect/>
          </a:stretch>
        </p:blipFill>
        <p:spPr bwMode="auto">
          <a:xfrm>
            <a:off x="457200" y="381000"/>
            <a:ext cx="3733800" cy="2476500"/>
          </a:xfrm>
          <a:prstGeom prst="rect">
            <a:avLst/>
          </a:prstGeom>
          <a:noFill/>
          <a:ln>
            <a:solidFill>
              <a:schemeClr val="bg1"/>
            </a:solidFill>
          </a:ln>
        </p:spPr>
      </p:pic>
      <p:pic>
        <p:nvPicPr>
          <p:cNvPr id="1029" name="Picture 5" descr="C:\Documents and Settings\Administrator\Desktop\state3{image18}.gif"/>
          <p:cNvPicPr>
            <a:picLocks noChangeAspect="1" noChangeArrowheads="1"/>
          </p:cNvPicPr>
          <p:nvPr/>
        </p:nvPicPr>
        <p:blipFill>
          <a:blip r:embed="rId3"/>
          <a:srcRect/>
          <a:stretch>
            <a:fillRect/>
          </a:stretch>
        </p:blipFill>
        <p:spPr bwMode="auto">
          <a:xfrm>
            <a:off x="4648200" y="381000"/>
            <a:ext cx="2638425" cy="2514600"/>
          </a:xfrm>
          <a:prstGeom prst="rect">
            <a:avLst/>
          </a:prstGeom>
          <a:noFill/>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box(in)">
                                      <p:cBhvr>
                                        <p:cTn id="7" dur="500"/>
                                        <p:tgtEl>
                                          <p:spTgt spid="3">
                                            <p:txEl>
                                              <p:pRg st="8" end="8"/>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box(in)">
                                      <p:cBhvr>
                                        <p:cTn id="10" dur="500"/>
                                        <p:tgtEl>
                                          <p:spTgt spid="3">
                                            <p:txEl>
                                              <p:pRg st="9" end="9"/>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animEffect transition="in" filter="box(in)">
                                      <p:cBhvr>
                                        <p:cTn id="13"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7772400" cy="6400800"/>
          </a:xfrm>
        </p:spPr>
        <p:txBody>
          <a:bodyPr>
            <a:normAutofit/>
          </a:bodyPr>
          <a:lstStyle/>
          <a:p>
            <a:pPr>
              <a:buNone/>
            </a:pPr>
            <a:r>
              <a:rPr lang="en-US" sz="2200" b="1" dirty="0" smtClean="0">
                <a:solidFill>
                  <a:srgbClr val="C00000"/>
                </a:solidFill>
              </a:rPr>
              <a:t>Meridian </a:t>
            </a:r>
          </a:p>
          <a:p>
            <a:pPr algn="just"/>
            <a:r>
              <a:rPr lang="en-US" sz="2000" dirty="0" smtClean="0"/>
              <a:t>Meridian is a reference direction ( or fixed line of reference) with respect to which the direction of lines are mentioned.</a:t>
            </a:r>
          </a:p>
          <a:p>
            <a:pPr algn="just"/>
            <a:r>
              <a:rPr lang="en-US" sz="2000" dirty="0" smtClean="0"/>
              <a:t>Generally the magnetic north-south direction is taken as the reference direction in compass surveying.</a:t>
            </a:r>
          </a:p>
          <a:p>
            <a:pPr algn="just">
              <a:buNone/>
            </a:pPr>
            <a:endParaRPr lang="en-US" sz="2000" dirty="0" smtClean="0"/>
          </a:p>
          <a:p>
            <a:pPr>
              <a:buNone/>
            </a:pPr>
            <a:r>
              <a:rPr lang="en-US" sz="2200" b="1" dirty="0" smtClean="0">
                <a:solidFill>
                  <a:srgbClr val="7030A0"/>
                </a:solidFill>
              </a:rPr>
              <a:t>Types of meridians</a:t>
            </a:r>
          </a:p>
          <a:p>
            <a:pPr>
              <a:buNone/>
            </a:pPr>
            <a:r>
              <a:rPr lang="en-US" sz="2000" dirty="0" smtClean="0"/>
              <a:t>Generally there are 4 types of meridians</a:t>
            </a:r>
          </a:p>
          <a:p>
            <a:pPr>
              <a:lnSpc>
                <a:spcPct val="200000"/>
              </a:lnSpc>
            </a:pPr>
            <a:r>
              <a:rPr lang="en-US" sz="2000" b="1" dirty="0" smtClean="0"/>
              <a:t>True meridian</a:t>
            </a:r>
          </a:p>
          <a:p>
            <a:pPr>
              <a:lnSpc>
                <a:spcPct val="200000"/>
              </a:lnSpc>
            </a:pPr>
            <a:r>
              <a:rPr lang="en-US" sz="2000" b="1" dirty="0" smtClean="0"/>
              <a:t>Magnetic meridian</a:t>
            </a:r>
          </a:p>
          <a:p>
            <a:pPr>
              <a:lnSpc>
                <a:spcPct val="200000"/>
              </a:lnSpc>
            </a:pPr>
            <a:r>
              <a:rPr lang="en-US" sz="2000" b="1" dirty="0" smtClean="0"/>
              <a:t>Grid meridian</a:t>
            </a:r>
          </a:p>
          <a:p>
            <a:pPr>
              <a:lnSpc>
                <a:spcPct val="200000"/>
              </a:lnSpc>
            </a:pPr>
            <a:r>
              <a:rPr lang="en-US" sz="2000" b="1" dirty="0" smtClean="0"/>
              <a:t>Arbitrary meridian</a:t>
            </a:r>
          </a:p>
          <a:p>
            <a:endParaRPr lang="en-US" sz="2200" b="1" dirty="0">
              <a:solidFill>
                <a:srgbClr val="7030A0"/>
              </a:solidFill>
            </a:endParaRP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1" end="1"/>
                                            </p:txEl>
                                          </p:spTgt>
                                        </p:tgtEl>
                                      </p:cBhvr>
                                    </p:animEffect>
                                  </p:childTnLst>
                                </p:cTn>
                              </p:par>
                              <p:par>
                                <p:cTn id="10" presetID="29"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additive="base">
                                        <p:cTn id="2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7848600" cy="6477000"/>
          </a:xfrm>
        </p:spPr>
        <p:txBody>
          <a:bodyPr/>
          <a:lstStyle/>
          <a:p>
            <a:pPr>
              <a:buNone/>
            </a:pPr>
            <a:r>
              <a:rPr lang="en-US" sz="2200" b="1" dirty="0" smtClean="0">
                <a:solidFill>
                  <a:srgbClr val="7030A0"/>
                </a:solidFill>
              </a:rPr>
              <a:t>True Meridian</a:t>
            </a:r>
          </a:p>
          <a:p>
            <a:pPr algn="just">
              <a:lnSpc>
                <a:spcPct val="150000"/>
              </a:lnSpc>
            </a:pPr>
            <a:r>
              <a:rPr lang="en-US" sz="2000" dirty="0" smtClean="0"/>
              <a:t>The true meridian passing through a station on surface of the earth is the (imaginary) line of intersection of a (imaginary) plane passing through the geographical North and South poles of the earth with its actual surface. </a:t>
            </a:r>
          </a:p>
          <a:p>
            <a:pPr algn="just">
              <a:lnSpc>
                <a:spcPct val="150000"/>
              </a:lnSpc>
            </a:pPr>
            <a:r>
              <a:rPr lang="en-US" sz="2000" dirty="0" smtClean="0"/>
              <a:t>The direction of true meridian at any station is constant and hence, direction of a line with reference to this remains same over time. </a:t>
            </a:r>
          </a:p>
          <a:p>
            <a:pPr algn="just">
              <a:lnSpc>
                <a:spcPct val="150000"/>
              </a:lnSpc>
            </a:pPr>
            <a:r>
              <a:rPr lang="en-US" sz="2000" dirty="0" smtClean="0"/>
              <a:t>At any station, it can be determined through Astronomical survey. </a:t>
            </a:r>
          </a:p>
          <a:p>
            <a:pPr algn="just">
              <a:lnSpc>
                <a:spcPct val="150000"/>
              </a:lnSpc>
            </a:pPr>
            <a:r>
              <a:rPr lang="en-US" sz="2000" dirty="0" smtClean="0"/>
              <a:t>For any engineering works of importance, the direction of at least one line is determined with true meridian as reference.</a:t>
            </a:r>
          </a:p>
          <a:p>
            <a:pPr>
              <a:buNone/>
            </a:pPr>
            <a:endParaRPr lang="en-US" sz="2000" dirty="0" smtClean="0"/>
          </a:p>
          <a:p>
            <a:endParaRPr lang="en-US"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1" end="1"/>
                                            </p:txEl>
                                          </p:spTgt>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16" dur="500"/>
                                        <p:tgtEl>
                                          <p:spTgt spid="3">
                                            <p:txEl>
                                              <p:pRg st="2" end="2"/>
                                            </p:txEl>
                                          </p:spTgt>
                                        </p:tgtEl>
                                      </p:cBhvr>
                                    </p:animEffect>
                                  </p:childTnLst>
                                </p:cTn>
                              </p:par>
                              <p:par>
                                <p:cTn id="17" presetID="49" presetClass="entr" presetSubtype="0" decel="10000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1"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22" dur="500"/>
                                        <p:tgtEl>
                                          <p:spTgt spid="3">
                                            <p:txEl>
                                              <p:pRg st="3" end="3"/>
                                            </p:txEl>
                                          </p:spTgt>
                                        </p:tgtEl>
                                      </p:cBhvr>
                                    </p:animEffect>
                                  </p:childTnLst>
                                </p:cTn>
                              </p:par>
                              <p:par>
                                <p:cTn id="23" presetID="49" presetClass="entr" presetSubtype="0" decel="10000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7" dur="500" fill="hold"/>
                                        <p:tgtEl>
                                          <p:spTgt spid="3">
                                            <p:txEl>
                                              <p:pRg st="4" end="4"/>
                                            </p:txEl>
                                          </p:spTgt>
                                        </p:tgtEl>
                                        <p:attrNameLst>
                                          <p:attrName>style.rotation</p:attrName>
                                        </p:attrNameLst>
                                      </p:cBhvr>
                                      <p:tavLst>
                                        <p:tav tm="0">
                                          <p:val>
                                            <p:fltVal val="360"/>
                                          </p:val>
                                        </p:tav>
                                        <p:tav tm="100000">
                                          <p:val>
                                            <p:fltVal val="0"/>
                                          </p:val>
                                        </p:tav>
                                      </p:tavLst>
                                    </p:anim>
                                    <p:animEffect transition="in" filter="fade">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848600" cy="6477000"/>
          </a:xfrm>
        </p:spPr>
        <p:txBody>
          <a:bodyPr>
            <a:normAutofit/>
          </a:bodyPr>
          <a:lstStyle/>
          <a:p>
            <a:endParaRPr lang="en-US" dirty="0" smtClean="0"/>
          </a:p>
          <a:p>
            <a:endParaRPr lang="en-US" dirty="0" smtClean="0"/>
          </a:p>
          <a:p>
            <a:endParaRPr lang="en-US" dirty="0" smtClean="0"/>
          </a:p>
          <a:p>
            <a:endParaRPr lang="en-US" dirty="0" smtClean="0"/>
          </a:p>
          <a:p>
            <a:endParaRPr lang="en-US" dirty="0" smtClean="0"/>
          </a:p>
          <a:p>
            <a:r>
              <a:rPr lang="en-US" sz="2400" b="1" dirty="0" smtClean="0">
                <a:solidFill>
                  <a:srgbClr val="C00000"/>
                </a:solidFill>
              </a:rPr>
              <a:t>Magnetic meridian</a:t>
            </a:r>
          </a:p>
          <a:p>
            <a:pPr algn="just">
              <a:lnSpc>
                <a:spcPct val="150000"/>
              </a:lnSpc>
            </a:pPr>
            <a:r>
              <a:rPr lang="en-US" sz="2000" dirty="0" smtClean="0"/>
              <a:t>The magnetic meridian at a station on surface of the earth is the (imaginary) line of intersection of a (imaginary) plane passing through the magnetic North and South poles of the earth with its actual surface. </a:t>
            </a:r>
          </a:p>
          <a:p>
            <a:pPr algn="just">
              <a:lnSpc>
                <a:spcPct val="150000"/>
              </a:lnSpc>
            </a:pPr>
            <a:r>
              <a:rPr lang="en-US" sz="2000" dirty="0" smtClean="0"/>
              <a:t>The direction of a freely suspended well balanced magnetic needle provides the magnetic meridian at a station. </a:t>
            </a:r>
            <a:endParaRPr lang="en-US" sz="2000" dirty="0"/>
          </a:p>
        </p:txBody>
      </p:sp>
      <p:pic>
        <p:nvPicPr>
          <p:cNvPr id="1027" name="Picture 3" descr="C:\Documents and Settings\Administrator\Desktop\untitled.bmp"/>
          <p:cNvPicPr>
            <a:picLocks noChangeAspect="1" noChangeArrowheads="1"/>
          </p:cNvPicPr>
          <p:nvPr/>
        </p:nvPicPr>
        <p:blipFill>
          <a:blip r:embed="rId2"/>
          <a:srcRect/>
          <a:stretch>
            <a:fillRect/>
          </a:stretch>
        </p:blipFill>
        <p:spPr bwMode="auto">
          <a:xfrm>
            <a:off x="4267200" y="304800"/>
            <a:ext cx="3076575" cy="2705100"/>
          </a:xfrm>
          <a:prstGeom prst="rect">
            <a:avLst/>
          </a:prstGeom>
          <a:noFill/>
        </p:spPr>
      </p:pic>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
                                            <p:txEl>
                                              <p:pRg st="6" end="6"/>
                                            </p:txEl>
                                          </p:spTgt>
                                        </p:tgtEl>
                                        <p:attrNameLst>
                                          <p:attrName>style.visibility</p:attrName>
                                        </p:attrNameLst>
                                      </p:cBhvr>
                                      <p:to>
                                        <p:strVal val="visible"/>
                                      </p:to>
                                    </p:set>
                                    <p:anim calcmode="discrete" valueType="clr">
                                      <p:cBhvr override="childStyle">
                                        <p:cTn id="7" dur="80"/>
                                        <p:tgtEl>
                                          <p:spTgt spid="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6" end="6"/>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6" end="6"/>
                                            </p:txEl>
                                          </p:spTgt>
                                        </p:tgtEl>
                                        <p:attrNameLst>
                                          <p:attrName>fill.type</p:attrName>
                                        </p:attrNameLst>
                                      </p:cBhvr>
                                      <p:to>
                                        <p:strVal val="solid"/>
                                      </p:to>
                                    </p:set>
                                  </p:childTnLst>
                                </p:cTn>
                              </p:par>
                              <p:par>
                                <p:cTn id="10" presetID="27" presetClass="entr" presetSubtype="0" fill="hold" nodeType="withEffect">
                                  <p:stCondLst>
                                    <p:cond delay="0"/>
                                  </p:stCondLst>
                                  <p:iterate type="lt">
                                    <p:tmPct val="50000"/>
                                  </p:iterate>
                                  <p:childTnLst>
                                    <p:set>
                                      <p:cBhvr>
                                        <p:cTn id="11" dur="1" fill="hold">
                                          <p:stCondLst>
                                            <p:cond delay="0"/>
                                          </p:stCondLst>
                                        </p:cTn>
                                        <p:tgtEl>
                                          <p:spTgt spid="3">
                                            <p:txEl>
                                              <p:pRg st="7" end="7"/>
                                            </p:txEl>
                                          </p:spTgt>
                                        </p:tgtEl>
                                        <p:attrNameLst>
                                          <p:attrName>style.visibility</p:attrName>
                                        </p:attrNameLst>
                                      </p:cBhvr>
                                      <p:to>
                                        <p:strVal val="visible"/>
                                      </p:to>
                                    </p:set>
                                    <p:anim calcmode="discrete" valueType="clr">
                                      <p:cBhvr override="childStyle">
                                        <p:cTn id="12" dur="80"/>
                                        <p:tgtEl>
                                          <p:spTgt spid="3">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
                                            <p:txEl>
                                              <p:pRg st="7" end="7"/>
                                            </p:txEl>
                                          </p:spTgt>
                                        </p:tgtEl>
                                        <p:attrNameLst>
                                          <p:attrName>fillcolor</p:attrName>
                                        </p:attrNameLst>
                                      </p:cBhvr>
                                      <p:tavLst>
                                        <p:tav tm="0">
                                          <p:val>
                                            <p:clrVal>
                                              <a:schemeClr val="accent2"/>
                                            </p:clrVal>
                                          </p:val>
                                        </p:tav>
                                        <p:tav tm="50000">
                                          <p:val>
                                            <p:clrVal>
                                              <a:schemeClr val="hlink"/>
                                            </p:clrVal>
                                          </p:val>
                                        </p:tav>
                                      </p:tavLst>
                                    </p:anim>
                                    <p:set>
                                      <p:cBhvr>
                                        <p:cTn id="14" dur="80"/>
                                        <p:tgtEl>
                                          <p:spTgt spid="3">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7848600" cy="6477000"/>
          </a:xfrm>
        </p:spPr>
        <p:txBody>
          <a:bodyPr>
            <a:normAutofit/>
          </a:bodyPr>
          <a:lstStyle/>
          <a:p>
            <a:pPr algn="just">
              <a:lnSpc>
                <a:spcPct val="150000"/>
              </a:lnSpc>
            </a:pPr>
            <a:r>
              <a:rPr lang="en-US" sz="2000" dirty="0" smtClean="0"/>
              <a:t>As the magnetic poles of the earth changes with time and so the magnetic meridian at any station. </a:t>
            </a:r>
          </a:p>
          <a:p>
            <a:pPr algn="just">
              <a:lnSpc>
                <a:spcPct val="150000"/>
              </a:lnSpc>
            </a:pPr>
            <a:r>
              <a:rPr lang="en-US" sz="2000" dirty="0" smtClean="0"/>
              <a:t>Thus, the direction of a line with reference to magnetic meridian varies with time. Magnetic meridian is employed as a line of reference for rough surveys.</a:t>
            </a:r>
          </a:p>
          <a:p>
            <a:pPr algn="just">
              <a:lnSpc>
                <a:spcPct val="150000"/>
              </a:lnSpc>
            </a:pPr>
            <a:r>
              <a:rPr lang="en-US" sz="2000" b="1" dirty="0" smtClean="0">
                <a:solidFill>
                  <a:srgbClr val="C00000"/>
                </a:solidFill>
              </a:rPr>
              <a:t>Grid meridian</a:t>
            </a:r>
          </a:p>
          <a:p>
            <a:pPr algn="just">
              <a:lnSpc>
                <a:spcPct val="150000"/>
              </a:lnSpc>
            </a:pPr>
            <a:r>
              <a:rPr lang="en-US" sz="2000" dirty="0" smtClean="0"/>
              <a:t>For survey of a state, the true meridian of a central place is some times taken as a reference meridian for the whole state. Such a reference meridian is called the </a:t>
            </a:r>
            <a:r>
              <a:rPr lang="en-US" sz="2000" b="1" dirty="0" smtClean="0"/>
              <a:t>grid meridian</a:t>
            </a:r>
            <a:r>
              <a:rPr lang="en-US" sz="2000" dirty="0" smtClean="0"/>
              <a:t>.</a:t>
            </a:r>
          </a:p>
          <a:p>
            <a:pPr algn="just">
              <a:lnSpc>
                <a:spcPct val="150000"/>
              </a:lnSpc>
            </a:pPr>
            <a:r>
              <a:rPr lang="en-US" sz="2000" dirty="0" smtClean="0"/>
              <a:t>This is also called as </a:t>
            </a:r>
            <a:r>
              <a:rPr lang="en-US" sz="2000" b="1" dirty="0" smtClean="0">
                <a:solidFill>
                  <a:srgbClr val="00B050"/>
                </a:solidFill>
              </a:rPr>
              <a:t>central meridian</a:t>
            </a:r>
            <a:r>
              <a:rPr lang="en-US" sz="2000" dirty="0" smtClean="0"/>
              <a:t>. </a:t>
            </a:r>
          </a:p>
          <a:p>
            <a:pPr algn="just">
              <a:lnSpc>
                <a:spcPct val="150000"/>
              </a:lnSpc>
            </a:pPr>
            <a:r>
              <a:rPr lang="en-US" sz="2000" dirty="0" smtClean="0"/>
              <a:t>The meridians of all other places in that state are assumed to be parallel to the grid meridian.</a:t>
            </a:r>
          </a:p>
          <a:p>
            <a:pPr algn="just">
              <a:lnSpc>
                <a:spcPct val="150000"/>
              </a:lnSpc>
            </a:pPr>
            <a:endParaRPr lang="en-US" sz="2000" dirty="0" smtClean="0"/>
          </a:p>
          <a:p>
            <a:pPr algn="just">
              <a:lnSpc>
                <a:spcPct val="150000"/>
              </a:lnSpc>
            </a:pPr>
            <a:endParaRPr lang="en-US" sz="2000" dirty="0" smtClean="0"/>
          </a:p>
          <a:p>
            <a:pPr algn="just">
              <a:lnSpc>
                <a:spcPct val="150000"/>
              </a:lnSpc>
            </a:pPr>
            <a:endParaRPr lang="en-US" sz="2000" b="1" dirty="0" smtClean="0">
              <a:solidFill>
                <a:srgbClr val="C00000"/>
              </a:solidFill>
            </a:endParaRPr>
          </a:p>
          <a:p>
            <a:pPr algn="just">
              <a:lnSpc>
                <a:spcPct val="150000"/>
              </a:lnSpc>
            </a:pPr>
            <a:endParaRPr lang="en-US" sz="20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4" end="4"/>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4" end="4"/>
                                            </p:txEl>
                                          </p:spTgt>
                                        </p:tgtEl>
                                      </p:cBhvr>
                                    </p:animEffect>
                                  </p:childTnLst>
                                </p:cTn>
                              </p:par>
                              <p:par>
                                <p:cTn id="19" presetID="49" presetClass="entr" presetSubtype="0" decel="10000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p:cTn id="2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3" dur="500" fill="hold"/>
                                        <p:tgtEl>
                                          <p:spTgt spid="3">
                                            <p:txEl>
                                              <p:pRg st="5" end="5"/>
                                            </p:txEl>
                                          </p:spTgt>
                                        </p:tgtEl>
                                        <p:attrNameLst>
                                          <p:attrName>style.rotation</p:attrName>
                                        </p:attrNameLst>
                                      </p:cBhvr>
                                      <p:tavLst>
                                        <p:tav tm="0">
                                          <p:val>
                                            <p:fltVal val="360"/>
                                          </p:val>
                                        </p:tav>
                                        <p:tav tm="100000">
                                          <p:val>
                                            <p:fltVal val="0"/>
                                          </p:val>
                                        </p:tav>
                                      </p:tavLst>
                                    </p:anim>
                                    <p:animEffect transition="in" filter="fad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 calcmode="lin" valueType="num">
                                      <p:cBhvr additive="base">
                                        <p:cTn id="2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additive="base">
                                        <p:cTn id="3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1056</TotalTime>
  <Words>3001</Words>
  <Application>Microsoft Office PowerPoint</Application>
  <PresentationFormat>On-screen Show (4:3)</PresentationFormat>
  <Paragraphs>289</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Opulent</vt:lpstr>
      <vt:lpstr> COMPASS SURVEYING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win7</cp:lastModifiedBy>
  <cp:revision>488</cp:revision>
  <dcterms:created xsi:type="dcterms:W3CDTF">2006-08-16T00:00:00Z</dcterms:created>
  <dcterms:modified xsi:type="dcterms:W3CDTF">2023-10-03T03:22:50Z</dcterms:modified>
</cp:coreProperties>
</file>