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7" r:id="rId5"/>
    <p:sldId id="288" r:id="rId6"/>
    <p:sldId id="279" r:id="rId7"/>
    <p:sldId id="280" r:id="rId8"/>
    <p:sldId id="281" r:id="rId9"/>
    <p:sldId id="282" r:id="rId10"/>
    <p:sldId id="260" r:id="rId11"/>
    <p:sldId id="285" r:id="rId12"/>
    <p:sldId id="292" r:id="rId13"/>
    <p:sldId id="289" r:id="rId14"/>
    <p:sldId id="290" r:id="rId15"/>
    <p:sldId id="264" r:id="rId16"/>
    <p:sldId id="265" r:id="rId17"/>
    <p:sldId id="291" r:id="rId18"/>
    <p:sldId id="293" r:id="rId19"/>
    <p:sldId id="294" r:id="rId20"/>
    <p:sldId id="295" r:id="rId21"/>
    <p:sldId id="296" r:id="rId22"/>
    <p:sldId id="298" r:id="rId23"/>
    <p:sldId id="29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38536">
            <a:off x="685800" y="2130425"/>
            <a:ext cx="7772400" cy="1470025"/>
          </a:xfrm>
        </p:spPr>
        <p:txBody>
          <a:bodyPr>
            <a:normAutofit/>
          </a:bodyPr>
          <a:lstStyle/>
          <a:p>
            <a:r>
              <a:rPr lang="en-US" sz="3500" b="1" dirty="0" smtClean="0">
                <a:solidFill>
                  <a:srgbClr val="C00000"/>
                </a:solidFill>
              </a:rPr>
              <a:t>MODERN SYSTEMS IN </a:t>
            </a:r>
            <a:r>
              <a:rPr lang="en-US" sz="3500" b="1" dirty="0" smtClean="0">
                <a:solidFill>
                  <a:srgbClr val="00B050"/>
                </a:solidFill>
              </a:rPr>
              <a:t>SURVEYING</a:t>
            </a:r>
            <a:endParaRPr lang="en-US" sz="3500" b="1" dirty="0">
              <a:solidFill>
                <a:srgbClr val="00B050"/>
              </a:solidFill>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248400"/>
          </a:xfrm>
        </p:spPr>
        <p:txBody>
          <a:bodyPr>
            <a:normAutofit/>
          </a:bodyPr>
          <a:lstStyle/>
          <a:p>
            <a:pPr>
              <a:buNone/>
            </a:pPr>
            <a:r>
              <a:rPr lang="en-US" b="1" dirty="0" smtClean="0">
                <a:solidFill>
                  <a:srgbClr val="FF0000"/>
                </a:solidFill>
              </a:rPr>
              <a:t>Total Station</a:t>
            </a:r>
          </a:p>
          <a:p>
            <a:pPr algn="just"/>
            <a:r>
              <a:rPr lang="en-US" sz="2500" dirty="0" smtClean="0"/>
              <a:t>A more modern instrument is a total station, which is a theodolite with an electronic distance measurement device (EDM). </a:t>
            </a:r>
          </a:p>
          <a:p>
            <a:pPr algn="just"/>
            <a:r>
              <a:rPr lang="en-US" sz="2500" dirty="0" smtClean="0"/>
              <a:t>Since their introduction, total stations have made the technological shift from being optical-mechanical devices to being fully electronic with an onship computer and software as well as humans. </a:t>
            </a:r>
          </a:p>
          <a:p>
            <a:pPr algn="just"/>
            <a:r>
              <a:rPr lang="en-US" sz="2500" dirty="0" smtClean="0"/>
              <a:t>Total stations require a reflector or prism (used to return the </a:t>
            </a:r>
            <a:r>
              <a:rPr lang="en-US" sz="2500" dirty="0" smtClean="0"/>
              <a:t>light </a:t>
            </a:r>
            <a:r>
              <a:rPr lang="en-US" sz="2500" dirty="0" smtClean="0"/>
              <a:t>pulses used for distancing) to return distance. </a:t>
            </a:r>
            <a:endParaRPr lang="en-US" sz="2500" dirty="0" smtClean="0"/>
          </a:p>
          <a:p>
            <a:pPr algn="just"/>
            <a:r>
              <a:rPr lang="en-US" sz="2400" dirty="0" smtClean="0"/>
              <a:t>It is a light weight, compact and fully integrated electronic instrument combining the capability of an EDM and an angular measuring instrument such as wild </a:t>
            </a:r>
            <a:r>
              <a:rPr lang="en-US" sz="2400" dirty="0" err="1" smtClean="0"/>
              <a:t>theodolite</a:t>
            </a:r>
            <a:r>
              <a:rPr lang="en-US" sz="2400" dirty="0" smtClean="0"/>
              <a:t>. </a:t>
            </a:r>
            <a:endParaRPr lang="en-US" sz="2800" dirty="0" smtClean="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endParaRPr lang="en-US" sz="1600" b="1" dirty="0" smtClean="0">
              <a:latin typeface="Times New Roman" pitchFamily="18" charset="0"/>
              <a:cs typeface="Times New Roman" pitchFamily="18" charset="0"/>
            </a:endParaRPr>
          </a:p>
          <a:p>
            <a:pPr fontAlgn="base"/>
            <a:r>
              <a:rPr lang="en-US" sz="2000" b="1" dirty="0" smtClean="0"/>
              <a:t>PARTS OF A TOTAL STATION</a:t>
            </a:r>
          </a:p>
          <a:p>
            <a:pPr fontAlgn="base">
              <a:buNone/>
            </a:pPr>
            <a:endParaRPr lang="en-US" sz="1600" dirty="0" smtClean="0"/>
          </a:p>
          <a:p>
            <a:pPr fontAlgn="base">
              <a:buNone/>
            </a:pPr>
            <a:endParaRPr lang="en-US" sz="1600" dirty="0" smtClean="0"/>
          </a:p>
          <a:p>
            <a:endParaRPr lang="en-US" sz="1600"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srcRect/>
          <a:stretch>
            <a:fillRect/>
          </a:stretch>
        </p:blipFill>
        <p:spPr bwMode="auto">
          <a:xfrm>
            <a:off x="1047750" y="990600"/>
            <a:ext cx="7048500" cy="54673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400"/>
            <a:ext cx="7086600" cy="2726900"/>
          </a:xfrm>
          <a:prstGeom prst="rect">
            <a:avLst/>
          </a:prstGeom>
        </p:spPr>
        <p:txBody>
          <a:bodyPr wrap="square">
            <a:spAutoFit/>
          </a:bodyPr>
          <a:lstStyle/>
          <a:p>
            <a:pPr>
              <a:lnSpc>
                <a:spcPct val="80000"/>
              </a:lnSpc>
              <a:defRPr/>
            </a:pPr>
            <a:endParaRPr lang="en-US" dirty="0" smtClean="0">
              <a:latin typeface="Tahoma" pitchFamily="34" charset="0"/>
            </a:endParaRPr>
          </a:p>
          <a:p>
            <a:pPr>
              <a:lnSpc>
                <a:spcPct val="80000"/>
              </a:lnSpc>
              <a:defRPr/>
            </a:pPr>
            <a:r>
              <a:rPr lang="en-US" b="1" dirty="0" smtClean="0">
                <a:latin typeface="Tahoma" pitchFamily="34" charset="0"/>
              </a:rPr>
              <a:t>Accessories of Total station</a:t>
            </a:r>
          </a:p>
          <a:p>
            <a:pPr>
              <a:lnSpc>
                <a:spcPct val="80000"/>
              </a:lnSpc>
              <a:defRPr/>
            </a:pPr>
            <a:endParaRPr lang="en-US" dirty="0" smtClean="0">
              <a:latin typeface="Tahoma" pitchFamily="34" charset="0"/>
            </a:endParaRPr>
          </a:p>
          <a:p>
            <a:pPr>
              <a:lnSpc>
                <a:spcPct val="80000"/>
              </a:lnSpc>
              <a:defRPr/>
            </a:pPr>
            <a:r>
              <a:rPr lang="en-US" sz="1400" dirty="0" smtClean="0">
                <a:latin typeface="Tahoma" pitchFamily="34" charset="0"/>
              </a:rPr>
              <a:t>Prism </a:t>
            </a:r>
            <a:r>
              <a:rPr lang="en-US" sz="1400" dirty="0" smtClean="0">
                <a:latin typeface="Tahoma" pitchFamily="34" charset="0"/>
              </a:rPr>
              <a:t>reflector:</a:t>
            </a:r>
          </a:p>
          <a:p>
            <a:pPr>
              <a:lnSpc>
                <a:spcPct val="80000"/>
              </a:lnSpc>
              <a:defRPr/>
            </a:pPr>
            <a:r>
              <a:rPr lang="en-US" sz="1400" dirty="0" smtClean="0">
                <a:latin typeface="Tahoma" pitchFamily="34" charset="0"/>
              </a:rPr>
              <a:t>             It is a combination of ranging rod, staff and </a:t>
            </a:r>
            <a:r>
              <a:rPr lang="en-US" sz="1400" dirty="0" err="1" smtClean="0">
                <a:latin typeface="Tahoma" pitchFamily="34" charset="0"/>
              </a:rPr>
              <a:t>and</a:t>
            </a:r>
            <a:r>
              <a:rPr lang="en-US" sz="1400" dirty="0" smtClean="0">
                <a:latin typeface="Tahoma" pitchFamily="34" charset="0"/>
              </a:rPr>
              <a:t> </a:t>
            </a:r>
          </a:p>
          <a:p>
            <a:pPr>
              <a:lnSpc>
                <a:spcPct val="80000"/>
              </a:lnSpc>
              <a:defRPr/>
            </a:pPr>
            <a:r>
              <a:rPr lang="en-US" sz="1400" dirty="0" smtClean="0">
                <a:latin typeface="Tahoma" pitchFamily="34" charset="0"/>
              </a:rPr>
              <a:t>			optical </a:t>
            </a:r>
            <a:r>
              <a:rPr lang="en-US" sz="1400" dirty="0" err="1" smtClean="0">
                <a:latin typeface="Tahoma" pitchFamily="34" charset="0"/>
              </a:rPr>
              <a:t>cuboidal</a:t>
            </a:r>
            <a:r>
              <a:rPr lang="en-US" sz="1400" dirty="0" smtClean="0">
                <a:latin typeface="Tahoma" pitchFamily="34" charset="0"/>
              </a:rPr>
              <a:t> mirror.</a:t>
            </a:r>
          </a:p>
          <a:p>
            <a:pPr>
              <a:lnSpc>
                <a:spcPct val="80000"/>
              </a:lnSpc>
              <a:defRPr/>
            </a:pPr>
            <a:endParaRPr lang="en-US" sz="1400" dirty="0" smtClean="0">
              <a:latin typeface="Tahoma" pitchFamily="34" charset="0"/>
            </a:endParaRPr>
          </a:p>
          <a:p>
            <a:pPr>
              <a:lnSpc>
                <a:spcPct val="80000"/>
              </a:lnSpc>
              <a:defRPr/>
            </a:pPr>
            <a:r>
              <a:rPr lang="en-US" sz="1400" dirty="0" smtClean="0">
                <a:latin typeface="Tahoma" pitchFamily="34" charset="0"/>
              </a:rPr>
              <a:t>             having 2/3 lifts with 5cms interval graduations.</a:t>
            </a:r>
          </a:p>
          <a:p>
            <a:pPr>
              <a:lnSpc>
                <a:spcPct val="80000"/>
              </a:lnSpc>
              <a:defRPr/>
            </a:pPr>
            <a:r>
              <a:rPr lang="en-US" sz="1400" dirty="0" smtClean="0">
                <a:latin typeface="Tahoma" pitchFamily="34" charset="0"/>
              </a:rPr>
              <a:t>                </a:t>
            </a:r>
          </a:p>
          <a:p>
            <a:pPr>
              <a:lnSpc>
                <a:spcPct val="80000"/>
              </a:lnSpc>
              <a:defRPr/>
            </a:pPr>
            <a:r>
              <a:rPr lang="en-US" sz="1400" dirty="0" smtClean="0">
                <a:latin typeface="Tahoma" pitchFamily="34" charset="0"/>
              </a:rPr>
              <a:t>             adjustable height from 1.5m to 3.75m.</a:t>
            </a:r>
          </a:p>
          <a:p>
            <a:pPr>
              <a:lnSpc>
                <a:spcPct val="80000"/>
              </a:lnSpc>
              <a:defRPr/>
            </a:pPr>
            <a:endParaRPr lang="en-US" sz="1400" dirty="0" smtClean="0">
              <a:latin typeface="Tahoma" pitchFamily="34" charset="0"/>
            </a:endParaRPr>
          </a:p>
          <a:p>
            <a:pPr>
              <a:lnSpc>
                <a:spcPct val="80000"/>
              </a:lnSpc>
              <a:defRPr/>
            </a:pPr>
            <a:r>
              <a:rPr lang="en-US" sz="1400" dirty="0" smtClean="0">
                <a:latin typeface="Tahoma" pitchFamily="34" charset="0"/>
              </a:rPr>
              <a:t>             More number of  prisms, will give more accuracy</a:t>
            </a:r>
            <a:r>
              <a:rPr lang="en-US" sz="1400" dirty="0" smtClean="0">
                <a:latin typeface="Tahoma" pitchFamily="34" charset="0"/>
              </a:rPr>
              <a:t>.</a:t>
            </a:r>
          </a:p>
          <a:p>
            <a:pPr>
              <a:lnSpc>
                <a:spcPct val="80000"/>
              </a:lnSpc>
              <a:defRPr/>
            </a:pPr>
            <a:endParaRPr lang="en-US" dirty="0" smtClean="0">
              <a:latin typeface="Tahoma" pitchFamily="34" charset="0"/>
            </a:endParaRPr>
          </a:p>
          <a:p>
            <a:pPr>
              <a:lnSpc>
                <a:spcPct val="80000"/>
              </a:lnSpc>
              <a:defRPr/>
            </a:pPr>
            <a:r>
              <a:rPr lang="en-US" sz="1600" dirty="0" smtClean="0">
                <a:latin typeface="Tahoma" pitchFamily="34" charset="0"/>
              </a:rPr>
              <a:t> </a:t>
            </a:r>
            <a:endParaRPr lang="en-US" dirty="0"/>
          </a:p>
        </p:txBody>
      </p:sp>
      <p:sp>
        <p:nvSpPr>
          <p:cNvPr id="5" name="Rectangle 4"/>
          <p:cNvSpPr/>
          <p:nvPr/>
        </p:nvSpPr>
        <p:spPr>
          <a:xfrm>
            <a:off x="762000" y="3048000"/>
            <a:ext cx="7315200" cy="2677656"/>
          </a:xfrm>
          <a:prstGeom prst="rect">
            <a:avLst/>
          </a:prstGeom>
        </p:spPr>
        <p:txBody>
          <a:bodyPr wrap="square">
            <a:spAutoFit/>
          </a:bodyPr>
          <a:lstStyle/>
          <a:p>
            <a:pPr>
              <a:buFontTx/>
              <a:buChar char="•"/>
              <a:defRPr/>
            </a:pPr>
            <a:r>
              <a:rPr lang="en-US" sz="1400" dirty="0" smtClean="0">
                <a:latin typeface="Tahoma" pitchFamily="34" charset="0"/>
              </a:rPr>
              <a:t>Microprocessor </a:t>
            </a:r>
            <a:r>
              <a:rPr lang="en-US" sz="1400" dirty="0" smtClean="0">
                <a:latin typeface="Tahoma" pitchFamily="34" charset="0"/>
              </a:rPr>
              <a:t>with memory card of 1 or 2 GB capacity</a:t>
            </a:r>
          </a:p>
          <a:p>
            <a:pPr>
              <a:defRPr/>
            </a:pPr>
            <a:r>
              <a:rPr lang="en-US" sz="1400" dirty="0" smtClean="0">
                <a:latin typeface="Tahoma" pitchFamily="34" charset="0"/>
              </a:rPr>
              <a:t>                   1MB can store 800 points.</a:t>
            </a:r>
          </a:p>
          <a:p>
            <a:pPr>
              <a:defRPr/>
            </a:pPr>
            <a:endParaRPr lang="en-US" sz="1400" dirty="0" smtClean="0">
              <a:latin typeface="Tahoma" pitchFamily="34" charset="0"/>
            </a:endParaRPr>
          </a:p>
          <a:p>
            <a:pPr>
              <a:buFontTx/>
              <a:buChar char="•"/>
              <a:defRPr/>
            </a:pPr>
            <a:r>
              <a:rPr lang="en-US" sz="1400" dirty="0" smtClean="0">
                <a:latin typeface="Tahoma" pitchFamily="34" charset="0"/>
              </a:rPr>
              <a:t>Tripod: with different material </a:t>
            </a:r>
          </a:p>
          <a:p>
            <a:pPr>
              <a:defRPr/>
            </a:pPr>
            <a:r>
              <a:rPr lang="en-US" sz="1400" dirty="0" smtClean="0">
                <a:latin typeface="Tahoma" pitchFamily="34" charset="0"/>
              </a:rPr>
              <a:t>            Aluminum tripod weighs 13 to 14lbs</a:t>
            </a:r>
          </a:p>
          <a:p>
            <a:pPr>
              <a:defRPr/>
            </a:pPr>
            <a:r>
              <a:rPr lang="en-US" sz="1400" dirty="0" smtClean="0">
                <a:latin typeface="Tahoma" pitchFamily="34" charset="0"/>
              </a:rPr>
              <a:t>            Wooden tripod  will be about 18 lbs.</a:t>
            </a:r>
          </a:p>
          <a:p>
            <a:pPr>
              <a:defRPr/>
            </a:pPr>
            <a:endParaRPr lang="en-US" sz="1400" dirty="0" smtClean="0">
              <a:latin typeface="Tahoma" pitchFamily="34" charset="0"/>
            </a:endParaRPr>
          </a:p>
          <a:p>
            <a:pPr>
              <a:buFontTx/>
              <a:buChar char="•"/>
              <a:defRPr/>
            </a:pPr>
            <a:r>
              <a:rPr lang="en-US" sz="1400" dirty="0" smtClean="0">
                <a:latin typeface="Tahoma" pitchFamily="34" charset="0"/>
              </a:rPr>
              <a:t>Optical and Laser plumb bobs.</a:t>
            </a:r>
          </a:p>
          <a:p>
            <a:pPr>
              <a:buFontTx/>
              <a:buChar char="•"/>
              <a:defRPr/>
            </a:pPr>
            <a:endParaRPr lang="en-US" sz="1400" dirty="0" smtClean="0">
              <a:latin typeface="Tahoma" pitchFamily="34" charset="0"/>
            </a:endParaRPr>
          </a:p>
          <a:p>
            <a:pPr>
              <a:buFontTx/>
              <a:buChar char="•"/>
              <a:defRPr/>
            </a:pPr>
            <a:r>
              <a:rPr lang="en-US" sz="1400" dirty="0" smtClean="0">
                <a:latin typeface="Tahoma" pitchFamily="34" charset="0"/>
              </a:rPr>
              <a:t>Battery –as an external attachment</a:t>
            </a:r>
          </a:p>
          <a:p>
            <a:pPr>
              <a:defRPr/>
            </a:pPr>
            <a:r>
              <a:rPr lang="en-US" sz="1400" dirty="0" smtClean="0">
                <a:latin typeface="Tahoma" pitchFamily="34" charset="0"/>
              </a:rPr>
              <a:t>               with indicators</a:t>
            </a:r>
          </a:p>
          <a:p>
            <a:pPr>
              <a:defRPr/>
            </a:pPr>
            <a:r>
              <a:rPr lang="en-US" sz="1400" dirty="0" smtClean="0">
                <a:latin typeface="Tahoma" pitchFamily="34" charset="0"/>
              </a:rPr>
              <a:t>               1.5hours charged battery can work for 3to 5 hours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638175" y="1152525"/>
            <a:ext cx="7867650" cy="4552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sz="2000" b="1" dirty="0" smtClean="0">
                <a:latin typeface="Times New Roman" pitchFamily="18" charset="0"/>
                <a:cs typeface="Times New Roman" pitchFamily="18" charset="0"/>
              </a:rPr>
              <a:t>APPLICATIONS OF TOTAL STATION</a:t>
            </a:r>
          </a:p>
          <a:p>
            <a:pPr fontAlgn="base">
              <a:lnSpc>
                <a:spcPct val="150000"/>
              </a:lnSpc>
            </a:pPr>
            <a:r>
              <a:rPr lang="en-US" sz="2000" dirty="0" smtClean="0"/>
              <a:t>Detail survey i.e., data collection.</a:t>
            </a:r>
          </a:p>
          <a:p>
            <a:pPr fontAlgn="base">
              <a:lnSpc>
                <a:spcPct val="150000"/>
              </a:lnSpc>
            </a:pPr>
            <a:r>
              <a:rPr lang="en-US" sz="2000" dirty="0" smtClean="0"/>
              <a:t>Control Survey (Traverse).</a:t>
            </a:r>
          </a:p>
          <a:p>
            <a:pPr fontAlgn="base">
              <a:lnSpc>
                <a:spcPct val="150000"/>
              </a:lnSpc>
            </a:pPr>
            <a:r>
              <a:rPr lang="en-US" sz="2000" dirty="0" smtClean="0"/>
              <a:t>Height measurement (Remove elevation measurement- REM).</a:t>
            </a:r>
          </a:p>
          <a:p>
            <a:pPr fontAlgn="base">
              <a:lnSpc>
                <a:spcPct val="150000"/>
              </a:lnSpc>
            </a:pPr>
            <a:r>
              <a:rPr lang="en-US" sz="2000" dirty="0" smtClean="0"/>
              <a:t>Fixing of missing pillars (or) Setting out (or) Stake out.</a:t>
            </a:r>
          </a:p>
          <a:p>
            <a:pPr fontAlgn="base">
              <a:lnSpc>
                <a:spcPct val="150000"/>
              </a:lnSpc>
            </a:pPr>
            <a:r>
              <a:rPr lang="en-US" sz="2000" dirty="0" smtClean="0"/>
              <a:t>Resection.</a:t>
            </a:r>
          </a:p>
          <a:p>
            <a:pPr fontAlgn="base">
              <a:lnSpc>
                <a:spcPct val="150000"/>
              </a:lnSpc>
            </a:pPr>
            <a:r>
              <a:rPr lang="en-US" sz="2000" dirty="0" smtClean="0"/>
              <a:t>Area calculations, etc.</a:t>
            </a:r>
          </a:p>
          <a:p>
            <a:pPr fontAlgn="base">
              <a:lnSpc>
                <a:spcPct val="150000"/>
              </a:lnSpc>
            </a:pPr>
            <a:r>
              <a:rPr lang="en-US" sz="2000" dirty="0" smtClean="0"/>
              <a:t>Remote distance measurement (RDM) or Missing line measurement (MLM</a:t>
            </a:r>
            <a:r>
              <a:rPr lang="en-US" sz="2000" dirty="0" smtClean="0"/>
              <a:t>).</a:t>
            </a:r>
          </a:p>
          <a:p>
            <a:pPr fontAlgn="base">
              <a:lnSpc>
                <a:spcPct val="150000"/>
              </a:lnSpc>
            </a:pPr>
            <a:endParaRPr lang="en-US" sz="2000" dirty="0" smtClean="0"/>
          </a:p>
          <a:p>
            <a:endParaRPr lang="en-US" sz="20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srcRect/>
          <a:stretch>
            <a:fillRect/>
          </a:stretch>
        </p:blipFill>
        <p:spPr bwMode="auto">
          <a:xfrm>
            <a:off x="762000" y="457200"/>
            <a:ext cx="7543799" cy="5714999"/>
          </a:xfrm>
          <a:prstGeom prst="rect">
            <a:avLst/>
          </a:prstGeom>
          <a:noFill/>
          <a:ln w="9525">
            <a:noFill/>
            <a:miter lim="800000"/>
            <a:headEnd/>
            <a:tailEnd/>
          </a:ln>
          <a:effectLst/>
        </p:spPr>
      </p:pic>
    </p:spTree>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838200" y="533400"/>
            <a:ext cx="7239000" cy="5257800"/>
          </a:xfrm>
          <a:prstGeom prst="rect">
            <a:avLst/>
          </a:prstGeom>
          <a:noFill/>
          <a:ln w="9525">
            <a:noFill/>
            <a:miter lim="800000"/>
            <a:headEnd/>
            <a:tailEnd/>
          </a:ln>
          <a:effectLst/>
        </p:spPr>
      </p:pic>
    </p:spTree>
  </p:cSld>
  <p:clrMapOvr>
    <a:masterClrMapping/>
  </p:clrMapOvr>
  <p:transition>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b="1" dirty="0" smtClean="0"/>
              <a:t>Filed Procedure for total station</a:t>
            </a:r>
            <a:endParaRPr lang="en-US" b="1" dirty="0"/>
          </a:p>
        </p:txBody>
      </p:sp>
      <p:pic>
        <p:nvPicPr>
          <p:cNvPr id="5122" name="Picture 2"/>
          <p:cNvPicPr>
            <a:picLocks noChangeAspect="1" noChangeArrowheads="1"/>
          </p:cNvPicPr>
          <p:nvPr/>
        </p:nvPicPr>
        <p:blipFill>
          <a:blip r:embed="rId2"/>
          <a:srcRect/>
          <a:stretch>
            <a:fillRect/>
          </a:stretch>
        </p:blipFill>
        <p:spPr bwMode="auto">
          <a:xfrm>
            <a:off x="295275" y="1524000"/>
            <a:ext cx="8553450" cy="502443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219075" y="290513"/>
            <a:ext cx="8705850" cy="62769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309563" y="376238"/>
            <a:ext cx="8524875" cy="6105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324600"/>
          </a:xfrm>
        </p:spPr>
        <p:txBody>
          <a:bodyPr>
            <a:normAutofit/>
          </a:bodyPr>
          <a:lstStyle/>
          <a:p>
            <a:pPr>
              <a:buNone/>
            </a:pPr>
            <a:r>
              <a:rPr lang="en-US" sz="2400" b="1" dirty="0" smtClean="0">
                <a:solidFill>
                  <a:srgbClr val="C00000"/>
                </a:solidFill>
              </a:rPr>
              <a:t>Electronic Theodolite </a:t>
            </a:r>
            <a:endParaRPr lang="en-US" sz="2400" dirty="0" smtClean="0"/>
          </a:p>
          <a:p>
            <a:pPr algn="just">
              <a:buFont typeface="Wingdings" pitchFamily="2" charset="2"/>
              <a:buChar char="Ø"/>
            </a:pPr>
            <a:r>
              <a:rPr lang="en-US" sz="2400" dirty="0" smtClean="0"/>
              <a:t>Provides the value of observation directly in viewing panel. </a:t>
            </a:r>
          </a:p>
          <a:p>
            <a:pPr algn="just">
              <a:buFont typeface="Wingdings" pitchFamily="2" charset="2"/>
              <a:buChar char="Ø"/>
            </a:pPr>
            <a:r>
              <a:rPr lang="en-US" sz="2400" dirty="0" smtClean="0"/>
              <a:t>The precision of this type of instrument varies in the order of       1" to 10". </a:t>
            </a:r>
          </a:p>
          <a:p>
            <a:pPr>
              <a:buNone/>
            </a:pPr>
            <a:endParaRPr lang="en-US" sz="2400" b="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2743200" y="2209800"/>
            <a:ext cx="2895600" cy="4086225"/>
          </a:xfrm>
          <a:prstGeom prst="rect">
            <a:avLst/>
          </a:prstGeom>
          <a:noFill/>
          <a:ln w="9525">
            <a:noFill/>
            <a:miter lim="800000"/>
            <a:headEnd/>
            <a:tailEnd/>
          </a:ln>
          <a:effectLst/>
        </p:spPr>
      </p:pic>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323850" y="376238"/>
            <a:ext cx="8496300" cy="61055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2590800"/>
          </a:xfrm>
        </p:spPr>
        <p:txBody>
          <a:bodyPr/>
          <a:lstStyle/>
          <a:p>
            <a:endParaRPr lang="en-US" dirty="0"/>
          </a:p>
        </p:txBody>
      </p:sp>
      <p:pic>
        <p:nvPicPr>
          <p:cNvPr id="9218" name="Picture 2"/>
          <p:cNvPicPr>
            <a:picLocks noChangeAspect="1" noChangeArrowheads="1"/>
          </p:cNvPicPr>
          <p:nvPr/>
        </p:nvPicPr>
        <p:blipFill>
          <a:blip r:embed="rId2"/>
          <a:srcRect/>
          <a:stretch>
            <a:fillRect/>
          </a:stretch>
        </p:blipFill>
        <p:spPr bwMode="auto">
          <a:xfrm>
            <a:off x="838200" y="762000"/>
            <a:ext cx="7315200" cy="308609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838200" y="3962400"/>
            <a:ext cx="7315200" cy="2438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209550" y="328613"/>
            <a:ext cx="8724900" cy="62007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271463" y="423863"/>
            <a:ext cx="8601075" cy="60102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600200" y="457200"/>
            <a:ext cx="5791200" cy="5715000"/>
          </a:xfrm>
          <a:prstGeom prst="rect">
            <a:avLst/>
          </a:prstGeom>
          <a:noFill/>
          <a:ln w="9525">
            <a:noFill/>
            <a:miter lim="800000"/>
            <a:headEnd/>
            <a:tailEnd/>
          </a:ln>
          <a:effectLst/>
        </p:spPr>
      </p:pic>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None/>
            </a:pPr>
            <a:r>
              <a:rPr lang="en-US" sz="1800" b="1" dirty="0" smtClean="0">
                <a:latin typeface="Times New Roman" pitchFamily="18" charset="0"/>
                <a:cs typeface="Times New Roman" pitchFamily="18" charset="0"/>
              </a:rPr>
              <a:t>PRINIPLE OF EDM (ELECTRONIC DISTANCE MEASUREMENT)</a:t>
            </a:r>
          </a:p>
          <a:p>
            <a:pPr algn="just"/>
            <a:r>
              <a:rPr lang="en-US" sz="1800" dirty="0" smtClean="0">
                <a:latin typeface="Times New Roman" pitchFamily="18" charset="0"/>
                <a:cs typeface="Times New Roman" pitchFamily="18" charset="0"/>
              </a:rPr>
              <a:t>The </a:t>
            </a:r>
            <a:r>
              <a:rPr lang="en-US" sz="1800" dirty="0" smtClean="0">
                <a:latin typeface="Times New Roman" pitchFamily="18" charset="0"/>
                <a:cs typeface="Times New Roman" pitchFamily="18" charset="0"/>
              </a:rPr>
              <a:t>general principle involves sending a modulated Electro-magnetic (EM) beam from one transmitter at the master station to a reflector at the remote station and receiving it back at the master station. The instrument measures slope distance between transmitter and receiver by modulating the continuous carrier wave at different frequencies, and then measuring the phase difference at the master station between the outgoing and the incoming signals. This establishes the following relationship for a double distance (2D): </a:t>
            </a: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Where</a:t>
            </a:r>
            <a:r>
              <a:rPr lang="en-US" sz="1800" dirty="0" smtClean="0">
                <a:latin typeface="Times New Roman" pitchFamily="18" charset="0"/>
                <a:cs typeface="Times New Roman" pitchFamily="18" charset="0"/>
              </a:rPr>
              <a:t>, m is unknown integer number of complete wavelengths contained within double distance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Φ </a:t>
            </a:r>
            <a:r>
              <a:rPr lang="en-US" sz="1800" dirty="0" smtClean="0">
                <a:latin typeface="Times New Roman" pitchFamily="18" charset="0"/>
                <a:cs typeface="Times New Roman" pitchFamily="18" charset="0"/>
              </a:rPr>
              <a:t>is the measured phase difference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λ </a:t>
            </a:r>
            <a:r>
              <a:rPr lang="en-US" sz="1800" dirty="0" smtClean="0">
                <a:latin typeface="Times New Roman" pitchFamily="18" charset="0"/>
                <a:cs typeface="Times New Roman" pitchFamily="18" charset="0"/>
              </a:rPr>
              <a:t>is modulation wavelength,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and </a:t>
            </a:r>
            <a:r>
              <a:rPr lang="en-US" sz="1800" dirty="0" smtClean="0">
                <a:latin typeface="Times New Roman" pitchFamily="18" charset="0"/>
                <a:cs typeface="Times New Roman" pitchFamily="18" charset="0"/>
              </a:rPr>
              <a:t>k is constant.</a:t>
            </a:r>
            <a:endParaRPr lang="en-US" sz="18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3657600" y="2819400"/>
            <a:ext cx="1590675" cy="5905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pPr>
              <a:buNone/>
            </a:pPr>
            <a:endParaRPr lang="en-US" dirty="0"/>
          </a:p>
        </p:txBody>
      </p:sp>
      <p:pic>
        <p:nvPicPr>
          <p:cNvPr id="2051" name="Picture 3"/>
          <p:cNvPicPr>
            <a:picLocks noChangeAspect="1" noChangeArrowheads="1"/>
          </p:cNvPicPr>
          <p:nvPr/>
        </p:nvPicPr>
        <p:blipFill>
          <a:blip r:embed="rId2"/>
          <a:srcRect/>
          <a:stretch>
            <a:fillRect/>
          </a:stretch>
        </p:blipFill>
        <p:spPr bwMode="auto">
          <a:xfrm>
            <a:off x="1066800" y="3733800"/>
            <a:ext cx="6324600" cy="26289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066800" y="609601"/>
            <a:ext cx="676275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lstStyle/>
          <a:p>
            <a:pPr>
              <a:buNone/>
            </a:pPr>
            <a:r>
              <a:rPr lang="en-US" b="1" dirty="0" smtClean="0"/>
              <a:t> </a:t>
            </a:r>
            <a:r>
              <a:rPr lang="en-US" sz="2000" b="1" dirty="0" smtClean="0"/>
              <a:t>Types Of Electronic Distance Measurement (EDM) Instruments: </a:t>
            </a:r>
            <a:endParaRPr lang="en-US" sz="2000" b="1" dirty="0" smtClean="0"/>
          </a:p>
          <a:p>
            <a:pPr algn="just">
              <a:buFont typeface="Wingdings" pitchFamily="2" charset="2"/>
              <a:buChar char="Ø"/>
            </a:pPr>
            <a:r>
              <a:rPr lang="en-US" sz="2400" dirty="0" smtClean="0"/>
              <a:t>Direct measurement of distances and their directions can be obtained by using electronic instruments that rely on propagation, reflection and reception of either light waves or radio waves. </a:t>
            </a:r>
          </a:p>
          <a:p>
            <a:pPr algn="just">
              <a:buFont typeface="Wingdings" pitchFamily="2" charset="2"/>
              <a:buChar char="Ø"/>
            </a:pPr>
            <a:r>
              <a:rPr lang="en-US" sz="2400" dirty="0" smtClean="0"/>
              <a:t>EDM’S are classified in to three types</a:t>
            </a:r>
          </a:p>
          <a:p>
            <a:pPr>
              <a:buNone/>
            </a:pPr>
            <a:r>
              <a:rPr lang="en-US" sz="2400" dirty="0" smtClean="0"/>
              <a:t>         </a:t>
            </a:r>
          </a:p>
          <a:p>
            <a:pPr>
              <a:buNone/>
            </a:pPr>
            <a:r>
              <a:rPr lang="en-US" sz="2400" dirty="0" smtClean="0"/>
              <a:t>           (</a:t>
            </a:r>
            <a:r>
              <a:rPr lang="en-US" sz="2400" dirty="0" err="1" smtClean="0"/>
              <a:t>i</a:t>
            </a:r>
            <a:r>
              <a:rPr lang="en-US" sz="2400" dirty="0" smtClean="0"/>
              <a:t>) Infrared wave instruments </a:t>
            </a:r>
          </a:p>
          <a:p>
            <a:endParaRPr lang="en-US" sz="2400" dirty="0" smtClean="0"/>
          </a:p>
          <a:p>
            <a:pPr>
              <a:buNone/>
            </a:pPr>
            <a:r>
              <a:rPr lang="en-US" sz="2400" dirty="0" smtClean="0"/>
              <a:t>            (ii) Light wave instruments </a:t>
            </a:r>
          </a:p>
          <a:p>
            <a:endParaRPr lang="en-US" sz="2400" dirty="0" smtClean="0"/>
          </a:p>
          <a:p>
            <a:pPr>
              <a:buNone/>
            </a:pPr>
            <a:r>
              <a:rPr lang="en-US" sz="2400" dirty="0" smtClean="0"/>
              <a:t>            (iii) Micro wave instruments </a:t>
            </a:r>
          </a:p>
          <a:p>
            <a:pPr algn="just">
              <a:buNone/>
            </a:pPr>
            <a:endParaRPr lang="en-US" sz="2400"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452438" y="381000"/>
            <a:ext cx="8239125" cy="5791200"/>
          </a:xfrm>
          <a:prstGeom prst="rect">
            <a:avLst/>
          </a:prstGeom>
          <a:noFill/>
          <a:ln w="9525">
            <a:noFill/>
            <a:miter lim="800000"/>
            <a:headEnd/>
            <a:tailEnd/>
          </a:ln>
          <a:effectLst/>
        </p:spPr>
      </p:pic>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357188" y="381000"/>
            <a:ext cx="8429625" cy="6019800"/>
          </a:xfrm>
          <a:prstGeom prst="rect">
            <a:avLst/>
          </a:prstGeom>
          <a:noFill/>
          <a:ln w="9525">
            <a:noFill/>
            <a:miter lim="800000"/>
            <a:headEnd/>
            <a:tailEnd/>
          </a:ln>
          <a:effectLst/>
        </p:spPr>
      </p:pic>
    </p:spTree>
  </p:cSld>
  <p:clrMapOvr>
    <a:masterClrMapping/>
  </p:clrMapOvr>
  <p:transition>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233363" y="381000"/>
            <a:ext cx="8677275" cy="6019800"/>
          </a:xfrm>
          <a:prstGeom prst="rect">
            <a:avLst/>
          </a:prstGeom>
          <a:noFill/>
          <a:ln w="9525">
            <a:noFill/>
            <a:miter lim="800000"/>
            <a:headEnd/>
            <a:tailEnd/>
          </a:ln>
          <a:effectLst/>
        </p:spPr>
      </p:pic>
    </p:spTree>
  </p:cSld>
  <p:clrMapOvr>
    <a:masterClrMapping/>
  </p:clrMapOvr>
  <p:transition>
    <p:strips/>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294</TotalTime>
  <Words>480</Words>
  <Application>Microsoft Office PowerPoint</Application>
  <PresentationFormat>On-screen Show (4:3)</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MODERN SYSTEMS IN SURVEYING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general</cp:lastModifiedBy>
  <cp:revision>82</cp:revision>
  <dcterms:created xsi:type="dcterms:W3CDTF">2006-08-16T00:00:00Z</dcterms:created>
  <dcterms:modified xsi:type="dcterms:W3CDTF">2019-11-01T10:53:05Z</dcterms:modified>
</cp:coreProperties>
</file>