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73" r:id="rId4"/>
    <p:sldId id="274" r:id="rId5"/>
    <p:sldId id="276" r:id="rId6"/>
    <p:sldId id="263" r:id="rId7"/>
    <p:sldId id="277" r:id="rId8"/>
    <p:sldId id="278" r:id="rId9"/>
    <p:sldId id="262" r:id="rId10"/>
    <p:sldId id="257" r:id="rId11"/>
    <p:sldId id="264" r:id="rId12"/>
    <p:sldId id="279" r:id="rId13"/>
    <p:sldId id="280" r:id="rId14"/>
    <p:sldId id="265" r:id="rId15"/>
    <p:sldId id="266" r:id="rId16"/>
    <p:sldId id="267" r:id="rId17"/>
    <p:sldId id="268" r:id="rId18"/>
    <p:sldId id="281" r:id="rId19"/>
    <p:sldId id="282" r:id="rId20"/>
    <p:sldId id="283" r:id="rId21"/>
    <p:sldId id="284" r:id="rId22"/>
    <p:sldId id="285" r:id="rId23"/>
    <p:sldId id="287" r:id="rId24"/>
    <p:sldId id="286" r:id="rId25"/>
    <p:sldId id="288" r:id="rId26"/>
    <p:sldId id="289"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5914" autoAdjust="0"/>
  </p:normalViewPr>
  <p:slideViewPr>
    <p:cSldViewPr snapToGrid="0">
      <p:cViewPr varScale="1">
        <p:scale>
          <a:sx n="93" d="100"/>
          <a:sy n="93" d="100"/>
        </p:scale>
        <p:origin x="10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F100DD-BFA2-4F60-8AEE-7E1EC99FA06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48764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100DD-BFA2-4F60-8AEE-7E1EC99FA06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38813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100DD-BFA2-4F60-8AEE-7E1EC99FA06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200431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100DD-BFA2-4F60-8AEE-7E1EC99FA06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306530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F100DD-BFA2-4F60-8AEE-7E1EC99FA06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235656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F100DD-BFA2-4F60-8AEE-7E1EC99FA06C}"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243073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F100DD-BFA2-4F60-8AEE-7E1EC99FA06C}"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326523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F100DD-BFA2-4F60-8AEE-7E1EC99FA06C}"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91638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100DD-BFA2-4F60-8AEE-7E1EC99FA06C}"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511696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F100DD-BFA2-4F60-8AEE-7E1EC99FA06C}"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805964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F100DD-BFA2-4F60-8AEE-7E1EC99FA06C}"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4117414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100DD-BFA2-4F60-8AEE-7E1EC99FA06C}" type="datetimeFigureOut">
              <a:rPr lang="en-US" smtClean="0"/>
              <a:t>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BBEA8-7EFB-4753-AF9D-3D907B76E2ED}" type="slidenum">
              <a:rPr lang="en-US" smtClean="0"/>
              <a:t>‹#›</a:t>
            </a:fld>
            <a:endParaRPr lang="en-US"/>
          </a:p>
        </p:txBody>
      </p:sp>
    </p:spTree>
    <p:extLst>
      <p:ext uri="{BB962C8B-B14F-4D97-AF65-F5344CB8AC3E}">
        <p14:creationId xmlns:p14="http://schemas.microsoft.com/office/powerpoint/2010/main" val="2850370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921933" y="1772831"/>
            <a:ext cx="9144000" cy="627062"/>
          </a:xfrm>
        </p:spPr>
        <p:txBody>
          <a:bodyPr>
            <a:noAutofit/>
          </a:bodyPr>
          <a:lstStyle/>
          <a:p>
            <a:r>
              <a:rPr lang="en-US" sz="4800" b="1" dirty="0">
                <a:solidFill>
                  <a:srgbClr val="FF0000"/>
                </a:solidFill>
                <a:latin typeface="Times New Roman" panose="02020603050405020304" pitchFamily="18" charset="0"/>
                <a:cs typeface="Times New Roman" panose="02020603050405020304" pitchFamily="18" charset="0"/>
              </a:rPr>
              <a:t>Deep Learning (20ECJ44)</a:t>
            </a:r>
            <a:endParaRPr lang="en-US" sz="4800" b="1" dirty="0" smtClean="0">
              <a:solidFill>
                <a:srgbClr val="FF000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By</a:t>
            </a:r>
          </a:p>
          <a:p>
            <a:r>
              <a:rPr lang="en-US" dirty="0" smtClean="0">
                <a:latin typeface="Times New Roman" panose="02020603050405020304" pitchFamily="18" charset="0"/>
                <a:cs typeface="Times New Roman" panose="02020603050405020304" pitchFamily="18" charset="0"/>
              </a:rPr>
              <a:t>Dr. Naga Raju Challa</a:t>
            </a:r>
          </a:p>
          <a:p>
            <a:r>
              <a:rPr lang="en-US" dirty="0" smtClean="0">
                <a:latin typeface="Times New Roman" panose="02020603050405020304" pitchFamily="18" charset="0"/>
                <a:cs typeface="Times New Roman" panose="02020603050405020304" pitchFamily="18" charset="0"/>
              </a:rPr>
              <a:t>Assistant Professor,</a:t>
            </a:r>
          </a:p>
          <a:p>
            <a:r>
              <a:rPr lang="en-US" dirty="0" smtClean="0">
                <a:latin typeface="Times New Roman" panose="02020603050405020304" pitchFamily="18" charset="0"/>
                <a:cs typeface="Times New Roman" panose="02020603050405020304" pitchFamily="18" charset="0"/>
              </a:rPr>
              <a:t>Department of ECE,</a:t>
            </a:r>
          </a:p>
          <a:p>
            <a:r>
              <a:rPr lang="en-US" dirty="0" err="1" smtClean="0">
                <a:latin typeface="Times New Roman" panose="02020603050405020304" pitchFamily="18" charset="0"/>
                <a:cs typeface="Times New Roman" panose="02020603050405020304" pitchFamily="18" charset="0"/>
              </a:rPr>
              <a:t>Bapatla</a:t>
            </a:r>
            <a:r>
              <a:rPr lang="en-US" dirty="0" smtClean="0">
                <a:latin typeface="Times New Roman" panose="02020603050405020304" pitchFamily="18" charset="0"/>
                <a:cs typeface="Times New Roman" panose="02020603050405020304" pitchFamily="18" charset="0"/>
              </a:rPr>
              <a:t> Engineering College,</a:t>
            </a:r>
          </a:p>
          <a:p>
            <a:r>
              <a:rPr lang="en-US" dirty="0" smtClean="0">
                <a:latin typeface="Times New Roman" panose="02020603050405020304" pitchFamily="18" charset="0"/>
                <a:cs typeface="Times New Roman" panose="02020603050405020304" pitchFamily="18" charset="0"/>
              </a:rPr>
              <a:t>(Autonomous)</a:t>
            </a:r>
          </a:p>
          <a:p>
            <a:r>
              <a:rPr lang="en-US" dirty="0" err="1" smtClean="0">
                <a:latin typeface="Times New Roman" panose="02020603050405020304" pitchFamily="18" charset="0"/>
                <a:cs typeface="Times New Roman" panose="02020603050405020304" pitchFamily="18" charset="0"/>
              </a:rPr>
              <a:t>Bapatla</a:t>
            </a:r>
            <a:r>
              <a:rPr lang="en-US" dirty="0" smtClean="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p:txBody>
      </p:sp>
      <p:pic>
        <p:nvPicPr>
          <p:cNvPr id="1026" name="Picture 2" descr="bec logo"/>
          <p:cNvPicPr>
            <a:picLocks noChangeAspect="1" noChangeArrowheads="1"/>
          </p:cNvPicPr>
          <p:nvPr/>
        </p:nvPicPr>
        <p:blipFill>
          <a:blip r:embed="rId2" cstate="print">
            <a:lum bright="-40000" contrast="80000"/>
            <a:extLst>
              <a:ext uri="{28A0092B-C50C-407E-A947-70E740481C1C}">
                <a14:useLocalDpi xmlns:a14="http://schemas.microsoft.com/office/drawing/2010/main" val="0"/>
              </a:ext>
            </a:extLst>
          </a:blip>
          <a:srcRect/>
          <a:stretch>
            <a:fillRect/>
          </a:stretch>
        </p:blipFill>
        <p:spPr bwMode="auto">
          <a:xfrm>
            <a:off x="2366612" y="628764"/>
            <a:ext cx="882650" cy="1120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5"/>
          <p:cNvSpPr>
            <a:spLocks noChangeArrowheads="1"/>
          </p:cNvSpPr>
          <p:nvPr/>
        </p:nvSpPr>
        <p:spPr bwMode="auto">
          <a:xfrm>
            <a:off x="2807937" y="773652"/>
            <a:ext cx="77094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i="0" u="none" strike="noStrike" cap="none" normalizeH="0" baseline="0" dirty="0" smtClean="0">
                <a:ln>
                  <a:noFill/>
                </a:ln>
                <a:solidFill>
                  <a:schemeClr val="tx1"/>
                </a:solidFill>
                <a:effectLst/>
                <a:latin typeface="Algerian" panose="04020705040A02060702" pitchFamily="82" charset="0"/>
                <a:ea typeface="Times New Roman" panose="02020603050405020304" pitchFamily="18" charset="0"/>
              </a:rPr>
              <a:t>BAPATLA ENGINEERING COLLEGE :: BAPATLA</a:t>
            </a:r>
            <a:endParaRPr kumimoji="0" lang="en-US" altLang="en-US" sz="2400" i="0" u="none" strike="noStrike" cap="none" normalizeH="0" baseline="0" dirty="0" smtClean="0">
              <a:ln>
                <a:noFill/>
              </a:ln>
              <a:solidFill>
                <a:schemeClr val="tx1"/>
              </a:solidFill>
              <a:effectLst/>
              <a:latin typeface="Algerian" panose="04020705040A02060702" pitchFamily="82" charset="0"/>
            </a:endParaRPr>
          </a:p>
          <a:p>
            <a:pPr marL="0" marR="0" lvl="0" indent="0" algn="ct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i="0" u="none" strike="noStrike" cap="none" normalizeH="0" baseline="0" dirty="0" smtClean="0">
                <a:ln>
                  <a:noFill/>
                </a:ln>
                <a:solidFill>
                  <a:schemeClr val="tx1"/>
                </a:solidFill>
                <a:effectLst/>
                <a:latin typeface="Algerian" panose="04020705040A02060702" pitchFamily="82" charset="0"/>
                <a:ea typeface="Times New Roman" panose="02020603050405020304" pitchFamily="18" charset="0"/>
              </a:rPr>
              <a:t>(Autonomous)</a:t>
            </a:r>
            <a:endParaRPr kumimoji="0" lang="en-US" altLang="en-US" sz="2400" i="0" u="none" strike="noStrike" cap="none" normalizeH="0" baseline="0" dirty="0" smtClean="0">
              <a:ln>
                <a:noFill/>
              </a:ln>
              <a:solidFill>
                <a:schemeClr val="tx1"/>
              </a:solidFill>
              <a:effectLst/>
              <a:latin typeface="Algerian" panose="04020705040A02060702" pitchFamily="82" charset="0"/>
            </a:endParaRPr>
          </a:p>
        </p:txBody>
      </p:sp>
    </p:spTree>
    <p:extLst>
      <p:ext uri="{BB962C8B-B14F-4D97-AF65-F5344CB8AC3E}">
        <p14:creationId xmlns:p14="http://schemas.microsoft.com/office/powerpoint/2010/main" val="708186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46464" y="887184"/>
            <a:ext cx="7820025" cy="3152775"/>
          </a:xfrm>
          <a:prstGeom prst="rect">
            <a:avLst/>
          </a:prstGeom>
        </p:spPr>
      </p:pic>
      <p:sp>
        <p:nvSpPr>
          <p:cNvPr id="6" name="Rectangle 5"/>
          <p:cNvSpPr/>
          <p:nvPr/>
        </p:nvSpPr>
        <p:spPr>
          <a:xfrm>
            <a:off x="10396151" y="6387842"/>
            <a:ext cx="1516449" cy="323165"/>
          </a:xfrm>
          <a:prstGeom prst="rect">
            <a:avLst/>
          </a:prstGeom>
        </p:spPr>
        <p:txBody>
          <a:bodyPr wrap="square">
            <a:spAutoFit/>
          </a:bodyPr>
          <a:lstStyle/>
          <a:p>
            <a:pPr algn="just">
              <a:lnSpc>
                <a:spcPct val="150000"/>
              </a:lnSpc>
            </a:pPr>
            <a:r>
              <a:rPr lang="en-US" sz="1000" dirty="0" smtClean="0">
                <a:latin typeface="Times New Roman" panose="02020603050405020304" pitchFamily="18" charset="0"/>
                <a:cs typeface="Times New Roman" panose="02020603050405020304" pitchFamily="18" charset="0"/>
              </a:rPr>
              <a:t>Source: NPTEL IIT KGP</a:t>
            </a:r>
            <a:endParaRPr lang="en-US" sz="1000" dirty="0">
              <a:latin typeface="Times New Roman" panose="02020603050405020304" pitchFamily="18" charset="0"/>
              <a:cs typeface="Times New Roman" panose="02020603050405020304" pitchFamily="18" charset="0"/>
            </a:endParaRPr>
          </a:p>
        </p:txBody>
      </p:sp>
      <p:sp>
        <p:nvSpPr>
          <p:cNvPr id="5" name="Rectangle 4"/>
          <p:cNvSpPr/>
          <p:nvPr/>
        </p:nvSpPr>
        <p:spPr>
          <a:xfrm>
            <a:off x="1230281" y="4218017"/>
            <a:ext cx="8652390" cy="2169825"/>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b="1" dirty="0">
                <a:solidFill>
                  <a:srgbClr val="374151"/>
                </a:solidFill>
                <a:latin typeface="Times New Roman" panose="02020603050405020304" pitchFamily="18" charset="0"/>
                <a:cs typeface="Times New Roman" panose="02020603050405020304" pitchFamily="18" charset="0"/>
              </a:rPr>
              <a:t>T</a:t>
            </a:r>
            <a:r>
              <a:rPr lang="en-US" b="1" dirty="0" smtClean="0">
                <a:solidFill>
                  <a:srgbClr val="374151"/>
                </a:solidFill>
                <a:latin typeface="Times New Roman" panose="02020603050405020304" pitchFamily="18" charset="0"/>
                <a:cs typeface="Times New Roman" panose="02020603050405020304" pitchFamily="18" charset="0"/>
              </a:rPr>
              <a:t>he </a:t>
            </a:r>
            <a:r>
              <a:rPr lang="en-US" b="1" dirty="0">
                <a:solidFill>
                  <a:srgbClr val="374151"/>
                </a:solidFill>
                <a:latin typeface="Times New Roman" panose="02020603050405020304" pitchFamily="18" charset="0"/>
                <a:cs typeface="Times New Roman" panose="02020603050405020304" pitchFamily="18" charset="0"/>
              </a:rPr>
              <a:t>number of layers </a:t>
            </a:r>
            <a:r>
              <a:rPr lang="en-US" b="1" dirty="0" smtClean="0">
                <a:solidFill>
                  <a:srgbClr val="374151"/>
                </a:solidFill>
                <a:latin typeface="Times New Roman" panose="02020603050405020304" pitchFamily="18" charset="0"/>
                <a:cs typeface="Times New Roman" panose="02020603050405020304" pitchFamily="18" charset="0"/>
              </a:rPr>
              <a:t>presented in a </a:t>
            </a:r>
            <a:r>
              <a:rPr lang="en-US" b="1" dirty="0">
                <a:solidFill>
                  <a:srgbClr val="374151"/>
                </a:solidFill>
                <a:latin typeface="Times New Roman" panose="02020603050405020304" pitchFamily="18" charset="0"/>
                <a:cs typeface="Times New Roman" panose="02020603050405020304" pitchFamily="18" charset="0"/>
              </a:rPr>
              <a:t>neural </a:t>
            </a:r>
            <a:r>
              <a:rPr lang="en-US" b="1" dirty="0" smtClean="0">
                <a:solidFill>
                  <a:srgbClr val="374151"/>
                </a:solidFill>
                <a:latin typeface="Times New Roman" panose="02020603050405020304" pitchFamily="18" charset="0"/>
                <a:cs typeface="Times New Roman" panose="02020603050405020304" pitchFamily="18" charset="0"/>
              </a:rPr>
              <a:t>network is called Depth.  </a:t>
            </a:r>
          </a:p>
          <a:p>
            <a:pPr marL="285750" indent="-285750">
              <a:lnSpc>
                <a:spcPct val="150000"/>
              </a:lnSpc>
              <a:buFont typeface="Wingdings" panose="05000000000000000000" pitchFamily="2" charset="2"/>
              <a:buChar char="Ø"/>
            </a:pPr>
            <a:r>
              <a:rPr lang="en-US" dirty="0" smtClean="0">
                <a:solidFill>
                  <a:srgbClr val="374151"/>
                </a:solidFill>
                <a:latin typeface="Times New Roman" panose="02020603050405020304" pitchFamily="18" charset="0"/>
                <a:cs typeface="Times New Roman" panose="02020603050405020304" pitchFamily="18" charset="0"/>
              </a:rPr>
              <a:t>A </a:t>
            </a:r>
            <a:r>
              <a:rPr lang="en-US" dirty="0">
                <a:solidFill>
                  <a:srgbClr val="374151"/>
                </a:solidFill>
                <a:latin typeface="Times New Roman" panose="02020603050405020304" pitchFamily="18" charset="0"/>
                <a:cs typeface="Times New Roman" panose="02020603050405020304" pitchFamily="18" charset="0"/>
              </a:rPr>
              <a:t>deep neural network has many hidden layers between the input and output layers. </a:t>
            </a:r>
            <a:endParaRPr lang="en-US" dirty="0" smtClean="0">
              <a:solidFill>
                <a:srgbClr val="374151"/>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en-US" dirty="0" smtClean="0">
                <a:solidFill>
                  <a:srgbClr val="374151"/>
                </a:solidFill>
                <a:latin typeface="Times New Roman" panose="02020603050405020304" pitchFamily="18" charset="0"/>
                <a:cs typeface="Times New Roman" panose="02020603050405020304" pitchFamily="18" charset="0"/>
              </a:rPr>
              <a:t>Deeper </a:t>
            </a:r>
            <a:r>
              <a:rPr lang="en-US" dirty="0">
                <a:solidFill>
                  <a:srgbClr val="374151"/>
                </a:solidFill>
                <a:latin typeface="Times New Roman" panose="02020603050405020304" pitchFamily="18" charset="0"/>
                <a:cs typeface="Times New Roman" panose="02020603050405020304" pitchFamily="18" charset="0"/>
              </a:rPr>
              <a:t>networks are capable of capturing hierarchical features in the data, where lower layers learn simple features, and higher layers learn more abstract and complex features. </a:t>
            </a:r>
            <a:endParaRPr lang="en-US" dirty="0" smtClean="0">
              <a:solidFill>
                <a:srgbClr val="374151"/>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en-US" dirty="0">
                <a:solidFill>
                  <a:srgbClr val="374151"/>
                </a:solidFill>
                <a:latin typeface="Times New Roman" panose="02020603050405020304" pitchFamily="18" charset="0"/>
                <a:cs typeface="Times New Roman" panose="02020603050405020304" pitchFamily="18" charset="0"/>
              </a:rPr>
              <a:t>I</a:t>
            </a:r>
            <a:r>
              <a:rPr lang="en-US" dirty="0" smtClean="0">
                <a:solidFill>
                  <a:srgbClr val="374151"/>
                </a:solidFill>
                <a:latin typeface="Times New Roman" panose="02020603050405020304" pitchFamily="18" charset="0"/>
                <a:cs typeface="Times New Roman" panose="02020603050405020304" pitchFamily="18" charset="0"/>
              </a:rPr>
              <a:t>mage </a:t>
            </a:r>
            <a:r>
              <a:rPr lang="en-US" dirty="0">
                <a:solidFill>
                  <a:srgbClr val="374151"/>
                </a:solidFill>
                <a:latin typeface="Times New Roman" panose="02020603050405020304" pitchFamily="18" charset="0"/>
                <a:cs typeface="Times New Roman" panose="02020603050405020304" pitchFamily="18" charset="0"/>
              </a:rPr>
              <a:t>processing, and natural language understanding.</a:t>
            </a:r>
            <a:endParaRPr lang="en-US" dirty="0">
              <a:latin typeface="Times New Roman" panose="02020603050405020304" pitchFamily="18" charset="0"/>
              <a:cs typeface="Times New Roman" panose="02020603050405020304" pitchFamily="18" charset="0"/>
            </a:endParaRPr>
          </a:p>
        </p:txBody>
      </p:sp>
      <p:sp>
        <p:nvSpPr>
          <p:cNvPr id="9" name="Subtitle 2"/>
          <p:cNvSpPr txBox="1">
            <a:spLocks/>
          </p:cNvSpPr>
          <p:nvPr/>
        </p:nvSpPr>
        <p:spPr>
          <a:xfrm>
            <a:off x="1646464" y="260122"/>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Width Vs. Depth of Neural Networks</a:t>
            </a:r>
          </a:p>
        </p:txBody>
      </p:sp>
    </p:spTree>
    <p:extLst>
      <p:ext uri="{BB962C8B-B14F-4D97-AF65-F5344CB8AC3E}">
        <p14:creationId xmlns:p14="http://schemas.microsoft.com/office/powerpoint/2010/main" val="3970287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62692" y="465364"/>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Activation Functions</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68166" y="855016"/>
            <a:ext cx="3705225" cy="2762250"/>
          </a:xfrm>
          <a:prstGeom prst="rect">
            <a:avLst/>
          </a:prstGeom>
        </p:spPr>
      </p:pic>
      <p:pic>
        <p:nvPicPr>
          <p:cNvPr id="6" name="Picture 5"/>
          <p:cNvPicPr>
            <a:picLocks noChangeAspect="1"/>
          </p:cNvPicPr>
          <p:nvPr/>
        </p:nvPicPr>
        <p:blipFill>
          <a:blip r:embed="rId3"/>
          <a:stretch>
            <a:fillRect/>
          </a:stretch>
        </p:blipFill>
        <p:spPr>
          <a:xfrm>
            <a:off x="2722798" y="2100505"/>
            <a:ext cx="1638300" cy="504825"/>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594025" y="3617266"/>
                <a:ext cx="5707921" cy="3139321"/>
              </a:xfrm>
              <a:prstGeom prst="rect">
                <a:avLst/>
              </a:prstGeom>
            </p:spPr>
            <p:txBody>
              <a:bodyPr wrap="square">
                <a:spAutoFit/>
              </a:bodyPr>
              <a:lstStyle/>
              <a:p>
                <a:pPr marL="285750" indent="-285750"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sigmoid function compresses all inputs to the range of {0,1}.</a:t>
                </a:r>
              </a:p>
              <a:p>
                <a:pPr marL="285750" indent="-285750"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gradient of the function is </a:t>
                </a:r>
              </a:p>
              <a:p>
                <a:pPr algn="just"/>
                <a:r>
                  <a:rPr lang="en-US" b="1" dirty="0" smtClean="0">
                    <a:solidFill>
                      <a:srgbClr val="C00000"/>
                    </a:solidFill>
                    <a:latin typeface="Times New Roman" panose="02020603050405020304" pitchFamily="18" charset="0"/>
                    <a:cs typeface="Times New Roman" panose="02020603050405020304" pitchFamily="18" charset="0"/>
                  </a:rPr>
                  <a:t>Cons</a:t>
                </a:r>
              </a:p>
              <a:p>
                <a:pPr algn="just"/>
                <a:r>
                  <a:rPr lang="en-US" b="1" dirty="0" smtClean="0">
                    <a:solidFill>
                      <a:srgbClr val="FF0000"/>
                    </a:solidFill>
                    <a:latin typeface="Times New Roman" panose="02020603050405020304" pitchFamily="18" charset="0"/>
                    <a:cs typeface="Times New Roman" panose="02020603050405020304" pitchFamily="18" charset="0"/>
                  </a:rPr>
                  <a:t>Saturation Region:</a:t>
                </a:r>
              </a:p>
              <a:p>
                <a:pPr marL="285750" indent="-285750"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 sigmoid neuron is saturated when</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𝜎</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smtClean="0">
                    <a:latin typeface="Times New Roman" panose="02020603050405020304" pitchFamily="18" charset="0"/>
                    <a:cs typeface="Times New Roman" panose="02020603050405020304" pitchFamily="18" charset="0"/>
                  </a:rPr>
                  <a:t>=1 or </a:t>
                </a:r>
                <a14:m>
                  <m:oMath xmlns:m="http://schemas.openxmlformats.org/officeDocument/2006/math">
                    <m:r>
                      <a:rPr lang="en-US" i="1">
                        <a:latin typeface="Cambria Math" panose="02040503050406030204" pitchFamily="18" charset="0"/>
                      </a:rPr>
                      <m:t>𝜎</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smtClean="0">
                    <a:latin typeface="Times New Roman" panose="02020603050405020304" pitchFamily="18" charset="0"/>
                    <a:cs typeface="Times New Roman" panose="02020603050405020304" pitchFamily="18" charset="0"/>
                  </a:rPr>
                  <a:t>=0.</a:t>
                </a:r>
              </a:p>
              <a:p>
                <a:pPr marL="285750" indent="-285750"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From the graph, at saturation it would be 0;</a:t>
                </a:r>
              </a:p>
              <a:p>
                <a:pPr algn="just"/>
                <a:endParaRPr lang="en-US"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 saturated gradient neuron can causes the gradient to vanish</a:t>
                </a:r>
              </a:p>
              <a:p>
                <a:pPr marL="285750" indent="-285750" algn="just">
                  <a:buFont typeface="Wingdings" panose="05000000000000000000" pitchFamily="2" charset="2"/>
                  <a:buChar char="Ø"/>
                </a:pPr>
                <a:r>
                  <a:rPr lang="en-US" b="1" dirty="0" smtClean="0">
                    <a:solidFill>
                      <a:srgbClr val="FF0000"/>
                    </a:solidFill>
                    <a:latin typeface="Times New Roman" panose="02020603050405020304" pitchFamily="18" charset="0"/>
                    <a:cs typeface="Times New Roman" panose="02020603050405020304" pitchFamily="18" charset="0"/>
                  </a:rPr>
                  <a:t>Sigmoid are not zero center</a:t>
                </a:r>
              </a:p>
            </p:txBody>
          </p:sp>
        </mc:Choice>
        <mc:Fallback xmlns="">
          <p:sp>
            <p:nvSpPr>
              <p:cNvPr id="7" name="Rectangle 6"/>
              <p:cNvSpPr>
                <a:spLocks noRot="1" noChangeAspect="1" noMove="1" noResize="1" noEditPoints="1" noAdjustHandles="1" noChangeArrowheads="1" noChangeShapeType="1" noTextEdit="1"/>
              </p:cNvSpPr>
              <p:nvPr/>
            </p:nvSpPr>
            <p:spPr>
              <a:xfrm>
                <a:off x="594025" y="3617266"/>
                <a:ext cx="5707921" cy="3139321"/>
              </a:xfrm>
              <a:prstGeom prst="rect">
                <a:avLst/>
              </a:prstGeom>
              <a:blipFill rotWithShape="0">
                <a:blip r:embed="rId4"/>
                <a:stretch>
                  <a:fillRect l="-854" t="-971" r="-854" b="-21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768121" y="4006918"/>
                <a:ext cx="2662203"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𝜎</m:t>
                          </m:r>
                          <m:d>
                            <m:dPr>
                              <m:ctrlPr>
                                <a:rPr lang="en-US" i="1">
                                  <a:latin typeface="Cambria Math" panose="02040503050406030204" pitchFamily="18" charset="0"/>
                                </a:rPr>
                              </m:ctrlPr>
                            </m:dPr>
                            <m:e>
                              <m:r>
                                <a:rPr lang="en-US" i="1">
                                  <a:latin typeface="Cambria Math" panose="02040503050406030204" pitchFamily="18" charset="0"/>
                                </a:rPr>
                                <m:t>𝑥</m:t>
                              </m:r>
                            </m:e>
                          </m:d>
                        </m:num>
                        <m:den>
                          <m:r>
                            <a:rPr lang="en-US" i="0">
                              <a:latin typeface="Cambria Math" panose="02040503050406030204" pitchFamily="18" charset="0"/>
                            </a:rPr>
                            <m:t>𝜕</m:t>
                          </m:r>
                          <m:r>
                            <a:rPr lang="en-US" i="1">
                              <a:latin typeface="Cambria Math" panose="02040503050406030204" pitchFamily="18" charset="0"/>
                            </a:rPr>
                            <m:t>𝑥</m:t>
                          </m:r>
                        </m:den>
                      </m:f>
                      <m:r>
                        <a:rPr lang="en-US" i="0">
                          <a:latin typeface="Cambria Math" panose="02040503050406030204" pitchFamily="18" charset="0"/>
                        </a:rPr>
                        <m:t>=</m:t>
                      </m:r>
                      <m:r>
                        <a:rPr lang="en-US" i="1">
                          <a:latin typeface="Cambria Math" panose="02040503050406030204" pitchFamily="18" charset="0"/>
                        </a:rPr>
                        <m:t>𝜎</m:t>
                      </m:r>
                      <m:d>
                        <m:dPr>
                          <m:ctrlPr>
                            <a:rPr lang="en-US" i="1">
                              <a:latin typeface="Cambria Math" panose="02040503050406030204" pitchFamily="18" charset="0"/>
                            </a:rPr>
                          </m:ctrlPr>
                        </m:dPr>
                        <m:e>
                          <m:r>
                            <a:rPr lang="en-US" i="1">
                              <a:latin typeface="Cambria Math" panose="02040503050406030204" pitchFamily="18" charset="0"/>
                            </a:rPr>
                            <m:t>𝑥</m:t>
                          </m:r>
                        </m:e>
                      </m:d>
                      <m:d>
                        <m:dPr>
                          <m:ctrlPr>
                            <a:rPr lang="en-US" i="1">
                              <a:latin typeface="Cambria Math" panose="02040503050406030204" pitchFamily="18" charset="0"/>
                            </a:rPr>
                          </m:ctrlPr>
                        </m:dPr>
                        <m:e>
                          <m:r>
                            <a:rPr lang="en-US" i="0">
                              <a:latin typeface="Cambria Math" panose="02040503050406030204" pitchFamily="18" charset="0"/>
                            </a:rPr>
                            <m:t>1−</m:t>
                          </m:r>
                          <m:r>
                            <a:rPr lang="en-US" i="1">
                              <a:latin typeface="Cambria Math" panose="02040503050406030204" pitchFamily="18" charset="0"/>
                            </a:rPr>
                            <m:t>𝜎</m:t>
                          </m:r>
                          <m:d>
                            <m:dPr>
                              <m:ctrlPr>
                                <a:rPr lang="en-US" i="1">
                                  <a:latin typeface="Cambria Math" panose="02040503050406030204" pitchFamily="18" charset="0"/>
                                </a:rPr>
                              </m:ctrlPr>
                            </m:dPr>
                            <m:e>
                              <m:r>
                                <a:rPr lang="en-US" i="1">
                                  <a:latin typeface="Cambria Math" panose="02040503050406030204" pitchFamily="18" charset="0"/>
                                </a:rPr>
                                <m:t>𝑥</m:t>
                              </m:r>
                            </m:e>
                          </m:d>
                        </m:e>
                      </m: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3768121" y="4006918"/>
                <a:ext cx="2662203" cy="62985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797647" y="5532977"/>
                <a:ext cx="16110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𝑤</m:t>
                      </m:r>
                      <m:r>
                        <a:rPr lang="en-US" i="0">
                          <a:latin typeface="Cambria Math" panose="02040503050406030204" pitchFamily="18" charset="0"/>
                        </a:rPr>
                        <m:t>=</m:t>
                      </m:r>
                      <m:r>
                        <a:rPr lang="en-US" i="1">
                          <a:latin typeface="Cambria Math" panose="02040503050406030204" pitchFamily="18" charset="0"/>
                        </a:rPr>
                        <m:t>𝑤</m:t>
                      </m:r>
                      <m:r>
                        <a:rPr lang="en-US" i="0">
                          <a:latin typeface="Cambria Math" panose="02040503050406030204" pitchFamily="18" charset="0"/>
                        </a:rPr>
                        <m:t>−</m:t>
                      </m:r>
                      <m:r>
                        <a:rPr lang="en-US" i="1">
                          <a:latin typeface="Cambria Math" panose="02040503050406030204" pitchFamily="18" charset="0"/>
                        </a:rPr>
                        <m:t>𝜂</m:t>
                      </m:r>
                      <m:r>
                        <a:rPr lang="en-US" i="0">
                          <a:latin typeface="Cambria Math" panose="02040503050406030204" pitchFamily="18" charset="0"/>
                        </a:rPr>
                        <m:t>𝛻</m:t>
                      </m:r>
                      <m:r>
                        <a:rPr lang="en-US" i="1">
                          <a:latin typeface="Cambria Math" panose="02040503050406030204" pitchFamily="18" charset="0"/>
                        </a:rPr>
                        <m:t>𝑤</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1797647" y="5532977"/>
                <a:ext cx="1611018" cy="369332"/>
              </a:xfrm>
              <a:prstGeom prst="rect">
                <a:avLst/>
              </a:prstGeom>
              <a:blipFill rotWithShape="0">
                <a:blip r:embed="rId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447985" y="5512012"/>
                <a:ext cx="731611" cy="369332"/>
              </a:xfrm>
              <a:prstGeom prst="rect">
                <a:avLst/>
              </a:prstGeom>
            </p:spPr>
            <p:txBody>
              <a:bodyPr wrap="none">
                <a:spAutoFit/>
              </a:bodyPr>
              <a:lstStyle/>
              <a:p>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𝑤</m:t>
                    </m:r>
                  </m:oMath>
                </a14:m>
                <a:r>
                  <a:rPr lang="en-US" dirty="0" smtClean="0"/>
                  <a:t>=</a:t>
                </a:r>
                <a:r>
                  <a:rPr lang="en-U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447985" y="5512012"/>
                <a:ext cx="731611" cy="369332"/>
              </a:xfrm>
              <a:prstGeom prst="rect">
                <a:avLst/>
              </a:prstGeom>
              <a:blipFill rotWithShape="0">
                <a:blip r:embed="rId7"/>
                <a:stretch>
                  <a:fillRect t="-9836" r="-6667" b="-24590"/>
                </a:stretch>
              </a:blipFill>
            </p:spPr>
            <p:txBody>
              <a:bodyPr/>
              <a:lstStyle/>
              <a:p>
                <a:r>
                  <a:rPr lang="en-US">
                    <a:noFill/>
                  </a:rPr>
                  <a:t> </a:t>
                </a:r>
              </a:p>
            </p:txBody>
          </p:sp>
        </mc:Fallback>
      </mc:AlternateContent>
      <p:pic>
        <p:nvPicPr>
          <p:cNvPr id="13" name="Picture 12"/>
          <p:cNvPicPr>
            <a:picLocks noChangeAspect="1"/>
          </p:cNvPicPr>
          <p:nvPr/>
        </p:nvPicPr>
        <p:blipFill>
          <a:blip r:embed="rId8"/>
          <a:stretch>
            <a:fillRect/>
          </a:stretch>
        </p:blipFill>
        <p:spPr>
          <a:xfrm>
            <a:off x="7543210" y="614253"/>
            <a:ext cx="2967786" cy="2564615"/>
          </a:xfrm>
          <a:prstGeom prst="rect">
            <a:avLst/>
          </a:prstGeom>
        </p:spPr>
      </p:pic>
      <p:pic>
        <p:nvPicPr>
          <p:cNvPr id="14" name="Picture 13"/>
          <p:cNvPicPr>
            <a:picLocks noChangeAspect="1"/>
          </p:cNvPicPr>
          <p:nvPr/>
        </p:nvPicPr>
        <p:blipFill>
          <a:blip r:embed="rId9"/>
          <a:stretch>
            <a:fillRect/>
          </a:stretch>
        </p:blipFill>
        <p:spPr>
          <a:xfrm>
            <a:off x="8995462" y="3178868"/>
            <a:ext cx="1085850" cy="447675"/>
          </a:xfrm>
          <a:prstGeom prst="rect">
            <a:avLst/>
          </a:prstGeom>
        </p:spPr>
      </p:pic>
      <p:sp>
        <p:nvSpPr>
          <p:cNvPr id="15" name="Rectangle 14"/>
          <p:cNvSpPr/>
          <p:nvPr/>
        </p:nvSpPr>
        <p:spPr>
          <a:xfrm>
            <a:off x="6640536" y="3617266"/>
            <a:ext cx="4773135" cy="2308324"/>
          </a:xfrm>
          <a:prstGeom prst="rect">
            <a:avLst/>
          </a:prstGeom>
        </p:spPr>
        <p:txBody>
          <a:bodyPr wrap="square">
            <a:spAutoFit/>
          </a:bodyPr>
          <a:lstStyle/>
          <a:p>
            <a:pPr marL="285750" indent="-285750"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err="1" smtClean="0">
                <a:latin typeface="Times New Roman" panose="02020603050405020304" pitchFamily="18" charset="0"/>
                <a:cs typeface="Times New Roman" panose="02020603050405020304" pitchFamily="18" charset="0"/>
              </a:rPr>
              <a:t>Tanh</a:t>
            </a:r>
            <a:r>
              <a:rPr lang="en-US" dirty="0" smtClean="0">
                <a:latin typeface="Times New Roman" panose="02020603050405020304" pitchFamily="18" charset="0"/>
                <a:cs typeface="Times New Roman" panose="02020603050405020304" pitchFamily="18" charset="0"/>
              </a:rPr>
              <a:t> function compresses all inputs to the range of {-1,1}.</a:t>
            </a:r>
          </a:p>
          <a:p>
            <a:pPr marL="285750" indent="-285750"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gradient of the function is </a:t>
            </a:r>
          </a:p>
          <a:p>
            <a:pPr algn="just"/>
            <a:r>
              <a:rPr lang="en-US" b="1" dirty="0" smtClean="0">
                <a:solidFill>
                  <a:srgbClr val="00B050"/>
                </a:solidFill>
                <a:latin typeface="Times New Roman" panose="02020603050405020304" pitchFamily="18" charset="0"/>
                <a:cs typeface="Times New Roman" panose="02020603050405020304" pitchFamily="18" charset="0"/>
              </a:rPr>
              <a:t>Pros:</a:t>
            </a:r>
          </a:p>
          <a:p>
            <a:pPr marL="285750" indent="-285750" algn="just">
              <a:buFont typeface="Wingdings" panose="05000000000000000000" pitchFamily="2" charset="2"/>
              <a:buChar char="Ø"/>
            </a:pPr>
            <a:r>
              <a:rPr lang="en-US" b="1" dirty="0" smtClean="0">
                <a:solidFill>
                  <a:srgbClr val="FF0000"/>
                </a:solidFill>
                <a:latin typeface="Times New Roman" panose="02020603050405020304" pitchFamily="18" charset="0"/>
                <a:cs typeface="Times New Roman" panose="02020603050405020304" pitchFamily="18" charset="0"/>
              </a:rPr>
              <a:t>It is a zero center</a:t>
            </a:r>
          </a:p>
          <a:p>
            <a:pPr algn="just"/>
            <a:r>
              <a:rPr lang="en-US" b="1" dirty="0" smtClean="0">
                <a:solidFill>
                  <a:srgbClr val="C00000"/>
                </a:solidFill>
                <a:latin typeface="Times New Roman" panose="02020603050405020304" pitchFamily="18" charset="0"/>
                <a:cs typeface="Times New Roman" panose="02020603050405020304" pitchFamily="18" charset="0"/>
              </a:rPr>
              <a:t>Cons:</a:t>
            </a:r>
          </a:p>
          <a:p>
            <a:pPr marL="285750" indent="-285750"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Still gradient vanish problem is there.</a:t>
            </a:r>
          </a:p>
          <a:p>
            <a:pPr marL="285750" indent="-285750"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Computationally expensive.</a:t>
            </a:r>
          </a:p>
        </p:txBody>
      </p:sp>
      <p:pic>
        <p:nvPicPr>
          <p:cNvPr id="16" name="Picture 15"/>
          <p:cNvPicPr>
            <a:picLocks noChangeAspect="1"/>
          </p:cNvPicPr>
          <p:nvPr/>
        </p:nvPicPr>
        <p:blipFill>
          <a:blip r:embed="rId10"/>
          <a:stretch>
            <a:fillRect/>
          </a:stretch>
        </p:blipFill>
        <p:spPr>
          <a:xfrm>
            <a:off x="9602618" y="4133777"/>
            <a:ext cx="2355764" cy="678628"/>
          </a:xfrm>
          <a:prstGeom prst="rect">
            <a:avLst/>
          </a:prstGeom>
        </p:spPr>
      </p:pic>
    </p:spTree>
    <p:extLst>
      <p:ext uri="{BB962C8B-B14F-4D97-AF65-F5344CB8AC3E}">
        <p14:creationId xmlns:p14="http://schemas.microsoft.com/office/powerpoint/2010/main" val="2106829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594025" y="354042"/>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Rectified Linear Unit (</a:t>
            </a:r>
            <a:r>
              <a:rPr lang="en-US" b="1" dirty="0" err="1" smtClean="0">
                <a:solidFill>
                  <a:srgbClr val="FF0000"/>
                </a:solidFill>
                <a:latin typeface="Times New Roman" panose="02020603050405020304" pitchFamily="18" charset="0"/>
                <a:cs typeface="Times New Roman" panose="02020603050405020304" pitchFamily="18" charset="0"/>
              </a:rPr>
              <a:t>ReLU</a:t>
            </a:r>
            <a:r>
              <a:rPr lang="en-US" b="1" dirty="0" smtClean="0">
                <a:solidFill>
                  <a:srgbClr val="FF0000"/>
                </a:solidFill>
                <a:latin typeface="Times New Roman" panose="02020603050405020304" pitchFamily="18" charset="0"/>
                <a:cs typeface="Times New Roman" panose="02020603050405020304" pitchFamily="18" charset="0"/>
              </a:rPr>
              <a:t>)</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428383" y="790574"/>
            <a:ext cx="5707921" cy="5909310"/>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err="1" smtClean="0">
                <a:latin typeface="Times New Roman" panose="02020603050405020304" pitchFamily="18" charset="0"/>
                <a:cs typeface="Times New Roman" panose="02020603050405020304" pitchFamily="18" charset="0"/>
              </a:rPr>
              <a:t>ReLU</a:t>
            </a:r>
            <a:r>
              <a:rPr lang="en-US" dirty="0" smtClean="0">
                <a:latin typeface="Times New Roman" panose="02020603050405020304" pitchFamily="18" charset="0"/>
                <a:cs typeface="Times New Roman" panose="02020603050405020304" pitchFamily="18" charset="0"/>
              </a:rPr>
              <a:t> Stands for Rectified Linear Unit.</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is a non linear activation function.</a:t>
            </a:r>
          </a:p>
          <a:p>
            <a:pPr marL="285750" indent="-285750" algn="just">
              <a:lnSpc>
                <a:spcPct val="150000"/>
              </a:lnSpc>
              <a:buFont typeface="Wingdings" panose="05000000000000000000" pitchFamily="2" charset="2"/>
              <a:buChar char="Ø"/>
            </a:pPr>
            <a:r>
              <a:rPr lang="en-US" b="1" dirty="0" smtClean="0">
                <a:solidFill>
                  <a:srgbClr val="00B050"/>
                </a:solidFill>
                <a:latin typeface="Times New Roman" panose="02020603050405020304" pitchFamily="18" charset="0"/>
                <a:cs typeface="Times New Roman" panose="02020603050405020304" pitchFamily="18" charset="0"/>
              </a:rPr>
              <a:t>Pros:</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doesn’t saturate in the positive region</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Computationally Effective.</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Much faster than sigmoid/</a:t>
            </a:r>
            <a:r>
              <a:rPr lang="en-US" dirty="0" err="1" smtClean="0">
                <a:latin typeface="Times New Roman" panose="02020603050405020304" pitchFamily="18" charset="0"/>
                <a:cs typeface="Times New Roman" panose="02020603050405020304" pitchFamily="18" charset="0"/>
              </a:rPr>
              <a:t>Tanh</a:t>
            </a: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derivative of </a:t>
            </a:r>
            <a:r>
              <a:rPr lang="en-US" dirty="0" err="1" smtClean="0">
                <a:latin typeface="Times New Roman" panose="02020603050405020304" pitchFamily="18" charset="0"/>
                <a:cs typeface="Times New Roman" panose="02020603050405020304" pitchFamily="18" charset="0"/>
              </a:rPr>
              <a:t>ReLU</a:t>
            </a:r>
            <a:r>
              <a:rPr lang="en-US" dirty="0" smtClean="0">
                <a:latin typeface="Times New Roman" panose="02020603050405020304" pitchFamily="18" charset="0"/>
                <a:cs typeface="Times New Roman" panose="02020603050405020304" pitchFamily="18" charset="0"/>
              </a:rPr>
              <a:t> is</a:t>
            </a:r>
          </a:p>
          <a:p>
            <a:pPr marL="285750" indent="-285750" algn="just">
              <a:lnSpc>
                <a:spcPct val="150000"/>
              </a:lnSpc>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b="1" dirty="0" smtClean="0">
                <a:solidFill>
                  <a:srgbClr val="C00000"/>
                </a:solidFill>
                <a:latin typeface="Times New Roman" panose="02020603050405020304" pitchFamily="18" charset="0"/>
                <a:cs typeface="Times New Roman" panose="02020603050405020304" pitchFamily="18" charset="0"/>
              </a:rPr>
              <a:t>Cons:</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This causes Dead </a:t>
            </a:r>
            <a:r>
              <a:rPr lang="en-US" dirty="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euron Problem. </a:t>
            </a:r>
          </a:p>
        </p:txBody>
      </p:sp>
      <mc:AlternateContent xmlns:mc="http://schemas.openxmlformats.org/markup-compatibility/2006" xmlns:a14="http://schemas.microsoft.com/office/drawing/2010/main">
        <mc:Choice Requires="a14">
          <p:sp>
            <p:nvSpPr>
              <p:cNvPr id="3" name="Rectangle 2"/>
              <p:cNvSpPr/>
              <p:nvPr/>
            </p:nvSpPr>
            <p:spPr>
              <a:xfrm>
                <a:off x="1019330" y="4461886"/>
                <a:ext cx="19837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0">
                          <a:latin typeface="Cambria Math" panose="02040503050406030204" pitchFamily="18" charset="0"/>
                        </a:rPr>
                        <m:t>=</m:t>
                      </m:r>
                      <m:r>
                        <a:rPr lang="en-US" i="1">
                          <a:latin typeface="Cambria Math" panose="02040503050406030204" pitchFamily="18" charset="0"/>
                        </a:rPr>
                        <m:t>𝑚𝑎𝑥</m:t>
                      </m:r>
                      <m:d>
                        <m:dPr>
                          <m:ctrlPr>
                            <a:rPr lang="en-US" i="1">
                              <a:latin typeface="Cambria Math" panose="02040503050406030204" pitchFamily="18" charset="0"/>
                            </a:rPr>
                          </m:ctrlPr>
                        </m:dPr>
                        <m:e>
                          <m:r>
                            <a:rPr lang="en-US" i="0">
                              <a:latin typeface="Cambria Math" panose="02040503050406030204" pitchFamily="18" charset="0"/>
                            </a:rPr>
                            <m:t>0,</m:t>
                          </m:r>
                          <m:r>
                            <a:rPr lang="en-US" i="1">
                              <a:latin typeface="Cambria Math" panose="02040503050406030204" pitchFamily="18" charset="0"/>
                            </a:rPr>
                            <m:t>𝑥</m:t>
                          </m:r>
                        </m:e>
                      </m:d>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019330" y="4461886"/>
                <a:ext cx="1983748" cy="369332"/>
              </a:xfrm>
              <a:prstGeom prst="rect">
                <a:avLst/>
              </a:prstGeom>
              <a:blipFill rotWithShape="0">
                <a:blip r:embed="rId2"/>
                <a:stretch>
                  <a:fillRect b="-11475"/>
                </a:stretch>
              </a:blipFill>
            </p:spPr>
            <p:txBody>
              <a:bodyPr/>
              <a:lstStyle/>
              <a:p>
                <a:r>
                  <a:rPr lang="en-US">
                    <a:noFill/>
                  </a:rPr>
                  <a:t> </a:t>
                </a:r>
              </a:p>
            </p:txBody>
          </p:sp>
        </mc:Fallback>
      </mc:AlternateContent>
      <p:pic>
        <p:nvPicPr>
          <p:cNvPr id="8" name="Picture 7"/>
          <p:cNvPicPr>
            <a:picLocks noChangeAspect="1"/>
          </p:cNvPicPr>
          <p:nvPr/>
        </p:nvPicPr>
        <p:blipFill>
          <a:blip r:embed="rId3"/>
          <a:stretch>
            <a:fillRect/>
          </a:stretch>
        </p:blipFill>
        <p:spPr>
          <a:xfrm>
            <a:off x="614454" y="2321956"/>
            <a:ext cx="2628900" cy="2038350"/>
          </a:xfrm>
          <a:prstGeom prst="rect">
            <a:avLst/>
          </a:prstGeom>
        </p:spPr>
      </p:pic>
      <p:pic>
        <p:nvPicPr>
          <p:cNvPr id="10" name="Picture 9"/>
          <p:cNvPicPr>
            <a:picLocks noChangeAspect="1"/>
          </p:cNvPicPr>
          <p:nvPr/>
        </p:nvPicPr>
        <p:blipFill>
          <a:blip r:embed="rId4"/>
          <a:stretch>
            <a:fillRect/>
          </a:stretch>
        </p:blipFill>
        <p:spPr>
          <a:xfrm>
            <a:off x="6195605" y="3198256"/>
            <a:ext cx="2818482" cy="1162050"/>
          </a:xfrm>
          <a:prstGeom prst="rect">
            <a:avLst/>
          </a:prstGeom>
        </p:spPr>
      </p:pic>
      <p:pic>
        <p:nvPicPr>
          <p:cNvPr id="17" name="Picture 16"/>
          <p:cNvPicPr>
            <a:picLocks noChangeAspect="1"/>
          </p:cNvPicPr>
          <p:nvPr/>
        </p:nvPicPr>
        <p:blipFill>
          <a:blip r:embed="rId5"/>
          <a:stretch>
            <a:fillRect/>
          </a:stretch>
        </p:blipFill>
        <p:spPr>
          <a:xfrm>
            <a:off x="9321333" y="1502806"/>
            <a:ext cx="2238375" cy="3390900"/>
          </a:xfrm>
          <a:prstGeom prst="rect">
            <a:avLst/>
          </a:prstGeom>
        </p:spPr>
      </p:pic>
      <p:pic>
        <p:nvPicPr>
          <p:cNvPr id="18" name="Picture 17"/>
          <p:cNvPicPr>
            <a:picLocks noChangeAspect="1"/>
          </p:cNvPicPr>
          <p:nvPr/>
        </p:nvPicPr>
        <p:blipFill>
          <a:blip r:embed="rId6"/>
          <a:stretch>
            <a:fillRect/>
          </a:stretch>
        </p:blipFill>
        <p:spPr>
          <a:xfrm>
            <a:off x="3428383" y="5350331"/>
            <a:ext cx="4400550" cy="466725"/>
          </a:xfrm>
          <a:prstGeom prst="rect">
            <a:avLst/>
          </a:prstGeom>
        </p:spPr>
      </p:pic>
      <p:pic>
        <p:nvPicPr>
          <p:cNvPr id="19" name="Picture 18"/>
          <p:cNvPicPr>
            <a:picLocks noChangeAspect="1"/>
          </p:cNvPicPr>
          <p:nvPr/>
        </p:nvPicPr>
        <p:blipFill>
          <a:blip r:embed="rId7"/>
          <a:stretch>
            <a:fillRect/>
          </a:stretch>
        </p:blipFill>
        <p:spPr>
          <a:xfrm>
            <a:off x="3428383" y="4312106"/>
            <a:ext cx="5400675" cy="1038225"/>
          </a:xfrm>
          <a:prstGeom prst="rect">
            <a:avLst/>
          </a:prstGeom>
        </p:spPr>
      </p:pic>
    </p:spTree>
    <p:extLst>
      <p:ext uri="{BB962C8B-B14F-4D97-AF65-F5344CB8AC3E}">
        <p14:creationId xmlns:p14="http://schemas.microsoft.com/office/powerpoint/2010/main" val="2102692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594025" y="354042"/>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Leaky </a:t>
            </a:r>
            <a:r>
              <a:rPr lang="en-US" b="1" dirty="0" err="1" smtClean="0">
                <a:solidFill>
                  <a:srgbClr val="FF0000"/>
                </a:solidFill>
                <a:latin typeface="Times New Roman" panose="02020603050405020304" pitchFamily="18" charset="0"/>
                <a:cs typeface="Times New Roman" panose="02020603050405020304" pitchFamily="18" charset="0"/>
              </a:rPr>
              <a:t>ReLU</a:t>
            </a:r>
            <a:r>
              <a:rPr lang="en-US" b="1" dirty="0" smtClean="0">
                <a:solidFill>
                  <a:srgbClr val="FF0000"/>
                </a:solidFill>
                <a:latin typeface="Times New Roman" panose="02020603050405020304" pitchFamily="18" charset="0"/>
                <a:cs typeface="Times New Roman" panose="02020603050405020304" pitchFamily="18" charset="0"/>
              </a:rPr>
              <a:t> &amp; Exponential </a:t>
            </a:r>
            <a:r>
              <a:rPr lang="en-US" b="1" dirty="0" err="1" smtClean="0">
                <a:solidFill>
                  <a:srgbClr val="FF0000"/>
                </a:solidFill>
                <a:latin typeface="Times New Roman" panose="02020603050405020304" pitchFamily="18" charset="0"/>
                <a:cs typeface="Times New Roman" panose="02020603050405020304" pitchFamily="18" charset="0"/>
              </a:rPr>
              <a:t>ReLu</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94025" y="1593523"/>
            <a:ext cx="2841794" cy="2657461"/>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509215" y="4612934"/>
                <a:ext cx="24005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0">
                          <a:latin typeface="Cambria Math" panose="02040503050406030204" pitchFamily="18" charset="0"/>
                        </a:rPr>
                        <m:t>=</m:t>
                      </m:r>
                      <m:r>
                        <a:rPr lang="en-US" i="1">
                          <a:latin typeface="Cambria Math" panose="02040503050406030204" pitchFamily="18" charset="0"/>
                        </a:rPr>
                        <m:t>𝑚𝑎𝑥</m:t>
                      </m:r>
                      <m:d>
                        <m:dPr>
                          <m:ctrlPr>
                            <a:rPr lang="en-US" i="1">
                              <a:latin typeface="Cambria Math" panose="02040503050406030204" pitchFamily="18" charset="0"/>
                            </a:rPr>
                          </m:ctrlPr>
                        </m:dPr>
                        <m:e>
                          <m:r>
                            <a:rPr lang="en-US" i="0">
                              <a:latin typeface="Cambria Math" panose="02040503050406030204" pitchFamily="18" charset="0"/>
                            </a:rPr>
                            <m:t>0</m:t>
                          </m:r>
                          <m:r>
                            <a:rPr lang="en-US" b="0" i="0" smtClean="0">
                              <a:latin typeface="Cambria Math" panose="02040503050406030204" pitchFamily="18" charset="0"/>
                            </a:rPr>
                            <m:t>.01</m:t>
                          </m:r>
                          <m:r>
                            <a:rPr lang="en-US" b="0" i="1" smtClean="0">
                              <a:latin typeface="Cambria Math" panose="02040503050406030204" pitchFamily="18" charset="0"/>
                            </a:rPr>
                            <m:t>𝑥</m:t>
                          </m:r>
                          <m:r>
                            <a:rPr lang="en-US" i="0">
                              <a:latin typeface="Cambria Math" panose="02040503050406030204" pitchFamily="18" charset="0"/>
                            </a:rPr>
                            <m:t>,</m:t>
                          </m:r>
                          <m:r>
                            <a:rPr lang="en-US" i="1">
                              <a:latin typeface="Cambria Math" panose="02040503050406030204" pitchFamily="18" charset="0"/>
                            </a:rPr>
                            <m:t>𝑥</m:t>
                          </m:r>
                        </m:e>
                      </m:d>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09215" y="4612934"/>
                <a:ext cx="2400529" cy="369332"/>
              </a:xfrm>
              <a:prstGeom prst="rect">
                <a:avLst/>
              </a:prstGeom>
              <a:blipFill rotWithShape="0">
                <a:blip r:embed="rId3"/>
                <a:stretch>
                  <a:fillRect b="-13333"/>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7779732" y="1503166"/>
            <a:ext cx="3305175" cy="3162300"/>
          </a:xfrm>
          <a:prstGeom prst="rect">
            <a:avLst/>
          </a:prstGeom>
        </p:spPr>
      </p:pic>
      <p:sp>
        <p:nvSpPr>
          <p:cNvPr id="14" name="Rectangle 13"/>
          <p:cNvSpPr/>
          <p:nvPr/>
        </p:nvSpPr>
        <p:spPr>
          <a:xfrm>
            <a:off x="8338420" y="941723"/>
            <a:ext cx="1973617"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Exponential RELU</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8009281" y="4680356"/>
                <a:ext cx="2503698" cy="6038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0">
                                <a:latin typeface="Cambria Math" panose="02040503050406030204" pitchFamily="18" charset="0"/>
                              </a:rPr>
                              <m:t>=</m:t>
                            </m:r>
                            <m:r>
                              <a:rPr lang="en-US" i="1">
                                <a:latin typeface="Cambria Math" panose="02040503050406030204" pitchFamily="18" charset="0"/>
                              </a:rPr>
                              <m:t>𝑥</m:t>
                            </m:r>
                            <m:r>
                              <m:rPr>
                                <m:nor/>
                              </m:rPr>
                              <a:rPr lang="en-US" i="1">
                                <a:latin typeface="Cambria Math" panose="02040503050406030204" pitchFamily="18" charset="0"/>
                              </a:rPr>
                              <m:t>        </m:t>
                            </m:r>
                            <m:r>
                              <m:rPr>
                                <m:nor/>
                              </m:rPr>
                              <a:rPr lang="en-US" i="1">
                                <a:latin typeface="Cambria Math" panose="02040503050406030204" pitchFamily="18" charset="0"/>
                              </a:rPr>
                              <m:t>if</m:t>
                            </m:r>
                            <m:r>
                              <m:rPr>
                                <m:nor/>
                              </m:rPr>
                              <a:rPr lang="en-US" i="1">
                                <a:latin typeface="Cambria Math" panose="02040503050406030204" pitchFamily="18" charset="0"/>
                              </a:rPr>
                              <m:t> </m:t>
                            </m:r>
                            <m:r>
                              <a:rPr lang="en-US" i="1">
                                <a:latin typeface="Cambria Math" panose="02040503050406030204" pitchFamily="18" charset="0"/>
                              </a:rPr>
                              <m:t>𝑥</m:t>
                            </m:r>
                            <m:r>
                              <m:rPr>
                                <m:nor/>
                              </m:rPr>
                              <a:rPr lang="en-US" i="1">
                                <a:latin typeface="Cambria Math" panose="02040503050406030204" pitchFamily="18" charset="0"/>
                              </a:rPr>
                              <m:t>&gt;0</m:t>
                            </m:r>
                          </m:e>
                        </m:mr>
                        <m:mr>
                          <m:e>
                            <m:r>
                              <m:rPr>
                                <m:nor/>
                              </m:rPr>
                              <a:rPr lang="en-US" i="1">
                                <a:latin typeface="Cambria Math" panose="02040503050406030204" pitchFamily="18" charset="0"/>
                              </a:rPr>
                              <m:t>         = </m:t>
                            </m:r>
                            <m:r>
                              <a:rPr lang="en-US" i="1">
                                <a:latin typeface="Cambria Math" panose="02040503050406030204" pitchFamily="18" charset="0"/>
                              </a:rPr>
                              <m:t>𝑎</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𝑥</m:t>
                                </m:r>
                              </m:sup>
                            </m:sSup>
                            <m:r>
                              <a:rPr lang="en-US" i="0">
                                <a:latin typeface="Cambria Math" panose="02040503050406030204" pitchFamily="18" charset="0"/>
                              </a:rPr>
                              <m:t>−1</m:t>
                            </m:r>
                            <m:r>
                              <m:rPr>
                                <m:nor/>
                              </m:rPr>
                              <a:rPr lang="en-US" i="1">
                                <a:latin typeface="Cambria Math" panose="02040503050406030204" pitchFamily="18" charset="0"/>
                              </a:rPr>
                              <m:t> </m:t>
                            </m:r>
                            <m:r>
                              <m:rPr>
                                <m:nor/>
                              </m:rPr>
                              <a:rPr lang="en-US" i="1">
                                <a:latin typeface="Cambria Math" panose="02040503050406030204" pitchFamily="18" charset="0"/>
                              </a:rPr>
                              <m:t>if</m:t>
                            </m:r>
                            <m:r>
                              <m:rPr>
                                <m:nor/>
                              </m:rPr>
                              <a:rPr lang="en-US" i="1">
                                <a:latin typeface="Cambria Math" panose="02040503050406030204" pitchFamily="18" charset="0"/>
                              </a:rPr>
                              <m:t> </m:t>
                            </m:r>
                            <m:r>
                              <a:rPr lang="en-US" i="1">
                                <a:latin typeface="Cambria Math" panose="02040503050406030204" pitchFamily="18" charset="0"/>
                              </a:rPr>
                              <m:t>𝑥</m:t>
                            </m:r>
                            <m:r>
                              <a:rPr lang="en-US" i="0">
                                <a:latin typeface="Cambria Math" panose="02040503050406030204" pitchFamily="18" charset="0"/>
                              </a:rPr>
                              <m:t>≤</m:t>
                            </m:r>
                            <m:r>
                              <m:rPr>
                                <m:nor/>
                              </m:rPr>
                              <a:rPr lang="en-US" i="1">
                                <a:latin typeface="Cambria Math" panose="02040503050406030204" pitchFamily="18" charset="0"/>
                              </a:rPr>
                              <m:t>0</m:t>
                            </m:r>
                          </m:e>
                        </m:mr>
                      </m:m>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8009281" y="4680356"/>
                <a:ext cx="2503698" cy="603820"/>
              </a:xfrm>
              <a:prstGeom prst="rect">
                <a:avLst/>
              </a:prstGeom>
              <a:blipFill rotWithShape="0">
                <a:blip r:embed="rId5"/>
                <a:stretch>
                  <a:fillRect/>
                </a:stretch>
              </a:blipFill>
            </p:spPr>
            <p:txBody>
              <a:bodyPr/>
              <a:lstStyle/>
              <a:p>
                <a:r>
                  <a:rPr lang="en-US">
                    <a:noFill/>
                  </a:rPr>
                  <a:t> </a:t>
                </a:r>
              </a:p>
            </p:txBody>
          </p:sp>
        </mc:Fallback>
      </mc:AlternateContent>
      <p:sp>
        <p:nvSpPr>
          <p:cNvPr id="20" name="Rectangle 19"/>
          <p:cNvSpPr/>
          <p:nvPr/>
        </p:nvSpPr>
        <p:spPr>
          <a:xfrm>
            <a:off x="4969458" y="931290"/>
            <a:ext cx="1903085"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Parametric RELU</a:t>
            </a:r>
            <a:endParaRPr lang="en-US" dirty="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4343008" y="1853013"/>
            <a:ext cx="2841794" cy="2657461"/>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4652642" y="3206458"/>
                <a:ext cx="38241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𝛼</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4652642" y="3206458"/>
                <a:ext cx="382412"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695857" y="4904521"/>
                <a:ext cx="21766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r>
                        <a:rPr lang="en-US" i="1">
                          <a:latin typeface="Cambria Math" panose="02040503050406030204" pitchFamily="18" charset="0"/>
                        </a:rPr>
                        <m:t>𝑚𝑎𝑥</m:t>
                      </m:r>
                      <m:d>
                        <m:dPr>
                          <m:ctrlPr>
                            <a:rPr lang="en-US" i="1">
                              <a:latin typeface="Cambria Math" panose="02040503050406030204" pitchFamily="18" charset="0"/>
                            </a:rPr>
                          </m:ctrlPr>
                        </m:dPr>
                        <m:e>
                          <m:r>
                            <a:rPr lang="en-US" i="1">
                              <a:latin typeface="Cambria Math" panose="02040503050406030204" pitchFamily="18" charset="0"/>
                            </a:rPr>
                            <m:t>𝛼</m:t>
                          </m:r>
                          <m:r>
                            <m:rPr>
                              <m:nor/>
                            </m:rPr>
                            <a:rPr lang="en-US" dirty="0"/>
                            <m:t> </m:t>
                          </m:r>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𝑥</m:t>
                          </m:r>
                        </m:e>
                      </m:d>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4695857" y="4904521"/>
                <a:ext cx="2176686" cy="369332"/>
              </a:xfrm>
              <a:prstGeom prst="rect">
                <a:avLst/>
              </a:prstGeom>
              <a:blipFill rotWithShape="0">
                <a:blip r:embed="rId7"/>
                <a:stretch>
                  <a:fillRect b="-13333"/>
                </a:stretch>
              </a:blipFill>
            </p:spPr>
            <p:txBody>
              <a:bodyPr/>
              <a:lstStyle/>
              <a:p>
                <a:r>
                  <a:rPr lang="en-US">
                    <a:noFill/>
                  </a:rPr>
                  <a:t> </a:t>
                </a:r>
              </a:p>
            </p:txBody>
          </p:sp>
        </mc:Fallback>
      </mc:AlternateContent>
      <p:sp>
        <p:nvSpPr>
          <p:cNvPr id="22" name="Rectangle 21"/>
          <p:cNvSpPr/>
          <p:nvPr/>
        </p:nvSpPr>
        <p:spPr>
          <a:xfrm>
            <a:off x="1303830" y="973556"/>
            <a:ext cx="1422184"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Leaky RELU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3057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92" y="896935"/>
            <a:ext cx="10550979" cy="5716135"/>
          </a:xfrm>
        </p:spPr>
        <p:txBody>
          <a:bodyPr>
            <a:noAutofit/>
          </a:bodyPr>
          <a:lstStyle/>
          <a:p>
            <a:pPr marL="342900" indent="-342900" algn="just">
              <a:lnSpc>
                <a:spcPct val="150000"/>
              </a:lnSpc>
              <a:spcBef>
                <a:spcPts val="0"/>
              </a:spcBef>
              <a:buFont typeface="Wingdings" panose="05000000000000000000" pitchFamily="2" charset="2"/>
              <a:buChar char="Ø"/>
            </a:pPr>
            <a:r>
              <a:rPr lang="en-US" sz="1900" b="1" dirty="0">
                <a:solidFill>
                  <a:srgbClr val="C00000"/>
                </a:solidFill>
                <a:latin typeface="Times New Roman" panose="02020603050405020304" pitchFamily="18" charset="0"/>
                <a:cs typeface="Times New Roman" panose="02020603050405020304" pitchFamily="18" charset="0"/>
              </a:rPr>
              <a:t>Supervised Learning Models: </a:t>
            </a:r>
            <a:r>
              <a:rPr lang="en-US" sz="1900" dirty="0">
                <a:latin typeface="Times New Roman" panose="02020603050405020304" pitchFamily="18" charset="0"/>
                <a:cs typeface="Times New Roman" panose="02020603050405020304" pitchFamily="18" charset="0"/>
              </a:rPr>
              <a:t>In supervised learning, models are trained on labeled data, where each input is associated with a corresponding target or output. Common algorithms include linear regression, decision trees, support vector machines, and deep neural networks. These models learn to map inputs to outputs and can be used for tasks like classification and regression</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b="1" dirty="0">
                <a:solidFill>
                  <a:srgbClr val="C00000"/>
                </a:solidFill>
                <a:latin typeface="Times New Roman" panose="02020603050405020304" pitchFamily="18" charset="0"/>
                <a:cs typeface="Times New Roman" panose="02020603050405020304" pitchFamily="18" charset="0"/>
              </a:rPr>
              <a:t>Unsupervised Learning Models: </a:t>
            </a:r>
            <a:r>
              <a:rPr lang="en-US" sz="1900" dirty="0">
                <a:latin typeface="Times New Roman" panose="02020603050405020304" pitchFamily="18" charset="0"/>
                <a:cs typeface="Times New Roman" panose="02020603050405020304" pitchFamily="18" charset="0"/>
              </a:rPr>
              <a:t>Unsupervised learning models work with unlabeled data and aim to discover patterns, structures, or relationships within the data. Clustering algorithms like k-means and hierarchical clustering, as well as dimensionality reduction techniques like Principal Component Analysis (PCA), are examples of unsupervised learning models</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b="1" dirty="0">
                <a:solidFill>
                  <a:srgbClr val="C00000"/>
                </a:solidFill>
                <a:latin typeface="Times New Roman" panose="02020603050405020304" pitchFamily="18" charset="0"/>
                <a:cs typeface="Times New Roman" panose="02020603050405020304" pitchFamily="18" charset="0"/>
              </a:rPr>
              <a:t>Reinforcement Learning Models: </a:t>
            </a:r>
            <a:r>
              <a:rPr lang="en-US" sz="1900" dirty="0">
                <a:latin typeface="Times New Roman" panose="02020603050405020304" pitchFamily="18" charset="0"/>
                <a:cs typeface="Times New Roman" panose="02020603050405020304" pitchFamily="18" charset="0"/>
              </a:rPr>
              <a:t>In reinforcement learning, agents learn to make sequential decisions in an environment to maximize a reward signal. These models are used in applications such as game playing, robotics, and autonomous systems. Popular reinforcement learning algorithms include Q-learning and deep reinforcement learning algorithms like DQN and A3C.</a:t>
            </a: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62692" y="465364"/>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Learning Models</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8847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92" y="896935"/>
            <a:ext cx="10550979" cy="5716135"/>
          </a:xfrm>
        </p:spPr>
        <p:txBody>
          <a:bodyPr>
            <a:noAutofit/>
          </a:bodyPr>
          <a:lstStyle/>
          <a:p>
            <a:pPr marL="342900" indent="-342900" algn="just">
              <a:lnSpc>
                <a:spcPct val="150000"/>
              </a:lnSpc>
              <a:spcBef>
                <a:spcPts val="0"/>
              </a:spcBef>
              <a:buFont typeface="Wingdings" panose="05000000000000000000" pitchFamily="2" charset="2"/>
              <a:buChar char="Ø"/>
            </a:pPr>
            <a:r>
              <a:rPr lang="en-US" sz="1900" b="1" dirty="0" smtClean="0">
                <a:solidFill>
                  <a:srgbClr val="C00000"/>
                </a:solidFill>
                <a:latin typeface="Times New Roman" panose="02020603050405020304" pitchFamily="18" charset="0"/>
                <a:cs typeface="Times New Roman" panose="02020603050405020304" pitchFamily="18" charset="0"/>
              </a:rPr>
              <a:t>Semi-Supervised </a:t>
            </a:r>
            <a:r>
              <a:rPr lang="en-US" sz="1900" b="1" dirty="0">
                <a:solidFill>
                  <a:srgbClr val="C00000"/>
                </a:solidFill>
                <a:latin typeface="Times New Roman" panose="02020603050405020304" pitchFamily="18" charset="0"/>
                <a:cs typeface="Times New Roman" panose="02020603050405020304" pitchFamily="18" charset="0"/>
              </a:rPr>
              <a:t>Learning Models: </a:t>
            </a:r>
            <a:r>
              <a:rPr lang="en-US" sz="1900" dirty="0">
                <a:latin typeface="Times New Roman" panose="02020603050405020304" pitchFamily="18" charset="0"/>
                <a:cs typeface="Times New Roman" panose="02020603050405020304" pitchFamily="18" charset="0"/>
              </a:rPr>
              <a:t>Semi-supervised learning combines elements of both supervised and unsupervised learning. These models use a small amount of labeled data and a larger amount of unlabeled data to improve learning performance</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b="1" dirty="0">
                <a:solidFill>
                  <a:srgbClr val="C00000"/>
                </a:solidFill>
                <a:latin typeface="Times New Roman" panose="02020603050405020304" pitchFamily="18" charset="0"/>
                <a:cs typeface="Times New Roman" panose="02020603050405020304" pitchFamily="18" charset="0"/>
              </a:rPr>
              <a:t>Self-Supervised Learning Models: </a:t>
            </a:r>
            <a:r>
              <a:rPr lang="en-US" sz="1900" dirty="0">
                <a:latin typeface="Times New Roman" panose="02020603050405020304" pitchFamily="18" charset="0"/>
                <a:cs typeface="Times New Roman" panose="02020603050405020304" pitchFamily="18" charset="0"/>
              </a:rPr>
              <a:t>Self-supervised learning is a type of unsupervised learning where models generate their own labels from the data itself. For example, in natural language processing, models might learn to predict missing words in a sentence or generate contextually relevant representations of words or phrases</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b="1" dirty="0">
                <a:solidFill>
                  <a:srgbClr val="C00000"/>
                </a:solidFill>
                <a:latin typeface="Times New Roman" panose="02020603050405020304" pitchFamily="18" charset="0"/>
                <a:cs typeface="Times New Roman" panose="02020603050405020304" pitchFamily="18" charset="0"/>
              </a:rPr>
              <a:t>Transfer Learning Models: </a:t>
            </a:r>
            <a:r>
              <a:rPr lang="en-US" sz="1900" dirty="0">
                <a:latin typeface="Times New Roman" panose="02020603050405020304" pitchFamily="18" charset="0"/>
                <a:cs typeface="Times New Roman" panose="02020603050405020304" pitchFamily="18" charset="0"/>
              </a:rPr>
              <a:t>Transfer learning involves pre-training a model on one task or dataset and then fine-tuning it for another related task. This approach can save time and resources when training models and is commonly used in deep learning, such as with pre-trained convolutional neural networks (CNNs) for image classification</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62692" y="465364"/>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Learning Models</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665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92" y="896935"/>
            <a:ext cx="10550979" cy="5716135"/>
          </a:xfrm>
        </p:spPr>
        <p:txBody>
          <a:bodyPr>
            <a:noAutofit/>
          </a:bodyPr>
          <a:lstStyle/>
          <a:p>
            <a:pPr marL="342900" indent="-342900" algn="just">
              <a:lnSpc>
                <a:spcPct val="150000"/>
              </a:lnSpc>
              <a:spcBef>
                <a:spcPts val="0"/>
              </a:spcBef>
              <a:buFont typeface="Wingdings" panose="05000000000000000000" pitchFamily="2" charset="2"/>
              <a:buChar char="Ø"/>
            </a:pPr>
            <a:r>
              <a:rPr lang="en-US" sz="1900" b="1" dirty="0" smtClean="0">
                <a:solidFill>
                  <a:srgbClr val="C00000"/>
                </a:solidFill>
                <a:latin typeface="Times New Roman" panose="02020603050405020304" pitchFamily="18" charset="0"/>
                <a:cs typeface="Times New Roman" panose="02020603050405020304" pitchFamily="18" charset="0"/>
              </a:rPr>
              <a:t>Neural </a:t>
            </a:r>
            <a:r>
              <a:rPr lang="en-US" sz="1900" b="1" dirty="0">
                <a:solidFill>
                  <a:srgbClr val="C00000"/>
                </a:solidFill>
                <a:latin typeface="Times New Roman" panose="02020603050405020304" pitchFamily="18" charset="0"/>
                <a:cs typeface="Times New Roman" panose="02020603050405020304" pitchFamily="18" charset="0"/>
              </a:rPr>
              <a:t>Network Architectures: </a:t>
            </a:r>
            <a:r>
              <a:rPr lang="en-US" sz="1900" dirty="0">
                <a:latin typeface="Times New Roman" panose="02020603050405020304" pitchFamily="18" charset="0"/>
                <a:cs typeface="Times New Roman" panose="02020603050405020304" pitchFamily="18" charset="0"/>
              </a:rPr>
              <a:t>Deep learning models, which are a subset of neural networks, have gained prominence in recent years. These models consist of multiple layers of interconnected artificial neurons and are particularly well-suited for tasks involving large amounts of data, such as image and speech recognition. Popular architectures include convolutional neural networks (CNNs) for computer vision and recurrent neural networks (RNNs) for sequence data</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smtClean="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62692" y="465364"/>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Learning Models</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76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92" y="896935"/>
            <a:ext cx="10550979" cy="5716135"/>
          </a:xfrm>
        </p:spPr>
        <p:txBody>
          <a:bodyPr>
            <a:noAutofit/>
          </a:bodyPr>
          <a:lstStyle/>
          <a:p>
            <a:pPr marL="342900" indent="-342900" algn="just">
              <a:lnSpc>
                <a:spcPct val="150000"/>
              </a:lnSpc>
              <a:spcBef>
                <a:spcPts val="0"/>
              </a:spcBef>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Unsupervised </a:t>
            </a:r>
            <a:r>
              <a:rPr lang="en-US" sz="1900" dirty="0">
                <a:latin typeface="Times New Roman" panose="02020603050405020304" pitchFamily="18" charset="0"/>
                <a:cs typeface="Times New Roman" panose="02020603050405020304" pitchFamily="18" charset="0"/>
              </a:rPr>
              <a:t>training of neural networks is a type of machine learning approach where a neural network learns patterns, representations, or structures in data without explicit supervision or labeled target outputs. </a:t>
            </a:r>
            <a:endParaRPr lang="en-US" sz="1900" dirty="0" smtClean="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In </a:t>
            </a:r>
            <a:r>
              <a:rPr lang="en-US" sz="1900" dirty="0">
                <a:latin typeface="Times New Roman" panose="02020603050405020304" pitchFamily="18" charset="0"/>
                <a:cs typeface="Times New Roman" panose="02020603050405020304" pitchFamily="18" charset="0"/>
              </a:rPr>
              <a:t>contrast to supervised learning, where the network is provided with labeled examples and aims to minimize the prediction </a:t>
            </a:r>
            <a:r>
              <a:rPr lang="en-US" sz="1900" dirty="0" smtClean="0">
                <a:latin typeface="Times New Roman" panose="02020603050405020304" pitchFamily="18" charset="0"/>
                <a:cs typeface="Times New Roman" panose="02020603050405020304" pitchFamily="18" charset="0"/>
              </a:rPr>
              <a:t>error.</a:t>
            </a:r>
          </a:p>
          <a:p>
            <a:pPr marL="342900" indent="-342900" algn="just">
              <a:lnSpc>
                <a:spcPct val="150000"/>
              </a:lnSpc>
              <a:spcBef>
                <a:spcPts val="0"/>
              </a:spcBef>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However, the unsupervised </a:t>
            </a:r>
            <a:r>
              <a:rPr lang="en-US" sz="1900" dirty="0">
                <a:latin typeface="Times New Roman" panose="02020603050405020304" pitchFamily="18" charset="0"/>
                <a:cs typeface="Times New Roman" panose="02020603050405020304" pitchFamily="18" charset="0"/>
              </a:rPr>
              <a:t>learning focuses on extracting useful information from the data itself</a:t>
            </a:r>
            <a:r>
              <a:rPr lang="en-US" sz="1900" dirty="0" smtClean="0">
                <a:latin typeface="Times New Roman" panose="02020603050405020304" pitchFamily="18" charset="0"/>
                <a:cs typeface="Times New Roman" panose="02020603050405020304" pitchFamily="18" charset="0"/>
              </a:rPr>
              <a:t>.</a:t>
            </a:r>
          </a:p>
          <a:p>
            <a:pPr marL="342900" indent="-342900" algn="just">
              <a:lnSpc>
                <a:spcPct val="150000"/>
              </a:lnSpc>
              <a:spcBef>
                <a:spcPts val="0"/>
              </a:spcBef>
              <a:buFont typeface="Wingdings" panose="05000000000000000000" pitchFamily="2" charset="2"/>
              <a:buChar char="Ø"/>
            </a:pPr>
            <a:r>
              <a:rPr lang="en-US" sz="1900" b="1" dirty="0" smtClean="0">
                <a:solidFill>
                  <a:srgbClr val="FF0000"/>
                </a:solidFill>
                <a:latin typeface="Times New Roman" panose="02020603050405020304" pitchFamily="18" charset="0"/>
                <a:cs typeface="Times New Roman" panose="02020603050405020304" pitchFamily="18" charset="0"/>
              </a:rPr>
              <a:t>Techniques:</a:t>
            </a:r>
          </a:p>
          <a:p>
            <a:pPr marL="342900" indent="-342900" algn="just">
              <a:lnSpc>
                <a:spcPct val="150000"/>
              </a:lnSpc>
              <a:spcBef>
                <a:spcPts val="0"/>
              </a:spcBef>
              <a:buFont typeface="Wingdings" panose="05000000000000000000" pitchFamily="2" charset="2"/>
              <a:buChar char="Ø"/>
            </a:pPr>
            <a:r>
              <a:rPr lang="en-US" sz="1900" dirty="0" err="1" smtClean="0">
                <a:solidFill>
                  <a:srgbClr val="0070C0"/>
                </a:solidFill>
                <a:latin typeface="Times New Roman" panose="02020603050405020304" pitchFamily="18" charset="0"/>
                <a:cs typeface="Times New Roman" panose="02020603050405020304" pitchFamily="18" charset="0"/>
              </a:rPr>
              <a:t>Autoencoder</a:t>
            </a:r>
            <a:endParaRPr lang="en-US" sz="1900" dirty="0" smtClean="0">
              <a:solidFill>
                <a:srgbClr val="0070C0"/>
              </a:solidFill>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dirty="0" smtClean="0">
                <a:solidFill>
                  <a:srgbClr val="0070C0"/>
                </a:solidFill>
                <a:latin typeface="Times New Roman" panose="02020603050405020304" pitchFamily="18" charset="0"/>
                <a:cs typeface="Times New Roman" panose="02020603050405020304" pitchFamily="18" charset="0"/>
              </a:rPr>
              <a:t>Restricted Boltzmann Machines (RBMs)</a:t>
            </a:r>
          </a:p>
          <a:p>
            <a:pPr marL="342900" indent="-342900" algn="just">
              <a:lnSpc>
                <a:spcPct val="150000"/>
              </a:lnSpc>
              <a:spcBef>
                <a:spcPts val="0"/>
              </a:spcBef>
              <a:buFont typeface="Wingdings" panose="05000000000000000000" pitchFamily="2" charset="2"/>
              <a:buChar char="Ø"/>
            </a:pPr>
            <a:r>
              <a:rPr lang="en-US" sz="1900" dirty="0" err="1" smtClean="0">
                <a:solidFill>
                  <a:srgbClr val="0070C0"/>
                </a:solidFill>
                <a:latin typeface="Times New Roman" panose="02020603050405020304" pitchFamily="18" charset="0"/>
                <a:cs typeface="Times New Roman" panose="02020603050405020304" pitchFamily="18" charset="0"/>
              </a:rPr>
              <a:t>Clustring</a:t>
            </a:r>
            <a:endParaRPr lang="en-US" sz="1900" dirty="0" smtClean="0">
              <a:solidFill>
                <a:srgbClr val="0070C0"/>
              </a:solidFill>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dirty="0">
                <a:solidFill>
                  <a:srgbClr val="0070C0"/>
                </a:solidFill>
                <a:latin typeface="Times New Roman" panose="02020603050405020304" pitchFamily="18" charset="0"/>
                <a:cs typeface="Times New Roman" panose="02020603050405020304" pitchFamily="18" charset="0"/>
              </a:rPr>
              <a:t>Generative Adversarial Networks (GANs</a:t>
            </a:r>
            <a:r>
              <a:rPr lang="en-US" sz="1900" dirty="0" smtClean="0">
                <a:solidFill>
                  <a:srgbClr val="0070C0"/>
                </a:solidFill>
                <a:latin typeface="Times New Roman" panose="02020603050405020304" pitchFamily="18" charset="0"/>
                <a:cs typeface="Times New Roman" panose="02020603050405020304" pitchFamily="18" charset="0"/>
              </a:rPr>
              <a:t>)</a:t>
            </a:r>
          </a:p>
          <a:p>
            <a:pPr marL="342900" indent="-342900" algn="just">
              <a:lnSpc>
                <a:spcPct val="150000"/>
              </a:lnSpc>
              <a:spcBef>
                <a:spcPts val="0"/>
              </a:spcBef>
              <a:buFont typeface="Wingdings" panose="05000000000000000000" pitchFamily="2" charset="2"/>
              <a:buChar char="Ø"/>
            </a:pPr>
            <a:r>
              <a:rPr lang="en-US" sz="1900" dirty="0" err="1">
                <a:solidFill>
                  <a:srgbClr val="0070C0"/>
                </a:solidFill>
                <a:latin typeface="Times New Roman" panose="02020603050405020304" pitchFamily="18" charset="0"/>
                <a:cs typeface="Times New Roman" panose="02020603050405020304" pitchFamily="18" charset="0"/>
              </a:rPr>
              <a:t>Variational</a:t>
            </a:r>
            <a:r>
              <a:rPr lang="en-US" sz="1900" dirty="0">
                <a:solidFill>
                  <a:srgbClr val="0070C0"/>
                </a:solidFill>
                <a:latin typeface="Times New Roman" panose="02020603050405020304" pitchFamily="18" charset="0"/>
                <a:cs typeface="Times New Roman" panose="02020603050405020304" pitchFamily="18" charset="0"/>
              </a:rPr>
              <a:t> </a:t>
            </a:r>
            <a:r>
              <a:rPr lang="en-US" sz="1900" dirty="0" err="1">
                <a:solidFill>
                  <a:srgbClr val="0070C0"/>
                </a:solidFill>
                <a:latin typeface="Times New Roman" panose="02020603050405020304" pitchFamily="18" charset="0"/>
                <a:cs typeface="Times New Roman" panose="02020603050405020304" pitchFamily="18" charset="0"/>
              </a:rPr>
              <a:t>Autoencoders</a:t>
            </a:r>
            <a:r>
              <a:rPr lang="en-US" sz="1900" dirty="0">
                <a:solidFill>
                  <a:srgbClr val="0070C0"/>
                </a:solidFill>
                <a:latin typeface="Times New Roman" panose="02020603050405020304" pitchFamily="18" charset="0"/>
                <a:cs typeface="Times New Roman" panose="02020603050405020304" pitchFamily="18" charset="0"/>
              </a:rPr>
              <a:t> (VAEs</a:t>
            </a:r>
            <a:r>
              <a:rPr lang="en-US" sz="1900" dirty="0" smtClean="0">
                <a:solidFill>
                  <a:srgbClr val="0070C0"/>
                </a:solidFill>
                <a:latin typeface="Times New Roman" panose="02020603050405020304" pitchFamily="18" charset="0"/>
                <a:cs typeface="Times New Roman" panose="02020603050405020304" pitchFamily="18" charset="0"/>
              </a:rPr>
              <a:t>)</a:t>
            </a:r>
          </a:p>
          <a:p>
            <a:pPr marL="342900" indent="-342900" algn="just">
              <a:lnSpc>
                <a:spcPct val="150000"/>
              </a:lnSpc>
              <a:spcBef>
                <a:spcPts val="0"/>
              </a:spcBef>
              <a:buFont typeface="Wingdings" panose="05000000000000000000" pitchFamily="2" charset="2"/>
              <a:buChar char="Ø"/>
            </a:pPr>
            <a:r>
              <a:rPr lang="en-US" sz="2000" dirty="0">
                <a:solidFill>
                  <a:srgbClr val="0070C0"/>
                </a:solidFill>
                <a:latin typeface="Times New Roman" panose="02020603050405020304" pitchFamily="18" charset="0"/>
                <a:cs typeface="Times New Roman" panose="02020603050405020304" pitchFamily="18" charset="0"/>
              </a:rPr>
              <a:t>Dimensionality Reduction</a:t>
            </a:r>
            <a:endParaRPr lang="en-US" sz="1900" dirty="0">
              <a:solidFill>
                <a:srgbClr val="0070C0"/>
              </a:solidFill>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smtClean="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62692" y="465364"/>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Unsupervised </a:t>
            </a:r>
            <a:r>
              <a:rPr lang="en-US" b="1" dirty="0" smtClean="0">
                <a:solidFill>
                  <a:srgbClr val="FF0000"/>
                </a:solidFill>
                <a:latin typeface="Times New Roman" panose="02020603050405020304" pitchFamily="18" charset="0"/>
                <a:cs typeface="Times New Roman" panose="02020603050405020304" pitchFamily="18" charset="0"/>
              </a:rPr>
              <a:t>Training </a:t>
            </a:r>
            <a:r>
              <a:rPr lang="en-US" b="1" dirty="0">
                <a:solidFill>
                  <a:srgbClr val="FF0000"/>
                </a:solidFill>
                <a:latin typeface="Times New Roman" panose="02020603050405020304" pitchFamily="18" charset="0"/>
                <a:cs typeface="Times New Roman" panose="02020603050405020304" pitchFamily="18" charset="0"/>
              </a:rPr>
              <a:t>of </a:t>
            </a:r>
            <a:r>
              <a:rPr lang="en-US" b="1" dirty="0" smtClean="0">
                <a:solidFill>
                  <a:srgbClr val="FF0000"/>
                </a:solidFill>
                <a:latin typeface="Times New Roman" panose="02020603050405020304" pitchFamily="18" charset="0"/>
                <a:cs typeface="Times New Roman" panose="02020603050405020304" pitchFamily="18" charset="0"/>
              </a:rPr>
              <a:t>Neural Networks </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464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92" y="896936"/>
            <a:ext cx="10550979" cy="4830534"/>
          </a:xfrm>
        </p:spPr>
        <p:txBody>
          <a:bodyPr>
            <a:noAutofit/>
          </a:bodyPr>
          <a:lstStyle/>
          <a:p>
            <a:pPr marL="342900" indent="-342900" algn="just">
              <a:lnSpc>
                <a:spcPct val="150000"/>
              </a:lnSpc>
              <a:spcBef>
                <a:spcPts val="0"/>
              </a:spcBef>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An auto encoder </a:t>
            </a:r>
            <a:r>
              <a:rPr lang="en-US" sz="1900" dirty="0">
                <a:latin typeface="Times New Roman" panose="02020603050405020304" pitchFamily="18" charset="0"/>
                <a:cs typeface="Times New Roman" panose="02020603050405020304" pitchFamily="18" charset="0"/>
              </a:rPr>
              <a:t>is a type of artificial neural network used in unsupervised machine learning and dimensionality reduction tasks. </a:t>
            </a:r>
            <a:endParaRPr lang="en-US" sz="1900" dirty="0" smtClean="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It is </a:t>
            </a:r>
            <a:r>
              <a:rPr lang="en-US" sz="1900" dirty="0">
                <a:latin typeface="Times New Roman" panose="02020603050405020304" pitchFamily="18" charset="0"/>
                <a:cs typeface="Times New Roman" panose="02020603050405020304" pitchFamily="18" charset="0"/>
              </a:rPr>
              <a:t>used for data compression and feature learning. </a:t>
            </a:r>
            <a:endParaRPr lang="en-US" sz="1900" dirty="0" smtClean="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Auto encoders </a:t>
            </a:r>
            <a:r>
              <a:rPr lang="en-US" sz="1900" dirty="0">
                <a:latin typeface="Times New Roman" panose="02020603050405020304" pitchFamily="18" charset="0"/>
                <a:cs typeface="Times New Roman" panose="02020603050405020304" pitchFamily="18" charset="0"/>
              </a:rPr>
              <a:t>consist of an encoder and a decoder, both of which are neural networks. </a:t>
            </a:r>
            <a:endParaRPr lang="en-US" sz="1900" dirty="0" smtClean="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The </a:t>
            </a:r>
            <a:r>
              <a:rPr lang="en-US" sz="1900" dirty="0">
                <a:latin typeface="Times New Roman" panose="02020603050405020304" pitchFamily="18" charset="0"/>
                <a:cs typeface="Times New Roman" panose="02020603050405020304" pitchFamily="18" charset="0"/>
              </a:rPr>
              <a:t>main idea behind </a:t>
            </a:r>
            <a:r>
              <a:rPr lang="en-US" sz="1900" dirty="0" smtClean="0">
                <a:latin typeface="Times New Roman" panose="02020603050405020304" pitchFamily="18" charset="0"/>
                <a:cs typeface="Times New Roman" panose="02020603050405020304" pitchFamily="18" charset="0"/>
              </a:rPr>
              <a:t>auto encoders </a:t>
            </a:r>
            <a:r>
              <a:rPr lang="en-US" sz="1900" dirty="0">
                <a:latin typeface="Times New Roman" panose="02020603050405020304" pitchFamily="18" charset="0"/>
                <a:cs typeface="Times New Roman" panose="02020603050405020304" pitchFamily="18" charset="0"/>
              </a:rPr>
              <a:t>is to learn a compressed representation (encoding) of the input data and then decode it to reconstruct the original data</a:t>
            </a:r>
            <a:r>
              <a:rPr lang="en-US" sz="1900" dirty="0" smtClean="0">
                <a:latin typeface="Times New Roman" panose="02020603050405020304" pitchFamily="18" charset="0"/>
                <a:cs typeface="Times New Roman" panose="02020603050405020304" pitchFamily="18" charset="0"/>
              </a:rPr>
              <a:t>.</a:t>
            </a:r>
          </a:p>
          <a:p>
            <a:pPr marL="342900" indent="-342900" algn="just">
              <a:lnSpc>
                <a:spcPct val="150000"/>
              </a:lnSpc>
              <a:spcBef>
                <a:spcPts val="0"/>
              </a:spcBef>
              <a:buFont typeface="Wingdings" panose="05000000000000000000" pitchFamily="2" charset="2"/>
              <a:buChar char="Ø"/>
            </a:pPr>
            <a:r>
              <a:rPr lang="en-US" sz="1900" b="1" dirty="0" smtClean="0">
                <a:solidFill>
                  <a:srgbClr val="FF0000"/>
                </a:solidFill>
                <a:latin typeface="Times New Roman" panose="02020603050405020304" pitchFamily="18" charset="0"/>
                <a:cs typeface="Times New Roman" panose="02020603050405020304" pitchFamily="18" charset="0"/>
              </a:rPr>
              <a:t>Assumptions: </a:t>
            </a:r>
          </a:p>
          <a:p>
            <a:pPr marL="342900" indent="-342900" algn="just">
              <a:lnSpc>
                <a:spcPct val="150000"/>
              </a:lnSpc>
              <a:spcBef>
                <a:spcPts val="0"/>
              </a:spcBef>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1. High degree of correlation/ Structure exist in the data.</a:t>
            </a:r>
          </a:p>
          <a:p>
            <a:pPr marL="342900" indent="-342900" algn="just">
              <a:lnSpc>
                <a:spcPct val="150000"/>
              </a:lnSpc>
              <a:spcBef>
                <a:spcPts val="0"/>
              </a:spcBef>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2. For uncorrelated data (input features are independent), then compression and subsequent reconstruction would be difficult.</a:t>
            </a:r>
            <a:endParaRPr lang="en-US" sz="19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62692" y="465364"/>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smtClean="0">
                <a:solidFill>
                  <a:srgbClr val="FF0000"/>
                </a:solidFill>
                <a:latin typeface="Times New Roman" panose="02020603050405020304" pitchFamily="18" charset="0"/>
                <a:cs typeface="Times New Roman" panose="02020603050405020304" pitchFamily="18" charset="0"/>
              </a:rPr>
              <a:t>Autoencoder</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882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62692" y="465364"/>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smtClean="0">
                <a:solidFill>
                  <a:srgbClr val="FF0000"/>
                </a:solidFill>
                <a:latin typeface="Times New Roman" panose="02020603050405020304" pitchFamily="18" charset="0"/>
                <a:cs typeface="Times New Roman" panose="02020603050405020304" pitchFamily="18" charset="0"/>
              </a:rPr>
              <a:t>Autoencoder</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886029" y="2004852"/>
            <a:ext cx="5791200" cy="3648075"/>
          </a:xfrm>
          <a:prstGeom prst="rect">
            <a:avLst/>
          </a:prstGeom>
        </p:spPr>
      </p:pic>
      <p:sp>
        <p:nvSpPr>
          <p:cNvPr id="4" name="Rectangle 3"/>
          <p:cNvSpPr/>
          <p:nvPr/>
        </p:nvSpPr>
        <p:spPr>
          <a:xfrm>
            <a:off x="529243" y="1088569"/>
            <a:ext cx="5093228" cy="6324808"/>
          </a:xfrm>
          <a:prstGeom prst="rect">
            <a:avLst/>
          </a:prstGeom>
        </p:spPr>
        <p:txBody>
          <a:bodyPr wrap="square">
            <a:spAutoFit/>
          </a:bodyPr>
          <a:lstStyle/>
          <a:p>
            <a:pPr marL="342900" indent="-342900" algn="just">
              <a:lnSpc>
                <a:spcPct val="150000"/>
              </a:lnSpc>
              <a:spcBef>
                <a:spcPts val="0"/>
              </a:spcBef>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number of layers in the bottleneck layer or hidden layer is much lesser than the number of nodes in the input layer.</a:t>
            </a:r>
          </a:p>
          <a:p>
            <a:pPr marL="342900" indent="-342900" algn="just">
              <a:lnSpc>
                <a:spcPct val="150000"/>
              </a:lnSpc>
              <a:spcBef>
                <a:spcPts val="0"/>
              </a:spcBef>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number of nodes in the input layer is equal to the number of nodes in the output layer.</a:t>
            </a:r>
          </a:p>
          <a:p>
            <a:pPr marL="342900" indent="-342900" algn="just">
              <a:lnSpc>
                <a:spcPct val="150000"/>
              </a:lnSpc>
              <a:spcBef>
                <a:spcPts val="0"/>
              </a:spcBef>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number of nodes in the input layer is</a:t>
            </a:r>
          </a:p>
          <a:p>
            <a:pPr marL="342900" indent="-34290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number of nodes in the </a:t>
            </a:r>
            <a:r>
              <a:rPr lang="en-US" dirty="0" smtClean="0">
                <a:latin typeface="Times New Roman" panose="02020603050405020304" pitchFamily="18" charset="0"/>
                <a:cs typeface="Times New Roman" panose="02020603050405020304" pitchFamily="18" charset="0"/>
              </a:rPr>
              <a:t>output </a:t>
            </a:r>
            <a:r>
              <a:rPr lang="en-US" dirty="0">
                <a:latin typeface="Times New Roman" panose="02020603050405020304" pitchFamily="18" charset="0"/>
                <a:cs typeface="Times New Roman" panose="02020603050405020304" pitchFamily="18" charset="0"/>
              </a:rPr>
              <a:t>layer is </a:t>
            </a:r>
          </a:p>
          <a:p>
            <a:pPr marL="342900" indent="-342900" algn="just">
              <a:lnSpc>
                <a:spcPct val="150000"/>
              </a:lnSpc>
              <a:spcBef>
                <a:spcPts val="0"/>
              </a:spcBef>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If the number of nodes in the hidden layer is </a:t>
            </a:r>
            <a:r>
              <a:rPr lang="en-US" i="1" dirty="0" smtClean="0">
                <a:latin typeface="Times New Roman" panose="02020603050405020304" pitchFamily="18" charset="0"/>
                <a:cs typeface="Times New Roman" panose="02020603050405020304" pitchFamily="18" charset="0"/>
              </a:rPr>
              <a:t>d </a:t>
            </a:r>
            <a:r>
              <a:rPr lang="en-US" dirty="0" smtClean="0">
                <a:latin typeface="Times New Roman" panose="02020603050405020304" pitchFamily="18" charset="0"/>
                <a:cs typeface="Times New Roman" panose="02020603050405020304" pitchFamily="18" charset="0"/>
              </a:rPr>
              <a:t>then the condition for number of hidden layers in the encoder side is </a:t>
            </a:r>
          </a:p>
          <a:p>
            <a:pPr marL="342900" indent="-34290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condition for number of hidden layers in the </a:t>
            </a:r>
            <a:r>
              <a:rPr lang="en-US" dirty="0" smtClean="0">
                <a:latin typeface="Times New Roman" panose="02020603050405020304" pitchFamily="18" charset="0"/>
                <a:cs typeface="Times New Roman" panose="02020603050405020304" pitchFamily="18" charset="0"/>
              </a:rPr>
              <a:t>decoder </a:t>
            </a:r>
            <a:r>
              <a:rPr lang="en-US" dirty="0">
                <a:latin typeface="Times New Roman" panose="02020603050405020304" pitchFamily="18" charset="0"/>
                <a:cs typeface="Times New Roman" panose="02020603050405020304" pitchFamily="18" charset="0"/>
              </a:rPr>
              <a:t>side is </a:t>
            </a:r>
          </a:p>
          <a:p>
            <a:pPr marL="342900" indent="-342900" algn="just">
              <a:lnSpc>
                <a:spcPct val="150000"/>
              </a:lnSpc>
              <a:spcBef>
                <a:spcPts val="0"/>
              </a:spcBef>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4633288" y="3236021"/>
                <a:ext cx="125274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m:t>
                      </m:r>
                      <m:r>
                        <a:rPr lang="en-US" i="0">
                          <a:latin typeface="Cambria Math" panose="02040503050406030204" pitchFamily="18" charset="0"/>
                        </a:rPr>
                        <m:t>×</m:t>
                      </m:r>
                      <m:r>
                        <a:rPr lang="en-US" i="1">
                          <a:latin typeface="Cambria Math" panose="02040503050406030204" pitchFamily="18" charset="0"/>
                        </a:rPr>
                        <m:t>𝑁</m:t>
                      </m:r>
                      <m:r>
                        <a:rPr lang="en-US" i="0">
                          <a:latin typeface="Cambria Math" panose="02040503050406030204" pitchFamily="18" charset="0"/>
                        </a:rPr>
                        <m:t>+1</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633288" y="3236021"/>
                <a:ext cx="1252741"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752438" y="3644224"/>
                <a:ext cx="87003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m:t>
                      </m:r>
                      <m:r>
                        <a:rPr lang="en-US" i="0">
                          <a:latin typeface="Cambria Math" panose="02040503050406030204" pitchFamily="18" charset="0"/>
                        </a:rPr>
                        <m:t>×</m:t>
                      </m:r>
                      <m:r>
                        <a:rPr lang="en-US" i="1">
                          <a:latin typeface="Cambria Math" panose="02040503050406030204" pitchFamily="18" charset="0"/>
                        </a:rPr>
                        <m:t>𝑁</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4752438" y="3644224"/>
                <a:ext cx="870034"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591739" y="4873629"/>
                <a:ext cx="14968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r>
                        <a:rPr lang="en-US" i="0">
                          <a:latin typeface="Cambria Math" panose="02040503050406030204" pitchFamily="18" charset="0"/>
                        </a:rPr>
                        <m:t>&lt;&lt;</m:t>
                      </m:r>
                      <m:r>
                        <a:rPr lang="en-US" i="1">
                          <a:latin typeface="Cambria Math" panose="02040503050406030204" pitchFamily="18" charset="0"/>
                        </a:rPr>
                        <m:t>𝑀</m:t>
                      </m:r>
                      <m:r>
                        <a:rPr lang="en-US" i="0">
                          <a:latin typeface="Cambria Math" panose="02040503050406030204" pitchFamily="18" charset="0"/>
                        </a:rPr>
                        <m:t>×</m:t>
                      </m:r>
                      <m:r>
                        <a:rPr lang="en-US" i="1">
                          <a:latin typeface="Cambria Math" panose="02040503050406030204" pitchFamily="18" charset="0"/>
                        </a:rPr>
                        <m:t>𝑁</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591739" y="4873629"/>
                <a:ext cx="1496885"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219497" y="5715980"/>
                <a:ext cx="19008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r>
                        <a:rPr lang="en-US" i="0">
                          <a:latin typeface="Cambria Math" panose="02040503050406030204" pitchFamily="18" charset="0"/>
                        </a:rPr>
                        <m:t>&lt;&lt;</m:t>
                      </m:r>
                      <m:r>
                        <a:rPr lang="en-US" i="1">
                          <a:latin typeface="Cambria Math" panose="02040503050406030204" pitchFamily="18" charset="0"/>
                        </a:rPr>
                        <m:t>𝑀</m:t>
                      </m:r>
                      <m:r>
                        <a:rPr lang="en-US" i="0">
                          <a:latin typeface="Cambria Math" panose="02040503050406030204" pitchFamily="18" charset="0"/>
                        </a:rPr>
                        <m:t>×</m:t>
                      </m:r>
                      <m:r>
                        <a:rPr lang="en-US" i="1">
                          <a:latin typeface="Cambria Math" panose="02040503050406030204" pitchFamily="18" charset="0"/>
                        </a:rPr>
                        <m:t>𝑁</m:t>
                      </m:r>
                      <m:r>
                        <a:rPr lang="en-US" i="0">
                          <a:latin typeface="Cambria Math" panose="02040503050406030204" pitchFamily="18" charset="0"/>
                        </a:rPr>
                        <m:t>+1</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2219497" y="5715980"/>
                <a:ext cx="1900841" cy="369332"/>
              </a:xfrm>
              <a:prstGeom prst="rect">
                <a:avLst/>
              </a:prstGeom>
              <a:blipFill rotWithShape="0">
                <a:blip r:embed="rId6"/>
                <a:stretch>
                  <a:fillRect/>
                </a:stretch>
              </a:blipFill>
            </p:spPr>
            <p:txBody>
              <a:bodyPr/>
              <a:lstStyle/>
              <a:p>
                <a:r>
                  <a:rPr lang="en-US">
                    <a:noFill/>
                  </a:rPr>
                  <a:t> </a:t>
                </a:r>
              </a:p>
            </p:txBody>
          </p:sp>
        </mc:Fallback>
      </mc:AlternateContent>
      <p:sp>
        <p:nvSpPr>
          <p:cNvPr id="11" name="Rectangle 10"/>
          <p:cNvSpPr/>
          <p:nvPr/>
        </p:nvSpPr>
        <p:spPr>
          <a:xfrm>
            <a:off x="7256701" y="5777535"/>
            <a:ext cx="3049856" cy="307777"/>
          </a:xfrm>
          <a:prstGeom prst="rect">
            <a:avLst/>
          </a:prstGeom>
        </p:spPr>
        <p:txBody>
          <a:bodyPr wrap="square">
            <a:spAutoFit/>
          </a:bodyPr>
          <a:lstStyle/>
          <a:p>
            <a:r>
              <a:rPr lang="en-US" sz="1400" dirty="0" smtClean="0">
                <a:latin typeface="Times New Roman" panose="02020603050405020304" pitchFamily="18" charset="0"/>
                <a:cs typeface="Times New Roman" panose="02020603050405020304" pitchFamily="18" charset="0"/>
              </a:rPr>
              <a:t>Fig: Basic Structure of an </a:t>
            </a:r>
            <a:r>
              <a:rPr lang="en-US" sz="1400" dirty="0" err="1" smtClean="0">
                <a:latin typeface="Times New Roman" panose="02020603050405020304" pitchFamily="18" charset="0"/>
                <a:cs typeface="Times New Roman" panose="02020603050405020304" pitchFamily="18" charset="0"/>
              </a:rPr>
              <a:t>Autoencoder</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954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386057" y="1667418"/>
            <a:ext cx="9144000" cy="6270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smtClean="0">
                <a:solidFill>
                  <a:srgbClr val="FF0000"/>
                </a:solidFill>
                <a:latin typeface="Times New Roman" panose="02020603050405020304" pitchFamily="18" charset="0"/>
                <a:cs typeface="Times New Roman" panose="02020603050405020304" pitchFamily="18" charset="0"/>
              </a:rPr>
              <a:t>UNIT- I</a:t>
            </a:r>
          </a:p>
          <a:p>
            <a:r>
              <a:rPr lang="en-US" sz="4800" b="1" dirty="0" smtClean="0">
                <a:solidFill>
                  <a:srgbClr val="00B050"/>
                </a:solidFill>
                <a:latin typeface="Times New Roman" panose="02020603050405020304" pitchFamily="18" charset="0"/>
                <a:cs typeface="Times New Roman" panose="02020603050405020304" pitchFamily="18" charset="0"/>
              </a:rPr>
              <a:t>Introduction </a:t>
            </a:r>
            <a:r>
              <a:rPr lang="en-US" sz="4800" b="1" dirty="0">
                <a:solidFill>
                  <a:srgbClr val="00B050"/>
                </a:solidFill>
                <a:latin typeface="Times New Roman" panose="02020603050405020304" pitchFamily="18" charset="0"/>
                <a:cs typeface="Times New Roman" panose="02020603050405020304" pitchFamily="18" charset="0"/>
              </a:rPr>
              <a:t>to Deep Learning </a:t>
            </a:r>
            <a:endParaRPr lang="en-US" sz="4800" b="1" dirty="0" smtClean="0">
              <a:solidFill>
                <a:srgbClr val="00B050"/>
              </a:solidFill>
              <a:latin typeface="Times New Roman" panose="02020603050405020304" pitchFamily="18" charset="0"/>
              <a:cs typeface="Times New Roman" panose="02020603050405020304" pitchFamily="18" charset="0"/>
            </a:endParaRPr>
          </a:p>
          <a:p>
            <a:r>
              <a:rPr lang="en-US" sz="4800" b="1" dirty="0" smtClean="0">
                <a:solidFill>
                  <a:srgbClr val="00B050"/>
                </a:solidFill>
                <a:latin typeface="Times New Roman" panose="02020603050405020304" pitchFamily="18" charset="0"/>
                <a:cs typeface="Times New Roman" panose="02020603050405020304" pitchFamily="18" charset="0"/>
              </a:rPr>
              <a:t>&amp; </a:t>
            </a:r>
          </a:p>
          <a:p>
            <a:r>
              <a:rPr lang="en-US" sz="4800" b="1" dirty="0" smtClean="0">
                <a:solidFill>
                  <a:srgbClr val="00B050"/>
                </a:solidFill>
                <a:latin typeface="Times New Roman" panose="02020603050405020304" pitchFamily="18" charset="0"/>
                <a:cs typeface="Times New Roman" panose="02020603050405020304" pitchFamily="18" charset="0"/>
              </a:rPr>
              <a:t>Architectures</a:t>
            </a:r>
            <a:endParaRPr lang="en-US" sz="4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587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62692" y="465364"/>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smtClean="0">
                <a:solidFill>
                  <a:srgbClr val="FF0000"/>
                </a:solidFill>
                <a:latin typeface="Times New Roman" panose="02020603050405020304" pitchFamily="18" charset="0"/>
                <a:cs typeface="Times New Roman" panose="02020603050405020304" pitchFamily="18" charset="0"/>
              </a:rPr>
              <a:t>Autoencoder</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29243" y="1088569"/>
            <a:ext cx="5093228" cy="1338828"/>
          </a:xfrm>
          <a:prstGeom prst="rect">
            <a:avLst/>
          </a:prstGeom>
        </p:spPr>
        <p:txBody>
          <a:bodyPr wrap="square">
            <a:spAutoFit/>
          </a:bodyPr>
          <a:lstStyle/>
          <a:p>
            <a:pPr marL="342900" indent="-342900" algn="just">
              <a:lnSpc>
                <a:spcPct val="150000"/>
              </a:lnSpc>
              <a:spcBef>
                <a:spcPts val="0"/>
              </a:spcBef>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i="1" dirty="0">
              <a:latin typeface="Times New Roman" panose="02020603050405020304" pitchFamily="18" charset="0"/>
              <a:cs typeface="Times New Roman" panose="02020603050405020304" pitchFamily="18" charset="0"/>
            </a:endParaRPr>
          </a:p>
        </p:txBody>
      </p:sp>
      <p:sp>
        <p:nvSpPr>
          <p:cNvPr id="11" name="Rectangle 10"/>
          <p:cNvSpPr/>
          <p:nvPr/>
        </p:nvSpPr>
        <p:spPr>
          <a:xfrm>
            <a:off x="4696381" y="4854822"/>
            <a:ext cx="3499968" cy="307777"/>
          </a:xfrm>
          <a:prstGeom prst="rect">
            <a:avLst/>
          </a:prstGeom>
        </p:spPr>
        <p:txBody>
          <a:bodyPr wrap="square">
            <a:spAutoFit/>
          </a:bodyPr>
          <a:lstStyle/>
          <a:p>
            <a:r>
              <a:rPr lang="en-US" sz="1400" dirty="0" smtClean="0">
                <a:latin typeface="Times New Roman" panose="02020603050405020304" pitchFamily="18" charset="0"/>
                <a:cs typeface="Times New Roman" panose="02020603050405020304" pitchFamily="18" charset="0"/>
              </a:rPr>
              <a:t>Fig: Block Diagram of an </a:t>
            </a:r>
            <a:r>
              <a:rPr lang="en-US" sz="1400" dirty="0" err="1" smtClean="0">
                <a:latin typeface="Times New Roman" panose="02020603050405020304" pitchFamily="18" charset="0"/>
                <a:cs typeface="Times New Roman" panose="02020603050405020304" pitchFamily="18" charset="0"/>
              </a:rPr>
              <a:t>Autoencoder</a:t>
            </a:r>
            <a:endParaRPr lang="en-US" sz="1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2967481" y="1088569"/>
            <a:ext cx="6391275" cy="3467100"/>
          </a:xfrm>
          <a:prstGeom prst="rect">
            <a:avLst/>
          </a:prstGeom>
        </p:spPr>
      </p:pic>
    </p:spTree>
    <p:extLst>
      <p:ext uri="{BB962C8B-B14F-4D97-AF65-F5344CB8AC3E}">
        <p14:creationId xmlns:p14="http://schemas.microsoft.com/office/powerpoint/2010/main" val="3366397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62692" y="465364"/>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Stacked </a:t>
            </a:r>
            <a:r>
              <a:rPr lang="en-US" b="1" dirty="0" err="1" smtClean="0">
                <a:solidFill>
                  <a:srgbClr val="FF0000"/>
                </a:solidFill>
                <a:latin typeface="Times New Roman" panose="02020603050405020304" pitchFamily="18" charset="0"/>
                <a:cs typeface="Times New Roman" panose="02020603050405020304" pitchFamily="18" charset="0"/>
              </a:rPr>
              <a:t>Autoencoder</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29243" y="1088569"/>
            <a:ext cx="5093228" cy="1338828"/>
          </a:xfrm>
          <a:prstGeom prst="rect">
            <a:avLst/>
          </a:prstGeom>
        </p:spPr>
        <p:txBody>
          <a:bodyPr wrap="square">
            <a:spAutoFit/>
          </a:bodyPr>
          <a:lstStyle/>
          <a:p>
            <a:pPr marL="342900" indent="-342900" algn="just">
              <a:lnSpc>
                <a:spcPct val="150000"/>
              </a:lnSpc>
              <a:spcBef>
                <a:spcPts val="0"/>
              </a:spcBef>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i="1" dirty="0">
              <a:latin typeface="Times New Roman" panose="02020603050405020304" pitchFamily="18" charset="0"/>
              <a:cs typeface="Times New Roman" panose="02020603050405020304" pitchFamily="18" charset="0"/>
            </a:endParaRPr>
          </a:p>
        </p:txBody>
      </p:sp>
      <p:sp>
        <p:nvSpPr>
          <p:cNvPr id="11" name="Rectangle 10"/>
          <p:cNvSpPr/>
          <p:nvPr/>
        </p:nvSpPr>
        <p:spPr>
          <a:xfrm>
            <a:off x="4259349" y="4854822"/>
            <a:ext cx="3757663" cy="307777"/>
          </a:xfrm>
          <a:prstGeom prst="rect">
            <a:avLst/>
          </a:prstGeom>
        </p:spPr>
        <p:txBody>
          <a:bodyPr wrap="square">
            <a:spAutoFit/>
          </a:bodyPr>
          <a:lstStyle/>
          <a:p>
            <a:r>
              <a:rPr lang="en-US" sz="1400" dirty="0" smtClean="0">
                <a:latin typeface="Times New Roman" panose="02020603050405020304" pitchFamily="18" charset="0"/>
                <a:cs typeface="Times New Roman" panose="02020603050405020304" pitchFamily="18" charset="0"/>
              </a:rPr>
              <a:t>Fig: Block Diagram of an Stacked </a:t>
            </a:r>
            <a:r>
              <a:rPr lang="en-US" sz="1400" dirty="0" err="1" smtClean="0">
                <a:latin typeface="Times New Roman" panose="02020603050405020304" pitchFamily="18" charset="0"/>
                <a:cs typeface="Times New Roman" panose="02020603050405020304" pitchFamily="18" charset="0"/>
              </a:rPr>
              <a:t>Autoencoder</a:t>
            </a:r>
            <a:endParaRPr lang="en-US" sz="1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699656" y="1214333"/>
            <a:ext cx="6877050" cy="3514725"/>
          </a:xfrm>
          <a:prstGeom prst="rect">
            <a:avLst/>
          </a:prstGeom>
        </p:spPr>
      </p:pic>
    </p:spTree>
    <p:extLst>
      <p:ext uri="{BB962C8B-B14F-4D97-AF65-F5344CB8AC3E}">
        <p14:creationId xmlns:p14="http://schemas.microsoft.com/office/powerpoint/2010/main" val="4291720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62692" y="465364"/>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smtClean="0">
                <a:solidFill>
                  <a:srgbClr val="FF0000"/>
                </a:solidFill>
                <a:latin typeface="Times New Roman" panose="02020603050405020304" pitchFamily="18" charset="0"/>
                <a:cs typeface="Times New Roman" panose="02020603050405020304" pitchFamily="18" charset="0"/>
              </a:rPr>
              <a:t>Autoencoder</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729595" y="2004852"/>
            <a:ext cx="5093228" cy="3416320"/>
          </a:xfrm>
          <a:prstGeom prst="rect">
            <a:avLst/>
          </a:prstGeom>
        </p:spPr>
        <p:txBody>
          <a:bodyPr wrap="square">
            <a:spAutoFit/>
          </a:bodyPr>
          <a:lstStyle/>
          <a:p>
            <a:pPr marL="342900" indent="-342900" algn="just">
              <a:lnSpc>
                <a:spcPct val="150000"/>
              </a:lnSpc>
              <a:spcBef>
                <a:spcPts val="0"/>
              </a:spcBef>
              <a:buFont typeface="Wingdings" panose="05000000000000000000" pitchFamily="2" charset="2"/>
              <a:buChar char="Ø"/>
            </a:pPr>
            <a:r>
              <a:rPr lang="en-US" b="1" dirty="0" smtClean="0">
                <a:solidFill>
                  <a:srgbClr val="FF0000"/>
                </a:solidFill>
                <a:latin typeface="Times New Roman" panose="02020603050405020304" pitchFamily="18" charset="0"/>
                <a:cs typeface="Times New Roman" panose="02020603050405020304" pitchFamily="18" charset="0"/>
              </a:rPr>
              <a:t>Expectations:</a:t>
            </a:r>
          </a:p>
          <a:p>
            <a:pPr marL="342900" indent="-342900" algn="just">
              <a:lnSpc>
                <a:spcPct val="150000"/>
              </a:lnSpc>
              <a:spcBef>
                <a:spcPts val="0"/>
              </a:spcBef>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Sensitive enough to input for accurate reconstruction.</a:t>
            </a:r>
          </a:p>
          <a:p>
            <a:pPr marL="342900" indent="-342900" algn="just">
              <a:lnSpc>
                <a:spcPct val="150000"/>
              </a:lnSpc>
              <a:spcBef>
                <a:spcPts val="0"/>
              </a:spcBef>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Insensitive enough that it doesn’t memorize or </a:t>
            </a:r>
            <a:r>
              <a:rPr lang="en-US" dirty="0" err="1" smtClean="0">
                <a:latin typeface="Times New Roman" panose="02020603050405020304" pitchFamily="18" charset="0"/>
                <a:cs typeface="Times New Roman" panose="02020603050405020304" pitchFamily="18" charset="0"/>
              </a:rPr>
              <a:t>overfit</a:t>
            </a:r>
            <a:r>
              <a:rPr lang="en-US" dirty="0" smtClean="0">
                <a:latin typeface="Times New Roman" panose="02020603050405020304" pitchFamily="18" charset="0"/>
                <a:cs typeface="Times New Roman" panose="02020603050405020304" pitchFamily="18" charset="0"/>
              </a:rPr>
              <a:t> the training data</a:t>
            </a:r>
          </a:p>
          <a:p>
            <a:pPr marL="342900" indent="-342900" algn="just">
              <a:lnSpc>
                <a:spcPct val="150000"/>
              </a:lnSpc>
              <a:spcBef>
                <a:spcPts val="0"/>
              </a:spcBef>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i="1" dirty="0">
              <a:latin typeface="Times New Roman" panose="02020603050405020304" pitchFamily="18" charset="0"/>
              <a:cs typeface="Times New Roman" panose="02020603050405020304" pitchFamily="18" charset="0"/>
            </a:endParaRPr>
          </a:p>
        </p:txBody>
      </p:sp>
      <p:sp>
        <p:nvSpPr>
          <p:cNvPr id="11" name="Rectangle 10"/>
          <p:cNvSpPr/>
          <p:nvPr/>
        </p:nvSpPr>
        <p:spPr>
          <a:xfrm>
            <a:off x="7256701" y="5777535"/>
            <a:ext cx="3049856" cy="307777"/>
          </a:xfrm>
          <a:prstGeom prst="rect">
            <a:avLst/>
          </a:prstGeom>
        </p:spPr>
        <p:txBody>
          <a:bodyPr wrap="square">
            <a:spAutoFit/>
          </a:bodyPr>
          <a:lstStyle/>
          <a:p>
            <a:r>
              <a:rPr lang="en-US" sz="1400" dirty="0" smtClean="0">
                <a:latin typeface="Times New Roman" panose="02020603050405020304" pitchFamily="18" charset="0"/>
                <a:cs typeface="Times New Roman" panose="02020603050405020304" pitchFamily="18" charset="0"/>
              </a:rPr>
              <a:t>Fig: Basic Structure of an </a:t>
            </a:r>
            <a:r>
              <a:rPr lang="en-US" sz="1400" dirty="0" err="1" smtClean="0">
                <a:latin typeface="Times New Roman" panose="02020603050405020304" pitchFamily="18" charset="0"/>
                <a:cs typeface="Times New Roman" panose="02020603050405020304" pitchFamily="18" charset="0"/>
              </a:rPr>
              <a:t>Autoencoder</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003915" y="4127065"/>
                <a:ext cx="4165756" cy="404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𝐿𝑜𝑠𝑠</m:t>
                      </m:r>
                      <m:r>
                        <m:rPr>
                          <m:nor/>
                        </m:rPr>
                        <a:rPr lang="en-US" i="1">
                          <a:latin typeface="Cambria Math" panose="02040503050406030204" pitchFamily="18" charset="0"/>
                        </a:rPr>
                        <m:t> </m:t>
                      </m:r>
                      <m:r>
                        <m:rPr>
                          <m:nor/>
                        </m:rPr>
                        <a:rPr lang="en-US" i="1">
                          <a:latin typeface="Cambria Math" panose="02040503050406030204" pitchFamily="18" charset="0"/>
                        </a:rPr>
                        <m:t>function</m:t>
                      </m:r>
                      <m:r>
                        <a:rPr lang="en-US" i="0">
                          <a:latin typeface="Cambria Math" panose="02040503050406030204" pitchFamily="18" charset="0"/>
                        </a:rPr>
                        <m:t>⇒</m:t>
                      </m:r>
                      <m:r>
                        <a:rPr lang="en-US" i="1">
                          <a:latin typeface="Cambria Math" panose="02040503050406030204" pitchFamily="18" charset="0"/>
                        </a:rPr>
                        <m:t>𝐿</m:t>
                      </m:r>
                      <m:d>
                        <m:dPr>
                          <m:ctrlPr>
                            <a:rPr lang="en-US" i="1">
                              <a:latin typeface="Cambria Math" panose="02040503050406030204" pitchFamily="18" charset="0"/>
                            </a:rPr>
                          </m:ctrlPr>
                        </m:dPr>
                        <m:e>
                          <m:r>
                            <a:rPr lang="en-US" i="1">
                              <a:latin typeface="Cambria Math" panose="02040503050406030204" pitchFamily="18" charset="0"/>
                            </a:rPr>
                            <m:t>𝑋</m:t>
                          </m:r>
                          <m:r>
                            <a:rPr lang="en-US" i="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𝑋</m:t>
                              </m:r>
                            </m:e>
                          </m:acc>
                        </m:e>
                      </m:d>
                      <m:r>
                        <a:rPr lang="en-US" i="0">
                          <a:latin typeface="Cambria Math" panose="02040503050406030204" pitchFamily="18" charset="0"/>
                        </a:rPr>
                        <m:t>+</m:t>
                      </m:r>
                      <m:r>
                        <a:rPr lang="en-US" i="1">
                          <a:latin typeface="Cambria Math" panose="02040503050406030204" pitchFamily="18" charset="0"/>
                        </a:rPr>
                        <m:t>𝑅𝑒𝑔𝑢𝑙𝑎𝑟𝑖𝑧𝑒𝑟</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003915" y="4127065"/>
                <a:ext cx="4165756" cy="404983"/>
              </a:xfrm>
              <a:prstGeom prst="rect">
                <a:avLst/>
              </a:prstGeom>
              <a:blipFill rotWithShape="0">
                <a:blip r:embed="rId2"/>
                <a:stretch>
                  <a:fillRect b="-10606"/>
                </a:stretch>
              </a:blipFill>
            </p:spPr>
            <p:txBody>
              <a:bodyPr/>
              <a:lstStyle/>
              <a:p>
                <a:r>
                  <a:rPr lang="en-US">
                    <a:noFill/>
                  </a:rPr>
                  <a:t> </a:t>
                </a:r>
              </a:p>
            </p:txBody>
          </p:sp>
        </mc:Fallback>
      </mc:AlternateContent>
      <p:pic>
        <p:nvPicPr>
          <p:cNvPr id="12" name="Picture 11"/>
          <p:cNvPicPr>
            <a:picLocks noChangeAspect="1"/>
          </p:cNvPicPr>
          <p:nvPr/>
        </p:nvPicPr>
        <p:blipFill>
          <a:blip r:embed="rId3"/>
          <a:stretch>
            <a:fillRect/>
          </a:stretch>
        </p:blipFill>
        <p:spPr>
          <a:xfrm>
            <a:off x="5822823" y="2157976"/>
            <a:ext cx="6015397" cy="3263196"/>
          </a:xfrm>
          <a:prstGeom prst="rect">
            <a:avLst/>
          </a:prstGeom>
        </p:spPr>
      </p:pic>
    </p:spTree>
    <p:extLst>
      <p:ext uri="{BB962C8B-B14F-4D97-AF65-F5344CB8AC3E}">
        <p14:creationId xmlns:p14="http://schemas.microsoft.com/office/powerpoint/2010/main" val="3880391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62692" y="465364"/>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smtClean="0">
                <a:solidFill>
                  <a:srgbClr val="FF0000"/>
                </a:solidFill>
                <a:latin typeface="Times New Roman" panose="02020603050405020304" pitchFamily="18" charset="0"/>
                <a:cs typeface="Times New Roman" panose="02020603050405020304" pitchFamily="18" charset="0"/>
              </a:rPr>
              <a:t>Autoencoder</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419645" y="1298269"/>
            <a:ext cx="5791200" cy="3648075"/>
          </a:xfrm>
          <a:prstGeom prst="rect">
            <a:avLst/>
          </a:prstGeom>
        </p:spPr>
      </p:pic>
      <p:pic>
        <p:nvPicPr>
          <p:cNvPr id="2" name="Picture 1"/>
          <p:cNvPicPr>
            <a:picLocks noChangeAspect="1"/>
          </p:cNvPicPr>
          <p:nvPr/>
        </p:nvPicPr>
        <p:blipFill>
          <a:blip r:embed="rId3"/>
          <a:stretch>
            <a:fillRect/>
          </a:stretch>
        </p:blipFill>
        <p:spPr>
          <a:xfrm>
            <a:off x="7942897" y="1874532"/>
            <a:ext cx="2524125" cy="2495550"/>
          </a:xfrm>
          <a:prstGeom prst="rect">
            <a:avLst/>
          </a:prstGeom>
        </p:spPr>
      </p:pic>
    </p:spTree>
    <p:extLst>
      <p:ext uri="{BB962C8B-B14F-4D97-AF65-F5344CB8AC3E}">
        <p14:creationId xmlns:p14="http://schemas.microsoft.com/office/powerpoint/2010/main" val="377863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62692" y="465364"/>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Under Complete </a:t>
            </a:r>
            <a:r>
              <a:rPr lang="en-US" b="1" dirty="0" err="1" smtClean="0">
                <a:solidFill>
                  <a:srgbClr val="FF0000"/>
                </a:solidFill>
                <a:latin typeface="Times New Roman" panose="02020603050405020304" pitchFamily="18" charset="0"/>
                <a:cs typeface="Times New Roman" panose="02020603050405020304" pitchFamily="18" charset="0"/>
              </a:rPr>
              <a:t>Autoencoder</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613252" y="4562027"/>
            <a:ext cx="3049856" cy="307777"/>
          </a:xfrm>
          <a:prstGeom prst="rect">
            <a:avLst/>
          </a:prstGeom>
        </p:spPr>
        <p:txBody>
          <a:bodyPr wrap="square">
            <a:spAutoFit/>
          </a:bodyPr>
          <a:lstStyle/>
          <a:p>
            <a:r>
              <a:rPr lang="en-US" sz="1400" dirty="0" smtClean="0">
                <a:latin typeface="Times New Roman" panose="02020603050405020304" pitchFamily="18" charset="0"/>
                <a:cs typeface="Times New Roman" panose="02020603050405020304" pitchFamily="18" charset="0"/>
              </a:rPr>
              <a:t>Fig: Basic Structure of an </a:t>
            </a:r>
            <a:r>
              <a:rPr lang="en-US" sz="1400" dirty="0" err="1" smtClean="0">
                <a:latin typeface="Times New Roman" panose="02020603050405020304" pitchFamily="18" charset="0"/>
                <a:cs typeface="Times New Roman" panose="02020603050405020304" pitchFamily="18" charset="0"/>
              </a:rPr>
              <a:t>Autoencoder</a:t>
            </a:r>
            <a:endParaRPr lang="en-US" sz="14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3130482" y="1193700"/>
            <a:ext cx="6015397" cy="3263196"/>
          </a:xfrm>
          <a:prstGeom prst="rect">
            <a:avLst/>
          </a:prstGeom>
        </p:spPr>
      </p:pic>
      <p:pic>
        <p:nvPicPr>
          <p:cNvPr id="3" name="Picture 2"/>
          <p:cNvPicPr>
            <a:picLocks noChangeAspect="1"/>
          </p:cNvPicPr>
          <p:nvPr/>
        </p:nvPicPr>
        <p:blipFill>
          <a:blip r:embed="rId3"/>
          <a:stretch>
            <a:fillRect/>
          </a:stretch>
        </p:blipFill>
        <p:spPr>
          <a:xfrm>
            <a:off x="5061917" y="4974935"/>
            <a:ext cx="2476500" cy="647700"/>
          </a:xfrm>
          <a:prstGeom prst="rect">
            <a:avLst/>
          </a:prstGeom>
        </p:spPr>
      </p:pic>
      <p:sp>
        <p:nvSpPr>
          <p:cNvPr id="8" name="Rectangle 7"/>
          <p:cNvSpPr/>
          <p:nvPr/>
        </p:nvSpPr>
        <p:spPr>
          <a:xfrm>
            <a:off x="862691" y="5969649"/>
            <a:ext cx="9736035" cy="369332"/>
          </a:xfrm>
          <a:prstGeom prst="rect">
            <a:avLst/>
          </a:prstGeom>
        </p:spPr>
        <p:txBody>
          <a:bodyPr wrap="square">
            <a:spAutoFit/>
          </a:bodyPr>
          <a:lstStyle/>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 order to minimize the error we use back </a:t>
            </a:r>
            <a:r>
              <a:rPr lang="en-US" dirty="0" err="1" smtClean="0">
                <a:latin typeface="Times New Roman" panose="02020603050405020304" pitchFamily="18" charset="0"/>
                <a:cs typeface="Times New Roman" panose="02020603050405020304" pitchFamily="18" charset="0"/>
              </a:rPr>
              <a:t>propogation</a:t>
            </a:r>
            <a:r>
              <a:rPr lang="en-US" dirty="0" smtClean="0">
                <a:latin typeface="Times New Roman" panose="02020603050405020304" pitchFamily="18" charset="0"/>
                <a:cs typeface="Times New Roman" panose="02020603050405020304" pitchFamily="18" charset="0"/>
              </a:rPr>
              <a:t> algorithm.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634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62691" y="396087"/>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Under Complete </a:t>
            </a:r>
            <a:r>
              <a:rPr lang="en-US" b="1" dirty="0" err="1" smtClean="0">
                <a:solidFill>
                  <a:srgbClr val="FF0000"/>
                </a:solidFill>
                <a:latin typeface="Times New Roman" panose="02020603050405020304" pitchFamily="18" charset="0"/>
                <a:cs typeface="Times New Roman" panose="02020603050405020304" pitchFamily="18" charset="0"/>
              </a:rPr>
              <a:t>Autoencoder</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080781" y="1568342"/>
            <a:ext cx="4114800" cy="3038475"/>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8483652" y="2751236"/>
                <a:ext cx="1923860" cy="6726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h</m:t>
                            </m:r>
                            <m:r>
                              <a:rPr lang="en-US" i="0">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𝑊</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𝑏</m:t>
                                </m:r>
                              </m:e>
                            </m:d>
                          </m:e>
                        </m:mr>
                        <m:m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𝑊</m:t>
                                    </m:r>
                                  </m:e>
                                  <m:sup>
                                    <m:r>
                                      <a:rPr lang="en-US" i="0">
                                        <a:latin typeface="Cambria Math" panose="02040503050406030204" pitchFamily="18" charset="0"/>
                                      </a:rPr>
                                      <m:t>∗</m:t>
                                    </m:r>
                                  </m:sup>
                                </m:sSup>
                                <m:r>
                                  <a:rPr lang="en-US" i="1">
                                    <a:latin typeface="Cambria Math" panose="02040503050406030204" pitchFamily="18" charset="0"/>
                                  </a:rPr>
                                  <m:t>h</m:t>
                                </m:r>
                                <m:r>
                                  <a:rPr lang="en-US" i="0">
                                    <a:latin typeface="Cambria Math" panose="02040503050406030204" pitchFamily="18" charset="0"/>
                                  </a:rPr>
                                  <m:t>+</m:t>
                                </m:r>
                                <m:r>
                                  <a:rPr lang="en-US" i="1">
                                    <a:latin typeface="Cambria Math" panose="02040503050406030204" pitchFamily="18" charset="0"/>
                                  </a:rPr>
                                  <m:t>𝑐</m:t>
                                </m:r>
                              </m:e>
                            </m:d>
                          </m:e>
                        </m:mr>
                      </m:m>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8483652" y="2751236"/>
                <a:ext cx="1923860" cy="672685"/>
              </a:xfrm>
              <a:prstGeom prst="rect">
                <a:avLst/>
              </a:prstGeom>
              <a:blipFill rotWithShape="0">
                <a:blip r:embed="rId3"/>
                <a:stretch>
                  <a:fillRect/>
                </a:stretch>
              </a:blipFill>
            </p:spPr>
            <p:txBody>
              <a:bodyPr/>
              <a:lstStyle/>
              <a:p>
                <a:r>
                  <a:rPr lang="en-US">
                    <a:noFill/>
                  </a:rPr>
                  <a:t> </a:t>
                </a:r>
              </a:p>
            </p:txBody>
          </p:sp>
        </mc:Fallback>
      </mc:AlternateContent>
      <p:sp>
        <p:nvSpPr>
          <p:cNvPr id="10" name="Rectangle 9"/>
          <p:cNvSpPr/>
          <p:nvPr/>
        </p:nvSpPr>
        <p:spPr>
          <a:xfrm>
            <a:off x="4485135" y="1074513"/>
            <a:ext cx="3065263"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In this case length (</a:t>
            </a:r>
            <a:r>
              <a:rPr lang="en-US" i="1" dirty="0" smtClean="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)&lt; length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7229028" y="1068371"/>
                <a:ext cx="6427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7229028" y="1068371"/>
                <a:ext cx="642740" cy="369332"/>
              </a:xfrm>
              <a:prstGeom prst="rect">
                <a:avLst/>
              </a:prstGeom>
              <a:blipFill rotWithShape="0">
                <a:blip r:embed="rId4"/>
                <a:stretch>
                  <a:fillRect/>
                </a:stretch>
              </a:blipFill>
            </p:spPr>
            <p:txBody>
              <a:bodyPr/>
              <a:lstStyle/>
              <a:p>
                <a:r>
                  <a:rPr lang="en-US">
                    <a:noFill/>
                  </a:rPr>
                  <a:t> </a:t>
                </a:r>
              </a:p>
            </p:txBody>
          </p:sp>
        </mc:Fallback>
      </mc:AlternateContent>
      <p:sp>
        <p:nvSpPr>
          <p:cNvPr id="13" name="Rectangle 12"/>
          <p:cNvSpPr/>
          <p:nvPr/>
        </p:nvSpPr>
        <p:spPr>
          <a:xfrm>
            <a:off x="4573136" y="4731314"/>
            <a:ext cx="3130088" cy="369332"/>
          </a:xfrm>
          <a:prstGeom prst="rect">
            <a:avLst/>
          </a:prstGeom>
        </p:spPr>
        <p:txBody>
          <a:bodyPr wrap="none">
            <a:spAutoFit/>
          </a:bodyPr>
          <a:lstStyle/>
          <a:p>
            <a:r>
              <a:rPr lang="en-US" b="1" dirty="0">
                <a:solidFill>
                  <a:srgbClr val="FF0000"/>
                </a:solidFill>
                <a:latin typeface="Times New Roman" panose="02020603050405020304" pitchFamily="18" charset="0"/>
                <a:cs typeface="Times New Roman" panose="02020603050405020304" pitchFamily="18" charset="0"/>
              </a:rPr>
              <a:t>Under Complete </a:t>
            </a:r>
            <a:r>
              <a:rPr lang="en-US" b="1" dirty="0" err="1">
                <a:solidFill>
                  <a:srgbClr val="FF0000"/>
                </a:solidFill>
                <a:latin typeface="Times New Roman" panose="02020603050405020304" pitchFamily="18" charset="0"/>
                <a:cs typeface="Times New Roman" panose="02020603050405020304" pitchFamily="18" charset="0"/>
              </a:rPr>
              <a:t>Autoencoder</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0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62691" y="396087"/>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Over Complete </a:t>
            </a:r>
            <a:r>
              <a:rPr lang="en-US" b="1" dirty="0" err="1" smtClean="0">
                <a:solidFill>
                  <a:srgbClr val="FF0000"/>
                </a:solidFill>
                <a:latin typeface="Times New Roman" panose="02020603050405020304" pitchFamily="18" charset="0"/>
                <a:cs typeface="Times New Roman" panose="02020603050405020304" pitchFamily="18" charset="0"/>
              </a:rPr>
              <a:t>Autoencoder</a:t>
            </a:r>
            <a:endParaRPr lang="en-US"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8483652" y="2751236"/>
                <a:ext cx="1923860" cy="6726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h</m:t>
                            </m:r>
                            <m:r>
                              <a:rPr lang="en-US" i="0">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𝑊</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𝑏</m:t>
                                </m:r>
                              </m:e>
                            </m:d>
                          </m:e>
                        </m:mr>
                        <m:m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𝑊</m:t>
                                    </m:r>
                                  </m:e>
                                  <m:sup>
                                    <m:r>
                                      <a:rPr lang="en-US" i="0">
                                        <a:latin typeface="Cambria Math" panose="02040503050406030204" pitchFamily="18" charset="0"/>
                                      </a:rPr>
                                      <m:t>∗</m:t>
                                    </m:r>
                                  </m:sup>
                                </m:sSup>
                                <m:r>
                                  <a:rPr lang="en-US" i="1">
                                    <a:latin typeface="Cambria Math" panose="02040503050406030204" pitchFamily="18" charset="0"/>
                                  </a:rPr>
                                  <m:t>h</m:t>
                                </m:r>
                                <m:r>
                                  <a:rPr lang="en-US" i="0">
                                    <a:latin typeface="Cambria Math" panose="02040503050406030204" pitchFamily="18" charset="0"/>
                                  </a:rPr>
                                  <m:t>+</m:t>
                                </m:r>
                                <m:r>
                                  <a:rPr lang="en-US" i="1">
                                    <a:latin typeface="Cambria Math" panose="02040503050406030204" pitchFamily="18" charset="0"/>
                                  </a:rPr>
                                  <m:t>𝑐</m:t>
                                </m:r>
                              </m:e>
                            </m:d>
                          </m:e>
                        </m:mr>
                      </m:m>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8483652" y="2751236"/>
                <a:ext cx="1923860" cy="672685"/>
              </a:xfrm>
              <a:prstGeom prst="rect">
                <a:avLst/>
              </a:prstGeom>
              <a:blipFill rotWithShape="0">
                <a:blip r:embed="rId2"/>
                <a:stretch>
                  <a:fillRect/>
                </a:stretch>
              </a:blipFill>
            </p:spPr>
            <p:txBody>
              <a:bodyPr/>
              <a:lstStyle/>
              <a:p>
                <a:r>
                  <a:rPr lang="en-US">
                    <a:noFill/>
                  </a:rPr>
                  <a:t> </a:t>
                </a:r>
              </a:p>
            </p:txBody>
          </p:sp>
        </mc:Fallback>
      </mc:AlternateContent>
      <p:sp>
        <p:nvSpPr>
          <p:cNvPr id="10" name="Rectangle 9"/>
          <p:cNvSpPr/>
          <p:nvPr/>
        </p:nvSpPr>
        <p:spPr>
          <a:xfrm>
            <a:off x="4485135" y="1074513"/>
            <a:ext cx="3119765"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In this case length (</a:t>
            </a:r>
            <a:r>
              <a:rPr lang="en-US" i="1" dirty="0" smtClean="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 ≥ length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7283530" y="1076684"/>
                <a:ext cx="6427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7283530" y="1076684"/>
                <a:ext cx="642740" cy="369332"/>
              </a:xfrm>
              <a:prstGeom prst="rect">
                <a:avLst/>
              </a:prstGeom>
              <a:blipFill rotWithShape="0">
                <a:blip r:embed="rId3"/>
                <a:stretch>
                  <a:fillRect b="-1667"/>
                </a:stretch>
              </a:blipFill>
            </p:spPr>
            <p:txBody>
              <a:bodyPr/>
              <a:lstStyle/>
              <a:p>
                <a:r>
                  <a:rPr lang="en-US">
                    <a:noFill/>
                  </a:rPr>
                  <a:t> </a:t>
                </a:r>
              </a:p>
            </p:txBody>
          </p:sp>
        </mc:Fallback>
      </mc:AlternateContent>
      <p:sp>
        <p:nvSpPr>
          <p:cNvPr id="13" name="Rectangle 12"/>
          <p:cNvSpPr/>
          <p:nvPr/>
        </p:nvSpPr>
        <p:spPr>
          <a:xfrm>
            <a:off x="4868869" y="4728338"/>
            <a:ext cx="2628989" cy="307777"/>
          </a:xfrm>
          <a:prstGeom prst="rect">
            <a:avLst/>
          </a:prstGeom>
        </p:spPr>
        <p:txBody>
          <a:bodyPr wrap="none">
            <a:spAutoFit/>
          </a:bodyPr>
          <a:lstStyle/>
          <a:p>
            <a:r>
              <a:rPr lang="en-US" sz="1400" dirty="0" smtClean="0">
                <a:latin typeface="Times New Roman" panose="02020603050405020304" pitchFamily="18" charset="0"/>
                <a:cs typeface="Times New Roman" panose="02020603050405020304" pitchFamily="18" charset="0"/>
              </a:rPr>
              <a:t>Fig: Over  </a:t>
            </a:r>
            <a:r>
              <a:rPr lang="en-US" sz="1400" dirty="0">
                <a:latin typeface="Times New Roman" panose="02020603050405020304" pitchFamily="18" charset="0"/>
                <a:cs typeface="Times New Roman" panose="02020603050405020304" pitchFamily="18" charset="0"/>
              </a:rPr>
              <a:t>Complete </a:t>
            </a:r>
            <a:r>
              <a:rPr lang="en-US" sz="1400" dirty="0" err="1">
                <a:latin typeface="Times New Roman" panose="02020603050405020304" pitchFamily="18" charset="0"/>
                <a:cs typeface="Times New Roman" panose="02020603050405020304" pitchFamily="18" charset="0"/>
              </a:rPr>
              <a:t>Autoencoder</a:t>
            </a:r>
            <a:endParaRPr lang="en-US" sz="1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3883077" y="1592153"/>
            <a:ext cx="4600575" cy="2990850"/>
          </a:xfrm>
          <a:prstGeom prst="rect">
            <a:avLst/>
          </a:prstGeom>
        </p:spPr>
      </p:pic>
    </p:spTree>
    <p:extLst>
      <p:ext uri="{BB962C8B-B14F-4D97-AF65-F5344CB8AC3E}">
        <p14:creationId xmlns:p14="http://schemas.microsoft.com/office/powerpoint/2010/main" val="225977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62691" y="396087"/>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smtClean="0">
                <a:solidFill>
                  <a:srgbClr val="FF0000"/>
                </a:solidFill>
                <a:latin typeface="Times New Roman" panose="02020603050405020304" pitchFamily="18" charset="0"/>
                <a:cs typeface="Times New Roman" panose="02020603050405020304" pitchFamily="18" charset="0"/>
              </a:rPr>
              <a:t>Autoencoder: Examples</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804180" y="894042"/>
            <a:ext cx="5334000" cy="3552825"/>
          </a:xfrm>
          <a:prstGeom prst="rect">
            <a:avLst/>
          </a:prstGeom>
        </p:spPr>
      </p:pic>
      <p:sp>
        <p:nvSpPr>
          <p:cNvPr id="11" name="Subtitle 2"/>
          <p:cNvSpPr txBox="1">
            <a:spLocks/>
          </p:cNvSpPr>
          <p:nvPr/>
        </p:nvSpPr>
        <p:spPr>
          <a:xfrm>
            <a:off x="6173285" y="1301366"/>
            <a:ext cx="5205279" cy="44309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Suppose all the inputs are binary each</a:t>
            </a:r>
          </a:p>
          <a:p>
            <a:pPr marL="285750" indent="-285750" algn="just">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The most suitable activation function for the decoder is </a:t>
            </a:r>
          </a:p>
          <a:p>
            <a:pPr marL="285750" indent="-285750" algn="just">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The logistic function </a:t>
            </a:r>
            <a:r>
              <a:rPr lang="en-US" sz="1800" smtClean="0">
                <a:latin typeface="Times New Roman" panose="02020603050405020304" pitchFamily="18" charset="0"/>
                <a:cs typeface="Times New Roman" panose="02020603050405020304" pitchFamily="18" charset="0"/>
              </a:rPr>
              <a:t>resists all output values to 0 and 1.</a:t>
            </a:r>
          </a:p>
          <a:p>
            <a:pPr marL="285750" indent="-285750" algn="just">
              <a:buFont typeface="Wingdings" panose="05000000000000000000" pitchFamily="2" charset="2"/>
              <a:buChar char="Ø"/>
            </a:pPr>
            <a:r>
              <a:rPr lang="en-US" sz="1800" smtClean="0">
                <a:latin typeface="Times New Roman" panose="02020603050405020304" pitchFamily="18" charset="0"/>
                <a:cs typeface="Times New Roman" panose="02020603050405020304" pitchFamily="18" charset="0"/>
              </a:rPr>
              <a:t>However, at the encoder side </a:t>
            </a:r>
            <a:r>
              <a:rPr lang="en-US" sz="1800" i="1" smtClean="0">
                <a:latin typeface="Times New Roman" panose="02020603050405020304" pitchFamily="18" charset="0"/>
                <a:cs typeface="Times New Roman" panose="02020603050405020304" pitchFamily="18" charset="0"/>
              </a:rPr>
              <a:t>tanh </a:t>
            </a:r>
            <a:r>
              <a:rPr lang="en-US" sz="1800" smtClean="0">
                <a:latin typeface="Times New Roman" panose="02020603050405020304" pitchFamily="18" charset="0"/>
                <a:cs typeface="Times New Roman" panose="02020603050405020304" pitchFamily="18" charset="0"/>
              </a:rPr>
              <a:t>or linear, or sigmoid activation functions can be used. </a:t>
            </a:r>
            <a:endParaRPr lang="en-US" sz="1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9901103" y="1301366"/>
                <a:ext cx="1267783"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r>
                        <a:rPr lang="en-US" i="0">
                          <a:latin typeface="Cambria Math" panose="02040503050406030204" pitchFamily="18" charset="0"/>
                        </a:rPr>
                        <m:t>∈</m:t>
                      </m:r>
                      <m:d>
                        <m:dPr>
                          <m:begChr m:val="{"/>
                          <m:endChr m:val="}"/>
                          <m:ctrlPr>
                            <a:rPr lang="en-US" i="1">
                              <a:latin typeface="Cambria Math" panose="02040503050406030204" pitchFamily="18" charset="0"/>
                            </a:rPr>
                          </m:ctrlPr>
                        </m:dPr>
                        <m:e>
                          <m:r>
                            <a:rPr lang="en-US" i="0">
                              <a:latin typeface="Cambria Math" panose="02040503050406030204" pitchFamily="18" charset="0"/>
                            </a:rPr>
                            <m:t>0,1</m:t>
                          </m:r>
                        </m:e>
                      </m:d>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9901103" y="1301366"/>
                <a:ext cx="1267783" cy="391646"/>
              </a:xfrm>
              <a:prstGeom prst="rect">
                <a:avLst/>
              </a:prstGeom>
              <a:blipFill rotWithShape="0">
                <a:blip r:embed="rId3"/>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199437" y="2356309"/>
                <a:ext cx="2548005" cy="376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sub>
                          <m:r>
                            <a:rPr lang="en-US" i="1">
                              <a:latin typeface="Cambria Math" panose="02040503050406030204" pitchFamily="18" charset="0"/>
                            </a:rPr>
                            <m:t>𝑖</m:t>
                          </m:r>
                        </m:sub>
                      </m:sSub>
                      <m:r>
                        <a:rPr lang="en-US" i="0">
                          <a:latin typeface="Cambria Math" panose="02040503050406030204" pitchFamily="18" charset="0"/>
                        </a:rPr>
                        <m:t>=</m:t>
                      </m:r>
                      <m:r>
                        <m:rPr>
                          <m:sty m:val="p"/>
                        </m:rPr>
                        <a:rPr lang="en-US" i="0">
                          <a:latin typeface="Cambria Math" panose="02040503050406030204" pitchFamily="18" charset="0"/>
                        </a:rPr>
                        <m:t>log</m:t>
                      </m:r>
                      <m:r>
                        <a:rPr lang="en-US" i="1">
                          <a:latin typeface="Cambria Math" panose="02040503050406030204" pitchFamily="18" charset="0"/>
                        </a:rPr>
                        <m:t>𝑖𝑠𝑡𝑖𝑐</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𝑊</m:t>
                              </m:r>
                            </m:e>
                            <m:sup>
                              <m:r>
                                <a:rPr lang="en-US" i="0">
                                  <a:latin typeface="Cambria Math" panose="02040503050406030204" pitchFamily="18" charset="0"/>
                                </a:rPr>
                                <m:t>∗</m:t>
                              </m:r>
                            </m:sup>
                          </m:sSup>
                          <m:r>
                            <a:rPr lang="en-US" i="1">
                              <a:latin typeface="Cambria Math" panose="02040503050406030204" pitchFamily="18" charset="0"/>
                            </a:rPr>
                            <m:t>h</m:t>
                          </m:r>
                          <m:r>
                            <a:rPr lang="en-US" i="0">
                              <a:latin typeface="Cambria Math" panose="02040503050406030204" pitchFamily="18" charset="0"/>
                            </a:rPr>
                            <m:t>+</m:t>
                          </m:r>
                          <m:r>
                            <a:rPr lang="en-US" i="1">
                              <a:latin typeface="Cambria Math" panose="02040503050406030204" pitchFamily="18" charset="0"/>
                            </a:rPr>
                            <m:t>𝑐</m:t>
                          </m:r>
                        </m:e>
                      </m:d>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7199437" y="2356309"/>
                <a:ext cx="2548005" cy="376770"/>
              </a:xfrm>
              <a:prstGeom prst="rect">
                <a:avLst/>
              </a:prstGeom>
              <a:blipFill rotWithShape="0">
                <a:blip r:embed="rId4"/>
                <a:stretch>
                  <a:fillRect t="-1639" b="-14754"/>
                </a:stretch>
              </a:blipFill>
            </p:spPr>
            <p:txBody>
              <a:bodyPr/>
              <a:lstStyle/>
              <a:p>
                <a:r>
                  <a:rPr lang="en-US">
                    <a:noFill/>
                  </a:rPr>
                  <a:t> </a:t>
                </a:r>
              </a:p>
            </p:txBody>
          </p:sp>
        </mc:Fallback>
      </mc:AlternateContent>
    </p:spTree>
    <p:extLst>
      <p:ext uri="{BB962C8B-B14F-4D97-AF65-F5344CB8AC3E}">
        <p14:creationId xmlns:p14="http://schemas.microsoft.com/office/powerpoint/2010/main" val="2746696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47114" y="981919"/>
            <a:ext cx="4095750" cy="3924300"/>
          </a:xfrm>
          <a:prstGeom prst="rect">
            <a:avLst/>
          </a:prstGeom>
        </p:spPr>
      </p:pic>
      <p:sp>
        <p:nvSpPr>
          <p:cNvPr id="5" name="Subtitle 2"/>
          <p:cNvSpPr txBox="1">
            <a:spLocks/>
          </p:cNvSpPr>
          <p:nvPr/>
        </p:nvSpPr>
        <p:spPr>
          <a:xfrm>
            <a:off x="1798864" y="412522"/>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Machine Learning Vs. Deep Learning</a:t>
            </a:r>
          </a:p>
        </p:txBody>
      </p:sp>
      <p:sp>
        <p:nvSpPr>
          <p:cNvPr id="3" name="Rectangle 2"/>
          <p:cNvSpPr/>
          <p:nvPr/>
        </p:nvSpPr>
        <p:spPr>
          <a:xfrm>
            <a:off x="980303" y="1884035"/>
            <a:ext cx="5866811" cy="2120068"/>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a:solidFill>
                  <a:srgbClr val="374151"/>
                </a:solidFill>
                <a:latin typeface="Times New Roman" panose="02020603050405020304" pitchFamily="18" charset="0"/>
                <a:cs typeface="Times New Roman" panose="02020603050405020304" pitchFamily="18" charset="0"/>
              </a:rPr>
              <a:t>Machine learning and deep learning are both subfields of artificial intelligence (AI) that focus on training algorithms to make predictions or decisions based on data. </a:t>
            </a:r>
            <a:endParaRPr lang="en-US" dirty="0" smtClean="0">
              <a:solidFill>
                <a:srgbClr val="374151"/>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dirty="0" smtClean="0">
                <a:solidFill>
                  <a:srgbClr val="374151"/>
                </a:solidFill>
                <a:latin typeface="Times New Roman" panose="02020603050405020304" pitchFamily="18" charset="0"/>
                <a:cs typeface="Times New Roman" panose="02020603050405020304" pitchFamily="18" charset="0"/>
              </a:rPr>
              <a:t>However</a:t>
            </a:r>
            <a:r>
              <a:rPr lang="en-US" dirty="0">
                <a:solidFill>
                  <a:srgbClr val="374151"/>
                </a:solidFill>
                <a:latin typeface="Times New Roman" panose="02020603050405020304" pitchFamily="18" charset="0"/>
                <a:cs typeface="Times New Roman" panose="02020603050405020304" pitchFamily="18" charset="0"/>
              </a:rPr>
              <a:t>, they differ in their approaches, architectures, and applications.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4658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774151" y="164893"/>
            <a:ext cx="9144000" cy="4447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Machine Learning </a:t>
            </a:r>
            <a:r>
              <a:rPr lang="en-US" b="1" dirty="0" smtClean="0">
                <a:solidFill>
                  <a:srgbClr val="FF0000"/>
                </a:solidFill>
                <a:latin typeface="Times New Roman" panose="02020603050405020304" pitchFamily="18" charset="0"/>
                <a:cs typeface="Times New Roman" panose="02020603050405020304" pitchFamily="18" charset="0"/>
              </a:rPr>
              <a:t>Vs </a:t>
            </a:r>
            <a:r>
              <a:rPr lang="en-US" b="1" dirty="0">
                <a:solidFill>
                  <a:srgbClr val="FF0000"/>
                </a:solidFill>
                <a:latin typeface="Times New Roman" panose="02020603050405020304" pitchFamily="18" charset="0"/>
                <a:cs typeface="Times New Roman" panose="02020603050405020304" pitchFamily="18" charset="0"/>
              </a:rPr>
              <a:t>Deep Learning</a:t>
            </a:r>
          </a:p>
        </p:txBody>
      </p:sp>
      <p:graphicFrame>
        <p:nvGraphicFramePr>
          <p:cNvPr id="7" name="Table 6"/>
          <p:cNvGraphicFramePr>
            <a:graphicFrameLocks noGrp="1"/>
          </p:cNvGraphicFramePr>
          <p:nvPr>
            <p:extLst>
              <p:ext uri="{D42A27DB-BD31-4B8C-83A1-F6EECF244321}">
                <p14:modId xmlns:p14="http://schemas.microsoft.com/office/powerpoint/2010/main" val="4216122054"/>
              </p:ext>
            </p:extLst>
          </p:nvPr>
        </p:nvGraphicFramePr>
        <p:xfrm>
          <a:off x="486035" y="653142"/>
          <a:ext cx="11038701" cy="6067697"/>
        </p:xfrm>
        <a:graphic>
          <a:graphicData uri="http://schemas.openxmlformats.org/drawingml/2006/table">
            <a:tbl>
              <a:tblPr firstRow="1" bandRow="1">
                <a:tableStyleId>{5C22544A-7EE6-4342-B048-85BDC9FD1C3A}</a:tableStyleId>
              </a:tblPr>
              <a:tblGrid>
                <a:gridCol w="1672279"/>
                <a:gridCol w="4683275"/>
                <a:gridCol w="4683147"/>
              </a:tblGrid>
              <a:tr h="459377">
                <a:tc>
                  <a:txBody>
                    <a:bodyPr/>
                    <a:lstStyle/>
                    <a:p>
                      <a:pPr algn="ctr">
                        <a:lnSpc>
                          <a:spcPct val="150000"/>
                        </a:lnSpc>
                      </a:pPr>
                      <a:r>
                        <a:rPr lang="en-US" dirty="0" smtClean="0">
                          <a:solidFill>
                            <a:srgbClr val="002060"/>
                          </a:solidFill>
                          <a:latin typeface="Times New Roman" panose="02020603050405020304" pitchFamily="18" charset="0"/>
                          <a:cs typeface="Times New Roman" panose="02020603050405020304" pitchFamily="18" charset="0"/>
                        </a:rPr>
                        <a:t>Features</a:t>
                      </a:r>
                      <a:endParaRPr lang="en-US"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dirty="0" smtClean="0">
                          <a:solidFill>
                            <a:srgbClr val="002060"/>
                          </a:solidFill>
                          <a:latin typeface="Times New Roman" panose="02020603050405020304" pitchFamily="18" charset="0"/>
                          <a:cs typeface="Times New Roman" panose="02020603050405020304" pitchFamily="18" charset="0"/>
                        </a:rPr>
                        <a:t>Machine</a:t>
                      </a:r>
                      <a:r>
                        <a:rPr lang="en-US" baseline="0" dirty="0" smtClean="0">
                          <a:solidFill>
                            <a:srgbClr val="002060"/>
                          </a:solidFill>
                          <a:latin typeface="Times New Roman" panose="02020603050405020304" pitchFamily="18" charset="0"/>
                          <a:cs typeface="Times New Roman" panose="02020603050405020304" pitchFamily="18" charset="0"/>
                        </a:rPr>
                        <a:t> Learning</a:t>
                      </a:r>
                      <a:endParaRPr lang="en-US"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dirty="0" smtClean="0">
                          <a:solidFill>
                            <a:srgbClr val="002060"/>
                          </a:solidFill>
                          <a:latin typeface="Times New Roman" panose="02020603050405020304" pitchFamily="18" charset="0"/>
                          <a:cs typeface="Times New Roman" panose="02020603050405020304" pitchFamily="18" charset="0"/>
                        </a:rPr>
                        <a:t>Deep Learning</a:t>
                      </a:r>
                    </a:p>
                  </a:txBody>
                  <a:tcPr anchor="ctr"/>
                </a:tc>
              </a:tr>
              <a:tr h="370840">
                <a:tc>
                  <a:txBody>
                    <a:bodyPr/>
                    <a:lstStyle/>
                    <a:p>
                      <a:pPr algn="ctr">
                        <a:lnSpc>
                          <a:spcPts val="3000"/>
                        </a:lnSpc>
                      </a:pPr>
                      <a:r>
                        <a:rPr lang="en-US" sz="1800" b="1" i="0" kern="1200" dirty="0" smtClean="0">
                          <a:solidFill>
                            <a:schemeClr val="dk1"/>
                          </a:solidFill>
                          <a:effectLst/>
                          <a:latin typeface="Times New Roman" panose="02020603050405020304" pitchFamily="18" charset="0"/>
                          <a:ea typeface="+mn-ea"/>
                          <a:cs typeface="Times New Roman" panose="02020603050405020304" pitchFamily="18" charset="0"/>
                        </a:rPr>
                        <a:t>Architecture</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just">
                        <a:lnSpc>
                          <a:spcPts val="3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ML encompasses a broad range of techniques and algorithms that can be categorized into supervised, unsupervised, and reinforcement learning. </a:t>
                      </a:r>
                    </a:p>
                    <a:p>
                      <a:pPr algn="just">
                        <a:lnSpc>
                          <a:spcPts val="3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These algorithms often rely on handcrafted features extracted from data.</a:t>
                      </a:r>
                    </a:p>
                  </a:txBody>
                  <a:tcPr/>
                </a:tc>
                <a:tc>
                  <a:txBody>
                    <a:bodyPr/>
                    <a:lstStyle/>
                    <a:p>
                      <a:pPr marL="0" marR="0" lvl="0" indent="0" algn="just" defTabSz="914400" rtl="0" eaLnBrk="1" fontAlgn="auto" latinLnBrk="0" hangingPunct="1">
                        <a:lnSpc>
                          <a:spcPts val="3000"/>
                        </a:lnSpc>
                        <a:spcBef>
                          <a:spcPts val="0"/>
                        </a:spcBef>
                        <a:spcAft>
                          <a:spcPts val="0"/>
                        </a:spcAft>
                        <a:buClrTx/>
                        <a:buSzTx/>
                        <a:buFontTx/>
                        <a:buNone/>
                        <a:tabLst/>
                        <a:defRPr/>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DL is a subset of ML that specifically deals with neural networks consisting of multiple layers.</a:t>
                      </a:r>
                      <a:r>
                        <a:rPr lang="en-US" sz="1800" b="0"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ts val="3000"/>
                        </a:lnSpc>
                        <a:spcBef>
                          <a:spcPts val="0"/>
                        </a:spcBef>
                        <a:spcAft>
                          <a:spcPts val="0"/>
                        </a:spcAft>
                        <a:buClrTx/>
                        <a:buSzTx/>
                        <a:buFontTx/>
                        <a:buNone/>
                        <a:tabLst/>
                        <a:defRPr/>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These networks, known as artificial neural networks, can automatically learn features from data.</a:t>
                      </a:r>
                    </a:p>
                  </a:txBody>
                  <a:tcPr/>
                </a:tc>
              </a:tr>
              <a:tr h="370840">
                <a:tc>
                  <a:txBody>
                    <a:bodyPr/>
                    <a:lstStyle/>
                    <a:p>
                      <a:pPr algn="ctr">
                        <a:lnSpc>
                          <a:spcPts val="3000"/>
                        </a:lnSpc>
                      </a:pPr>
                      <a:r>
                        <a:rPr lang="en-US" sz="1800" b="1" i="0" kern="1200" dirty="0" smtClean="0">
                          <a:solidFill>
                            <a:schemeClr val="dk1"/>
                          </a:solidFill>
                          <a:effectLst/>
                          <a:latin typeface="Times New Roman" panose="02020603050405020304" pitchFamily="18" charset="0"/>
                          <a:ea typeface="+mn-ea"/>
                          <a:cs typeface="Times New Roman" panose="02020603050405020304" pitchFamily="18" charset="0"/>
                        </a:rPr>
                        <a:t>Data Size</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just">
                        <a:lnSpc>
                          <a:spcPts val="3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ML models can perform well with smaller datasets, making them suitable for applications with limited data availability.</a:t>
                      </a:r>
                    </a:p>
                  </a:txBody>
                  <a:tcPr/>
                </a:tc>
                <a:tc>
                  <a:txBody>
                    <a:bodyPr/>
                    <a:lstStyle/>
                    <a:p>
                      <a:pPr marL="0" marR="0" lvl="0" indent="0" algn="just" defTabSz="914400" rtl="0" eaLnBrk="1" fontAlgn="auto" latinLnBrk="0" hangingPunct="1">
                        <a:lnSpc>
                          <a:spcPts val="3000"/>
                        </a:lnSpc>
                        <a:spcBef>
                          <a:spcPts val="0"/>
                        </a:spcBef>
                        <a:spcAft>
                          <a:spcPts val="0"/>
                        </a:spcAft>
                        <a:buClrTx/>
                        <a:buSzTx/>
                        <a:buFontTx/>
                        <a:buNone/>
                        <a:tabLst/>
                        <a:defRPr/>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DL models typically require large amounts of data to generalize effectively. </a:t>
                      </a:r>
                    </a:p>
                    <a:p>
                      <a:pPr marL="0" marR="0" lvl="0" indent="0" algn="just" defTabSz="914400" rtl="0" eaLnBrk="1" fontAlgn="auto" latinLnBrk="0" hangingPunct="1">
                        <a:lnSpc>
                          <a:spcPts val="3000"/>
                        </a:lnSpc>
                        <a:spcBef>
                          <a:spcPts val="0"/>
                        </a:spcBef>
                        <a:spcAft>
                          <a:spcPts val="0"/>
                        </a:spcAft>
                        <a:buClrTx/>
                        <a:buSzTx/>
                        <a:buFontTx/>
                        <a:buNone/>
                        <a:tabLst/>
                        <a:defRPr/>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They thrive when trained on big datasets, making them suitable for tasks</a:t>
                      </a:r>
                    </a:p>
                  </a:txBody>
                  <a:tcPr/>
                </a:tc>
              </a:tr>
              <a:tr h="370840">
                <a:tc>
                  <a:txBody>
                    <a:bodyPr/>
                    <a:lstStyle/>
                    <a:p>
                      <a:pPr algn="ctr">
                        <a:lnSpc>
                          <a:spcPts val="3000"/>
                        </a:lnSpc>
                      </a:pPr>
                      <a:r>
                        <a:rPr lang="en-US" b="1" dirty="0" smtClean="0">
                          <a:latin typeface="Times New Roman" panose="02020603050405020304" pitchFamily="18" charset="0"/>
                          <a:cs typeface="Times New Roman" panose="02020603050405020304" pitchFamily="18" charset="0"/>
                        </a:rPr>
                        <a:t>Computations</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just">
                        <a:lnSpc>
                          <a:spcPts val="3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ML models are generally less computationally intensive than deep learning models. They can run on standard hardware and may not require specialized GPUs.</a:t>
                      </a:r>
                    </a:p>
                  </a:txBody>
                  <a:tcPr/>
                </a:tc>
                <a:tc>
                  <a:txBody>
                    <a:bodyPr/>
                    <a:lstStyle/>
                    <a:p>
                      <a:pPr marL="0" marR="0" lvl="0" indent="0" algn="just" defTabSz="914400" rtl="0" eaLnBrk="1" fontAlgn="auto" latinLnBrk="0" hangingPunct="1">
                        <a:lnSpc>
                          <a:spcPts val="3000"/>
                        </a:lnSpc>
                        <a:spcBef>
                          <a:spcPts val="0"/>
                        </a:spcBef>
                        <a:spcAft>
                          <a:spcPts val="0"/>
                        </a:spcAft>
                        <a:buClrTx/>
                        <a:buSzTx/>
                        <a:buFontTx/>
                        <a:buNone/>
                        <a:tabLst/>
                        <a:defRPr/>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DL models often demand significant computational resources, including powerful GPUs or TPUs, due to the complexity of neural networks with many layers.</a:t>
                      </a:r>
                    </a:p>
                  </a:txBody>
                  <a:tcPr/>
                </a:tc>
              </a:tr>
            </a:tbl>
          </a:graphicData>
        </a:graphic>
      </p:graphicFrame>
    </p:spTree>
    <p:extLst>
      <p:ext uri="{BB962C8B-B14F-4D97-AF65-F5344CB8AC3E}">
        <p14:creationId xmlns:p14="http://schemas.microsoft.com/office/powerpoint/2010/main" val="1918543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757675" y="164893"/>
            <a:ext cx="9144000" cy="518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Machine Learning Vs. Deep Learning</a:t>
            </a:r>
          </a:p>
        </p:txBody>
      </p:sp>
      <p:graphicFrame>
        <p:nvGraphicFramePr>
          <p:cNvPr id="7" name="Table 6"/>
          <p:cNvGraphicFramePr>
            <a:graphicFrameLocks noGrp="1"/>
          </p:cNvGraphicFramePr>
          <p:nvPr>
            <p:extLst>
              <p:ext uri="{D42A27DB-BD31-4B8C-83A1-F6EECF244321}">
                <p14:modId xmlns:p14="http://schemas.microsoft.com/office/powerpoint/2010/main" val="1388146895"/>
              </p:ext>
            </p:extLst>
          </p:nvPr>
        </p:nvGraphicFramePr>
        <p:xfrm>
          <a:off x="477797" y="683741"/>
          <a:ext cx="11038701" cy="5821680"/>
        </p:xfrm>
        <a:graphic>
          <a:graphicData uri="http://schemas.openxmlformats.org/drawingml/2006/table">
            <a:tbl>
              <a:tblPr firstRow="1" bandRow="1">
                <a:tableStyleId>{5C22544A-7EE6-4342-B048-85BDC9FD1C3A}</a:tableStyleId>
              </a:tblPr>
              <a:tblGrid>
                <a:gridCol w="1779371"/>
                <a:gridCol w="4576183"/>
                <a:gridCol w="4683147"/>
              </a:tblGrid>
              <a:tr h="426751">
                <a:tc>
                  <a:txBody>
                    <a:bodyPr/>
                    <a:lstStyle/>
                    <a:p>
                      <a:pPr algn="ctr">
                        <a:lnSpc>
                          <a:spcPct val="150000"/>
                        </a:lnSpc>
                      </a:pPr>
                      <a:r>
                        <a:rPr lang="en-US" dirty="0" smtClean="0">
                          <a:solidFill>
                            <a:srgbClr val="002060"/>
                          </a:solidFill>
                          <a:latin typeface="Times New Roman" panose="02020603050405020304" pitchFamily="18" charset="0"/>
                          <a:cs typeface="Times New Roman" panose="02020603050405020304" pitchFamily="18" charset="0"/>
                        </a:rPr>
                        <a:t>Features</a:t>
                      </a:r>
                      <a:endParaRPr lang="en-US"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dirty="0" smtClean="0">
                          <a:solidFill>
                            <a:srgbClr val="002060"/>
                          </a:solidFill>
                          <a:latin typeface="Times New Roman" panose="02020603050405020304" pitchFamily="18" charset="0"/>
                          <a:cs typeface="Times New Roman" panose="02020603050405020304" pitchFamily="18" charset="0"/>
                        </a:rPr>
                        <a:t>Machine</a:t>
                      </a:r>
                      <a:r>
                        <a:rPr lang="en-US" baseline="0" dirty="0" smtClean="0">
                          <a:solidFill>
                            <a:srgbClr val="002060"/>
                          </a:solidFill>
                          <a:latin typeface="Times New Roman" panose="02020603050405020304" pitchFamily="18" charset="0"/>
                          <a:cs typeface="Times New Roman" panose="02020603050405020304" pitchFamily="18" charset="0"/>
                        </a:rPr>
                        <a:t> Learning</a:t>
                      </a:r>
                      <a:endParaRPr lang="en-US"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dirty="0" smtClean="0">
                          <a:solidFill>
                            <a:srgbClr val="002060"/>
                          </a:solidFill>
                          <a:latin typeface="Times New Roman" panose="02020603050405020304" pitchFamily="18" charset="0"/>
                          <a:cs typeface="Times New Roman" panose="02020603050405020304" pitchFamily="18" charset="0"/>
                        </a:rPr>
                        <a:t>Deep Learning</a:t>
                      </a:r>
                    </a:p>
                  </a:txBody>
                  <a:tcPr anchor="ctr"/>
                </a:tc>
              </a:tr>
              <a:tr h="370840">
                <a:tc>
                  <a:txBody>
                    <a:bodyPr/>
                    <a:lstStyle/>
                    <a:p>
                      <a:pPr algn="ctr">
                        <a:lnSpc>
                          <a:spcPts val="3000"/>
                        </a:lnSpc>
                      </a:pPr>
                      <a:r>
                        <a:rPr lang="en-US" sz="1800" b="1" i="0" kern="1200" dirty="0" smtClean="0">
                          <a:solidFill>
                            <a:schemeClr val="dk1"/>
                          </a:solidFill>
                          <a:effectLst/>
                          <a:latin typeface="Times New Roman" panose="02020603050405020304" pitchFamily="18" charset="0"/>
                          <a:ea typeface="+mn-ea"/>
                          <a:cs typeface="Times New Roman" panose="02020603050405020304" pitchFamily="18" charset="0"/>
                        </a:rPr>
                        <a:t>Training Time</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just">
                        <a:lnSpc>
                          <a:spcPts val="3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ML models often train faster than</a:t>
                      </a:r>
                      <a:r>
                        <a:rPr lang="en-US" sz="1800" b="0" i="0" kern="1200" baseline="0" dirty="0" smtClean="0">
                          <a:solidFill>
                            <a:schemeClr val="dk1"/>
                          </a:solidFill>
                          <a:effectLst/>
                          <a:latin typeface="Times New Roman" panose="02020603050405020304" pitchFamily="18" charset="0"/>
                          <a:ea typeface="+mn-ea"/>
                          <a:cs typeface="Times New Roman" panose="02020603050405020304" pitchFamily="18" charset="0"/>
                        </a:rPr>
                        <a:t> DL</a:t>
                      </a: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 models, which can require prolonged training times, especially on large datasets.</a:t>
                      </a:r>
                      <a:endParaRPr lang="en-US"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ts val="3000"/>
                        </a:lnSpc>
                        <a:spcBef>
                          <a:spcPts val="0"/>
                        </a:spcBef>
                        <a:spcAft>
                          <a:spcPts val="0"/>
                        </a:spcAft>
                        <a:buClrTx/>
                        <a:buSzTx/>
                        <a:buFontTx/>
                        <a:buNone/>
                        <a:tabLst/>
                        <a:defRPr/>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DL models slower than ML</a:t>
                      </a:r>
                      <a:r>
                        <a:rPr lang="en-US" sz="1800" b="0"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models. </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lnSpc>
                          <a:spcPts val="3000"/>
                        </a:lnSpc>
                      </a:pPr>
                      <a:r>
                        <a:rPr lang="en-US" sz="1800" b="1" i="0" kern="1200" dirty="0" smtClean="0">
                          <a:solidFill>
                            <a:schemeClr val="dk1"/>
                          </a:solidFill>
                          <a:effectLst/>
                          <a:latin typeface="Times New Roman" panose="02020603050405020304" pitchFamily="18" charset="0"/>
                          <a:ea typeface="+mn-ea"/>
                          <a:cs typeface="Times New Roman" panose="02020603050405020304" pitchFamily="18" charset="0"/>
                        </a:rPr>
                        <a:t>Interpretability</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just">
                        <a:lnSpc>
                          <a:spcPts val="3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Traditional ML models are often more interpretable because they rely on human-engineered features and simpler algorithms.</a:t>
                      </a:r>
                    </a:p>
                  </a:txBody>
                  <a:tcPr/>
                </a:tc>
                <a:tc>
                  <a:txBody>
                    <a:bodyPr/>
                    <a:lstStyle/>
                    <a:p>
                      <a:pPr marL="0" marR="0" lvl="0" indent="0" algn="just" defTabSz="914400" rtl="0" eaLnBrk="1" fontAlgn="auto" latinLnBrk="0" hangingPunct="1">
                        <a:lnSpc>
                          <a:spcPts val="3000"/>
                        </a:lnSpc>
                        <a:spcBef>
                          <a:spcPts val="0"/>
                        </a:spcBef>
                        <a:spcAft>
                          <a:spcPts val="0"/>
                        </a:spcAft>
                        <a:buClrTx/>
                        <a:buSzTx/>
                        <a:buFontTx/>
                        <a:buNone/>
                        <a:tabLst/>
                        <a:defRPr/>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DL models, particularly DNN, are considered as black boxes because understanding their decision-making processes can be challenging.</a:t>
                      </a:r>
                    </a:p>
                  </a:txBody>
                  <a:tcPr/>
                </a:tc>
              </a:tr>
              <a:tr h="370840">
                <a:tc>
                  <a:txBody>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1800" b="1" i="0" kern="1200" dirty="0" smtClean="0">
                          <a:solidFill>
                            <a:schemeClr val="dk1"/>
                          </a:solidFill>
                          <a:effectLst/>
                          <a:latin typeface="Times New Roman" panose="02020603050405020304" pitchFamily="18" charset="0"/>
                          <a:ea typeface="+mn-ea"/>
                          <a:cs typeface="Times New Roman" panose="02020603050405020304" pitchFamily="18" charset="0"/>
                        </a:rPr>
                        <a:t>Feature Engineering</a:t>
                      </a:r>
                      <a:endPar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ctr">
                        <a:lnSpc>
                          <a:spcPts val="3000"/>
                        </a:lnSpc>
                      </a:pPr>
                      <a:endParaRPr lang="en-US" b="1" dirty="0">
                        <a:latin typeface="Times New Roman" panose="02020603050405020304" pitchFamily="18" charset="0"/>
                        <a:cs typeface="Times New Roman" panose="02020603050405020304" pitchFamily="18" charset="0"/>
                      </a:endParaRPr>
                    </a:p>
                  </a:txBody>
                  <a:tcPr anchor="ctr"/>
                </a:tc>
                <a:tc>
                  <a:txBody>
                    <a:bodyPr/>
                    <a:lstStyle/>
                    <a:p>
                      <a:pPr algn="just">
                        <a:lnSpc>
                          <a:spcPts val="3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In traditional ML, a significant amount of time is spent on feature engineering, which involves selecting, transforming, and engineering relevant features from the raw data to improve model performance.</a:t>
                      </a:r>
                    </a:p>
                  </a:txBody>
                  <a:tcPr/>
                </a:tc>
                <a:tc>
                  <a:txBody>
                    <a:bodyPr/>
                    <a:lstStyle/>
                    <a:p>
                      <a:pPr marL="0" marR="0" lvl="0" indent="0" algn="just" defTabSz="914400" rtl="0" eaLnBrk="1" fontAlgn="auto" latinLnBrk="0" hangingPunct="1">
                        <a:lnSpc>
                          <a:spcPts val="3000"/>
                        </a:lnSpc>
                        <a:spcBef>
                          <a:spcPts val="0"/>
                        </a:spcBef>
                        <a:spcAft>
                          <a:spcPts val="0"/>
                        </a:spcAft>
                        <a:buClrTx/>
                        <a:buSzTx/>
                        <a:buFontTx/>
                        <a:buNone/>
                        <a:tabLst/>
                        <a:defRPr/>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DL models can automatically learn features from the raw data, reducing the need for extensive feature engineering. This is one of the key advantages of deep learning.</a:t>
                      </a:r>
                    </a:p>
                  </a:txBody>
                  <a:tcPr/>
                </a:tc>
              </a:tr>
              <a:tr h="370840">
                <a:tc>
                  <a:txBody>
                    <a:bodyPr/>
                    <a:lstStyle/>
                    <a:p>
                      <a:pPr algn="ctr">
                        <a:lnSpc>
                          <a:spcPts val="3000"/>
                        </a:lnSpc>
                      </a:pPr>
                      <a:r>
                        <a:rPr lang="en-US" b="1" dirty="0" smtClean="0">
                          <a:latin typeface="Times New Roman" panose="02020603050405020304" pitchFamily="18" charset="0"/>
                          <a:cs typeface="Times New Roman" panose="02020603050405020304" pitchFamily="18" charset="0"/>
                        </a:rPr>
                        <a:t>Applications</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just">
                        <a:lnSpc>
                          <a:spcPts val="3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fraud detection, recommendation systems, natural language processing, and more.</a:t>
                      </a:r>
                    </a:p>
                  </a:txBody>
                  <a:tcPr/>
                </a:tc>
                <a:tc>
                  <a:txBody>
                    <a:bodyPr/>
                    <a:lstStyle/>
                    <a:p>
                      <a:pPr marL="0" marR="0" lvl="0" indent="0" algn="just" defTabSz="914400" rtl="0" eaLnBrk="1" fontAlgn="auto" latinLnBrk="0" hangingPunct="1">
                        <a:lnSpc>
                          <a:spcPts val="3000"/>
                        </a:lnSpc>
                        <a:spcBef>
                          <a:spcPts val="0"/>
                        </a:spcBef>
                        <a:spcAft>
                          <a:spcPts val="0"/>
                        </a:spcAft>
                        <a:buClrTx/>
                        <a:buSzTx/>
                        <a:buFontTx/>
                        <a:buNone/>
                        <a:tabLst/>
                        <a:defRPr/>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Image recognition, speech recognition, NLP, autonomous driving, and game playing.</a:t>
                      </a:r>
                    </a:p>
                  </a:txBody>
                  <a:tcPr/>
                </a:tc>
              </a:tr>
            </a:tbl>
          </a:graphicData>
        </a:graphic>
      </p:graphicFrame>
    </p:spTree>
    <p:extLst>
      <p:ext uri="{BB962C8B-B14F-4D97-AF65-F5344CB8AC3E}">
        <p14:creationId xmlns:p14="http://schemas.microsoft.com/office/powerpoint/2010/main" val="2584144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91" y="863984"/>
            <a:ext cx="10550979" cy="5716135"/>
          </a:xfrm>
        </p:spPr>
        <p:txBody>
          <a:bodyPr>
            <a:noAutofit/>
          </a:bodyPr>
          <a:lstStyle/>
          <a:p>
            <a:pPr marL="342900" indent="-342900" algn="just">
              <a:lnSpc>
                <a:spcPct val="150000"/>
              </a:lnSpc>
              <a:spcBef>
                <a:spcPts val="0"/>
              </a:spcBef>
              <a:buFont typeface="Wingdings" panose="05000000000000000000" pitchFamily="2" charset="2"/>
              <a:buChar char="Ø"/>
            </a:pPr>
            <a:r>
              <a:rPr lang="en-US" sz="2000" b="1" dirty="0" smtClean="0">
                <a:solidFill>
                  <a:srgbClr val="C00000"/>
                </a:solidFill>
                <a:latin typeface="Times New Roman" panose="02020603050405020304" pitchFamily="18" charset="0"/>
                <a:cs typeface="Times New Roman" panose="02020603050405020304" pitchFamily="18" charset="0"/>
              </a:rPr>
              <a:t>Definition</a:t>
            </a:r>
            <a:r>
              <a:rPr lang="en-US" sz="2000" dirty="0" smtClean="0">
                <a:solidFill>
                  <a:srgbClr val="C0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process of automatically discovering and extracting meaningful patterns or features from raw data </a:t>
            </a:r>
            <a:r>
              <a:rPr lang="en-US" sz="2000" dirty="0" smtClean="0">
                <a:latin typeface="Times New Roman" panose="02020603050405020304" pitchFamily="18" charset="0"/>
                <a:cs typeface="Times New Roman" panose="02020603050405020304" pitchFamily="18" charset="0"/>
              </a:rPr>
              <a:t>is known as Representation learning.</a:t>
            </a:r>
          </a:p>
          <a:p>
            <a:pPr marL="342900" indent="-342900" algn="just">
              <a:lnSpc>
                <a:spcPct val="150000"/>
              </a:lnSpc>
              <a:spcBef>
                <a:spcPts val="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It is </a:t>
            </a:r>
            <a:r>
              <a:rPr lang="en-US" sz="2000" dirty="0">
                <a:latin typeface="Times New Roman" panose="02020603050405020304" pitchFamily="18" charset="0"/>
                <a:cs typeface="Times New Roman" panose="02020603050405020304" pitchFamily="18" charset="0"/>
              </a:rPr>
              <a:t>also known as feature learning or feature </a:t>
            </a:r>
            <a:r>
              <a:rPr lang="en-US" sz="2000" dirty="0" smtClean="0">
                <a:latin typeface="Times New Roman" panose="02020603050405020304" pitchFamily="18" charset="0"/>
                <a:cs typeface="Times New Roman" panose="02020603050405020304" pitchFamily="18" charset="0"/>
              </a:rPr>
              <a:t>extraction.</a:t>
            </a:r>
          </a:p>
          <a:p>
            <a:pPr marL="342900" indent="-342900" algn="just">
              <a:lnSpc>
                <a:spcPct val="150000"/>
              </a:lnSpc>
              <a:spcBef>
                <a:spcPts val="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It is </a:t>
            </a:r>
            <a:r>
              <a:rPr lang="en-US" sz="2000" dirty="0">
                <a:latin typeface="Times New Roman" panose="02020603050405020304" pitchFamily="18" charset="0"/>
                <a:cs typeface="Times New Roman" panose="02020603050405020304" pitchFamily="18" charset="0"/>
              </a:rPr>
              <a:t>a fundamental concept in deep learning and machine learning. </a:t>
            </a:r>
            <a:endParaRPr lang="en-US" sz="2000" dirty="0" smtClean="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representation learning are </a:t>
            </a:r>
            <a:r>
              <a:rPr lang="en-US" sz="2000" dirty="0">
                <a:latin typeface="Times New Roman" panose="02020603050405020304" pitchFamily="18" charset="0"/>
                <a:cs typeface="Times New Roman" panose="02020603050405020304" pitchFamily="18" charset="0"/>
              </a:rPr>
              <a:t>more informative and relevant for solving a specific task, such as classification, regression, or </a:t>
            </a:r>
            <a:r>
              <a:rPr lang="en-US" sz="2000" dirty="0" smtClean="0">
                <a:latin typeface="Times New Roman" panose="02020603050405020304" pitchFamily="18" charset="0"/>
                <a:cs typeface="Times New Roman" panose="02020603050405020304" pitchFamily="18" charset="0"/>
              </a:rPr>
              <a:t>clustering.</a:t>
            </a:r>
          </a:p>
          <a:p>
            <a:pPr marL="342900" indent="-342900" algn="just">
              <a:lnSpc>
                <a:spcPct val="150000"/>
              </a:lnSpc>
              <a:spcBef>
                <a:spcPts val="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aim of representation </a:t>
            </a:r>
            <a:r>
              <a:rPr lang="en-US" sz="2000" dirty="0">
                <a:latin typeface="Times New Roman" panose="02020603050405020304" pitchFamily="18" charset="0"/>
                <a:cs typeface="Times New Roman" panose="02020603050405020304" pitchFamily="18" charset="0"/>
              </a:rPr>
              <a:t>learning is to transform data into a different, more compact, and more useful format. </a:t>
            </a:r>
            <a:endParaRPr lang="en-US" sz="2000" dirty="0" smtClean="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traditional machine learning, feature engineering often involves manually selecting or designing features based on domain knowledge. </a:t>
            </a:r>
            <a:endParaRPr lang="en-US" sz="2000" dirty="0" smtClean="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However, the representation </a:t>
            </a:r>
            <a:r>
              <a:rPr lang="en-US" sz="2000" dirty="0">
                <a:latin typeface="Times New Roman" panose="02020603050405020304" pitchFamily="18" charset="0"/>
                <a:cs typeface="Times New Roman" panose="02020603050405020304" pitchFamily="18" charset="0"/>
              </a:rPr>
              <a:t>learning, </a:t>
            </a:r>
            <a:r>
              <a:rPr lang="en-US" sz="2000" dirty="0" smtClean="0">
                <a:latin typeface="Times New Roman" panose="02020603050405020304" pitchFamily="18" charset="0"/>
                <a:cs typeface="Times New Roman" panose="02020603050405020304" pitchFamily="18" charset="0"/>
              </a:rPr>
              <a:t>aims </a:t>
            </a:r>
            <a:r>
              <a:rPr lang="en-US" sz="2000" dirty="0">
                <a:latin typeface="Times New Roman" panose="02020603050405020304" pitchFamily="18" charset="0"/>
                <a:cs typeface="Times New Roman" panose="02020603050405020304" pitchFamily="18" charset="0"/>
              </a:rPr>
              <a:t>to automate this process by allowing the model to learn the most relevant features directly from the data.</a:t>
            </a:r>
            <a:endParaRPr lang="en-US" sz="1900" dirty="0" smtClean="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62690" y="349045"/>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Representation learning</a:t>
            </a:r>
          </a:p>
        </p:txBody>
      </p:sp>
    </p:spTree>
    <p:extLst>
      <p:ext uri="{BB962C8B-B14F-4D97-AF65-F5344CB8AC3E}">
        <p14:creationId xmlns:p14="http://schemas.microsoft.com/office/powerpoint/2010/main" val="1936628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89" y="749644"/>
            <a:ext cx="10550979" cy="5716135"/>
          </a:xfrm>
        </p:spPr>
        <p:txBody>
          <a:bodyPr>
            <a:noAutofit/>
          </a:bodyPr>
          <a:lstStyle/>
          <a:p>
            <a:pPr marL="342900" indent="-342900" algn="just">
              <a:lnSpc>
                <a:spcPct val="150000"/>
              </a:lnSpc>
              <a:spcBef>
                <a:spcPts val="0"/>
              </a:spcBef>
              <a:buFont typeface="Wingdings" panose="05000000000000000000" pitchFamily="2" charset="2"/>
              <a:buChar char="Ø"/>
            </a:pPr>
            <a:r>
              <a:rPr lang="en-US" sz="1900" b="1" dirty="0" smtClean="0">
                <a:solidFill>
                  <a:srgbClr val="C00000"/>
                </a:solidFill>
                <a:latin typeface="Times New Roman" panose="02020603050405020304" pitchFamily="18" charset="0"/>
                <a:cs typeface="Times New Roman" panose="02020603050405020304" pitchFamily="18" charset="0"/>
              </a:rPr>
              <a:t>Convolutional </a:t>
            </a:r>
            <a:r>
              <a:rPr lang="en-US" sz="1900" b="1" dirty="0">
                <a:solidFill>
                  <a:srgbClr val="C00000"/>
                </a:solidFill>
                <a:latin typeface="Times New Roman" panose="02020603050405020304" pitchFamily="18" charset="0"/>
                <a:cs typeface="Times New Roman" panose="02020603050405020304" pitchFamily="18" charset="0"/>
              </a:rPr>
              <a:t>Neural Networks (CNNs): </a:t>
            </a:r>
            <a:r>
              <a:rPr lang="en-US" sz="1900" dirty="0">
                <a:latin typeface="Times New Roman" panose="02020603050405020304" pitchFamily="18" charset="0"/>
                <a:cs typeface="Times New Roman" panose="02020603050405020304" pitchFamily="18" charset="0"/>
              </a:rPr>
              <a:t>In computer vision tasks, CNNs are designed to automatically learn hierarchical representations of images. They use convolutional layers to capture local patterns and features, followed by fully connected layers for higher-level abstractions</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b="1" dirty="0">
                <a:solidFill>
                  <a:srgbClr val="C00000"/>
                </a:solidFill>
                <a:latin typeface="Times New Roman" panose="02020603050405020304" pitchFamily="18" charset="0"/>
                <a:cs typeface="Times New Roman" panose="02020603050405020304" pitchFamily="18" charset="0"/>
              </a:rPr>
              <a:t>Recurrent Neural Networks (RNNs): </a:t>
            </a:r>
            <a:r>
              <a:rPr lang="en-US" sz="1900" dirty="0">
                <a:latin typeface="Times New Roman" panose="02020603050405020304" pitchFamily="18" charset="0"/>
                <a:cs typeface="Times New Roman" panose="02020603050405020304" pitchFamily="18" charset="0"/>
              </a:rPr>
              <a:t>RNNs are used for sequential data, such as natural language text or time series data. They learn to capture temporal dependencies and can be used for tasks like sentiment analysis, machine translation, and speech recognition</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b="1" dirty="0">
                <a:solidFill>
                  <a:srgbClr val="C00000"/>
                </a:solidFill>
                <a:latin typeface="Times New Roman" panose="02020603050405020304" pitchFamily="18" charset="0"/>
                <a:cs typeface="Times New Roman" panose="02020603050405020304" pitchFamily="18" charset="0"/>
              </a:rPr>
              <a:t>Transfer Learning: </a:t>
            </a:r>
            <a:r>
              <a:rPr lang="en-US" sz="1900" dirty="0">
                <a:latin typeface="Times New Roman" panose="02020603050405020304" pitchFamily="18" charset="0"/>
                <a:cs typeface="Times New Roman" panose="02020603050405020304" pitchFamily="18" charset="0"/>
              </a:rPr>
              <a:t>Transfer learning involves </a:t>
            </a:r>
            <a:r>
              <a:rPr lang="en-US" sz="1900" dirty="0" smtClean="0">
                <a:latin typeface="Times New Roman" panose="02020603050405020304" pitchFamily="18" charset="0"/>
                <a:cs typeface="Times New Roman" panose="02020603050405020304" pitchFamily="18" charset="0"/>
              </a:rPr>
              <a:t>pre-training </a:t>
            </a:r>
            <a:r>
              <a:rPr lang="en-US" sz="1900" dirty="0">
                <a:latin typeface="Times New Roman" panose="02020603050405020304" pitchFamily="18" charset="0"/>
                <a:cs typeface="Times New Roman" panose="02020603050405020304" pitchFamily="18" charset="0"/>
              </a:rPr>
              <a:t>a deep neural network on a large dataset and then fine-tuning it on a smaller, task-specific dataset. The </a:t>
            </a:r>
            <a:r>
              <a:rPr lang="en-US" sz="1900" dirty="0" smtClean="0">
                <a:latin typeface="Times New Roman" panose="02020603050405020304" pitchFamily="18" charset="0"/>
                <a:cs typeface="Times New Roman" panose="02020603050405020304" pitchFamily="18" charset="0"/>
              </a:rPr>
              <a:t>pre-trained </a:t>
            </a:r>
            <a:r>
              <a:rPr lang="en-US" sz="1900" dirty="0">
                <a:latin typeface="Times New Roman" panose="02020603050405020304" pitchFamily="18" charset="0"/>
                <a:cs typeface="Times New Roman" panose="02020603050405020304" pitchFamily="18" charset="0"/>
              </a:rPr>
              <a:t>network serves as a feature extractor, and its learned representations are often useful for various downstream tasks</a:t>
            </a:r>
            <a:r>
              <a:rPr lang="en-US" sz="1900" dirty="0" smtClean="0">
                <a:latin typeface="Times New Roman" panose="02020603050405020304" pitchFamily="18" charset="0"/>
                <a:cs typeface="Times New Roman" panose="02020603050405020304" pitchFamily="18" charset="0"/>
              </a:rPr>
              <a:t>.</a:t>
            </a:r>
          </a:p>
          <a:p>
            <a:pPr marL="342900" indent="-342900" algn="just">
              <a:lnSpc>
                <a:spcPct val="150000"/>
              </a:lnSpc>
              <a:spcBef>
                <a:spcPts val="0"/>
              </a:spcBef>
              <a:buFont typeface="Wingdings" panose="05000000000000000000" pitchFamily="2" charset="2"/>
              <a:buChar char="Ø"/>
            </a:pPr>
            <a:r>
              <a:rPr lang="en-US" sz="1900" b="1" dirty="0" smtClean="0">
                <a:solidFill>
                  <a:srgbClr val="C00000"/>
                </a:solidFill>
                <a:latin typeface="Times New Roman" panose="02020603050405020304" pitchFamily="18" charset="0"/>
                <a:cs typeface="Times New Roman" panose="02020603050405020304" pitchFamily="18" charset="0"/>
              </a:rPr>
              <a:t>Auto-encoders</a:t>
            </a:r>
            <a:r>
              <a:rPr lang="en-US" sz="1900" b="1" dirty="0">
                <a:solidFill>
                  <a:srgbClr val="C00000"/>
                </a:solidFill>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Auto-encoders </a:t>
            </a:r>
            <a:r>
              <a:rPr lang="en-US" sz="1900" dirty="0">
                <a:latin typeface="Times New Roman" panose="02020603050405020304" pitchFamily="18" charset="0"/>
                <a:cs typeface="Times New Roman" panose="02020603050405020304" pitchFamily="18" charset="0"/>
              </a:rPr>
              <a:t>are neural networks that are trained to reconstruct their input data. The hidden layers of the </a:t>
            </a:r>
            <a:r>
              <a:rPr lang="en-US" sz="1900" dirty="0" smtClean="0">
                <a:latin typeface="Times New Roman" panose="02020603050405020304" pitchFamily="18" charset="0"/>
                <a:cs typeface="Times New Roman" panose="02020603050405020304" pitchFamily="18" charset="0"/>
              </a:rPr>
              <a:t>auto-encoder </a:t>
            </a:r>
            <a:r>
              <a:rPr lang="en-US" sz="1900" dirty="0">
                <a:latin typeface="Times New Roman" panose="02020603050405020304" pitchFamily="18" charset="0"/>
                <a:cs typeface="Times New Roman" panose="02020603050405020304" pitchFamily="18" charset="0"/>
              </a:rPr>
              <a:t>learn to capture essential features or representations of the input data during the training process. Variations like </a:t>
            </a:r>
            <a:r>
              <a:rPr lang="en-US" sz="1900" dirty="0" smtClean="0">
                <a:latin typeface="Times New Roman" panose="02020603050405020304" pitchFamily="18" charset="0"/>
                <a:cs typeface="Times New Roman" panose="02020603050405020304" pitchFamily="18" charset="0"/>
              </a:rPr>
              <a:t>de-noising auto-encoders </a:t>
            </a:r>
            <a:r>
              <a:rPr lang="en-US" sz="1900" dirty="0">
                <a:latin typeface="Times New Roman" panose="02020603050405020304" pitchFamily="18" charset="0"/>
                <a:cs typeface="Times New Roman" panose="02020603050405020304" pitchFamily="18" charset="0"/>
              </a:rPr>
              <a:t>and </a:t>
            </a:r>
            <a:r>
              <a:rPr lang="en-US" sz="1900" dirty="0" err="1">
                <a:latin typeface="Times New Roman" panose="02020603050405020304" pitchFamily="18" charset="0"/>
                <a:cs typeface="Times New Roman" panose="02020603050405020304" pitchFamily="18" charset="0"/>
              </a:rPr>
              <a:t>variational</a:t>
            </a:r>
            <a:r>
              <a:rPr lang="en-US" sz="19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auto-encoders </a:t>
            </a:r>
            <a:r>
              <a:rPr lang="en-US" sz="1900" dirty="0">
                <a:latin typeface="Times New Roman" panose="02020603050405020304" pitchFamily="18" charset="0"/>
                <a:cs typeface="Times New Roman" panose="02020603050405020304" pitchFamily="18" charset="0"/>
              </a:rPr>
              <a:t>(VAEs) are commonly used for representation learning.</a:t>
            </a:r>
            <a:endParaRPr lang="en-US" sz="1900" dirty="0" smtClean="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62690" y="234705"/>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Representation </a:t>
            </a:r>
            <a:r>
              <a:rPr lang="en-US" b="1" dirty="0" smtClean="0">
                <a:solidFill>
                  <a:srgbClr val="FF0000"/>
                </a:solidFill>
                <a:latin typeface="Times New Roman" panose="02020603050405020304" pitchFamily="18" charset="0"/>
                <a:cs typeface="Times New Roman" panose="02020603050405020304" pitchFamily="18" charset="0"/>
              </a:rPr>
              <a:t>learning Models</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567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89" y="749644"/>
            <a:ext cx="10550979" cy="5716135"/>
          </a:xfrm>
        </p:spPr>
        <p:txBody>
          <a:bodyPr>
            <a:noAutofit/>
          </a:bodyPr>
          <a:lstStyle/>
          <a:p>
            <a:pPr marL="342900" indent="-342900" algn="just">
              <a:lnSpc>
                <a:spcPct val="150000"/>
              </a:lnSpc>
              <a:spcBef>
                <a:spcPts val="0"/>
              </a:spcBef>
              <a:buFont typeface="Wingdings" panose="05000000000000000000" pitchFamily="2" charset="2"/>
              <a:buChar char="Ø"/>
            </a:pPr>
            <a:r>
              <a:rPr lang="en-US" sz="1900" b="1" dirty="0" smtClean="0">
                <a:solidFill>
                  <a:srgbClr val="C00000"/>
                </a:solidFill>
                <a:latin typeface="Times New Roman" panose="02020603050405020304" pitchFamily="18" charset="0"/>
                <a:cs typeface="Times New Roman" panose="02020603050405020304" pitchFamily="18" charset="0"/>
              </a:rPr>
              <a:t>Auto-encoders</a:t>
            </a:r>
            <a:r>
              <a:rPr lang="en-US" sz="1900" b="1" dirty="0">
                <a:solidFill>
                  <a:srgbClr val="C00000"/>
                </a:solidFill>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Auto-encoders </a:t>
            </a:r>
            <a:r>
              <a:rPr lang="en-US" sz="1900" dirty="0">
                <a:latin typeface="Times New Roman" panose="02020603050405020304" pitchFamily="18" charset="0"/>
                <a:cs typeface="Times New Roman" panose="02020603050405020304" pitchFamily="18" charset="0"/>
              </a:rPr>
              <a:t>are neural networks that are trained to reconstruct their input data. The hidden layers of the </a:t>
            </a:r>
            <a:r>
              <a:rPr lang="en-US" sz="1900" dirty="0" smtClean="0">
                <a:latin typeface="Times New Roman" panose="02020603050405020304" pitchFamily="18" charset="0"/>
                <a:cs typeface="Times New Roman" panose="02020603050405020304" pitchFamily="18" charset="0"/>
              </a:rPr>
              <a:t>auto-encoder </a:t>
            </a:r>
            <a:r>
              <a:rPr lang="en-US" sz="1900" dirty="0">
                <a:latin typeface="Times New Roman" panose="02020603050405020304" pitchFamily="18" charset="0"/>
                <a:cs typeface="Times New Roman" panose="02020603050405020304" pitchFamily="18" charset="0"/>
              </a:rPr>
              <a:t>learn to capture essential features or representations of the input data during the training process. Variations like </a:t>
            </a:r>
            <a:r>
              <a:rPr lang="en-US" sz="1900" dirty="0" smtClean="0">
                <a:latin typeface="Times New Roman" panose="02020603050405020304" pitchFamily="18" charset="0"/>
                <a:cs typeface="Times New Roman" panose="02020603050405020304" pitchFamily="18" charset="0"/>
              </a:rPr>
              <a:t>de-noising auto-encoders </a:t>
            </a:r>
            <a:r>
              <a:rPr lang="en-US" sz="1900" dirty="0">
                <a:latin typeface="Times New Roman" panose="02020603050405020304" pitchFamily="18" charset="0"/>
                <a:cs typeface="Times New Roman" panose="02020603050405020304" pitchFamily="18" charset="0"/>
              </a:rPr>
              <a:t>and </a:t>
            </a:r>
            <a:r>
              <a:rPr lang="en-US" sz="1900" dirty="0" err="1">
                <a:latin typeface="Times New Roman" panose="02020603050405020304" pitchFamily="18" charset="0"/>
                <a:cs typeface="Times New Roman" panose="02020603050405020304" pitchFamily="18" charset="0"/>
              </a:rPr>
              <a:t>variational</a:t>
            </a:r>
            <a:r>
              <a:rPr lang="en-US" sz="19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auto-encoders </a:t>
            </a:r>
            <a:r>
              <a:rPr lang="en-US" sz="1900" dirty="0">
                <a:latin typeface="Times New Roman" panose="02020603050405020304" pitchFamily="18" charset="0"/>
                <a:cs typeface="Times New Roman" panose="02020603050405020304" pitchFamily="18" charset="0"/>
              </a:rPr>
              <a:t>(VAEs) are commonly used for representation learning</a:t>
            </a:r>
            <a:r>
              <a:rPr lang="en-US" sz="1900" dirty="0" smtClean="0">
                <a:latin typeface="Times New Roman" panose="02020603050405020304" pitchFamily="18" charset="0"/>
                <a:cs typeface="Times New Roman" panose="02020603050405020304" pitchFamily="18" charset="0"/>
              </a:rPr>
              <a:t>.</a:t>
            </a:r>
          </a:p>
          <a:p>
            <a:pPr marL="342900" indent="-342900" algn="just">
              <a:lnSpc>
                <a:spcPct val="150000"/>
              </a:lnSpc>
              <a:spcBef>
                <a:spcPts val="0"/>
              </a:spcBef>
              <a:buFont typeface="Wingdings" panose="05000000000000000000" pitchFamily="2" charset="2"/>
              <a:buChar char="Ø"/>
            </a:pPr>
            <a:r>
              <a:rPr lang="en-US" sz="1900" b="1" dirty="0">
                <a:solidFill>
                  <a:srgbClr val="C00000"/>
                </a:solidFill>
                <a:latin typeface="Times New Roman" panose="02020603050405020304" pitchFamily="18" charset="0"/>
                <a:cs typeface="Times New Roman" panose="02020603050405020304" pitchFamily="18" charset="0"/>
              </a:rPr>
              <a:t>Self-Supervised Learning: </a:t>
            </a:r>
            <a:r>
              <a:rPr lang="en-US" sz="1900" dirty="0">
                <a:latin typeface="Times New Roman" panose="02020603050405020304" pitchFamily="18" charset="0"/>
                <a:cs typeface="Times New Roman" panose="02020603050405020304" pitchFamily="18" charset="0"/>
              </a:rPr>
              <a:t>Self-supervised learning is a type of representation learning where a model learns from data with automatically generated labels or annotations. For example, predicting missing parts of an image or missing words in a sentence can be used to </a:t>
            </a:r>
            <a:r>
              <a:rPr lang="en-US" sz="1900" dirty="0" smtClean="0">
                <a:latin typeface="Times New Roman" panose="02020603050405020304" pitchFamily="18" charset="0"/>
                <a:cs typeface="Times New Roman" panose="02020603050405020304" pitchFamily="18" charset="0"/>
              </a:rPr>
              <a:t>train </a:t>
            </a:r>
            <a:r>
              <a:rPr lang="en-US" sz="1900" dirty="0">
                <a:latin typeface="Times New Roman" panose="02020603050405020304" pitchFamily="18" charset="0"/>
                <a:cs typeface="Times New Roman" panose="02020603050405020304" pitchFamily="18" charset="0"/>
              </a:rPr>
              <a:t>self-supervised models</a:t>
            </a:r>
            <a:r>
              <a:rPr lang="en-US" sz="1900" dirty="0" smtClean="0">
                <a:latin typeface="Times New Roman" panose="02020603050405020304" pitchFamily="18" charset="0"/>
                <a:cs typeface="Times New Roman" panose="02020603050405020304" pitchFamily="18" charset="0"/>
              </a:rPr>
              <a:t>.</a:t>
            </a:r>
          </a:p>
          <a:p>
            <a:pPr marL="342900" indent="-342900" algn="just">
              <a:lnSpc>
                <a:spcPct val="150000"/>
              </a:lnSpc>
              <a:spcBef>
                <a:spcPts val="0"/>
              </a:spcBef>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Representation learning has played a crucial role in </a:t>
            </a:r>
            <a:r>
              <a:rPr lang="en-US" sz="1900" dirty="0" smtClean="0">
                <a:latin typeface="Times New Roman" panose="02020603050405020304" pitchFamily="18" charset="0"/>
                <a:cs typeface="Times New Roman" panose="02020603050405020304" pitchFamily="18" charset="0"/>
              </a:rPr>
              <a:t>improving </a:t>
            </a:r>
            <a:r>
              <a:rPr lang="en-US" sz="1900" dirty="0">
                <a:latin typeface="Times New Roman" panose="02020603050405020304" pitchFamily="18" charset="0"/>
                <a:cs typeface="Times New Roman" panose="02020603050405020304" pitchFamily="18" charset="0"/>
              </a:rPr>
              <a:t>the performance of deep learning models across various domains, including computer vision, </a:t>
            </a:r>
            <a:r>
              <a:rPr lang="en-US" sz="1900" dirty="0" smtClean="0">
                <a:latin typeface="Times New Roman" panose="02020603050405020304" pitchFamily="18" charset="0"/>
                <a:cs typeface="Times New Roman" panose="02020603050405020304" pitchFamily="18" charset="0"/>
              </a:rPr>
              <a:t>NLP, </a:t>
            </a:r>
            <a:r>
              <a:rPr lang="en-US" sz="1900" dirty="0">
                <a:latin typeface="Times New Roman" panose="02020603050405020304" pitchFamily="18" charset="0"/>
                <a:cs typeface="Times New Roman" panose="02020603050405020304" pitchFamily="18" charset="0"/>
              </a:rPr>
              <a:t>speech recognition, </a:t>
            </a:r>
            <a:r>
              <a:rPr lang="en-US" sz="1900" dirty="0" smtClean="0">
                <a:latin typeface="Times New Roman" panose="02020603050405020304" pitchFamily="18" charset="0"/>
                <a:cs typeface="Times New Roman" panose="02020603050405020304" pitchFamily="18" charset="0"/>
              </a:rPr>
              <a:t>etc. </a:t>
            </a:r>
          </a:p>
          <a:p>
            <a:pPr marL="342900" indent="-342900" algn="just">
              <a:lnSpc>
                <a:spcPct val="150000"/>
              </a:lnSpc>
              <a:spcBef>
                <a:spcPts val="0"/>
              </a:spcBef>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By </a:t>
            </a:r>
            <a:r>
              <a:rPr lang="en-US" sz="1900" dirty="0">
                <a:latin typeface="Times New Roman" panose="02020603050405020304" pitchFamily="18" charset="0"/>
                <a:cs typeface="Times New Roman" panose="02020603050405020304" pitchFamily="18" charset="0"/>
              </a:rPr>
              <a:t>learning informative representations, models can generalize better to new and unseen data, making them more effective and efficient for a wide range of tasks.</a:t>
            </a:r>
            <a:endParaRPr lang="en-US" sz="1900" dirty="0" smtClean="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62690" y="234705"/>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Representation </a:t>
            </a:r>
            <a:r>
              <a:rPr lang="en-US" b="1" dirty="0" smtClean="0">
                <a:solidFill>
                  <a:srgbClr val="FF0000"/>
                </a:solidFill>
                <a:latin typeface="Times New Roman" panose="02020603050405020304" pitchFamily="18" charset="0"/>
                <a:cs typeface="Times New Roman" panose="02020603050405020304" pitchFamily="18" charset="0"/>
              </a:rPr>
              <a:t>learning Models</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524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03639" y="622493"/>
            <a:ext cx="8629650" cy="2124075"/>
          </a:xfrm>
          <a:prstGeom prst="rect">
            <a:avLst/>
          </a:prstGeom>
        </p:spPr>
      </p:pic>
      <p:pic>
        <p:nvPicPr>
          <p:cNvPr id="7" name="Picture 6"/>
          <p:cNvPicPr>
            <a:picLocks noChangeAspect="1"/>
          </p:cNvPicPr>
          <p:nvPr/>
        </p:nvPicPr>
        <p:blipFill>
          <a:blip r:embed="rId3"/>
          <a:stretch>
            <a:fillRect/>
          </a:stretch>
        </p:blipFill>
        <p:spPr>
          <a:xfrm>
            <a:off x="2732313" y="2746568"/>
            <a:ext cx="6972300" cy="742950"/>
          </a:xfrm>
          <a:prstGeom prst="rect">
            <a:avLst/>
          </a:prstGeom>
        </p:spPr>
      </p:pic>
      <p:sp>
        <p:nvSpPr>
          <p:cNvPr id="8" name="Subtitle 2"/>
          <p:cNvSpPr>
            <a:spLocks noGrp="1"/>
          </p:cNvSpPr>
          <p:nvPr>
            <p:ph type="subTitle" idx="1"/>
          </p:nvPr>
        </p:nvSpPr>
        <p:spPr>
          <a:xfrm>
            <a:off x="1646464" y="167583"/>
            <a:ext cx="9144000" cy="627062"/>
          </a:xfrm>
        </p:spPr>
        <p:txBody>
          <a:bodyPr/>
          <a:lstStyle/>
          <a:p>
            <a:r>
              <a:rPr lang="en-US" b="1" dirty="0">
                <a:solidFill>
                  <a:srgbClr val="FF0000"/>
                </a:solidFill>
                <a:latin typeface="Times New Roman" panose="02020603050405020304" pitchFamily="18" charset="0"/>
                <a:cs typeface="Times New Roman" panose="02020603050405020304" pitchFamily="18" charset="0"/>
              </a:rPr>
              <a:t>Width </a:t>
            </a:r>
            <a:r>
              <a:rPr lang="en-US" b="1" dirty="0" smtClean="0">
                <a:solidFill>
                  <a:srgbClr val="FF0000"/>
                </a:solidFill>
                <a:latin typeface="Times New Roman" panose="02020603050405020304" pitchFamily="18" charset="0"/>
                <a:cs typeface="Times New Roman" panose="02020603050405020304" pitchFamily="18" charset="0"/>
              </a:rPr>
              <a:t>Vs </a:t>
            </a:r>
            <a:r>
              <a:rPr lang="en-US" b="1" dirty="0">
                <a:solidFill>
                  <a:srgbClr val="FF0000"/>
                </a:solidFill>
                <a:latin typeface="Times New Roman" panose="02020603050405020304" pitchFamily="18" charset="0"/>
                <a:cs typeface="Times New Roman" panose="02020603050405020304" pitchFamily="18" charset="0"/>
              </a:rPr>
              <a:t>Depth of Neural Networks</a:t>
            </a:r>
          </a:p>
        </p:txBody>
      </p:sp>
      <p:sp>
        <p:nvSpPr>
          <p:cNvPr id="2" name="Rectangle 1"/>
          <p:cNvSpPr/>
          <p:nvPr/>
        </p:nvSpPr>
        <p:spPr>
          <a:xfrm>
            <a:off x="10396151" y="6387842"/>
            <a:ext cx="1516449" cy="323165"/>
          </a:xfrm>
          <a:prstGeom prst="rect">
            <a:avLst/>
          </a:prstGeom>
        </p:spPr>
        <p:txBody>
          <a:bodyPr wrap="square">
            <a:spAutoFit/>
          </a:bodyPr>
          <a:lstStyle/>
          <a:p>
            <a:pPr algn="just">
              <a:lnSpc>
                <a:spcPct val="150000"/>
              </a:lnSpc>
            </a:pPr>
            <a:r>
              <a:rPr lang="en-US" sz="1000" dirty="0" smtClean="0">
                <a:latin typeface="Times New Roman" panose="02020603050405020304" pitchFamily="18" charset="0"/>
                <a:cs typeface="Times New Roman" panose="02020603050405020304" pitchFamily="18" charset="0"/>
              </a:rPr>
              <a:t>Source: NPTEL IIT KGP</a:t>
            </a:r>
            <a:endParaRPr lang="en-US" sz="1000" dirty="0">
              <a:latin typeface="Times New Roman" panose="02020603050405020304" pitchFamily="18" charset="0"/>
              <a:cs typeface="Times New Roman" panose="02020603050405020304" pitchFamily="18" charset="0"/>
            </a:endParaRPr>
          </a:p>
        </p:txBody>
      </p:sp>
      <p:sp>
        <p:nvSpPr>
          <p:cNvPr id="5" name="Rectangle 4"/>
          <p:cNvSpPr/>
          <p:nvPr/>
        </p:nvSpPr>
        <p:spPr>
          <a:xfrm>
            <a:off x="1646463" y="3612585"/>
            <a:ext cx="9143999" cy="3000821"/>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a:solidFill>
                  <a:srgbClr val="374151"/>
                </a:solidFill>
                <a:latin typeface="Times New Roman" panose="02020603050405020304" pitchFamily="18" charset="0"/>
                <a:cs typeface="Times New Roman" panose="02020603050405020304" pitchFamily="18" charset="0"/>
              </a:rPr>
              <a:t>W</a:t>
            </a:r>
            <a:r>
              <a:rPr lang="en-US" dirty="0" smtClean="0">
                <a:solidFill>
                  <a:srgbClr val="374151"/>
                </a:solidFill>
                <a:latin typeface="Times New Roman" panose="02020603050405020304" pitchFamily="18" charset="0"/>
                <a:cs typeface="Times New Roman" panose="02020603050405020304" pitchFamily="18" charset="0"/>
              </a:rPr>
              <a:t>idth </a:t>
            </a:r>
            <a:r>
              <a:rPr lang="en-US" dirty="0">
                <a:solidFill>
                  <a:srgbClr val="374151"/>
                </a:solidFill>
                <a:latin typeface="Times New Roman" panose="02020603050405020304" pitchFamily="18" charset="0"/>
                <a:cs typeface="Times New Roman" panose="02020603050405020304" pitchFamily="18" charset="0"/>
              </a:rPr>
              <a:t>and </a:t>
            </a:r>
            <a:r>
              <a:rPr lang="en-US" dirty="0" smtClean="0">
                <a:solidFill>
                  <a:srgbClr val="374151"/>
                </a:solidFill>
                <a:latin typeface="Times New Roman" panose="02020603050405020304" pitchFamily="18" charset="0"/>
                <a:cs typeface="Times New Roman" panose="02020603050405020304" pitchFamily="18" charset="0"/>
              </a:rPr>
              <a:t>Depth </a:t>
            </a:r>
            <a:r>
              <a:rPr lang="en-US" dirty="0">
                <a:solidFill>
                  <a:srgbClr val="374151"/>
                </a:solidFill>
                <a:latin typeface="Times New Roman" panose="02020603050405020304" pitchFamily="18" charset="0"/>
                <a:cs typeface="Times New Roman" panose="02020603050405020304" pitchFamily="18" charset="0"/>
              </a:rPr>
              <a:t>are two important architectural aspects of neural networks that affect their capacity and </a:t>
            </a:r>
            <a:r>
              <a:rPr lang="en-US" dirty="0" smtClean="0">
                <a:solidFill>
                  <a:srgbClr val="374151"/>
                </a:solidFill>
                <a:latin typeface="Times New Roman" panose="02020603050405020304" pitchFamily="18" charset="0"/>
                <a:cs typeface="Times New Roman" panose="02020603050405020304" pitchFamily="18" charset="0"/>
              </a:rPr>
              <a:t>performance.</a:t>
            </a:r>
          </a:p>
          <a:p>
            <a:pPr marL="285750" indent="-285750" algn="just">
              <a:lnSpc>
                <a:spcPct val="150000"/>
              </a:lnSpc>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T</a:t>
            </a:r>
            <a:r>
              <a:rPr lang="en-US" b="1" dirty="0" smtClean="0">
                <a:latin typeface="Times New Roman" panose="02020603050405020304" pitchFamily="18" charset="0"/>
                <a:cs typeface="Times New Roman" panose="02020603050405020304" pitchFamily="18" charset="0"/>
              </a:rPr>
              <a:t>he </a:t>
            </a:r>
            <a:r>
              <a:rPr lang="en-US" b="1" dirty="0">
                <a:latin typeface="Times New Roman" panose="02020603050405020304" pitchFamily="18" charset="0"/>
                <a:cs typeface="Times New Roman" panose="02020603050405020304" pitchFamily="18" charset="0"/>
              </a:rPr>
              <a:t>number of neurons (or units) in each layer of a neural </a:t>
            </a:r>
            <a:r>
              <a:rPr lang="en-US" b="1" dirty="0" smtClean="0">
                <a:latin typeface="Times New Roman" panose="02020603050405020304" pitchFamily="18" charset="0"/>
                <a:cs typeface="Times New Roman" panose="02020603050405020304" pitchFamily="18" charset="0"/>
              </a:rPr>
              <a:t>network is known as Width</a:t>
            </a:r>
            <a:r>
              <a:rPr lang="en-US" dirty="0" smtClean="0">
                <a:latin typeface="Times New Roman" panose="02020603050405020304" pitchFamily="18" charset="0"/>
                <a:cs typeface="Times New Roman" panose="02020603050405020304" pitchFamily="18" charset="0"/>
              </a:rPr>
              <a:t>.</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Increasing </a:t>
            </a:r>
            <a:r>
              <a:rPr lang="en-US" dirty="0">
                <a:latin typeface="Times New Roman" panose="02020603050405020304" pitchFamily="18" charset="0"/>
                <a:cs typeface="Times New Roman" panose="02020603050405020304" pitchFamily="18" charset="0"/>
              </a:rPr>
              <a:t>the width of a neural network can increase its capacity to learn complex patterns in the data. </a:t>
            </a: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However</a:t>
            </a:r>
            <a:r>
              <a:rPr lang="en-US" dirty="0">
                <a:latin typeface="Times New Roman" panose="02020603050405020304" pitchFamily="18" charset="0"/>
                <a:cs typeface="Times New Roman" panose="02020603050405020304" pitchFamily="18" charset="0"/>
              </a:rPr>
              <a:t>, a very wide network may also require more training data and computational resources and may be prone to </a:t>
            </a:r>
            <a:r>
              <a:rPr lang="en-US" dirty="0" smtClean="0">
                <a:latin typeface="Times New Roman" panose="02020603050405020304" pitchFamily="18" charset="0"/>
                <a:cs typeface="Times New Roman" panose="02020603050405020304" pitchFamily="18" charset="0"/>
              </a:rPr>
              <a:t>overfitting.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649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2127</Words>
  <Application>Microsoft Office PowerPoint</Application>
  <PresentationFormat>Widescreen</PresentationFormat>
  <Paragraphs>204</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Algerian</vt: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Naga Raju Challa</cp:lastModifiedBy>
  <cp:revision>79</cp:revision>
  <dcterms:created xsi:type="dcterms:W3CDTF">2023-09-22T05:56:52Z</dcterms:created>
  <dcterms:modified xsi:type="dcterms:W3CDTF">2024-01-11T10:37:30Z</dcterms:modified>
</cp:coreProperties>
</file>