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360" r:id="rId2"/>
    <p:sldId id="263" r:id="rId3"/>
    <p:sldId id="264" r:id="rId4"/>
    <p:sldId id="265" r:id="rId5"/>
    <p:sldId id="266" r:id="rId6"/>
    <p:sldId id="267" r:id="rId7"/>
    <p:sldId id="268" r:id="rId8"/>
    <p:sldId id="269" r:id="rId9"/>
    <p:sldId id="272" r:id="rId10"/>
    <p:sldId id="273" r:id="rId11"/>
    <p:sldId id="274" r:id="rId12"/>
    <p:sldId id="275" r:id="rId13"/>
    <p:sldId id="276" r:id="rId14"/>
    <p:sldId id="278" r:id="rId15"/>
    <p:sldId id="290" r:id="rId16"/>
    <p:sldId id="279" r:id="rId17"/>
    <p:sldId id="280" r:id="rId18"/>
    <p:sldId id="281" r:id="rId19"/>
    <p:sldId id="282" r:id="rId20"/>
    <p:sldId id="283" r:id="rId21"/>
    <p:sldId id="284" r:id="rId22"/>
    <p:sldId id="285" r:id="rId23"/>
    <p:sldId id="286" r:id="rId24"/>
    <p:sldId id="299" r:id="rId25"/>
    <p:sldId id="303" r:id="rId26"/>
    <p:sldId id="287" r:id="rId27"/>
    <p:sldId id="300" r:id="rId28"/>
    <p:sldId id="302" r:id="rId29"/>
    <p:sldId id="301" r:id="rId30"/>
    <p:sldId id="288" r:id="rId31"/>
    <p:sldId id="289" r:id="rId32"/>
    <p:sldId id="277" r:id="rId33"/>
    <p:sldId id="291" r:id="rId34"/>
    <p:sldId id="292" r:id="rId35"/>
    <p:sldId id="293" r:id="rId36"/>
    <p:sldId id="294" r:id="rId37"/>
    <p:sldId id="295" r:id="rId38"/>
    <p:sldId id="296" r:id="rId39"/>
    <p:sldId id="297" r:id="rId40"/>
    <p:sldId id="298" r:id="rId41"/>
    <p:sldId id="304" r:id="rId42"/>
    <p:sldId id="305" r:id="rId43"/>
    <p:sldId id="306" r:id="rId44"/>
    <p:sldId id="307" r:id="rId45"/>
    <p:sldId id="313" r:id="rId46"/>
    <p:sldId id="308" r:id="rId47"/>
    <p:sldId id="309" r:id="rId48"/>
    <p:sldId id="310" r:id="rId49"/>
    <p:sldId id="311" r:id="rId50"/>
    <p:sldId id="312" r:id="rId51"/>
    <p:sldId id="314" r:id="rId52"/>
    <p:sldId id="315" r:id="rId53"/>
    <p:sldId id="316" r:id="rId54"/>
    <p:sldId id="357" r:id="rId55"/>
    <p:sldId id="358" r:id="rId56"/>
    <p:sldId id="359"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E7AD58-6579-4E23-88E0-47A04302B0C4}" type="datetimeFigureOut">
              <a:rPr lang="en-US" smtClean="0"/>
              <a:pPr/>
              <a:t>9/18/2024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233E5-D3DC-4F7D-903E-DA9EF67A294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A4D233E5-D3DC-4F7D-903E-DA9EF67A2945}" type="slidenum">
              <a:rPr lang="en-IN" smtClean="0"/>
              <a:pPr/>
              <a:t>84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javatpoint.com/java-if-else"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javatpoint.com/java-switch"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javatpoint.com/c-programming-language-tutorial" TargetMode="External"/><Relationship Id="rId2" Type="http://schemas.openxmlformats.org/officeDocument/2006/relationships/hyperlink" Target="https://www.javatpoint.com/java-for-loop" TargetMode="External"/><Relationship Id="rId1" Type="http://schemas.openxmlformats.org/officeDocument/2006/relationships/slideLayout" Target="../slideLayouts/slideLayout2.xml"/><Relationship Id="rId4" Type="http://schemas.openxmlformats.org/officeDocument/2006/relationships/hyperlink" Target="https://www.javatpoint.com/cpp-tutorial"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hyperlink" Target="https://www.javatpoint.com/java-while-loo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hyperlink" Target="https://www.javatpoint.com/java-do-while-loop"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www.javatpoint.com/java-break"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hyperlink" Target="https://www.javatpoint.com/java-continue"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rmAutofit/>
          </a:bodyPr>
          <a:lstStyle/>
          <a:p>
            <a:r>
              <a:rPr lang="en-US" sz="6600" dirty="0" smtClean="0"/>
              <a:t>Introduction to Java</a:t>
            </a:r>
            <a:endParaRPr lang="en-IN" sz="6600" dirty="0"/>
          </a:p>
        </p:txBody>
      </p:sp>
      <p:sp>
        <p:nvSpPr>
          <p:cNvPr id="5" name="Subtitle 4"/>
          <p:cNvSpPr>
            <a:spLocks noGrp="1"/>
          </p:cNvSpPr>
          <p:nvPr>
            <p:ph type="subTitle" idx="1"/>
          </p:nvPr>
        </p:nvSpPr>
        <p:spPr>
          <a:xfrm>
            <a:off x="1371600" y="3886200"/>
            <a:ext cx="6934200" cy="1752600"/>
          </a:xfrm>
        </p:spPr>
        <p:txBody>
          <a:bodyPr>
            <a:normAutofit fontScale="62500" lnSpcReduction="20000"/>
          </a:bodyPr>
          <a:lstStyle/>
          <a:p>
            <a:r>
              <a:rPr lang="en-US" dirty="0" smtClean="0"/>
              <a:t>			</a:t>
            </a:r>
            <a:r>
              <a:rPr lang="en-US" sz="3400" b="1" dirty="0" smtClean="0"/>
              <a:t>Presented by</a:t>
            </a:r>
          </a:p>
          <a:p>
            <a:r>
              <a:rPr lang="en-US" sz="3400" b="1" dirty="0" smtClean="0"/>
              <a:t>				G. Mahesh</a:t>
            </a:r>
          </a:p>
          <a:p>
            <a:r>
              <a:rPr lang="en-US" sz="3400" b="1" dirty="0" smtClean="0"/>
              <a:t>				Assistant Professor</a:t>
            </a:r>
          </a:p>
          <a:p>
            <a:r>
              <a:rPr lang="en-US" sz="3400" b="1" dirty="0" smtClean="0"/>
              <a:t>				Department of ECE</a:t>
            </a:r>
          </a:p>
          <a:p>
            <a:r>
              <a:rPr lang="en-US" sz="3400" b="1" dirty="0" smtClean="0"/>
              <a:t>			Bapatla Engineering </a:t>
            </a:r>
            <a:r>
              <a:rPr lang="en-US" sz="3400" b="1" dirty="0" smtClean="0"/>
              <a:t>College</a:t>
            </a:r>
            <a:endParaRPr lang="en-IN" sz="3400" b="1" dirty="0" smtClean="0"/>
          </a:p>
          <a:p>
            <a:endParaRPr lang="en-US" sz="3400" b="1" dirty="0" smtClean="0"/>
          </a:p>
          <a:p>
            <a:endParaRPr lang="en-IN" sz="3400" b="1" dirty="0"/>
          </a:p>
        </p:txBody>
      </p:sp>
      <p:sp>
        <p:nvSpPr>
          <p:cNvPr id="6" name="TextBox 5"/>
          <p:cNvSpPr txBox="1"/>
          <p:nvPr/>
        </p:nvSpPr>
        <p:spPr>
          <a:xfrm>
            <a:off x="533400" y="5715000"/>
            <a:ext cx="5105400" cy="369332"/>
          </a:xfrm>
          <a:prstGeom prst="rect">
            <a:avLst/>
          </a:prstGeom>
          <a:noFill/>
        </p:spPr>
        <p:txBody>
          <a:bodyPr wrap="square" rtlCol="0">
            <a:spAutoFit/>
          </a:bodyPr>
          <a:lstStyle/>
          <a:p>
            <a:r>
              <a:rPr lang="en-US" dirty="0" smtClean="0"/>
              <a:t>Source: </a:t>
            </a:r>
            <a:r>
              <a:rPr lang="en-IN" dirty="0" smtClean="0"/>
              <a:t>Herbert </a:t>
            </a:r>
            <a:r>
              <a:rPr lang="en-IN" dirty="0" err="1" smtClean="0"/>
              <a:t>Schildt</a:t>
            </a:r>
            <a:r>
              <a:rPr lang="en-IN" dirty="0" smtClean="0"/>
              <a:t> </a:t>
            </a:r>
            <a:r>
              <a:rPr lang="en-IN" dirty="0" smtClean="0"/>
              <a:t>, </a:t>
            </a:r>
            <a:r>
              <a:rPr lang="en-US" dirty="0" err="1" smtClean="0"/>
              <a:t>Javatpoint</a:t>
            </a:r>
            <a:r>
              <a:rPr lang="en-US" dirty="0" smtClean="0"/>
              <a:t>, </a:t>
            </a:r>
            <a:r>
              <a:rPr lang="en-US" dirty="0" err="1" smtClean="0"/>
              <a:t>geeksforgeeks</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lstStyle/>
          <a:p>
            <a:r>
              <a:rPr lang="en-US" dirty="0" smtClean="0">
                <a:solidFill>
                  <a:srgbClr val="FF0000"/>
                </a:solidFill>
              </a:rPr>
              <a:t>In 2000</a:t>
            </a:r>
            <a:r>
              <a:rPr lang="en-US" dirty="0" smtClean="0"/>
              <a:t>, [J2SE] with [SDK 1.3] was released</a:t>
            </a:r>
          </a:p>
          <a:p>
            <a:r>
              <a:rPr lang="en-US" dirty="0" smtClean="0">
                <a:solidFill>
                  <a:srgbClr val="FF0000"/>
                </a:solidFill>
              </a:rPr>
              <a:t>In 2002</a:t>
            </a:r>
            <a:r>
              <a:rPr lang="en-US" dirty="0" smtClean="0"/>
              <a:t>, [J2SE] with [SDK 1.4] was released</a:t>
            </a:r>
          </a:p>
          <a:p>
            <a:r>
              <a:rPr lang="en-US" dirty="0" smtClean="0">
                <a:solidFill>
                  <a:srgbClr val="FF0000"/>
                </a:solidFill>
              </a:rPr>
              <a:t>In 2004</a:t>
            </a:r>
            <a:r>
              <a:rPr lang="en-US" dirty="0" smtClean="0"/>
              <a:t>, [J2SE] with [JDK 5.0] was released</a:t>
            </a:r>
            <a:r>
              <a:rPr lang="en-IN" dirty="0" smtClean="0"/>
              <a:t> is known as [J2SE 5.0]</a:t>
            </a:r>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Applications</a:t>
            </a:r>
            <a:endParaRPr lang="en-IN" dirty="0"/>
          </a:p>
        </p:txBody>
      </p:sp>
      <p:sp>
        <p:nvSpPr>
          <p:cNvPr id="3" name="Content Placeholder 2"/>
          <p:cNvSpPr>
            <a:spLocks noGrp="1"/>
          </p:cNvSpPr>
          <p:nvPr>
            <p:ph idx="1"/>
          </p:nvPr>
        </p:nvSpPr>
        <p:spPr/>
        <p:txBody>
          <a:bodyPr>
            <a:normAutofit fontScale="92500" lnSpcReduction="20000"/>
          </a:bodyPr>
          <a:lstStyle/>
          <a:p>
            <a:pPr>
              <a:buNone/>
            </a:pPr>
            <a:r>
              <a:rPr lang="en-IN" dirty="0" smtClean="0"/>
              <a:t>1) Standalone Application</a:t>
            </a:r>
          </a:p>
          <a:p>
            <a:pPr algn="just"/>
            <a:r>
              <a:rPr lang="en-IN" dirty="0" smtClean="0"/>
              <a:t>Standalone applications are also known as desktop applications or window-based applications. </a:t>
            </a:r>
          </a:p>
          <a:p>
            <a:pPr>
              <a:buNone/>
            </a:pPr>
            <a:r>
              <a:rPr lang="en-IN" dirty="0" smtClean="0"/>
              <a:t>     Ex: Media player, antivirus, etc. </a:t>
            </a:r>
          </a:p>
          <a:p>
            <a:pPr>
              <a:buNone/>
            </a:pPr>
            <a:r>
              <a:rPr lang="en-IN" dirty="0" smtClean="0"/>
              <a:t>2) Web Application</a:t>
            </a:r>
          </a:p>
          <a:p>
            <a:pPr algn="just"/>
            <a:r>
              <a:rPr lang="en-IN" dirty="0" smtClean="0"/>
              <a:t>An application that runs on the server side and creates a dynamic page is called a web application. </a:t>
            </a:r>
          </a:p>
          <a:p>
            <a:pPr>
              <a:buNone/>
            </a:pPr>
            <a:r>
              <a:rPr lang="en-IN" dirty="0" smtClean="0"/>
              <a:t>     Ex: </a:t>
            </a:r>
            <a:r>
              <a:rPr lang="en-IN" dirty="0" err="1" smtClean="0"/>
              <a:t>Servlet</a:t>
            </a:r>
            <a:r>
              <a:rPr lang="en-IN" dirty="0" smtClean="0"/>
              <a:t>, Spring, </a:t>
            </a:r>
            <a:r>
              <a:rPr lang="en-IN" dirty="0" err="1" smtClean="0"/>
              <a:t>Hibernate,etc</a:t>
            </a:r>
            <a:r>
              <a:rPr lang="en-IN" dirty="0" smtClean="0"/>
              <a:t>.</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normAutofit fontScale="92500" lnSpcReduction="10000"/>
          </a:bodyPr>
          <a:lstStyle/>
          <a:p>
            <a:pPr algn="just">
              <a:buNone/>
            </a:pPr>
            <a:r>
              <a:rPr lang="en-IN" dirty="0" smtClean="0"/>
              <a:t>3) Enterprise Application</a:t>
            </a:r>
          </a:p>
          <a:p>
            <a:pPr algn="just"/>
            <a:r>
              <a:rPr lang="en-IN" dirty="0" smtClean="0"/>
              <a:t>An application that is distributed in nature, such as banking applications, etc. is called an enterprise application. It has advantages like high-level security.</a:t>
            </a:r>
          </a:p>
          <a:p>
            <a:pPr algn="just">
              <a:buNone/>
            </a:pPr>
            <a:r>
              <a:rPr lang="en-IN" dirty="0" smtClean="0"/>
              <a:t>4) Mobile Application</a:t>
            </a:r>
          </a:p>
          <a:p>
            <a:pPr algn="just"/>
            <a:r>
              <a:rPr lang="en-IN" dirty="0" smtClean="0"/>
              <a:t>An application which is created for mobile devices is called a mobile application. Currently, Android and Java ME are used for creating mobile applications.</a:t>
            </a:r>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Java Platforms / Editions</a:t>
            </a:r>
            <a:br>
              <a:rPr lang="en-IN" dirty="0" smtClean="0"/>
            </a:br>
            <a:endParaRPr lang="en-IN" dirty="0"/>
          </a:p>
        </p:txBody>
      </p:sp>
      <p:sp>
        <p:nvSpPr>
          <p:cNvPr id="3" name="Content Placeholder 2"/>
          <p:cNvSpPr>
            <a:spLocks noGrp="1"/>
          </p:cNvSpPr>
          <p:nvPr>
            <p:ph idx="1"/>
          </p:nvPr>
        </p:nvSpPr>
        <p:spPr/>
        <p:txBody>
          <a:bodyPr>
            <a:normAutofit fontScale="77500" lnSpcReduction="20000"/>
          </a:bodyPr>
          <a:lstStyle/>
          <a:p>
            <a:pPr>
              <a:buNone/>
            </a:pPr>
            <a:r>
              <a:rPr lang="en-IN" dirty="0" smtClean="0"/>
              <a:t>There are 4 platforms or editions of Java:</a:t>
            </a:r>
          </a:p>
          <a:p>
            <a:pPr>
              <a:buNone/>
            </a:pPr>
            <a:r>
              <a:rPr lang="en-IN" dirty="0" smtClean="0"/>
              <a:t>1) Java SE (Java Standard Edition)</a:t>
            </a:r>
          </a:p>
          <a:p>
            <a:pPr algn="just"/>
            <a:r>
              <a:rPr lang="en-IN" dirty="0" smtClean="0"/>
              <a:t>It is a Java programming platform. It includes Java programming APIs such as </a:t>
            </a:r>
            <a:r>
              <a:rPr lang="en-IN" dirty="0" err="1" smtClean="0"/>
              <a:t>java.lang</a:t>
            </a:r>
            <a:r>
              <a:rPr lang="en-IN" dirty="0" smtClean="0"/>
              <a:t>, java.io, java.net, </a:t>
            </a:r>
            <a:r>
              <a:rPr lang="en-IN" dirty="0" err="1" smtClean="0"/>
              <a:t>java.util</a:t>
            </a:r>
            <a:r>
              <a:rPr lang="en-IN" dirty="0" smtClean="0"/>
              <a:t>, java.sql, </a:t>
            </a:r>
            <a:r>
              <a:rPr lang="en-IN" dirty="0" err="1" smtClean="0"/>
              <a:t>java.math</a:t>
            </a:r>
            <a:r>
              <a:rPr lang="en-IN" dirty="0" smtClean="0"/>
              <a:t> etc. It includes core topics like OOPs, String, Exception, Inner classes, Multithreading, I/O Stream, Networking, AWT, Swing, Reflection, Collection, etc.</a:t>
            </a:r>
          </a:p>
          <a:p>
            <a:pPr>
              <a:buNone/>
            </a:pPr>
            <a:r>
              <a:rPr lang="en-IN" dirty="0" smtClean="0"/>
              <a:t>2) Java EE (Java Enterprise Edition)</a:t>
            </a:r>
          </a:p>
          <a:p>
            <a:pPr algn="just"/>
            <a:r>
              <a:rPr lang="en-IN" dirty="0" smtClean="0"/>
              <a:t>It is an enterprise platform that is mainly used to develop web and enterprise applications. It is built on top of the Java SE platform. It includes topics like </a:t>
            </a:r>
            <a:r>
              <a:rPr lang="en-IN" dirty="0" err="1" smtClean="0"/>
              <a:t>Servlet</a:t>
            </a:r>
            <a:r>
              <a:rPr lang="en-IN" dirty="0" smtClean="0"/>
              <a:t>, JSP, Web Services etc.</a:t>
            </a:r>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lstStyle/>
          <a:p>
            <a:pPr>
              <a:buNone/>
            </a:pPr>
            <a:r>
              <a:rPr lang="en-IN" dirty="0" smtClean="0"/>
              <a:t>3) Java ME (Java Micro Edition)</a:t>
            </a:r>
          </a:p>
          <a:p>
            <a:r>
              <a:rPr lang="en-IN" dirty="0" smtClean="0"/>
              <a:t>It is a micro platform that is dedicated to mobile applications.</a:t>
            </a:r>
          </a:p>
          <a:p>
            <a:pPr>
              <a:buNone/>
            </a:pPr>
            <a:endParaRPr lang="en-IN" dirty="0" smtClean="0"/>
          </a:p>
          <a:p>
            <a:pPr>
              <a:buNone/>
            </a:pP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Environment</a:t>
            </a:r>
            <a:endParaRPr lang="en-IN" dirty="0"/>
          </a:p>
        </p:txBody>
      </p:sp>
      <p:sp>
        <p:nvSpPr>
          <p:cNvPr id="3" name="Content Placeholder 2"/>
          <p:cNvSpPr>
            <a:spLocks noGrp="1"/>
          </p:cNvSpPr>
          <p:nvPr>
            <p:ph idx="1"/>
          </p:nvPr>
        </p:nvSpPr>
        <p:spPr/>
        <p:txBody>
          <a:bodyPr/>
          <a:lstStyle/>
          <a:p>
            <a:r>
              <a:rPr lang="en-US" dirty="0" smtClean="0"/>
              <a:t>JDK</a:t>
            </a:r>
          </a:p>
          <a:p>
            <a:r>
              <a:rPr lang="en-US" dirty="0" smtClean="0"/>
              <a:t>JRE</a:t>
            </a:r>
          </a:p>
          <a:p>
            <a:r>
              <a:rPr lang="en-US" dirty="0" smtClean="0"/>
              <a:t>JVM</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IN" sz="4000" dirty="0" smtClean="0"/>
              <a:t>JRE</a:t>
            </a:r>
            <a:br>
              <a:rPr lang="en-IN" sz="4000" dirty="0" smtClean="0"/>
            </a:br>
            <a:endParaRPr lang="en-IN" sz="4000" dirty="0"/>
          </a:p>
        </p:txBody>
      </p:sp>
      <p:sp>
        <p:nvSpPr>
          <p:cNvPr id="3" name="Content Placeholder 2"/>
          <p:cNvSpPr>
            <a:spLocks noGrp="1"/>
          </p:cNvSpPr>
          <p:nvPr>
            <p:ph idx="1"/>
          </p:nvPr>
        </p:nvSpPr>
        <p:spPr/>
        <p:txBody>
          <a:bodyPr/>
          <a:lstStyle/>
          <a:p>
            <a:pPr algn="just"/>
            <a:r>
              <a:rPr lang="en-IN" dirty="0" smtClean="0"/>
              <a:t>JRE is an acronym for </a:t>
            </a:r>
            <a:r>
              <a:rPr lang="en-IN" dirty="0" smtClean="0">
                <a:solidFill>
                  <a:srgbClr val="FF0000"/>
                </a:solidFill>
              </a:rPr>
              <a:t>Java Runtime Environment</a:t>
            </a:r>
            <a:r>
              <a:rPr lang="en-IN" dirty="0" smtClean="0"/>
              <a:t>. It is also written as Java RTE. </a:t>
            </a:r>
          </a:p>
          <a:p>
            <a:pPr algn="just"/>
            <a:r>
              <a:rPr lang="en-IN" dirty="0" smtClean="0">
                <a:solidFill>
                  <a:srgbClr val="00B050"/>
                </a:solidFill>
              </a:rPr>
              <a:t>The Java Runtime Environment is a set of software tools which are used for developing Java applications.</a:t>
            </a:r>
          </a:p>
          <a:p>
            <a:pPr algn="just"/>
            <a:r>
              <a:rPr lang="en-US" dirty="0" smtClean="0"/>
              <a:t>JRE Consists of JVM</a:t>
            </a:r>
            <a:endParaRPr lang="en-IN" dirty="0" smtClean="0"/>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90600" y="1066800"/>
            <a:ext cx="6705600" cy="4152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JDK</a:t>
            </a:r>
            <a:br>
              <a:rPr lang="en-IN" dirty="0" smtClean="0"/>
            </a:br>
            <a:endParaRPr lang="en-IN" dirty="0"/>
          </a:p>
        </p:txBody>
      </p:sp>
      <p:sp>
        <p:nvSpPr>
          <p:cNvPr id="3" name="Content Placeholder 2"/>
          <p:cNvSpPr>
            <a:spLocks noGrp="1"/>
          </p:cNvSpPr>
          <p:nvPr>
            <p:ph idx="1"/>
          </p:nvPr>
        </p:nvSpPr>
        <p:spPr/>
        <p:txBody>
          <a:bodyPr/>
          <a:lstStyle/>
          <a:p>
            <a:pPr algn="just"/>
            <a:r>
              <a:rPr lang="en-IN" dirty="0" smtClean="0"/>
              <a:t>JDK is an acronym for </a:t>
            </a:r>
            <a:r>
              <a:rPr lang="en-IN" dirty="0" smtClean="0">
                <a:solidFill>
                  <a:srgbClr val="FF0000"/>
                </a:solidFill>
              </a:rPr>
              <a:t>Java Development Kit</a:t>
            </a:r>
            <a:r>
              <a:rPr lang="en-IN" dirty="0" smtClean="0"/>
              <a:t>. </a:t>
            </a:r>
            <a:r>
              <a:rPr lang="en-IN" dirty="0" smtClean="0">
                <a:solidFill>
                  <a:srgbClr val="00B050"/>
                </a:solidFill>
              </a:rPr>
              <a:t>The Java Development Kit (JDK) is a software development environment which is used to develop Java applications and applets. </a:t>
            </a:r>
            <a:endParaRPr lang="en-IN" dirty="0" smtClean="0"/>
          </a:p>
          <a:p>
            <a:pPr algn="just"/>
            <a:r>
              <a:rPr lang="en-IN" dirty="0" smtClean="0"/>
              <a:t>JDK Consists of  JRE + Development tools (Compiler) </a:t>
            </a:r>
          </a:p>
          <a:p>
            <a:pPr algn="just"/>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90600" y="1219200"/>
            <a:ext cx="7086600"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US" dirty="0" smtClean="0"/>
              <a:t>Java is a high level programming language that was originally developed by Sun Microsystems of USA and released in 1995.</a:t>
            </a:r>
          </a:p>
          <a:p>
            <a:pPr algn="just"/>
            <a:r>
              <a:rPr lang="en-US" dirty="0" smtClean="0"/>
              <a:t>It was developed by James Gosling</a:t>
            </a:r>
          </a:p>
          <a:p>
            <a:pPr algn="just"/>
            <a:r>
              <a:rPr lang="en-US" dirty="0" smtClean="0"/>
              <a:t>Java runs on variety of Platform</a:t>
            </a:r>
          </a:p>
          <a:p>
            <a:pPr algn="just">
              <a:buNone/>
            </a:pPr>
            <a:r>
              <a:rPr lang="en-US" dirty="0" smtClean="0"/>
              <a:t>    Ex: Windows, Linux, Unix etc.</a:t>
            </a:r>
          </a:p>
          <a:p>
            <a:pPr algn="just"/>
            <a:r>
              <a:rPr lang="en-US" dirty="0" smtClean="0"/>
              <a:t>It can be expressed as</a:t>
            </a:r>
          </a:p>
          <a:p>
            <a:pPr algn="just">
              <a:buNone/>
            </a:pPr>
            <a:r>
              <a:rPr lang="en-US" dirty="0" smtClean="0"/>
              <a:t>    WORA – Write once Run Anywhere (The Compiled java code can run on all platforms)</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JVM</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JVM-Java Virtual Machine</a:t>
            </a:r>
          </a:p>
          <a:p>
            <a:pPr algn="just"/>
            <a:r>
              <a:rPr lang="en-IN" dirty="0" smtClean="0"/>
              <a:t>JVM is an abstract machine. It is a specification that provides runtime environment in which java bytecode can be executed.</a:t>
            </a:r>
          </a:p>
          <a:p>
            <a:pPr algn="just"/>
            <a:r>
              <a:rPr lang="en-US" dirty="0" smtClean="0"/>
              <a:t>It is Platform dependent</a:t>
            </a:r>
            <a:endParaRPr lang="en-IN" dirty="0" smtClean="0"/>
          </a:p>
          <a:p>
            <a:pPr algn="just">
              <a:buNone/>
            </a:pPr>
            <a:r>
              <a:rPr lang="en-US" dirty="0" smtClean="0">
                <a:solidFill>
                  <a:srgbClr val="FF0000"/>
                </a:solidFill>
              </a:rPr>
              <a:t>JVM Does:</a:t>
            </a:r>
            <a:endParaRPr lang="en-IN" dirty="0" smtClean="0">
              <a:solidFill>
                <a:srgbClr val="FF0000"/>
              </a:solidFill>
            </a:endParaRPr>
          </a:p>
          <a:p>
            <a:r>
              <a:rPr lang="fr-FR" dirty="0" smtClean="0"/>
              <a:t>Loads code</a:t>
            </a:r>
          </a:p>
          <a:p>
            <a:r>
              <a:rPr lang="fr-FR" dirty="0" smtClean="0"/>
              <a:t>Verifies code</a:t>
            </a:r>
          </a:p>
          <a:p>
            <a:r>
              <a:rPr lang="fr-FR" dirty="0" smtClean="0"/>
              <a:t>Executes code</a:t>
            </a:r>
          </a:p>
          <a:p>
            <a:r>
              <a:rPr lang="fr-FR" dirty="0" smtClean="0"/>
              <a:t>Provides runtime environment</a:t>
            </a:r>
          </a:p>
          <a:p>
            <a:pPr algn="just"/>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algn="ctr">
              <a:buNone/>
            </a:pPr>
            <a:r>
              <a:rPr lang="en-US" dirty="0" smtClean="0"/>
              <a:t>        </a:t>
            </a:r>
            <a:r>
              <a:rPr lang="en-US" sz="5400" dirty="0" smtClean="0"/>
              <a:t>JDK</a:t>
            </a:r>
          </a:p>
          <a:p>
            <a:pPr algn="ctr">
              <a:buNone/>
            </a:pPr>
            <a:endParaRPr lang="en-IN" dirty="0"/>
          </a:p>
        </p:txBody>
      </p:sp>
      <p:cxnSp>
        <p:nvCxnSpPr>
          <p:cNvPr id="5" name="Straight Arrow Connector 4"/>
          <p:cNvCxnSpPr/>
          <p:nvPr/>
        </p:nvCxnSpPr>
        <p:spPr>
          <a:xfrm rot="5400000">
            <a:off x="4191000" y="2438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2743200"/>
            <a:ext cx="2971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2743200" y="3048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715000" y="3048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28800" y="3200400"/>
            <a:ext cx="2590800" cy="707886"/>
          </a:xfrm>
          <a:prstGeom prst="rect">
            <a:avLst/>
          </a:prstGeom>
          <a:noFill/>
        </p:spPr>
        <p:txBody>
          <a:bodyPr wrap="square" rtlCol="0">
            <a:spAutoFit/>
          </a:bodyPr>
          <a:lstStyle/>
          <a:p>
            <a:r>
              <a:rPr lang="en-US" sz="4000" dirty="0" smtClean="0"/>
              <a:t> Compiler</a:t>
            </a:r>
            <a:endParaRPr lang="en-IN" sz="4000" dirty="0"/>
          </a:p>
        </p:txBody>
      </p:sp>
      <p:sp>
        <p:nvSpPr>
          <p:cNvPr id="14" name="TextBox 13"/>
          <p:cNvSpPr txBox="1"/>
          <p:nvPr/>
        </p:nvSpPr>
        <p:spPr>
          <a:xfrm>
            <a:off x="4876800" y="3429000"/>
            <a:ext cx="2286000" cy="769441"/>
          </a:xfrm>
          <a:prstGeom prst="rect">
            <a:avLst/>
          </a:prstGeom>
          <a:noFill/>
        </p:spPr>
        <p:txBody>
          <a:bodyPr wrap="square" rtlCol="0">
            <a:spAutoFit/>
          </a:bodyPr>
          <a:lstStyle/>
          <a:p>
            <a:r>
              <a:rPr lang="en-US" sz="4400" dirty="0" smtClean="0"/>
              <a:t>     JRE</a:t>
            </a:r>
            <a:endParaRPr lang="en-IN" sz="4400" dirty="0"/>
          </a:p>
        </p:txBody>
      </p:sp>
      <p:cxnSp>
        <p:nvCxnSpPr>
          <p:cNvPr id="16" name="Straight Arrow Connector 15"/>
          <p:cNvCxnSpPr/>
          <p:nvPr/>
        </p:nvCxnSpPr>
        <p:spPr>
          <a:xfrm rot="5400000">
            <a:off x="5753894" y="4380706"/>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48200" y="4800600"/>
            <a:ext cx="2438400" cy="769441"/>
          </a:xfrm>
          <a:prstGeom prst="rect">
            <a:avLst/>
          </a:prstGeom>
          <a:noFill/>
        </p:spPr>
        <p:txBody>
          <a:bodyPr wrap="square" rtlCol="0">
            <a:spAutoFit/>
          </a:bodyPr>
          <a:lstStyle/>
          <a:p>
            <a:r>
              <a:rPr lang="en-US" sz="4400" dirty="0" smtClean="0"/>
              <a:t>       JVM</a:t>
            </a:r>
            <a:endParaRPr lang="en-IN" sz="4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600200"/>
            <a:ext cx="8229600" cy="4525963"/>
          </a:xfrm>
        </p:spPr>
        <p:txBody>
          <a:bodyPr/>
          <a:lstStyle/>
          <a:p>
            <a:pPr algn="just"/>
            <a:r>
              <a:rPr lang="en-US" dirty="0" smtClean="0"/>
              <a:t>Java Compiler (JavaC) translates Source code into Bytecode. </a:t>
            </a:r>
            <a:r>
              <a:rPr lang="en-US" dirty="0" smtClean="0">
                <a:solidFill>
                  <a:srgbClr val="FF0000"/>
                </a:solidFill>
              </a:rPr>
              <a:t>The bytecode is Machine independent.</a:t>
            </a:r>
            <a:r>
              <a:rPr lang="en-US" dirty="0" smtClean="0"/>
              <a:t> It can run on any machine (Platform Independent). </a:t>
            </a:r>
          </a:p>
          <a:p>
            <a:pPr algn="just">
              <a:buNone/>
            </a:pPr>
            <a:r>
              <a:rPr lang="en-US" dirty="0" smtClean="0"/>
              <a:t>      </a:t>
            </a:r>
            <a:endParaRPr lang="en-IN" dirty="0"/>
          </a:p>
        </p:txBody>
      </p:sp>
      <p:sp>
        <p:nvSpPr>
          <p:cNvPr id="6" name="TextBox 5"/>
          <p:cNvSpPr txBox="1"/>
          <p:nvPr/>
        </p:nvSpPr>
        <p:spPr>
          <a:xfrm>
            <a:off x="685800" y="4114800"/>
            <a:ext cx="2362200" cy="584775"/>
          </a:xfrm>
          <a:prstGeom prst="rect">
            <a:avLst/>
          </a:prstGeom>
          <a:noFill/>
        </p:spPr>
        <p:txBody>
          <a:bodyPr wrap="square" rtlCol="0">
            <a:spAutoFit/>
          </a:bodyPr>
          <a:lstStyle/>
          <a:p>
            <a:r>
              <a:rPr lang="en-US" sz="3200" dirty="0" smtClean="0"/>
              <a:t>Source Code</a:t>
            </a:r>
            <a:endParaRPr lang="en-IN" sz="3200" dirty="0"/>
          </a:p>
        </p:txBody>
      </p:sp>
      <p:sp>
        <p:nvSpPr>
          <p:cNvPr id="7" name="TextBox 6"/>
          <p:cNvSpPr txBox="1"/>
          <p:nvPr/>
        </p:nvSpPr>
        <p:spPr>
          <a:xfrm>
            <a:off x="3810001" y="4191000"/>
            <a:ext cx="1828800" cy="584775"/>
          </a:xfrm>
          <a:prstGeom prst="rect">
            <a:avLst/>
          </a:prstGeom>
          <a:noFill/>
        </p:spPr>
        <p:txBody>
          <a:bodyPr wrap="square" rtlCol="0">
            <a:spAutoFit/>
          </a:bodyPr>
          <a:lstStyle/>
          <a:p>
            <a:r>
              <a:rPr lang="en-US" sz="3200" dirty="0" smtClean="0"/>
              <a:t>Compiler</a:t>
            </a:r>
            <a:endParaRPr lang="en-IN" sz="3200" dirty="0"/>
          </a:p>
        </p:txBody>
      </p:sp>
      <p:sp>
        <p:nvSpPr>
          <p:cNvPr id="8" name="TextBox 7"/>
          <p:cNvSpPr txBox="1"/>
          <p:nvPr/>
        </p:nvSpPr>
        <p:spPr>
          <a:xfrm>
            <a:off x="6477000" y="4267200"/>
            <a:ext cx="2133600" cy="584775"/>
          </a:xfrm>
          <a:prstGeom prst="rect">
            <a:avLst/>
          </a:prstGeom>
          <a:noFill/>
        </p:spPr>
        <p:txBody>
          <a:bodyPr wrap="square" rtlCol="0">
            <a:spAutoFit/>
          </a:bodyPr>
          <a:lstStyle/>
          <a:p>
            <a:r>
              <a:rPr lang="en-US" sz="3200" dirty="0" smtClean="0"/>
              <a:t>Bytecode</a:t>
            </a:r>
            <a:endParaRPr lang="en-IN" sz="3200" dirty="0"/>
          </a:p>
        </p:txBody>
      </p:sp>
      <p:cxnSp>
        <p:nvCxnSpPr>
          <p:cNvPr id="10" name="Straight Arrow Connector 9"/>
          <p:cNvCxnSpPr/>
          <p:nvPr/>
        </p:nvCxnSpPr>
        <p:spPr>
          <a:xfrm>
            <a:off x="3124200" y="44958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715000" y="44958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43000" y="4953000"/>
            <a:ext cx="1676400" cy="523220"/>
          </a:xfrm>
          <a:prstGeom prst="rect">
            <a:avLst/>
          </a:prstGeom>
          <a:noFill/>
        </p:spPr>
        <p:txBody>
          <a:bodyPr wrap="square" rtlCol="0">
            <a:spAutoFit/>
          </a:bodyPr>
          <a:lstStyle/>
          <a:p>
            <a:r>
              <a:rPr lang="en-US" sz="2800" dirty="0" smtClean="0"/>
              <a:t>.Java</a:t>
            </a:r>
            <a:endParaRPr lang="en-IN" sz="2800" dirty="0"/>
          </a:p>
        </p:txBody>
      </p:sp>
      <p:sp>
        <p:nvSpPr>
          <p:cNvPr id="14" name="TextBox 13"/>
          <p:cNvSpPr txBox="1"/>
          <p:nvPr/>
        </p:nvSpPr>
        <p:spPr>
          <a:xfrm>
            <a:off x="3962400" y="4953000"/>
            <a:ext cx="1219200" cy="523220"/>
          </a:xfrm>
          <a:prstGeom prst="rect">
            <a:avLst/>
          </a:prstGeom>
          <a:noFill/>
        </p:spPr>
        <p:txBody>
          <a:bodyPr wrap="square" rtlCol="0">
            <a:spAutoFit/>
          </a:bodyPr>
          <a:lstStyle/>
          <a:p>
            <a:r>
              <a:rPr lang="en-US" sz="2800" dirty="0" err="1" smtClean="0"/>
              <a:t>Javac</a:t>
            </a:r>
            <a:endParaRPr lang="en-IN" sz="2800" dirty="0"/>
          </a:p>
        </p:txBody>
      </p:sp>
      <p:sp>
        <p:nvSpPr>
          <p:cNvPr id="15" name="TextBox 14"/>
          <p:cNvSpPr txBox="1"/>
          <p:nvPr/>
        </p:nvSpPr>
        <p:spPr>
          <a:xfrm>
            <a:off x="6781800" y="5029200"/>
            <a:ext cx="1219200" cy="523220"/>
          </a:xfrm>
          <a:prstGeom prst="rect">
            <a:avLst/>
          </a:prstGeom>
          <a:noFill/>
        </p:spPr>
        <p:txBody>
          <a:bodyPr wrap="square" rtlCol="0">
            <a:spAutoFit/>
          </a:bodyPr>
          <a:lstStyle/>
          <a:p>
            <a:r>
              <a:rPr lang="en-US" sz="2800" dirty="0" smtClean="0"/>
              <a:t>.Class</a:t>
            </a:r>
            <a:endParaRPr lang="en-IN" sz="2800" dirty="0"/>
          </a:p>
        </p:txBody>
      </p:sp>
      <p:sp>
        <p:nvSpPr>
          <p:cNvPr id="16" name="TextBox 15"/>
          <p:cNvSpPr txBox="1"/>
          <p:nvPr/>
        </p:nvSpPr>
        <p:spPr>
          <a:xfrm>
            <a:off x="2743200" y="609600"/>
            <a:ext cx="4343400" cy="830997"/>
          </a:xfrm>
          <a:prstGeom prst="rect">
            <a:avLst/>
          </a:prstGeom>
          <a:noFill/>
        </p:spPr>
        <p:txBody>
          <a:bodyPr wrap="square" rtlCol="0">
            <a:spAutoFit/>
          </a:bodyPr>
          <a:lstStyle/>
          <a:p>
            <a:pPr algn="ctr"/>
            <a:r>
              <a:rPr lang="en-US" sz="4800" dirty="0" smtClean="0"/>
              <a:t>Compiler</a:t>
            </a:r>
            <a:endParaRPr lang="en-IN" sz="4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normAutofit/>
          </a:bodyPr>
          <a:lstStyle/>
          <a:p>
            <a:r>
              <a:rPr lang="en-US" sz="4800" dirty="0" smtClean="0"/>
              <a:t>JVM translates </a:t>
            </a:r>
            <a:r>
              <a:rPr lang="en-US" sz="4800" dirty="0" smtClean="0">
                <a:solidFill>
                  <a:srgbClr val="FF0000"/>
                </a:solidFill>
              </a:rPr>
              <a:t>Bytecode into Machine Code</a:t>
            </a:r>
            <a:endParaRPr lang="en-IN" sz="48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85800" y="457200"/>
            <a:ext cx="7467599"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jvm.jpg"/>
          <p:cNvPicPr>
            <a:picLocks noChangeAspect="1" noChangeArrowheads="1"/>
          </p:cNvPicPr>
          <p:nvPr/>
        </p:nvPicPr>
        <p:blipFill>
          <a:blip r:embed="rId2"/>
          <a:srcRect/>
          <a:stretch>
            <a:fillRect/>
          </a:stretch>
        </p:blipFill>
        <p:spPr bwMode="auto">
          <a:xfrm>
            <a:off x="0" y="437554"/>
            <a:ext cx="9144000" cy="598289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62000" y="381000"/>
            <a:ext cx="7543799" cy="6019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81000" y="228600"/>
            <a:ext cx="84582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81000" y="304800"/>
            <a:ext cx="8382000" cy="6172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457200" y="533400"/>
            <a:ext cx="8458199"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Java</a:t>
            </a:r>
            <a:endParaRPr lang="en-IN" dirty="0"/>
          </a:p>
        </p:txBody>
      </p:sp>
      <p:sp>
        <p:nvSpPr>
          <p:cNvPr id="3" name="Content Placeholder 2"/>
          <p:cNvSpPr>
            <a:spLocks noGrp="1"/>
          </p:cNvSpPr>
          <p:nvPr>
            <p:ph idx="1"/>
          </p:nvPr>
        </p:nvSpPr>
        <p:spPr/>
        <p:txBody>
          <a:bodyPr>
            <a:normAutofit lnSpcReduction="10000"/>
          </a:bodyPr>
          <a:lstStyle/>
          <a:p>
            <a:pPr algn="just"/>
            <a:r>
              <a:rPr lang="en-US" dirty="0" smtClean="0"/>
              <a:t>Java is a object oriented programming language developed by Sun Microsystems of USA in 1991.</a:t>
            </a:r>
          </a:p>
          <a:p>
            <a:pPr algn="just"/>
            <a:r>
              <a:rPr lang="en-US" dirty="0" smtClean="0"/>
              <a:t>Java was designed for the development of software to the consumer electronic devices like TV’s, VCR’s and other electronic machines.</a:t>
            </a:r>
          </a:p>
          <a:p>
            <a:pPr algn="just"/>
            <a:r>
              <a:rPr lang="en-US" dirty="0" smtClean="0"/>
              <a:t>The goal has a strong impact on the development </a:t>
            </a:r>
            <a:r>
              <a:rPr lang="en-US" dirty="0" smtClean="0">
                <a:solidFill>
                  <a:srgbClr val="FF0000"/>
                </a:solidFill>
              </a:rPr>
              <a:t>to make the language simple, portable and highly reliable.</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62000" y="533400"/>
            <a:ext cx="78486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85800" y="304800"/>
            <a:ext cx="7543800" cy="6248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Importance of Java to internet</a:t>
            </a:r>
            <a:endParaRPr lang="en-IN" dirty="0"/>
          </a:p>
        </p:txBody>
      </p:sp>
      <p:pic>
        <p:nvPicPr>
          <p:cNvPr id="1027" name="Picture 3"/>
          <p:cNvPicPr>
            <a:picLocks noChangeAspect="1" noChangeArrowheads="1"/>
          </p:cNvPicPr>
          <p:nvPr/>
        </p:nvPicPr>
        <p:blipFill>
          <a:blip r:embed="rId2"/>
          <a:srcRect/>
          <a:stretch>
            <a:fillRect/>
          </a:stretch>
        </p:blipFill>
        <p:spPr bwMode="auto">
          <a:xfrm>
            <a:off x="457200" y="2057400"/>
            <a:ext cx="8000999" cy="2895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normAutofit lnSpcReduction="10000"/>
          </a:bodyPr>
          <a:lstStyle/>
          <a:p>
            <a:pPr algn="just"/>
            <a:r>
              <a:rPr lang="en-US" dirty="0" smtClean="0"/>
              <a:t>The internet users can also use the java enabled browsers to download an applet located on a computer anywhere in the internet and run those applets on local Computer.</a:t>
            </a:r>
            <a:endParaRPr lang="en-IN" dirty="0" smtClean="0"/>
          </a:p>
          <a:p>
            <a:pPr>
              <a:buNone/>
            </a:pPr>
            <a:r>
              <a:rPr lang="en-US" dirty="0" smtClean="0">
                <a:solidFill>
                  <a:srgbClr val="FF0000"/>
                </a:solidFill>
              </a:rPr>
              <a:t>Note:</a:t>
            </a:r>
            <a:r>
              <a:rPr lang="en-US" dirty="0" smtClean="0"/>
              <a:t> An interconnection between two or more systems or devices called as networks. These are connected in a logically or physical manner.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lstStyle/>
          <a:p>
            <a:pPr>
              <a:buNone/>
            </a:pPr>
            <a:r>
              <a:rPr lang="en-US" dirty="0" smtClean="0"/>
              <a:t>Internet: </a:t>
            </a:r>
          </a:p>
          <a:p>
            <a:r>
              <a:rPr lang="en-US" dirty="0" smtClean="0"/>
              <a:t>Several networks are connected together</a:t>
            </a:r>
          </a:p>
          <a:p>
            <a:r>
              <a:rPr lang="en-US" dirty="0" smtClean="0"/>
              <a:t>Network of Networks</a:t>
            </a:r>
          </a:p>
          <a:p>
            <a:r>
              <a:rPr lang="en-US" dirty="0" smtClean="0"/>
              <a:t>According to federal networking council internet can be defined as Global information System.</a:t>
            </a:r>
          </a:p>
          <a:p>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World Wide Web(WWW)</a:t>
            </a:r>
            <a:endParaRPr lang="en-IN" dirty="0"/>
          </a:p>
        </p:txBody>
      </p:sp>
      <p:sp>
        <p:nvSpPr>
          <p:cNvPr id="3" name="Content Placeholder 2"/>
          <p:cNvSpPr>
            <a:spLocks noGrp="1"/>
          </p:cNvSpPr>
          <p:nvPr>
            <p:ph idx="1"/>
          </p:nvPr>
        </p:nvSpPr>
        <p:spPr/>
        <p:txBody>
          <a:bodyPr>
            <a:normAutofit fontScale="77500" lnSpcReduction="20000"/>
          </a:bodyPr>
          <a:lstStyle/>
          <a:p>
            <a:endParaRPr lang="en-US" dirty="0" smtClean="0"/>
          </a:p>
          <a:p>
            <a:pPr algn="just"/>
            <a:r>
              <a:rPr lang="en-IN" dirty="0" smtClean="0"/>
              <a:t>World Wide Web, which is also known as a Web, is a collection of websites or web pages stored in web servers and connected to local computers through the internet.</a:t>
            </a:r>
          </a:p>
          <a:p>
            <a:pPr algn="just"/>
            <a:r>
              <a:rPr lang="en-IN" dirty="0" smtClean="0"/>
              <a:t>These websites contain text pages, digital images, audios, videos, etc. Users can access the content of these sites from any part of the world over the internet using their devices such as computers, laptops, cell phones, etc.</a:t>
            </a:r>
            <a:endParaRPr lang="en-US" dirty="0" smtClean="0"/>
          </a:p>
          <a:p>
            <a:r>
              <a:rPr lang="en-US" dirty="0" smtClean="0"/>
              <a:t>Software Application</a:t>
            </a:r>
          </a:p>
          <a:p>
            <a:r>
              <a:rPr lang="en-US" dirty="0" smtClean="0"/>
              <a:t>Makes it easy for anyone to publish and browse web pages on the internet.</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Key points</a:t>
            </a:r>
            <a:endParaRPr lang="en-IN" dirty="0"/>
          </a:p>
        </p:txBody>
      </p:sp>
      <p:sp>
        <p:nvSpPr>
          <p:cNvPr id="3" name="Content Placeholder 2"/>
          <p:cNvSpPr>
            <a:spLocks noGrp="1"/>
          </p:cNvSpPr>
          <p:nvPr>
            <p:ph idx="1"/>
          </p:nvPr>
        </p:nvSpPr>
        <p:spPr/>
        <p:txBody>
          <a:bodyPr/>
          <a:lstStyle/>
          <a:p>
            <a:r>
              <a:rPr lang="en-US" dirty="0" smtClean="0"/>
              <a:t>Java associated with internet</a:t>
            </a:r>
          </a:p>
          <a:p>
            <a:r>
              <a:rPr lang="en-US" dirty="0" smtClean="0"/>
              <a:t>Very first program (hot java)</a:t>
            </a:r>
          </a:p>
          <a:p>
            <a:r>
              <a:rPr lang="en-US" dirty="0" smtClean="0"/>
              <a:t>Hot java was a Web browser</a:t>
            </a:r>
          </a:p>
          <a:p>
            <a:r>
              <a:rPr lang="en-US" dirty="0" smtClean="0"/>
              <a:t>Browser is a software application</a:t>
            </a:r>
          </a:p>
          <a:p>
            <a:pPr>
              <a:buNone/>
            </a:pPr>
            <a:r>
              <a:rPr lang="en-US" dirty="0" smtClean="0"/>
              <a:t>             1.View web pages</a:t>
            </a:r>
          </a:p>
          <a:p>
            <a:pPr>
              <a:buNone/>
            </a:pPr>
            <a:r>
              <a:rPr lang="en-US" dirty="0" smtClean="0"/>
              <a:t>             2.Send and Receive E-Mails</a:t>
            </a:r>
          </a:p>
          <a:p>
            <a:pPr>
              <a:buNone/>
            </a:pPr>
            <a:r>
              <a:rPr lang="en-US" dirty="0" smtClean="0"/>
              <a:t>             3. Run Applets</a:t>
            </a:r>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Data Types</a:t>
            </a:r>
            <a:endParaRPr lang="en-IN" dirty="0"/>
          </a:p>
        </p:txBody>
      </p:sp>
      <p:sp>
        <p:nvSpPr>
          <p:cNvPr id="3" name="Content Placeholder 2"/>
          <p:cNvSpPr>
            <a:spLocks noGrp="1"/>
          </p:cNvSpPr>
          <p:nvPr>
            <p:ph idx="1"/>
          </p:nvPr>
        </p:nvSpPr>
        <p:spPr/>
        <p:txBody>
          <a:bodyPr/>
          <a:lstStyle/>
          <a:p>
            <a:r>
              <a:rPr lang="en-US" dirty="0" smtClean="0"/>
              <a:t>Data Types are the Special types of keywords which are used to introduce the data to the compiler.</a:t>
            </a:r>
          </a:p>
          <a:p>
            <a:r>
              <a:rPr lang="en-US" dirty="0" smtClean="0"/>
              <a:t>Each variable in java has a data type</a:t>
            </a:r>
          </a:p>
          <a:p>
            <a:r>
              <a:rPr lang="en-US" dirty="0" smtClean="0"/>
              <a:t>Data type Specifies the Size and the type of values that can be stored</a:t>
            </a:r>
          </a:p>
          <a:p>
            <a:r>
              <a:rPr lang="en-US" dirty="0" smtClean="0"/>
              <a:t>Data types are classified into two types</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lstStyle/>
          <a:p>
            <a:r>
              <a:rPr lang="en-US" dirty="0" smtClean="0"/>
              <a:t>1. </a:t>
            </a:r>
            <a:r>
              <a:rPr lang="en-US" dirty="0" err="1" smtClean="0"/>
              <a:t>Premitive</a:t>
            </a:r>
            <a:r>
              <a:rPr lang="en-US" dirty="0" smtClean="0"/>
              <a:t> data type (intrinsic)   </a:t>
            </a:r>
          </a:p>
          <a:p>
            <a:pPr>
              <a:buNone/>
            </a:pPr>
            <a:r>
              <a:rPr lang="en-US" dirty="0" smtClean="0"/>
              <a:t>        </a:t>
            </a:r>
          </a:p>
          <a:p>
            <a:r>
              <a:rPr lang="en-US" dirty="0" smtClean="0"/>
              <a:t>2. Non </a:t>
            </a:r>
            <a:r>
              <a:rPr lang="en-US" dirty="0" err="1" smtClean="0"/>
              <a:t>premitive</a:t>
            </a:r>
            <a:r>
              <a:rPr lang="en-US" dirty="0" smtClean="0"/>
              <a:t> </a:t>
            </a:r>
            <a:r>
              <a:rPr lang="en-US" dirty="0" err="1" smtClean="0"/>
              <a:t>dat</a:t>
            </a:r>
            <a:r>
              <a:rPr lang="en-US" dirty="0" smtClean="0"/>
              <a:t> type (Derived)</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 to Set Path</a:t>
            </a:r>
            <a:endParaRPr lang="en-IN" dirty="0"/>
          </a:p>
        </p:txBody>
      </p:sp>
      <p:sp>
        <p:nvSpPr>
          <p:cNvPr id="3" name="Content Placeholder 2"/>
          <p:cNvSpPr>
            <a:spLocks noGrp="1"/>
          </p:cNvSpPr>
          <p:nvPr>
            <p:ph idx="1"/>
          </p:nvPr>
        </p:nvSpPr>
        <p:spPr/>
        <p:txBody>
          <a:bodyPr>
            <a:normAutofit lnSpcReduction="10000"/>
          </a:bodyPr>
          <a:lstStyle/>
          <a:p>
            <a:r>
              <a:rPr lang="en-US" dirty="0" smtClean="0"/>
              <a:t>Step-1: Download the JDK Software</a:t>
            </a:r>
          </a:p>
          <a:p>
            <a:r>
              <a:rPr lang="en-US" dirty="0" smtClean="0"/>
              <a:t>Step-2: </a:t>
            </a:r>
            <a:r>
              <a:rPr lang="en-US" dirty="0" err="1" smtClean="0"/>
              <a:t>Goto</a:t>
            </a:r>
            <a:r>
              <a:rPr lang="en-US" dirty="0" smtClean="0"/>
              <a:t> C-Drive-Program files-java-</a:t>
            </a:r>
            <a:r>
              <a:rPr lang="en-US" dirty="0" err="1" smtClean="0"/>
              <a:t>jdk</a:t>
            </a:r>
            <a:r>
              <a:rPr lang="en-US" dirty="0" smtClean="0"/>
              <a:t>-Bin</a:t>
            </a:r>
          </a:p>
          <a:p>
            <a:r>
              <a:rPr lang="en-US" dirty="0" smtClean="0"/>
              <a:t>Step-3: Copy the link address</a:t>
            </a:r>
          </a:p>
          <a:p>
            <a:r>
              <a:rPr lang="en-US" dirty="0" smtClean="0"/>
              <a:t>Step-4: </a:t>
            </a:r>
            <a:r>
              <a:rPr lang="en-US" dirty="0" err="1" smtClean="0"/>
              <a:t>Goto</a:t>
            </a:r>
            <a:r>
              <a:rPr lang="en-US" dirty="0" smtClean="0"/>
              <a:t> Control Panel-System and Security--Systems—</a:t>
            </a:r>
            <a:r>
              <a:rPr lang="en-US" dirty="0" err="1" smtClean="0"/>
              <a:t>Adavanced</a:t>
            </a:r>
            <a:r>
              <a:rPr lang="en-US" dirty="0" smtClean="0"/>
              <a:t> system settings- Environment variables-User variables-new-copy the link address (Windows 7)</a:t>
            </a:r>
          </a:p>
          <a:p>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lstStyle/>
          <a:p>
            <a:pPr algn="just"/>
            <a:r>
              <a:rPr lang="en-US" dirty="0" smtClean="0"/>
              <a:t>The team of the sun Microsystems model their </a:t>
            </a:r>
          </a:p>
          <a:p>
            <a:pPr algn="just">
              <a:buNone/>
            </a:pPr>
            <a:r>
              <a:rPr lang="en-US" dirty="0" smtClean="0"/>
              <a:t>     new language java on C and C++ but remove a number of features of C and C++ </a:t>
            </a:r>
            <a:r>
              <a:rPr lang="en-US" dirty="0" smtClean="0">
                <a:solidFill>
                  <a:srgbClr val="FF0000"/>
                </a:solidFill>
              </a:rPr>
              <a:t>that were considered as source of problems </a:t>
            </a:r>
            <a:r>
              <a:rPr lang="en-US" dirty="0" smtClean="0"/>
              <a:t>and thus made java a really simple, reliable, portable and powerful language.</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lstStyle/>
          <a:p>
            <a:r>
              <a:rPr lang="en-US" dirty="0" smtClean="0"/>
              <a:t>Step-4: </a:t>
            </a:r>
            <a:r>
              <a:rPr lang="en-US" dirty="0" err="1" smtClean="0"/>
              <a:t>Goto</a:t>
            </a:r>
            <a:r>
              <a:rPr lang="en-US" dirty="0" smtClean="0"/>
              <a:t> Control Panel-System and Security--Systems—</a:t>
            </a:r>
            <a:r>
              <a:rPr lang="en-US" dirty="0" err="1" smtClean="0"/>
              <a:t>Adavanced</a:t>
            </a:r>
            <a:r>
              <a:rPr lang="en-US" dirty="0" smtClean="0"/>
              <a:t> system settings- Environment variables-System variables- select path-Edit-new-copy the link address (Windows 10)</a:t>
            </a:r>
          </a:p>
          <a:p>
            <a:endParaRPr lang="en-IN"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Type Casting</a:t>
            </a:r>
            <a:endParaRPr lang="en-IN" dirty="0"/>
          </a:p>
        </p:txBody>
      </p:sp>
      <p:sp>
        <p:nvSpPr>
          <p:cNvPr id="3" name="Content Placeholder 2"/>
          <p:cNvSpPr>
            <a:spLocks noGrp="1"/>
          </p:cNvSpPr>
          <p:nvPr>
            <p:ph idx="1"/>
          </p:nvPr>
        </p:nvSpPr>
        <p:spPr/>
        <p:txBody>
          <a:bodyPr/>
          <a:lstStyle/>
          <a:p>
            <a:pPr algn="just"/>
            <a:r>
              <a:rPr lang="en-IN" dirty="0" smtClean="0"/>
              <a:t>In Java, </a:t>
            </a:r>
            <a:r>
              <a:rPr lang="en-IN" b="1" dirty="0" smtClean="0"/>
              <a:t>type casting</a:t>
            </a:r>
            <a:r>
              <a:rPr lang="en-IN" dirty="0" smtClean="0"/>
              <a:t> is a method or process that converts a data type into another data type in both ways manually and automatically. The automatic conversion is done by the compiler and manual conversion performed by the programmer.</a:t>
            </a: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85800" y="914400"/>
            <a:ext cx="77724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t>Types of Type Casting</a:t>
            </a:r>
            <a:br>
              <a:rPr lang="en-IN" dirty="0" smtClean="0"/>
            </a:br>
            <a:endParaRPr lang="en-IN" dirty="0"/>
          </a:p>
        </p:txBody>
      </p:sp>
      <p:sp>
        <p:nvSpPr>
          <p:cNvPr id="3" name="Content Placeholder 2"/>
          <p:cNvSpPr>
            <a:spLocks noGrp="1"/>
          </p:cNvSpPr>
          <p:nvPr>
            <p:ph idx="1"/>
          </p:nvPr>
        </p:nvSpPr>
        <p:spPr/>
        <p:txBody>
          <a:bodyPr/>
          <a:lstStyle/>
          <a:p>
            <a:pPr>
              <a:buNone/>
            </a:pPr>
            <a:r>
              <a:rPr lang="en-IN" dirty="0" smtClean="0"/>
              <a:t>There are two types of type casting:</a:t>
            </a:r>
          </a:p>
          <a:p>
            <a:r>
              <a:rPr lang="en-IN" dirty="0" smtClean="0"/>
              <a:t>Widening Type Casting</a:t>
            </a:r>
          </a:p>
          <a:p>
            <a:r>
              <a:rPr lang="en-IN" dirty="0" smtClean="0"/>
              <a:t>Narrowing Type Casting</a:t>
            </a:r>
          </a:p>
          <a:p>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t/>
            </a:r>
            <a:br>
              <a:rPr lang="en-IN" dirty="0" smtClean="0"/>
            </a:br>
            <a:r>
              <a:rPr lang="en-IN" dirty="0" smtClean="0"/>
              <a:t>Widening Type Casting</a:t>
            </a:r>
            <a:br>
              <a:rPr lang="en-IN" dirty="0" smtClean="0"/>
            </a:br>
            <a:r>
              <a:rPr lang="en-IN" dirty="0" smtClean="0"/>
              <a:t/>
            </a:r>
            <a:br>
              <a:rPr lang="en-IN" dirty="0" smtClean="0"/>
            </a:br>
            <a:endParaRPr lang="en-IN" dirty="0"/>
          </a:p>
        </p:txBody>
      </p:sp>
      <p:sp>
        <p:nvSpPr>
          <p:cNvPr id="3" name="Content Placeholder 2"/>
          <p:cNvSpPr>
            <a:spLocks noGrp="1"/>
          </p:cNvSpPr>
          <p:nvPr>
            <p:ph idx="1"/>
          </p:nvPr>
        </p:nvSpPr>
        <p:spPr/>
        <p:txBody>
          <a:bodyPr/>
          <a:lstStyle/>
          <a:p>
            <a:pPr algn="just"/>
            <a:r>
              <a:rPr lang="en-IN" dirty="0" smtClean="0"/>
              <a:t>Converting a lower data type into a higher one is called </a:t>
            </a:r>
            <a:r>
              <a:rPr lang="en-IN" b="1" dirty="0" smtClean="0"/>
              <a:t>widening</a:t>
            </a:r>
            <a:r>
              <a:rPr lang="en-IN" dirty="0" smtClean="0"/>
              <a:t> type casting. It is also known as </a:t>
            </a:r>
            <a:r>
              <a:rPr lang="en-IN" b="1" dirty="0" smtClean="0"/>
              <a:t>implicit conversion</a:t>
            </a:r>
            <a:r>
              <a:rPr lang="en-IN" dirty="0" smtClean="0"/>
              <a:t> or </a:t>
            </a:r>
            <a:r>
              <a:rPr lang="en-IN" b="1" dirty="0" smtClean="0"/>
              <a:t>casting down</a:t>
            </a:r>
            <a:r>
              <a:rPr lang="en-IN" dirty="0" smtClean="0"/>
              <a:t>. It is done automatically. It is safe because there is no chance to lose data. </a:t>
            </a:r>
          </a:p>
          <a:p>
            <a:pPr algn="just">
              <a:buNone/>
            </a:pPr>
            <a:r>
              <a:rPr lang="en-IN" b="1" dirty="0" smtClean="0"/>
              <a:t>byte</a:t>
            </a:r>
            <a:r>
              <a:rPr lang="en-IN" dirty="0" smtClean="0"/>
              <a:t> -&gt; </a:t>
            </a:r>
            <a:r>
              <a:rPr lang="en-IN" b="1" dirty="0" smtClean="0"/>
              <a:t>short</a:t>
            </a:r>
            <a:r>
              <a:rPr lang="en-IN" dirty="0" smtClean="0"/>
              <a:t> -&gt; </a:t>
            </a:r>
            <a:r>
              <a:rPr lang="en-IN" b="1" dirty="0" smtClean="0"/>
              <a:t>char</a:t>
            </a:r>
            <a:r>
              <a:rPr lang="en-IN" dirty="0" smtClean="0"/>
              <a:t> -&gt; </a:t>
            </a:r>
            <a:r>
              <a:rPr lang="en-IN" b="1" dirty="0" err="1" smtClean="0"/>
              <a:t>int</a:t>
            </a:r>
            <a:r>
              <a:rPr lang="en-IN" dirty="0" smtClean="0"/>
              <a:t> -&gt; </a:t>
            </a:r>
            <a:r>
              <a:rPr lang="en-IN" b="1" dirty="0" smtClean="0"/>
              <a:t>long</a:t>
            </a:r>
            <a:r>
              <a:rPr lang="en-IN" dirty="0" smtClean="0"/>
              <a:t> -&gt; </a:t>
            </a:r>
            <a:r>
              <a:rPr lang="en-IN" b="1" dirty="0" smtClean="0"/>
              <a:t>float</a:t>
            </a:r>
            <a:r>
              <a:rPr lang="en-IN" dirty="0" smtClean="0"/>
              <a:t> -&gt; </a:t>
            </a:r>
            <a:r>
              <a:rPr lang="en-IN" b="1" dirty="0" smtClean="0"/>
              <a:t>double</a:t>
            </a:r>
            <a:r>
              <a:rPr lang="en-IN" dirty="0" smtClean="0"/>
              <a:t>  </a:t>
            </a:r>
          </a:p>
          <a:p>
            <a:pPr algn="just"/>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It takes place when</a:t>
            </a:r>
            <a:endParaRPr lang="en-IN" dirty="0"/>
          </a:p>
        </p:txBody>
      </p:sp>
      <p:sp>
        <p:nvSpPr>
          <p:cNvPr id="3" name="Content Placeholder 2"/>
          <p:cNvSpPr>
            <a:spLocks noGrp="1"/>
          </p:cNvSpPr>
          <p:nvPr>
            <p:ph idx="1"/>
          </p:nvPr>
        </p:nvSpPr>
        <p:spPr/>
        <p:txBody>
          <a:bodyPr/>
          <a:lstStyle/>
          <a:p>
            <a:r>
              <a:rPr lang="en-IN" dirty="0" smtClean="0"/>
              <a:t>Both data types must be compatible with each other.</a:t>
            </a:r>
          </a:p>
          <a:p>
            <a:r>
              <a:rPr lang="en-IN" dirty="0" smtClean="0"/>
              <a:t>The target type must be larger than the source type.</a:t>
            </a:r>
          </a:p>
          <a:p>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IN" dirty="0"/>
          </a:p>
        </p:txBody>
      </p:sp>
      <p:sp>
        <p:nvSpPr>
          <p:cNvPr id="3" name="Content Placeholder 2"/>
          <p:cNvSpPr>
            <a:spLocks noGrp="1"/>
          </p:cNvSpPr>
          <p:nvPr>
            <p:ph idx="1"/>
          </p:nvPr>
        </p:nvSpPr>
        <p:spPr/>
        <p:txBody>
          <a:bodyPr>
            <a:normAutofit fontScale="62500" lnSpcReduction="20000"/>
          </a:bodyPr>
          <a:lstStyle/>
          <a:p>
            <a:pPr>
              <a:buNone/>
            </a:pPr>
            <a:r>
              <a:rPr lang="en-IN" b="1" dirty="0" smtClean="0"/>
              <a:t>class</a:t>
            </a:r>
            <a:r>
              <a:rPr lang="en-IN" dirty="0" smtClean="0"/>
              <a:t> </a:t>
            </a:r>
            <a:r>
              <a:rPr lang="en-IN" dirty="0" err="1" smtClean="0"/>
              <a:t>WideningTypeCastingExample</a:t>
            </a:r>
            <a:r>
              <a:rPr lang="en-IN" dirty="0" smtClean="0"/>
              <a:t>  </a:t>
            </a:r>
          </a:p>
          <a:p>
            <a:pPr>
              <a:buNone/>
            </a:pPr>
            <a:r>
              <a:rPr lang="en-IN" dirty="0" smtClean="0"/>
              <a:t>{  </a:t>
            </a:r>
          </a:p>
          <a:p>
            <a:pPr>
              <a:buNone/>
            </a:pPr>
            <a:r>
              <a:rPr lang="en-IN" b="1" dirty="0" smtClean="0"/>
              <a:t>public</a:t>
            </a:r>
            <a:r>
              <a:rPr lang="en-IN" dirty="0" smtClean="0"/>
              <a:t> </a:t>
            </a:r>
            <a:r>
              <a:rPr lang="en-IN" b="1" dirty="0" smtClean="0"/>
              <a:t>static</a:t>
            </a:r>
            <a:r>
              <a:rPr lang="en-IN" dirty="0" smtClean="0"/>
              <a:t> </a:t>
            </a:r>
            <a:r>
              <a:rPr lang="en-IN" b="1" dirty="0" smtClean="0"/>
              <a:t>void</a:t>
            </a:r>
            <a:r>
              <a:rPr lang="en-IN" dirty="0" smtClean="0"/>
              <a:t> main(String </a:t>
            </a:r>
            <a:r>
              <a:rPr lang="en-IN" dirty="0" err="1" smtClean="0"/>
              <a:t>args</a:t>
            </a:r>
            <a:r>
              <a:rPr lang="en-IN" dirty="0" smtClean="0"/>
              <a:t>[])  </a:t>
            </a:r>
          </a:p>
          <a:p>
            <a:pPr>
              <a:buNone/>
            </a:pPr>
            <a:r>
              <a:rPr lang="en-IN" dirty="0" smtClean="0"/>
              <a:t>{  </a:t>
            </a:r>
          </a:p>
          <a:p>
            <a:pPr>
              <a:buNone/>
            </a:pPr>
            <a:r>
              <a:rPr lang="en-IN" b="1" dirty="0" smtClean="0"/>
              <a:t>     </a:t>
            </a:r>
            <a:r>
              <a:rPr lang="en-IN" b="1" dirty="0" err="1" smtClean="0"/>
              <a:t>int</a:t>
            </a:r>
            <a:r>
              <a:rPr lang="en-IN" dirty="0" smtClean="0"/>
              <a:t> x = 7;  </a:t>
            </a:r>
          </a:p>
          <a:p>
            <a:pPr>
              <a:buNone/>
            </a:pPr>
            <a:r>
              <a:rPr lang="en-IN" dirty="0" smtClean="0"/>
              <a:t>     //automatically converts the integer type into long type  </a:t>
            </a:r>
          </a:p>
          <a:p>
            <a:pPr>
              <a:buNone/>
            </a:pPr>
            <a:r>
              <a:rPr lang="en-IN" b="1" dirty="0" smtClean="0"/>
              <a:t>     long</a:t>
            </a:r>
            <a:r>
              <a:rPr lang="en-IN" dirty="0" smtClean="0"/>
              <a:t> y = x;  </a:t>
            </a:r>
          </a:p>
          <a:p>
            <a:pPr>
              <a:buNone/>
            </a:pPr>
            <a:r>
              <a:rPr lang="en-IN" dirty="0" smtClean="0"/>
              <a:t>	//automatically converts the long type into float type  </a:t>
            </a:r>
          </a:p>
          <a:p>
            <a:pPr>
              <a:buNone/>
            </a:pPr>
            <a:r>
              <a:rPr lang="en-IN" b="1" dirty="0" smtClean="0"/>
              <a:t>	float</a:t>
            </a:r>
            <a:r>
              <a:rPr lang="en-IN" dirty="0" smtClean="0"/>
              <a:t> z = y;  </a:t>
            </a:r>
          </a:p>
          <a:p>
            <a:pPr>
              <a:buNone/>
            </a:pPr>
            <a:r>
              <a:rPr lang="en-IN" dirty="0" smtClean="0"/>
              <a:t>	</a:t>
            </a:r>
            <a:r>
              <a:rPr lang="en-IN" dirty="0" err="1" smtClean="0"/>
              <a:t>System.out.println</a:t>
            </a:r>
            <a:r>
              <a:rPr lang="en-IN" dirty="0" smtClean="0"/>
              <a:t>("Before conversion, </a:t>
            </a:r>
            <a:r>
              <a:rPr lang="en-IN" dirty="0" err="1" smtClean="0"/>
              <a:t>int</a:t>
            </a:r>
            <a:r>
              <a:rPr lang="en-IN" dirty="0" smtClean="0"/>
              <a:t> value "+x);  </a:t>
            </a:r>
          </a:p>
          <a:p>
            <a:pPr>
              <a:buNone/>
            </a:pPr>
            <a:r>
              <a:rPr lang="en-IN" dirty="0" smtClean="0"/>
              <a:t>	</a:t>
            </a:r>
            <a:r>
              <a:rPr lang="en-IN" dirty="0" err="1" smtClean="0"/>
              <a:t>System.out.println</a:t>
            </a:r>
            <a:r>
              <a:rPr lang="en-IN" dirty="0" smtClean="0"/>
              <a:t>("After conversion, long value "+y);  </a:t>
            </a:r>
          </a:p>
          <a:p>
            <a:pPr>
              <a:buNone/>
            </a:pPr>
            <a:r>
              <a:rPr lang="en-IN" dirty="0" smtClean="0"/>
              <a:t>	</a:t>
            </a:r>
            <a:r>
              <a:rPr lang="en-IN" dirty="0" err="1" smtClean="0"/>
              <a:t>System.out.println</a:t>
            </a:r>
            <a:r>
              <a:rPr lang="en-IN" dirty="0" smtClean="0"/>
              <a:t>("After conversion, float value "+z);  </a:t>
            </a:r>
          </a:p>
          <a:p>
            <a:pPr>
              <a:buNone/>
            </a:pPr>
            <a:r>
              <a:rPr lang="en-IN" dirty="0" smtClean="0"/>
              <a:t>	}  </a:t>
            </a:r>
          </a:p>
          <a:p>
            <a:pPr>
              <a:buNone/>
            </a:pPr>
            <a:r>
              <a:rPr lang="en-IN" dirty="0" smtClean="0"/>
              <a:t>	}  </a:t>
            </a:r>
          </a:p>
          <a:p>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Output</a:t>
            </a:r>
            <a:endParaRPr lang="en-IN" dirty="0"/>
          </a:p>
        </p:txBody>
      </p:sp>
      <p:sp>
        <p:nvSpPr>
          <p:cNvPr id="3" name="Content Placeholder 2"/>
          <p:cNvSpPr>
            <a:spLocks noGrp="1"/>
          </p:cNvSpPr>
          <p:nvPr>
            <p:ph idx="1"/>
          </p:nvPr>
        </p:nvSpPr>
        <p:spPr/>
        <p:txBody>
          <a:bodyPr/>
          <a:lstStyle/>
          <a:p>
            <a:pPr>
              <a:buNone/>
            </a:pPr>
            <a:r>
              <a:rPr lang="en-IN" dirty="0" smtClean="0"/>
              <a:t>    Before conversion, the value is: 7 After conversion, the long value is: 7 After conversion, the float value is: 7.0</a:t>
            </a:r>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t>Narrowing Type Casting</a:t>
            </a:r>
            <a:br>
              <a:rPr lang="en-IN" dirty="0" smtClean="0"/>
            </a:br>
            <a:endParaRPr lang="en-IN" dirty="0"/>
          </a:p>
        </p:txBody>
      </p:sp>
      <p:sp>
        <p:nvSpPr>
          <p:cNvPr id="3" name="Content Placeholder 2"/>
          <p:cNvSpPr>
            <a:spLocks noGrp="1"/>
          </p:cNvSpPr>
          <p:nvPr>
            <p:ph idx="1"/>
          </p:nvPr>
        </p:nvSpPr>
        <p:spPr/>
        <p:txBody>
          <a:bodyPr>
            <a:normAutofit lnSpcReduction="10000"/>
          </a:bodyPr>
          <a:lstStyle/>
          <a:p>
            <a:pPr algn="just"/>
            <a:r>
              <a:rPr lang="en-IN" dirty="0" smtClean="0"/>
              <a:t>Converting a higher data type into a lower one is called </a:t>
            </a:r>
            <a:r>
              <a:rPr lang="en-IN" b="1" dirty="0" smtClean="0"/>
              <a:t>narrowing</a:t>
            </a:r>
            <a:r>
              <a:rPr lang="en-IN" dirty="0" smtClean="0"/>
              <a:t> type casting. It is also known as </a:t>
            </a:r>
            <a:r>
              <a:rPr lang="en-IN" b="1" dirty="0" smtClean="0"/>
              <a:t>explicit conversion</a:t>
            </a:r>
            <a:r>
              <a:rPr lang="en-IN" dirty="0" smtClean="0"/>
              <a:t> or </a:t>
            </a:r>
            <a:r>
              <a:rPr lang="en-IN" b="1" dirty="0" smtClean="0"/>
              <a:t>casting up</a:t>
            </a:r>
            <a:r>
              <a:rPr lang="en-IN" dirty="0" smtClean="0"/>
              <a:t>. It is done manually by the programmer. If we do not perform casting then the compiler reports a compile-time error.</a:t>
            </a:r>
          </a:p>
          <a:p>
            <a:pPr algn="just">
              <a:buNone/>
            </a:pPr>
            <a:r>
              <a:rPr lang="en-IN" b="1" dirty="0" smtClean="0"/>
              <a:t>double</a:t>
            </a:r>
            <a:r>
              <a:rPr lang="en-IN" dirty="0" smtClean="0"/>
              <a:t> -&gt; </a:t>
            </a:r>
            <a:r>
              <a:rPr lang="en-IN" b="1" dirty="0" smtClean="0"/>
              <a:t>float</a:t>
            </a:r>
            <a:r>
              <a:rPr lang="en-IN" dirty="0" smtClean="0"/>
              <a:t> -&gt; </a:t>
            </a:r>
            <a:r>
              <a:rPr lang="en-IN" b="1" dirty="0" smtClean="0"/>
              <a:t>long</a:t>
            </a:r>
            <a:r>
              <a:rPr lang="en-IN" dirty="0" smtClean="0"/>
              <a:t> -&gt; </a:t>
            </a:r>
            <a:r>
              <a:rPr lang="en-IN" b="1" dirty="0" err="1" smtClean="0"/>
              <a:t>int</a:t>
            </a:r>
            <a:r>
              <a:rPr lang="en-IN" dirty="0" smtClean="0"/>
              <a:t> -&gt; </a:t>
            </a:r>
            <a:r>
              <a:rPr lang="en-IN" b="1" dirty="0" smtClean="0"/>
              <a:t>char</a:t>
            </a:r>
            <a:r>
              <a:rPr lang="en-IN" dirty="0" smtClean="0"/>
              <a:t> -&gt; </a:t>
            </a:r>
            <a:r>
              <a:rPr lang="en-IN" b="1" dirty="0" smtClean="0"/>
              <a:t>short</a:t>
            </a:r>
            <a:r>
              <a:rPr lang="en-IN" dirty="0" smtClean="0"/>
              <a:t> -&gt; </a:t>
            </a:r>
            <a:r>
              <a:rPr lang="en-IN" b="1" dirty="0" smtClean="0"/>
              <a:t>byte</a:t>
            </a:r>
            <a:r>
              <a:rPr lang="en-IN" dirty="0" smtClean="0"/>
              <a:t>  </a:t>
            </a:r>
          </a:p>
          <a:p>
            <a:pPr algn="just">
              <a:buNone/>
            </a:pPr>
            <a:r>
              <a:rPr lang="en-US" dirty="0" smtClean="0"/>
              <a:t>   data type variable1= (data type) variable2</a:t>
            </a:r>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IN" dirty="0"/>
          </a:p>
        </p:txBody>
      </p:sp>
      <p:sp>
        <p:nvSpPr>
          <p:cNvPr id="3" name="Content Placeholder 2"/>
          <p:cNvSpPr>
            <a:spLocks noGrp="1"/>
          </p:cNvSpPr>
          <p:nvPr>
            <p:ph idx="1"/>
          </p:nvPr>
        </p:nvSpPr>
        <p:spPr/>
        <p:txBody>
          <a:bodyPr>
            <a:normAutofit fontScale="55000" lnSpcReduction="20000"/>
          </a:bodyPr>
          <a:lstStyle/>
          <a:p>
            <a:pPr>
              <a:buNone/>
            </a:pPr>
            <a:r>
              <a:rPr lang="en-IN" b="1" dirty="0" smtClean="0"/>
              <a:t>	public</a:t>
            </a:r>
            <a:r>
              <a:rPr lang="en-IN" dirty="0" smtClean="0"/>
              <a:t> </a:t>
            </a:r>
            <a:r>
              <a:rPr lang="en-IN" b="1" dirty="0" smtClean="0"/>
              <a:t>class</a:t>
            </a:r>
            <a:r>
              <a:rPr lang="en-IN" dirty="0" smtClean="0"/>
              <a:t> </a:t>
            </a:r>
            <a:r>
              <a:rPr lang="en-IN" dirty="0" err="1" smtClean="0"/>
              <a:t>NarrowingTypeCastingExample</a:t>
            </a:r>
            <a:r>
              <a:rPr lang="en-IN" dirty="0" smtClean="0"/>
              <a:t>  </a:t>
            </a:r>
          </a:p>
          <a:p>
            <a:pPr>
              <a:buNone/>
            </a:pPr>
            <a:r>
              <a:rPr lang="en-IN" dirty="0" smtClean="0"/>
              <a:t>	{  </a:t>
            </a:r>
          </a:p>
          <a:p>
            <a:pPr>
              <a:buNone/>
            </a:pPr>
            <a:r>
              <a:rPr lang="en-IN" b="1" dirty="0" smtClean="0"/>
              <a:t>	public</a:t>
            </a:r>
            <a:r>
              <a:rPr lang="en-IN" dirty="0" smtClean="0"/>
              <a:t> </a:t>
            </a:r>
            <a:r>
              <a:rPr lang="en-IN" b="1" dirty="0" smtClean="0"/>
              <a:t>static</a:t>
            </a:r>
            <a:r>
              <a:rPr lang="en-IN" dirty="0" smtClean="0"/>
              <a:t> </a:t>
            </a:r>
            <a:r>
              <a:rPr lang="en-IN" b="1" dirty="0" smtClean="0"/>
              <a:t>void</a:t>
            </a:r>
            <a:r>
              <a:rPr lang="en-IN" dirty="0" smtClean="0"/>
              <a:t> main(String </a:t>
            </a:r>
            <a:r>
              <a:rPr lang="en-IN" dirty="0" err="1" smtClean="0"/>
              <a:t>args</a:t>
            </a:r>
            <a:r>
              <a:rPr lang="en-IN" dirty="0" smtClean="0"/>
              <a:t>[])  </a:t>
            </a:r>
          </a:p>
          <a:p>
            <a:pPr>
              <a:buNone/>
            </a:pPr>
            <a:r>
              <a:rPr lang="en-IN" dirty="0" smtClean="0"/>
              <a:t>	{  </a:t>
            </a:r>
          </a:p>
          <a:p>
            <a:pPr>
              <a:buNone/>
            </a:pPr>
            <a:r>
              <a:rPr lang="en-IN" b="1" dirty="0" smtClean="0"/>
              <a:t>	double</a:t>
            </a:r>
            <a:r>
              <a:rPr lang="en-IN" dirty="0" smtClean="0"/>
              <a:t> d = 166.66;  </a:t>
            </a:r>
          </a:p>
          <a:p>
            <a:pPr>
              <a:buNone/>
            </a:pPr>
            <a:r>
              <a:rPr lang="en-IN" dirty="0" smtClean="0"/>
              <a:t>	//converting double data type into long data type  </a:t>
            </a:r>
          </a:p>
          <a:p>
            <a:pPr>
              <a:buNone/>
            </a:pPr>
            <a:r>
              <a:rPr lang="en-IN" b="1" dirty="0" smtClean="0"/>
              <a:t>	long</a:t>
            </a:r>
            <a:r>
              <a:rPr lang="en-IN" dirty="0" smtClean="0"/>
              <a:t> l = (</a:t>
            </a:r>
            <a:r>
              <a:rPr lang="en-IN" b="1" dirty="0" smtClean="0"/>
              <a:t>long</a:t>
            </a:r>
            <a:r>
              <a:rPr lang="en-IN" dirty="0" smtClean="0"/>
              <a:t>)d;  </a:t>
            </a:r>
          </a:p>
          <a:p>
            <a:pPr>
              <a:buNone/>
            </a:pPr>
            <a:r>
              <a:rPr lang="en-IN" dirty="0" smtClean="0"/>
              <a:t>	//converting long data type into </a:t>
            </a:r>
            <a:r>
              <a:rPr lang="en-IN" dirty="0" err="1" smtClean="0"/>
              <a:t>int</a:t>
            </a:r>
            <a:r>
              <a:rPr lang="en-IN" dirty="0" smtClean="0"/>
              <a:t> data type  </a:t>
            </a:r>
          </a:p>
          <a:p>
            <a:pPr>
              <a:buNone/>
            </a:pPr>
            <a:r>
              <a:rPr lang="en-IN" b="1" dirty="0" smtClean="0"/>
              <a:t>	</a:t>
            </a:r>
            <a:r>
              <a:rPr lang="en-IN" b="1" dirty="0" err="1" smtClean="0"/>
              <a:t>int</a:t>
            </a:r>
            <a:r>
              <a:rPr lang="en-IN" dirty="0" smtClean="0"/>
              <a:t>  </a:t>
            </a:r>
            <a:r>
              <a:rPr lang="en-IN" dirty="0" err="1" smtClean="0"/>
              <a:t>i</a:t>
            </a:r>
            <a:r>
              <a:rPr lang="en-IN" dirty="0" smtClean="0"/>
              <a:t> = (</a:t>
            </a:r>
            <a:r>
              <a:rPr lang="en-IN" b="1" dirty="0" err="1" smtClean="0"/>
              <a:t>int</a:t>
            </a:r>
            <a:r>
              <a:rPr lang="en-IN" dirty="0" smtClean="0"/>
              <a:t>) l;  </a:t>
            </a:r>
          </a:p>
          <a:p>
            <a:pPr>
              <a:buNone/>
            </a:pPr>
            <a:r>
              <a:rPr lang="en-IN" dirty="0" smtClean="0"/>
              <a:t>	</a:t>
            </a:r>
            <a:r>
              <a:rPr lang="en-IN" dirty="0" err="1" smtClean="0"/>
              <a:t>System.out.println</a:t>
            </a:r>
            <a:r>
              <a:rPr lang="en-IN" dirty="0" smtClean="0"/>
              <a:t>("Before conversion: "+d);  </a:t>
            </a:r>
          </a:p>
          <a:p>
            <a:pPr>
              <a:buNone/>
            </a:pPr>
            <a:r>
              <a:rPr lang="en-IN" dirty="0" smtClean="0"/>
              <a:t>	//fractional part lost  </a:t>
            </a:r>
          </a:p>
          <a:p>
            <a:pPr>
              <a:buNone/>
            </a:pPr>
            <a:r>
              <a:rPr lang="en-IN" dirty="0" smtClean="0"/>
              <a:t>	</a:t>
            </a:r>
            <a:r>
              <a:rPr lang="en-IN" dirty="0" err="1" smtClean="0"/>
              <a:t>System.out.println</a:t>
            </a:r>
            <a:r>
              <a:rPr lang="en-IN" dirty="0" smtClean="0"/>
              <a:t>("After conversion into long type: "+l);  </a:t>
            </a:r>
          </a:p>
          <a:p>
            <a:pPr>
              <a:buNone/>
            </a:pPr>
            <a:r>
              <a:rPr lang="en-IN" dirty="0" smtClean="0"/>
              <a:t>	//fractional part lost  </a:t>
            </a:r>
          </a:p>
          <a:p>
            <a:pPr>
              <a:buNone/>
            </a:pPr>
            <a:r>
              <a:rPr lang="en-IN" dirty="0" smtClean="0"/>
              <a:t>	</a:t>
            </a:r>
            <a:r>
              <a:rPr lang="en-IN" dirty="0" err="1" smtClean="0"/>
              <a:t>System.out.println</a:t>
            </a:r>
            <a:r>
              <a:rPr lang="en-IN" dirty="0" smtClean="0"/>
              <a:t>("After conversion into </a:t>
            </a:r>
            <a:r>
              <a:rPr lang="en-IN" dirty="0" err="1" smtClean="0"/>
              <a:t>int</a:t>
            </a:r>
            <a:r>
              <a:rPr lang="en-IN" dirty="0" smtClean="0"/>
              <a:t> type: "+</a:t>
            </a:r>
            <a:r>
              <a:rPr lang="en-IN" dirty="0" err="1" smtClean="0"/>
              <a:t>i</a:t>
            </a:r>
            <a:r>
              <a:rPr lang="en-IN" dirty="0" smtClean="0"/>
              <a:t>);  </a:t>
            </a:r>
          </a:p>
          <a:p>
            <a:pPr>
              <a:buNone/>
            </a:pPr>
            <a:r>
              <a:rPr lang="en-IN" dirty="0" smtClean="0"/>
              <a:t>	}  </a:t>
            </a:r>
          </a:p>
          <a:p>
            <a:pPr>
              <a:buNone/>
            </a:pPr>
            <a:r>
              <a:rPr lang="en-IN" dirty="0" smtClean="0"/>
              <a:t>	}  </a:t>
            </a:r>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Milestones</a:t>
            </a:r>
            <a:endParaRPr lang="en-IN" dirty="0"/>
          </a:p>
        </p:txBody>
      </p:sp>
      <p:sp>
        <p:nvSpPr>
          <p:cNvPr id="3" name="Content Placeholder 2"/>
          <p:cNvSpPr>
            <a:spLocks noGrp="1"/>
          </p:cNvSpPr>
          <p:nvPr>
            <p:ph idx="1"/>
          </p:nvPr>
        </p:nvSpPr>
        <p:spPr/>
        <p:txBody>
          <a:bodyPr>
            <a:normAutofit lnSpcReduction="10000"/>
          </a:bodyPr>
          <a:lstStyle/>
          <a:p>
            <a:pPr algn="just"/>
            <a:r>
              <a:rPr lang="en-US" dirty="0" smtClean="0">
                <a:solidFill>
                  <a:srgbClr val="FF0000"/>
                </a:solidFill>
              </a:rPr>
              <a:t>In 1990 </a:t>
            </a:r>
            <a:r>
              <a:rPr lang="en-US" dirty="0" smtClean="0"/>
              <a:t>the Sun Microsystems decided to develop a special software that could be used to manipulate consumer electronic devices. A team of Sun Microsystems headed by James Gosling to undertake this task.</a:t>
            </a:r>
          </a:p>
          <a:p>
            <a:pPr algn="just"/>
            <a:r>
              <a:rPr lang="en-US" dirty="0" smtClean="0">
                <a:solidFill>
                  <a:srgbClr val="FF0000"/>
                </a:solidFill>
              </a:rPr>
              <a:t>In 1991 </a:t>
            </a:r>
            <a:r>
              <a:rPr lang="en-US" dirty="0" smtClean="0"/>
              <a:t>after exploring the possibilities of using the most popular object oriented language C++. The </a:t>
            </a:r>
            <a:r>
              <a:rPr lang="en-US" dirty="0" smtClean="0">
                <a:solidFill>
                  <a:srgbClr val="FF0000"/>
                </a:solidFill>
              </a:rPr>
              <a:t>Gosling</a:t>
            </a:r>
            <a:r>
              <a:rPr lang="en-US" dirty="0" smtClean="0"/>
              <a:t> Team announced a new language named as </a:t>
            </a:r>
            <a:r>
              <a:rPr lang="en-US" dirty="0" smtClean="0">
                <a:solidFill>
                  <a:srgbClr val="FF0000"/>
                </a:solidFill>
              </a:rPr>
              <a:t>OAK.</a:t>
            </a:r>
            <a:r>
              <a:rPr lang="en-US" dirty="0" smtClean="0"/>
              <a:t> </a:t>
            </a:r>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Output</a:t>
            </a:r>
            <a:endParaRPr lang="en-IN" dirty="0"/>
          </a:p>
        </p:txBody>
      </p:sp>
      <p:sp>
        <p:nvSpPr>
          <p:cNvPr id="3" name="Content Placeholder 2"/>
          <p:cNvSpPr>
            <a:spLocks noGrp="1"/>
          </p:cNvSpPr>
          <p:nvPr>
            <p:ph idx="1"/>
          </p:nvPr>
        </p:nvSpPr>
        <p:spPr/>
        <p:txBody>
          <a:bodyPr/>
          <a:lstStyle/>
          <a:p>
            <a:r>
              <a:rPr lang="en-IN" dirty="0" smtClean="0"/>
              <a:t>Before conversion: 166.66 </a:t>
            </a:r>
          </a:p>
          <a:p>
            <a:r>
              <a:rPr lang="en-IN" dirty="0" smtClean="0"/>
              <a:t>After conversion into long type: 166 </a:t>
            </a:r>
          </a:p>
          <a:p>
            <a:r>
              <a:rPr lang="en-IN" dirty="0" smtClean="0"/>
              <a:t>After conversion into </a:t>
            </a:r>
            <a:r>
              <a:rPr lang="en-IN" dirty="0" err="1" smtClean="0"/>
              <a:t>int</a:t>
            </a:r>
            <a:r>
              <a:rPr lang="en-IN" dirty="0" smtClean="0"/>
              <a:t> type: 166</a:t>
            </a:r>
            <a:endParaRPr lang="en-IN"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Java Support Systems</a:t>
            </a:r>
            <a:endParaRPr lang="en-IN" dirty="0"/>
          </a:p>
        </p:txBody>
      </p:sp>
      <p:sp>
        <p:nvSpPr>
          <p:cNvPr id="3" name="Content Placeholder 2"/>
          <p:cNvSpPr>
            <a:spLocks noGrp="1"/>
          </p:cNvSpPr>
          <p:nvPr>
            <p:ph idx="1"/>
          </p:nvPr>
        </p:nvSpPr>
        <p:spPr/>
        <p:txBody>
          <a:bodyPr/>
          <a:lstStyle/>
          <a:p>
            <a:r>
              <a:rPr lang="en-US" dirty="0" smtClean="0"/>
              <a:t>The operation of java and java enabled browsers on the internet requires a variety of supporting systems.</a:t>
            </a:r>
            <a:endParaRPr lang="en-IN"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1" y="1066800"/>
            <a:ext cx="8915400" cy="3795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b="1" dirty="0" smtClean="0"/>
              <a:t>Hardware and software Requirements:</a:t>
            </a:r>
            <a:endParaRPr lang="en-IN" b="1" dirty="0"/>
          </a:p>
        </p:txBody>
      </p:sp>
      <p:pic>
        <p:nvPicPr>
          <p:cNvPr id="81921" name="Picture 1"/>
          <p:cNvPicPr>
            <a:picLocks noGrp="1" noChangeAspect="1" noChangeArrowheads="1"/>
          </p:cNvPicPr>
          <p:nvPr>
            <p:ph idx="4294967295"/>
          </p:nvPr>
        </p:nvPicPr>
        <p:blipFill>
          <a:blip r:embed="rId2"/>
          <a:srcRect/>
          <a:stretch>
            <a:fillRect/>
          </a:stretch>
        </p:blipFill>
        <p:spPr bwMode="auto">
          <a:xfrm>
            <a:off x="0" y="2057400"/>
            <a:ext cx="9144000" cy="3809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Line Arguments</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The java command-line argument is an argument i.e. passed at the time of running the java program.</a:t>
            </a:r>
          </a:p>
          <a:p>
            <a:r>
              <a:rPr lang="en-IN" dirty="0" smtClean="0"/>
              <a:t>The arguments passed from the command prompt can be received in the java program and it can be used as an input.</a:t>
            </a:r>
          </a:p>
          <a:p>
            <a:r>
              <a:rPr lang="en-IN" dirty="0" smtClean="0"/>
              <a:t>So, it provides a convenient way to check the </a:t>
            </a:r>
            <a:r>
              <a:rPr lang="en-IN" dirty="0" err="1" smtClean="0"/>
              <a:t>behavior</a:t>
            </a:r>
            <a:r>
              <a:rPr lang="en-IN" dirty="0" smtClean="0"/>
              <a:t> of the program for the different values. You can pass </a:t>
            </a:r>
            <a:r>
              <a:rPr lang="en-IN" b="1" dirty="0" smtClean="0"/>
              <a:t>N</a:t>
            </a:r>
            <a:r>
              <a:rPr lang="en-IN" dirty="0" smtClean="0"/>
              <a:t> (1,2,3 and so on) numbers of arguments from the command prompt.</a:t>
            </a:r>
          </a:p>
          <a:p>
            <a:endParaRPr lang="en-IN"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lstStyle/>
          <a:p>
            <a:pPr>
              <a:buNone/>
            </a:pPr>
            <a:r>
              <a:rPr lang="en-IN" b="1" dirty="0" smtClean="0"/>
              <a:t>class</a:t>
            </a:r>
            <a:r>
              <a:rPr lang="en-IN" dirty="0" smtClean="0"/>
              <a:t> </a:t>
            </a:r>
            <a:r>
              <a:rPr lang="en-IN" dirty="0" err="1" smtClean="0"/>
              <a:t>CommandLineExample</a:t>
            </a:r>
            <a:r>
              <a:rPr lang="en-IN" dirty="0" smtClean="0"/>
              <a:t>{  </a:t>
            </a:r>
          </a:p>
          <a:p>
            <a:pPr>
              <a:buNone/>
            </a:pPr>
            <a:r>
              <a:rPr lang="en-IN" b="1" dirty="0" smtClean="0"/>
              <a:t>public</a:t>
            </a:r>
            <a:r>
              <a:rPr lang="en-IN" dirty="0" smtClean="0"/>
              <a:t> </a:t>
            </a:r>
            <a:r>
              <a:rPr lang="en-IN" b="1" dirty="0" smtClean="0"/>
              <a:t>static</a:t>
            </a:r>
            <a:r>
              <a:rPr lang="en-IN" dirty="0" smtClean="0"/>
              <a:t> </a:t>
            </a:r>
            <a:r>
              <a:rPr lang="en-IN" b="1" dirty="0" smtClean="0"/>
              <a:t>void</a:t>
            </a:r>
            <a:r>
              <a:rPr lang="en-IN" dirty="0" smtClean="0"/>
              <a:t> main(String </a:t>
            </a:r>
            <a:r>
              <a:rPr lang="en-IN" dirty="0" err="1" smtClean="0"/>
              <a:t>args</a:t>
            </a:r>
            <a:r>
              <a:rPr lang="en-IN" dirty="0" smtClean="0"/>
              <a:t>[]){  </a:t>
            </a:r>
          </a:p>
          <a:p>
            <a:pPr>
              <a:buNone/>
            </a:pPr>
            <a:r>
              <a:rPr lang="en-IN" dirty="0" err="1" smtClean="0"/>
              <a:t>System.out.println</a:t>
            </a:r>
            <a:r>
              <a:rPr lang="en-IN" dirty="0" smtClean="0"/>
              <a:t>("Your first argument is: "+</a:t>
            </a:r>
            <a:r>
              <a:rPr lang="en-IN" dirty="0" err="1" smtClean="0"/>
              <a:t>args</a:t>
            </a:r>
            <a:r>
              <a:rPr lang="en-IN" dirty="0" smtClean="0"/>
              <a:t>[0]);  </a:t>
            </a:r>
          </a:p>
          <a:p>
            <a:pPr>
              <a:buNone/>
            </a:pPr>
            <a:r>
              <a:rPr lang="en-IN" dirty="0" smtClean="0"/>
              <a:t>}  </a:t>
            </a:r>
          </a:p>
          <a:p>
            <a:pPr>
              <a:buNone/>
            </a:pPr>
            <a:r>
              <a:rPr lang="en-IN" dirty="0" smtClean="0"/>
              <a:t>}  </a:t>
            </a:r>
          </a:p>
          <a:p>
            <a:endParaRPr lang="en-IN"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normAutofit lnSpcReduction="10000"/>
          </a:bodyPr>
          <a:lstStyle/>
          <a:p>
            <a:pPr>
              <a:buNone/>
            </a:pPr>
            <a:r>
              <a:rPr lang="en-IN" b="1" dirty="0" smtClean="0"/>
              <a:t>class</a:t>
            </a:r>
            <a:r>
              <a:rPr lang="en-IN" dirty="0" smtClean="0"/>
              <a:t> A{  </a:t>
            </a:r>
          </a:p>
          <a:p>
            <a:pPr>
              <a:buNone/>
            </a:pPr>
            <a:r>
              <a:rPr lang="en-IN" b="1" dirty="0" smtClean="0"/>
              <a:t>public</a:t>
            </a:r>
            <a:r>
              <a:rPr lang="en-IN" dirty="0" smtClean="0"/>
              <a:t> </a:t>
            </a:r>
            <a:r>
              <a:rPr lang="en-IN" b="1" dirty="0" smtClean="0"/>
              <a:t>static</a:t>
            </a:r>
            <a:r>
              <a:rPr lang="en-IN" dirty="0" smtClean="0"/>
              <a:t> </a:t>
            </a:r>
            <a:r>
              <a:rPr lang="en-IN" b="1" dirty="0" smtClean="0"/>
              <a:t>void</a:t>
            </a:r>
            <a:r>
              <a:rPr lang="en-IN" dirty="0" smtClean="0"/>
              <a:t> main(String </a:t>
            </a:r>
            <a:r>
              <a:rPr lang="en-IN" dirty="0" err="1" smtClean="0"/>
              <a:t>args</a:t>
            </a:r>
            <a:r>
              <a:rPr lang="en-IN" dirty="0" smtClean="0"/>
              <a:t>[]){  </a:t>
            </a:r>
          </a:p>
          <a:p>
            <a:pPr>
              <a:buNone/>
            </a:pPr>
            <a:r>
              <a:rPr lang="en-IN" dirty="0" smtClean="0"/>
              <a:t>  </a:t>
            </a:r>
          </a:p>
          <a:p>
            <a:pPr>
              <a:buNone/>
            </a:pPr>
            <a:r>
              <a:rPr lang="en-IN" b="1" dirty="0" smtClean="0"/>
              <a:t>for</a:t>
            </a:r>
            <a:r>
              <a:rPr lang="en-IN" dirty="0" smtClean="0"/>
              <a:t>(</a:t>
            </a:r>
            <a:r>
              <a:rPr lang="en-IN" b="1" dirty="0" err="1" smtClean="0"/>
              <a:t>int</a:t>
            </a:r>
            <a:r>
              <a:rPr lang="en-IN" dirty="0" smtClean="0"/>
              <a:t> </a:t>
            </a:r>
            <a:r>
              <a:rPr lang="en-IN" dirty="0" err="1" smtClean="0"/>
              <a:t>i</a:t>
            </a:r>
            <a:r>
              <a:rPr lang="en-IN" dirty="0" smtClean="0"/>
              <a:t>=0;i&lt;</a:t>
            </a:r>
            <a:r>
              <a:rPr lang="en-IN" dirty="0" err="1" smtClean="0"/>
              <a:t>args.length;i</a:t>
            </a:r>
            <a:r>
              <a:rPr lang="en-IN" dirty="0" smtClean="0"/>
              <a:t>++)  </a:t>
            </a:r>
          </a:p>
          <a:p>
            <a:pPr>
              <a:buNone/>
            </a:pPr>
            <a:r>
              <a:rPr lang="en-IN" dirty="0" err="1" smtClean="0"/>
              <a:t>System.out.println</a:t>
            </a:r>
            <a:r>
              <a:rPr lang="en-IN" dirty="0" smtClean="0"/>
              <a:t>(</a:t>
            </a:r>
            <a:r>
              <a:rPr lang="en-IN" dirty="0" err="1" smtClean="0"/>
              <a:t>args</a:t>
            </a:r>
            <a:r>
              <a:rPr lang="en-IN" dirty="0" smtClean="0"/>
              <a:t>[</a:t>
            </a:r>
            <a:r>
              <a:rPr lang="en-IN" dirty="0" err="1" smtClean="0"/>
              <a:t>i</a:t>
            </a:r>
            <a:r>
              <a:rPr lang="en-IN" dirty="0" smtClean="0"/>
              <a:t>]);  </a:t>
            </a:r>
          </a:p>
          <a:p>
            <a:pPr>
              <a:buNone/>
            </a:pPr>
            <a:r>
              <a:rPr lang="en-IN" dirty="0" smtClean="0"/>
              <a:t>  </a:t>
            </a:r>
          </a:p>
          <a:p>
            <a:pPr>
              <a:buNone/>
            </a:pPr>
            <a:r>
              <a:rPr lang="en-IN" dirty="0" smtClean="0"/>
              <a:t>}  </a:t>
            </a:r>
          </a:p>
          <a:p>
            <a:pPr>
              <a:buNone/>
            </a:pPr>
            <a:r>
              <a:rPr lang="en-IN" dirty="0" smtClean="0"/>
              <a:t>}  </a:t>
            </a:r>
          </a:p>
          <a:p>
            <a:endParaRPr lang="en-IN"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solidFill>
                  <a:srgbClr val="FF0000"/>
                </a:solidFill>
              </a:rPr>
              <a:t>Java Control Statements (or) Control Flow in Java</a:t>
            </a:r>
            <a:r>
              <a:rPr lang="en-IN" dirty="0" smtClean="0"/>
              <a:t/>
            </a:r>
            <a:br>
              <a:rPr lang="en-IN" dirty="0" smtClean="0"/>
            </a:br>
            <a:endParaRPr lang="en-IN" dirty="0"/>
          </a:p>
        </p:txBody>
      </p:sp>
      <p:sp>
        <p:nvSpPr>
          <p:cNvPr id="3" name="Content Placeholder 2"/>
          <p:cNvSpPr>
            <a:spLocks noGrp="1"/>
          </p:cNvSpPr>
          <p:nvPr>
            <p:ph idx="1"/>
          </p:nvPr>
        </p:nvSpPr>
        <p:spPr/>
        <p:txBody>
          <a:bodyPr/>
          <a:lstStyle/>
          <a:p>
            <a:pPr algn="just"/>
            <a:r>
              <a:rPr lang="en-IN" dirty="0" smtClean="0"/>
              <a:t>Java compiler executes the code from top to bottom. The statements in the code are executed according to the order in which they appear. </a:t>
            </a:r>
          </a:p>
          <a:p>
            <a:pPr algn="just"/>
            <a:r>
              <a:rPr lang="en-IN" dirty="0" smtClean="0">
                <a:solidFill>
                  <a:srgbClr val="002060"/>
                </a:solidFill>
              </a:rPr>
              <a:t>Java provides statements that can be used to control the flow of Java code. Such statements are called control flow statements.</a:t>
            </a:r>
            <a:endParaRPr lang="en-IN" dirty="0">
              <a:solidFill>
                <a:srgbClr val="00206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normAutofit fontScale="77500" lnSpcReduction="20000"/>
          </a:bodyPr>
          <a:lstStyle/>
          <a:p>
            <a:pPr>
              <a:buNone/>
            </a:pPr>
            <a:r>
              <a:rPr lang="en-IN" dirty="0" smtClean="0"/>
              <a:t>Java provides three types of control flow statements.</a:t>
            </a:r>
          </a:p>
          <a:p>
            <a:r>
              <a:rPr lang="en-IN" dirty="0" smtClean="0">
                <a:solidFill>
                  <a:srgbClr val="002060"/>
                </a:solidFill>
              </a:rPr>
              <a:t>Decision Making statements</a:t>
            </a:r>
          </a:p>
          <a:p>
            <a:pPr lvl="1"/>
            <a:r>
              <a:rPr lang="en-IN" dirty="0" smtClean="0">
                <a:solidFill>
                  <a:srgbClr val="002060"/>
                </a:solidFill>
              </a:rPr>
              <a:t>if statements</a:t>
            </a:r>
          </a:p>
          <a:p>
            <a:pPr lvl="1"/>
            <a:r>
              <a:rPr lang="en-IN" dirty="0" smtClean="0">
                <a:solidFill>
                  <a:srgbClr val="002060"/>
                </a:solidFill>
              </a:rPr>
              <a:t>switch statement</a:t>
            </a:r>
          </a:p>
          <a:p>
            <a:r>
              <a:rPr lang="en-IN" dirty="0" smtClean="0">
                <a:solidFill>
                  <a:srgbClr val="FF0000"/>
                </a:solidFill>
              </a:rPr>
              <a:t>Loop statements</a:t>
            </a:r>
          </a:p>
          <a:p>
            <a:pPr lvl="1"/>
            <a:r>
              <a:rPr lang="en-IN" dirty="0" smtClean="0">
                <a:solidFill>
                  <a:srgbClr val="FF0000"/>
                </a:solidFill>
              </a:rPr>
              <a:t>do while loop</a:t>
            </a:r>
          </a:p>
          <a:p>
            <a:pPr lvl="1"/>
            <a:r>
              <a:rPr lang="en-IN" dirty="0" smtClean="0">
                <a:solidFill>
                  <a:srgbClr val="FF0000"/>
                </a:solidFill>
              </a:rPr>
              <a:t>while loop</a:t>
            </a:r>
          </a:p>
          <a:p>
            <a:pPr lvl="1"/>
            <a:r>
              <a:rPr lang="en-IN" dirty="0" smtClean="0">
                <a:solidFill>
                  <a:srgbClr val="FF0000"/>
                </a:solidFill>
              </a:rPr>
              <a:t>for loop</a:t>
            </a:r>
          </a:p>
          <a:p>
            <a:pPr lvl="1"/>
            <a:r>
              <a:rPr lang="en-IN" dirty="0" smtClean="0">
                <a:solidFill>
                  <a:srgbClr val="FF0000"/>
                </a:solidFill>
              </a:rPr>
              <a:t>for-each loop</a:t>
            </a:r>
          </a:p>
          <a:p>
            <a:r>
              <a:rPr lang="en-IN" dirty="0" smtClean="0">
                <a:solidFill>
                  <a:srgbClr val="0070C0"/>
                </a:solidFill>
              </a:rPr>
              <a:t>Jump statements</a:t>
            </a:r>
          </a:p>
          <a:p>
            <a:pPr lvl="1"/>
            <a:r>
              <a:rPr lang="en-IN" dirty="0" smtClean="0">
                <a:solidFill>
                  <a:srgbClr val="0070C0"/>
                </a:solidFill>
              </a:rPr>
              <a:t>break statement</a:t>
            </a:r>
          </a:p>
          <a:p>
            <a:pPr lvl="1"/>
            <a:r>
              <a:rPr lang="en-IN" dirty="0" smtClean="0">
                <a:solidFill>
                  <a:srgbClr val="0070C0"/>
                </a:solidFill>
              </a:rPr>
              <a:t>continue statement</a:t>
            </a:r>
          </a:p>
          <a:p>
            <a:endParaRPr lang="en-IN"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t>Decision-Making statements:</a:t>
            </a:r>
            <a:br>
              <a:rPr lang="en-IN" dirty="0" smtClean="0"/>
            </a:br>
            <a:endParaRPr lang="en-IN" dirty="0"/>
          </a:p>
        </p:txBody>
      </p:sp>
      <p:sp>
        <p:nvSpPr>
          <p:cNvPr id="3" name="Content Placeholder 2"/>
          <p:cNvSpPr>
            <a:spLocks noGrp="1"/>
          </p:cNvSpPr>
          <p:nvPr>
            <p:ph idx="1"/>
          </p:nvPr>
        </p:nvSpPr>
        <p:spPr/>
        <p:txBody>
          <a:bodyPr>
            <a:normAutofit lnSpcReduction="10000"/>
          </a:bodyPr>
          <a:lstStyle/>
          <a:p>
            <a:pPr algn="just"/>
            <a:r>
              <a:rPr lang="en-IN" dirty="0" smtClean="0"/>
              <a:t>As the name suggests, decision-making statements decide which statement to execute and when. Decision-making statements evaluate the Boolean expression and control the program flow depending upon the result of the condition provided. </a:t>
            </a:r>
          </a:p>
          <a:p>
            <a:pPr algn="just"/>
            <a:r>
              <a:rPr lang="en-IN" dirty="0" smtClean="0"/>
              <a:t>There are two types of decision-making statements in Java, i.e., </a:t>
            </a:r>
            <a:r>
              <a:rPr lang="en-IN" dirty="0" smtClean="0">
                <a:solidFill>
                  <a:srgbClr val="FF0000"/>
                </a:solidFill>
              </a:rPr>
              <a:t>If statement and switch statement.</a:t>
            </a:r>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lstStyle/>
          <a:p>
            <a:pPr algn="just"/>
            <a:r>
              <a:rPr lang="en-US" dirty="0" smtClean="0">
                <a:solidFill>
                  <a:srgbClr val="FF0000"/>
                </a:solidFill>
              </a:rPr>
              <a:t>In 1992 </a:t>
            </a:r>
            <a:r>
              <a:rPr lang="en-US" dirty="0" smtClean="0"/>
              <a:t>the Team known as </a:t>
            </a:r>
            <a:r>
              <a:rPr lang="en-US" dirty="0" smtClean="0">
                <a:solidFill>
                  <a:srgbClr val="FF0000"/>
                </a:solidFill>
              </a:rPr>
              <a:t>Green Project Team by Sun Microsystems </a:t>
            </a:r>
            <a:r>
              <a:rPr lang="en-US" dirty="0" smtClean="0"/>
              <a:t>demonstrated the application of their new language to control a list of appliances using a handheld devices.</a:t>
            </a:r>
          </a:p>
          <a:p>
            <a:pPr algn="just"/>
            <a:r>
              <a:rPr lang="en-US" dirty="0" smtClean="0">
                <a:solidFill>
                  <a:srgbClr val="FF0000"/>
                </a:solidFill>
              </a:rPr>
              <a:t>In 1993 </a:t>
            </a:r>
            <a:r>
              <a:rPr lang="en-US" dirty="0" smtClean="0"/>
              <a:t>the World Wide Web appeared in the internet and transform the test based internet to the graphical rich environment.</a:t>
            </a:r>
            <a:endParaRPr lang="en-IN"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solidFill>
                  <a:srgbClr val="FF0000"/>
                </a:solidFill>
              </a:rPr>
              <a:t>1) If Statement:</a:t>
            </a:r>
            <a:r>
              <a:rPr lang="en-IN" dirty="0" smtClean="0"/>
              <a:t/>
            </a:r>
            <a:br>
              <a:rPr lang="en-IN" dirty="0" smtClean="0"/>
            </a:br>
            <a:endParaRPr lang="en-IN" dirty="0"/>
          </a:p>
        </p:txBody>
      </p:sp>
      <p:sp>
        <p:nvSpPr>
          <p:cNvPr id="3" name="Content Placeholder 2"/>
          <p:cNvSpPr>
            <a:spLocks noGrp="1"/>
          </p:cNvSpPr>
          <p:nvPr>
            <p:ph idx="1"/>
          </p:nvPr>
        </p:nvSpPr>
        <p:spPr/>
        <p:txBody>
          <a:bodyPr/>
          <a:lstStyle/>
          <a:p>
            <a:pPr algn="just"/>
            <a:r>
              <a:rPr lang="en-IN" dirty="0" smtClean="0"/>
              <a:t>In Java, the "if" statement is used to evaluate a condition. The control of the program is diverted depending upon the specific condition. </a:t>
            </a:r>
            <a:r>
              <a:rPr lang="en-IN" dirty="0" smtClean="0">
                <a:solidFill>
                  <a:srgbClr val="FF0000"/>
                </a:solidFill>
              </a:rPr>
              <a:t>The condition of the If statement gives a Boolean value, either true or false. </a:t>
            </a:r>
          </a:p>
          <a:p>
            <a:pPr algn="just"/>
            <a:r>
              <a:rPr lang="en-IN" dirty="0" smtClean="0"/>
              <a:t>In Java, there are four types of if-statements given below.</a:t>
            </a:r>
          </a:p>
          <a:p>
            <a:endParaRPr lang="en-I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lstStyle/>
          <a:p>
            <a:r>
              <a:rPr lang="en-IN" dirty="0" smtClean="0"/>
              <a:t>Simple if statement</a:t>
            </a:r>
          </a:p>
          <a:p>
            <a:r>
              <a:rPr lang="en-IN" dirty="0" smtClean="0"/>
              <a:t>if-else statement</a:t>
            </a:r>
          </a:p>
          <a:p>
            <a:r>
              <a:rPr lang="en-IN" dirty="0" smtClean="0"/>
              <a:t>if-else-if ladder</a:t>
            </a:r>
          </a:p>
          <a:p>
            <a:r>
              <a:rPr lang="en-IN" dirty="0" smtClean="0"/>
              <a:t>Nested if-statement</a:t>
            </a:r>
          </a:p>
          <a:p>
            <a:endParaRPr lang="en-IN"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solidFill>
                  <a:srgbClr val="FF0000"/>
                </a:solidFill>
              </a:rPr>
              <a:t>1) Simple if statement:</a:t>
            </a:r>
            <a:r>
              <a:rPr lang="en-IN" dirty="0" smtClean="0"/>
              <a:t/>
            </a:r>
            <a:br>
              <a:rPr lang="en-IN" dirty="0" smtClean="0"/>
            </a:br>
            <a:endParaRPr lang="en-IN" dirty="0"/>
          </a:p>
        </p:txBody>
      </p:sp>
      <p:sp>
        <p:nvSpPr>
          <p:cNvPr id="3" name="Content Placeholder 2"/>
          <p:cNvSpPr>
            <a:spLocks noGrp="1"/>
          </p:cNvSpPr>
          <p:nvPr>
            <p:ph idx="1"/>
          </p:nvPr>
        </p:nvSpPr>
        <p:spPr/>
        <p:txBody>
          <a:bodyPr>
            <a:normAutofit fontScale="92500" lnSpcReduction="10000"/>
          </a:bodyPr>
          <a:lstStyle/>
          <a:p>
            <a:pPr algn="just"/>
            <a:r>
              <a:rPr lang="en-IN" dirty="0" smtClean="0"/>
              <a:t>It is the most basic statement among all control flow statements in Java. It evaluates a Boolean expression and enables the program to enter a block of code if the expression evaluates to true.</a:t>
            </a:r>
          </a:p>
          <a:p>
            <a:r>
              <a:rPr lang="en-IN" dirty="0" smtClean="0"/>
              <a:t>Syntax of if statement is given below.</a:t>
            </a:r>
          </a:p>
          <a:p>
            <a:pPr>
              <a:buNone/>
            </a:pPr>
            <a:r>
              <a:rPr lang="en-IN" b="1" dirty="0" smtClean="0"/>
              <a:t>    if</a:t>
            </a:r>
            <a:r>
              <a:rPr lang="en-IN" dirty="0" smtClean="0"/>
              <a:t>(condition) </a:t>
            </a:r>
          </a:p>
          <a:p>
            <a:pPr>
              <a:buNone/>
            </a:pPr>
            <a:r>
              <a:rPr lang="en-IN" dirty="0" smtClean="0"/>
              <a:t>   {    </a:t>
            </a:r>
          </a:p>
          <a:p>
            <a:pPr>
              <a:buNone/>
            </a:pPr>
            <a:r>
              <a:rPr lang="en-IN" dirty="0" smtClean="0"/>
              <a:t>      statement 1; //executes when condition is true   </a:t>
            </a:r>
          </a:p>
          <a:p>
            <a:pPr>
              <a:buNone/>
            </a:pPr>
            <a:r>
              <a:rPr lang="en-IN" dirty="0" smtClean="0"/>
              <a:t>   }    </a:t>
            </a:r>
          </a:p>
          <a:p>
            <a:endParaRPr lang="en-IN"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IN" dirty="0"/>
          </a:p>
        </p:txBody>
      </p:sp>
      <p:sp>
        <p:nvSpPr>
          <p:cNvPr id="3" name="Content Placeholder 2"/>
          <p:cNvSpPr>
            <a:spLocks noGrp="1"/>
          </p:cNvSpPr>
          <p:nvPr>
            <p:ph idx="1"/>
          </p:nvPr>
        </p:nvSpPr>
        <p:spPr/>
        <p:txBody>
          <a:bodyPr>
            <a:normAutofit fontScale="70000" lnSpcReduction="20000"/>
          </a:bodyPr>
          <a:lstStyle/>
          <a:p>
            <a:pPr>
              <a:buNone/>
            </a:pPr>
            <a:r>
              <a:rPr lang="en-IN" b="1" dirty="0" smtClean="0"/>
              <a:t>public</a:t>
            </a:r>
            <a:r>
              <a:rPr lang="en-IN" dirty="0" smtClean="0"/>
              <a:t> </a:t>
            </a:r>
            <a:r>
              <a:rPr lang="en-IN" b="1" dirty="0" smtClean="0"/>
              <a:t>class</a:t>
            </a:r>
            <a:r>
              <a:rPr lang="en-IN" dirty="0" smtClean="0"/>
              <a:t> Student</a:t>
            </a:r>
          </a:p>
          <a:p>
            <a:pPr>
              <a:buNone/>
            </a:pPr>
            <a:r>
              <a:rPr lang="en-IN" dirty="0" smtClean="0"/>
              <a:t> {    </a:t>
            </a:r>
          </a:p>
          <a:p>
            <a:pPr>
              <a:buNone/>
            </a:pPr>
            <a:r>
              <a:rPr lang="en-IN" b="1" dirty="0" smtClean="0"/>
              <a:t>public</a:t>
            </a:r>
            <a:r>
              <a:rPr lang="en-IN" dirty="0" smtClean="0"/>
              <a:t> </a:t>
            </a:r>
            <a:r>
              <a:rPr lang="en-IN" b="1" dirty="0" smtClean="0"/>
              <a:t>static</a:t>
            </a:r>
            <a:r>
              <a:rPr lang="en-IN" dirty="0" smtClean="0"/>
              <a:t> </a:t>
            </a:r>
            <a:r>
              <a:rPr lang="en-IN" b="1" dirty="0" smtClean="0"/>
              <a:t>void</a:t>
            </a:r>
            <a:r>
              <a:rPr lang="en-IN" dirty="0" smtClean="0"/>
              <a:t> main(String[] </a:t>
            </a:r>
            <a:r>
              <a:rPr lang="en-IN" dirty="0" err="1" smtClean="0"/>
              <a:t>args</a:t>
            </a:r>
            <a:r>
              <a:rPr lang="en-IN" dirty="0" smtClean="0"/>
              <a:t>) </a:t>
            </a:r>
          </a:p>
          <a:p>
            <a:pPr>
              <a:buNone/>
            </a:pPr>
            <a:r>
              <a:rPr lang="en-IN" dirty="0" smtClean="0"/>
              <a:t>{    </a:t>
            </a:r>
          </a:p>
          <a:p>
            <a:pPr>
              <a:buNone/>
            </a:pPr>
            <a:r>
              <a:rPr lang="en-IN" b="1" dirty="0" smtClean="0"/>
              <a:t>	</a:t>
            </a:r>
            <a:r>
              <a:rPr lang="en-IN" b="1" dirty="0" err="1" smtClean="0"/>
              <a:t>int</a:t>
            </a:r>
            <a:r>
              <a:rPr lang="en-IN" dirty="0" smtClean="0"/>
              <a:t> x = 10;    </a:t>
            </a:r>
          </a:p>
          <a:p>
            <a:pPr>
              <a:buNone/>
            </a:pPr>
            <a:r>
              <a:rPr lang="en-IN" b="1" dirty="0" smtClean="0"/>
              <a:t>	</a:t>
            </a:r>
            <a:r>
              <a:rPr lang="en-IN" b="1" dirty="0" err="1" smtClean="0"/>
              <a:t>int</a:t>
            </a:r>
            <a:r>
              <a:rPr lang="en-IN" dirty="0" smtClean="0"/>
              <a:t> y = 12;    </a:t>
            </a:r>
          </a:p>
          <a:p>
            <a:pPr>
              <a:buNone/>
            </a:pPr>
            <a:r>
              <a:rPr lang="en-IN" b="1" dirty="0" smtClean="0"/>
              <a:t>	if</a:t>
            </a:r>
            <a:r>
              <a:rPr lang="en-IN" dirty="0" smtClean="0"/>
              <a:t>(</a:t>
            </a:r>
            <a:r>
              <a:rPr lang="en-IN" dirty="0" err="1" smtClean="0"/>
              <a:t>x+y</a:t>
            </a:r>
            <a:r>
              <a:rPr lang="en-IN" dirty="0" smtClean="0"/>
              <a:t> &gt; 20) </a:t>
            </a:r>
          </a:p>
          <a:p>
            <a:pPr>
              <a:buNone/>
            </a:pPr>
            <a:r>
              <a:rPr lang="en-IN" dirty="0" smtClean="0"/>
              <a:t>	{    </a:t>
            </a:r>
          </a:p>
          <a:p>
            <a:pPr>
              <a:buNone/>
            </a:pPr>
            <a:r>
              <a:rPr lang="en-IN" dirty="0" smtClean="0"/>
              <a:t>	</a:t>
            </a:r>
            <a:r>
              <a:rPr lang="en-IN" dirty="0" err="1" smtClean="0"/>
              <a:t>System.out.println</a:t>
            </a:r>
            <a:r>
              <a:rPr lang="en-IN" dirty="0" smtClean="0"/>
              <a:t>("x + y is greater than 20");    </a:t>
            </a:r>
          </a:p>
          <a:p>
            <a:pPr>
              <a:buNone/>
            </a:pPr>
            <a:r>
              <a:rPr lang="en-IN" dirty="0" smtClean="0"/>
              <a:t>	}    </a:t>
            </a:r>
          </a:p>
          <a:p>
            <a:pPr>
              <a:buNone/>
            </a:pPr>
            <a:r>
              <a:rPr lang="en-IN" dirty="0" smtClean="0"/>
              <a:t>}      </a:t>
            </a:r>
          </a:p>
          <a:p>
            <a:pPr>
              <a:buNone/>
            </a:pPr>
            <a:r>
              <a:rPr lang="en-IN" dirty="0" smtClean="0"/>
              <a:t>}   </a:t>
            </a:r>
          </a:p>
          <a:p>
            <a:endParaRPr lang="en-IN"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t>2) if-else statement</a:t>
            </a:r>
            <a:br>
              <a:rPr lang="en-IN" dirty="0" smtClean="0"/>
            </a:br>
            <a:endParaRPr lang="en-IN" dirty="0"/>
          </a:p>
        </p:txBody>
      </p:sp>
      <p:sp>
        <p:nvSpPr>
          <p:cNvPr id="3" name="Content Placeholder 2"/>
          <p:cNvSpPr>
            <a:spLocks noGrp="1"/>
          </p:cNvSpPr>
          <p:nvPr>
            <p:ph idx="1"/>
          </p:nvPr>
        </p:nvSpPr>
        <p:spPr/>
        <p:txBody>
          <a:bodyPr/>
          <a:lstStyle/>
          <a:p>
            <a:pPr algn="just"/>
            <a:r>
              <a:rPr lang="en-IN" dirty="0" smtClean="0"/>
              <a:t>The </a:t>
            </a:r>
            <a:r>
              <a:rPr lang="en-IN" dirty="0" smtClean="0">
                <a:hlinkClick r:id="rId2"/>
              </a:rPr>
              <a:t>if-else statement</a:t>
            </a:r>
            <a:r>
              <a:rPr lang="en-IN" dirty="0" smtClean="0"/>
              <a:t> is an extension to the if-statement, which uses another block of code, i.e., else block. </a:t>
            </a:r>
          </a:p>
          <a:p>
            <a:pPr algn="just"/>
            <a:r>
              <a:rPr lang="en-IN" dirty="0" smtClean="0"/>
              <a:t>The else block is executed if the condition of the if-block is evaluated as false.</a:t>
            </a:r>
          </a:p>
          <a:p>
            <a:endParaRPr lang="en-IN"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b="1" dirty="0" smtClean="0"/>
              <a:t>Syntax:</a:t>
            </a:r>
            <a:r>
              <a:rPr lang="en-IN" dirty="0" smtClean="0"/>
              <a:t/>
            </a:r>
            <a:br>
              <a:rPr lang="en-IN" dirty="0" smtClean="0"/>
            </a:br>
            <a:endParaRPr lang="en-IN" dirty="0"/>
          </a:p>
        </p:txBody>
      </p:sp>
      <p:sp>
        <p:nvSpPr>
          <p:cNvPr id="3" name="Content Placeholder 2"/>
          <p:cNvSpPr>
            <a:spLocks noGrp="1"/>
          </p:cNvSpPr>
          <p:nvPr>
            <p:ph idx="1"/>
          </p:nvPr>
        </p:nvSpPr>
        <p:spPr/>
        <p:txBody>
          <a:bodyPr>
            <a:normAutofit fontScale="92500"/>
          </a:bodyPr>
          <a:lstStyle/>
          <a:p>
            <a:pPr>
              <a:buNone/>
            </a:pPr>
            <a:r>
              <a:rPr lang="en-IN" b="1" dirty="0" smtClean="0"/>
              <a:t>	if</a:t>
            </a:r>
            <a:r>
              <a:rPr lang="en-IN" dirty="0" smtClean="0"/>
              <a:t>(condition) </a:t>
            </a:r>
          </a:p>
          <a:p>
            <a:pPr>
              <a:buNone/>
            </a:pPr>
            <a:r>
              <a:rPr lang="en-IN" dirty="0" smtClean="0"/>
              <a:t>    {    </a:t>
            </a:r>
          </a:p>
          <a:p>
            <a:pPr>
              <a:buNone/>
            </a:pPr>
            <a:r>
              <a:rPr lang="en-IN" dirty="0" smtClean="0"/>
              <a:t>	statement 1; //executes when condition is true   </a:t>
            </a:r>
          </a:p>
          <a:p>
            <a:pPr>
              <a:buNone/>
            </a:pPr>
            <a:r>
              <a:rPr lang="en-IN" dirty="0" smtClean="0"/>
              <a:t>	}  </a:t>
            </a:r>
          </a:p>
          <a:p>
            <a:pPr>
              <a:buNone/>
            </a:pPr>
            <a:r>
              <a:rPr lang="en-IN" b="1" dirty="0" smtClean="0"/>
              <a:t>	else</a:t>
            </a:r>
          </a:p>
          <a:p>
            <a:pPr>
              <a:buNone/>
            </a:pPr>
            <a:r>
              <a:rPr lang="en-IN" b="1" dirty="0" smtClean="0"/>
              <a:t>    </a:t>
            </a:r>
            <a:r>
              <a:rPr lang="en-IN" dirty="0" smtClean="0"/>
              <a:t>{  </a:t>
            </a:r>
          </a:p>
          <a:p>
            <a:pPr>
              <a:buNone/>
            </a:pPr>
            <a:r>
              <a:rPr lang="en-IN" dirty="0" smtClean="0"/>
              <a:t>	statement 2; //executes when condition is false   </a:t>
            </a:r>
          </a:p>
          <a:p>
            <a:pPr>
              <a:buNone/>
            </a:pPr>
            <a:r>
              <a:rPr lang="en-IN" dirty="0" smtClean="0"/>
              <a:t>	}  </a:t>
            </a:r>
          </a:p>
          <a:p>
            <a:endParaRPr lang="en-IN"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
            <a:ext cx="9144000" cy="5745163"/>
          </a:xfrm>
        </p:spPr>
        <p:txBody>
          <a:bodyPr>
            <a:normAutofit fontScale="70000" lnSpcReduction="20000"/>
          </a:bodyPr>
          <a:lstStyle/>
          <a:p>
            <a:pPr>
              <a:buNone/>
            </a:pPr>
            <a:r>
              <a:rPr lang="en-IN" b="1" dirty="0" smtClean="0"/>
              <a:t>	public</a:t>
            </a:r>
            <a:r>
              <a:rPr lang="en-IN" dirty="0" smtClean="0"/>
              <a:t> </a:t>
            </a:r>
            <a:r>
              <a:rPr lang="en-IN" b="1" dirty="0" smtClean="0"/>
              <a:t>class</a:t>
            </a:r>
            <a:r>
              <a:rPr lang="en-IN" dirty="0" smtClean="0"/>
              <a:t> Student</a:t>
            </a:r>
          </a:p>
          <a:p>
            <a:pPr>
              <a:buNone/>
            </a:pPr>
            <a:r>
              <a:rPr lang="en-IN" dirty="0" smtClean="0"/>
              <a:t>    {  </a:t>
            </a:r>
          </a:p>
          <a:p>
            <a:pPr>
              <a:buNone/>
            </a:pPr>
            <a:r>
              <a:rPr lang="en-IN" b="1" dirty="0" smtClean="0"/>
              <a:t>	public</a:t>
            </a:r>
            <a:r>
              <a:rPr lang="en-IN" dirty="0" smtClean="0"/>
              <a:t> </a:t>
            </a:r>
            <a:r>
              <a:rPr lang="en-IN" b="1" dirty="0" smtClean="0"/>
              <a:t>static</a:t>
            </a:r>
            <a:r>
              <a:rPr lang="en-IN" dirty="0" smtClean="0"/>
              <a:t> </a:t>
            </a:r>
            <a:r>
              <a:rPr lang="en-IN" b="1" dirty="0" smtClean="0"/>
              <a:t>void</a:t>
            </a:r>
            <a:r>
              <a:rPr lang="en-IN" dirty="0" smtClean="0"/>
              <a:t> main(String[] </a:t>
            </a:r>
            <a:r>
              <a:rPr lang="en-IN" dirty="0" err="1" smtClean="0"/>
              <a:t>args</a:t>
            </a:r>
            <a:r>
              <a:rPr lang="en-IN" dirty="0" smtClean="0"/>
              <a:t>)</a:t>
            </a:r>
          </a:p>
          <a:p>
            <a:pPr>
              <a:buNone/>
            </a:pPr>
            <a:r>
              <a:rPr lang="en-IN" dirty="0" smtClean="0"/>
              <a:t>     {  </a:t>
            </a:r>
          </a:p>
          <a:p>
            <a:pPr>
              <a:buNone/>
            </a:pPr>
            <a:r>
              <a:rPr lang="en-IN" b="1" dirty="0" smtClean="0"/>
              <a:t>	</a:t>
            </a:r>
            <a:r>
              <a:rPr lang="en-IN" b="1" dirty="0" err="1" smtClean="0"/>
              <a:t>int</a:t>
            </a:r>
            <a:r>
              <a:rPr lang="en-IN" dirty="0" smtClean="0"/>
              <a:t> x = 10;  </a:t>
            </a:r>
          </a:p>
          <a:p>
            <a:pPr>
              <a:buNone/>
            </a:pPr>
            <a:r>
              <a:rPr lang="en-IN" b="1" dirty="0" smtClean="0"/>
              <a:t>	</a:t>
            </a:r>
            <a:r>
              <a:rPr lang="en-IN" b="1" dirty="0" err="1" smtClean="0"/>
              <a:t>int</a:t>
            </a:r>
            <a:r>
              <a:rPr lang="en-IN" dirty="0" smtClean="0"/>
              <a:t> y = 12;  </a:t>
            </a:r>
          </a:p>
          <a:p>
            <a:pPr>
              <a:buNone/>
            </a:pPr>
            <a:r>
              <a:rPr lang="en-IN" b="1" dirty="0" smtClean="0"/>
              <a:t>	if</a:t>
            </a:r>
            <a:r>
              <a:rPr lang="en-IN" dirty="0" smtClean="0"/>
              <a:t>(</a:t>
            </a:r>
            <a:r>
              <a:rPr lang="en-IN" dirty="0" err="1" smtClean="0"/>
              <a:t>x+y</a:t>
            </a:r>
            <a:r>
              <a:rPr lang="en-IN" dirty="0" smtClean="0"/>
              <a:t> &lt; 10)</a:t>
            </a:r>
          </a:p>
          <a:p>
            <a:pPr>
              <a:buNone/>
            </a:pPr>
            <a:r>
              <a:rPr lang="en-IN" dirty="0" smtClean="0"/>
              <a:t>       {  </a:t>
            </a:r>
          </a:p>
          <a:p>
            <a:pPr>
              <a:buNone/>
            </a:pPr>
            <a:r>
              <a:rPr lang="en-IN" dirty="0" smtClean="0"/>
              <a:t>	</a:t>
            </a:r>
            <a:r>
              <a:rPr lang="en-IN" dirty="0" err="1" smtClean="0"/>
              <a:t>System.out.println</a:t>
            </a:r>
            <a:r>
              <a:rPr lang="en-IN" dirty="0" smtClean="0"/>
              <a:t>("x + y is less than      10");  </a:t>
            </a:r>
          </a:p>
          <a:p>
            <a:pPr>
              <a:buNone/>
            </a:pPr>
            <a:r>
              <a:rPr lang="en-IN" dirty="0" smtClean="0"/>
              <a:t>	}   </a:t>
            </a:r>
            <a:r>
              <a:rPr lang="en-IN" b="1" dirty="0" smtClean="0"/>
              <a:t>else</a:t>
            </a:r>
            <a:r>
              <a:rPr lang="en-IN" dirty="0" smtClean="0"/>
              <a:t> </a:t>
            </a:r>
          </a:p>
          <a:p>
            <a:pPr>
              <a:buNone/>
            </a:pPr>
            <a:r>
              <a:rPr lang="en-IN" dirty="0" smtClean="0"/>
              <a:t>        {  </a:t>
            </a:r>
          </a:p>
          <a:p>
            <a:pPr>
              <a:buNone/>
            </a:pPr>
            <a:r>
              <a:rPr lang="en-IN" dirty="0" smtClean="0"/>
              <a:t>	</a:t>
            </a:r>
            <a:r>
              <a:rPr lang="en-IN" dirty="0" err="1" smtClean="0"/>
              <a:t>System.out.println</a:t>
            </a:r>
            <a:r>
              <a:rPr lang="en-IN" dirty="0" smtClean="0"/>
              <a:t>("x + y is greater than 20");  </a:t>
            </a:r>
          </a:p>
          <a:p>
            <a:pPr>
              <a:buNone/>
            </a:pPr>
            <a:r>
              <a:rPr lang="en-IN" dirty="0" smtClean="0"/>
              <a:t>	   }  </a:t>
            </a:r>
          </a:p>
          <a:p>
            <a:pPr>
              <a:buNone/>
            </a:pPr>
            <a:r>
              <a:rPr lang="en-IN" dirty="0" smtClean="0"/>
              <a:t>    }  </a:t>
            </a:r>
          </a:p>
          <a:p>
            <a:pPr>
              <a:buNone/>
            </a:pPr>
            <a:r>
              <a:rPr lang="en-IN" dirty="0" smtClean="0"/>
              <a:t>	}  </a:t>
            </a:r>
          </a:p>
          <a:p>
            <a:pPr>
              <a:buNone/>
            </a:pPr>
            <a:r>
              <a:rPr lang="en-IN" dirty="0" smtClean="0"/>
              <a:t>o/p: x + y is greater than 20</a:t>
            </a:r>
          </a:p>
          <a:p>
            <a:endParaRPr lang="en-IN"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t>3) if-else-if ladder:</a:t>
            </a:r>
            <a:br>
              <a:rPr lang="en-IN" dirty="0" smtClean="0"/>
            </a:br>
            <a:endParaRPr lang="en-IN" dirty="0"/>
          </a:p>
        </p:txBody>
      </p:sp>
      <p:sp>
        <p:nvSpPr>
          <p:cNvPr id="3" name="Content Placeholder 2"/>
          <p:cNvSpPr>
            <a:spLocks noGrp="1"/>
          </p:cNvSpPr>
          <p:nvPr>
            <p:ph idx="1"/>
          </p:nvPr>
        </p:nvSpPr>
        <p:spPr/>
        <p:txBody>
          <a:bodyPr/>
          <a:lstStyle/>
          <a:p>
            <a:pPr algn="just"/>
            <a:r>
              <a:rPr lang="en-IN" dirty="0" smtClean="0"/>
              <a:t>The if-else-if statement contains the if-statement followed by multiple else-if statements.</a:t>
            </a:r>
          </a:p>
          <a:p>
            <a:endParaRPr lang="en-IN"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pPr algn="l"/>
            <a:r>
              <a:rPr lang="en-IN" dirty="0" smtClean="0"/>
              <a:t/>
            </a:r>
            <a:br>
              <a:rPr lang="en-IN" dirty="0" smtClean="0"/>
            </a:br>
            <a:r>
              <a:rPr lang="en-IN" dirty="0" smtClean="0">
                <a:solidFill>
                  <a:srgbClr val="FF0000"/>
                </a:solidFill>
              </a:rPr>
              <a:t>Syntax of if-else-if statement</a:t>
            </a:r>
            <a:r>
              <a:rPr lang="en-IN" dirty="0" smtClean="0"/>
              <a:t> </a:t>
            </a:r>
            <a:br>
              <a:rPr lang="en-IN" dirty="0" smtClean="0"/>
            </a:br>
            <a:endParaRPr lang="en-IN" dirty="0"/>
          </a:p>
        </p:txBody>
      </p:sp>
      <p:sp>
        <p:nvSpPr>
          <p:cNvPr id="3" name="Content Placeholder 2"/>
          <p:cNvSpPr>
            <a:spLocks noGrp="1"/>
          </p:cNvSpPr>
          <p:nvPr>
            <p:ph idx="4294967295"/>
          </p:nvPr>
        </p:nvSpPr>
        <p:spPr>
          <a:xfrm>
            <a:off x="457200" y="1295400"/>
            <a:ext cx="8382000" cy="4953000"/>
          </a:xfrm>
        </p:spPr>
        <p:txBody>
          <a:bodyPr>
            <a:normAutofit fontScale="77500" lnSpcReduction="20000"/>
          </a:bodyPr>
          <a:lstStyle/>
          <a:p>
            <a:pPr>
              <a:buNone/>
            </a:pPr>
            <a:r>
              <a:rPr lang="en-IN" b="1" dirty="0" smtClean="0"/>
              <a:t>	if</a:t>
            </a:r>
            <a:r>
              <a:rPr lang="en-IN" dirty="0" smtClean="0"/>
              <a:t>(condition 1) </a:t>
            </a:r>
          </a:p>
          <a:p>
            <a:pPr>
              <a:buNone/>
            </a:pPr>
            <a:r>
              <a:rPr lang="en-IN" dirty="0" smtClean="0"/>
              <a:t>   {    </a:t>
            </a:r>
          </a:p>
          <a:p>
            <a:pPr>
              <a:buNone/>
            </a:pPr>
            <a:r>
              <a:rPr lang="en-IN" dirty="0" smtClean="0"/>
              <a:t>	statement 1; //executes when condition 1 is true   </a:t>
            </a:r>
          </a:p>
          <a:p>
            <a:pPr>
              <a:buNone/>
            </a:pPr>
            <a:r>
              <a:rPr lang="en-IN" dirty="0" smtClean="0"/>
              <a:t>	}  </a:t>
            </a:r>
          </a:p>
          <a:p>
            <a:pPr>
              <a:buNone/>
            </a:pPr>
            <a:r>
              <a:rPr lang="en-IN" b="1" dirty="0" smtClean="0"/>
              <a:t>	else</a:t>
            </a:r>
            <a:r>
              <a:rPr lang="en-IN" dirty="0" smtClean="0"/>
              <a:t> </a:t>
            </a:r>
            <a:r>
              <a:rPr lang="en-IN" b="1" dirty="0" smtClean="0"/>
              <a:t>if</a:t>
            </a:r>
            <a:r>
              <a:rPr lang="en-IN" dirty="0" smtClean="0"/>
              <a:t>(condition 2)</a:t>
            </a:r>
          </a:p>
          <a:p>
            <a:pPr>
              <a:buNone/>
            </a:pPr>
            <a:r>
              <a:rPr lang="en-IN" dirty="0" smtClean="0"/>
              <a:t>    {  </a:t>
            </a:r>
          </a:p>
          <a:p>
            <a:pPr>
              <a:buNone/>
            </a:pPr>
            <a:r>
              <a:rPr lang="en-IN" dirty="0" smtClean="0"/>
              <a:t>	statement 2; //executes when condition 2 is true   </a:t>
            </a:r>
          </a:p>
          <a:p>
            <a:pPr>
              <a:buNone/>
            </a:pPr>
            <a:r>
              <a:rPr lang="en-IN" dirty="0" smtClean="0"/>
              <a:t>	}  </a:t>
            </a:r>
          </a:p>
          <a:p>
            <a:pPr>
              <a:buNone/>
            </a:pPr>
            <a:r>
              <a:rPr lang="en-IN" b="1" dirty="0" smtClean="0"/>
              <a:t>	else</a:t>
            </a:r>
          </a:p>
          <a:p>
            <a:pPr>
              <a:buNone/>
            </a:pPr>
            <a:r>
              <a:rPr lang="en-IN" b="1" dirty="0" smtClean="0"/>
              <a:t>  </a:t>
            </a:r>
            <a:r>
              <a:rPr lang="en-IN" dirty="0" smtClean="0"/>
              <a:t> {  </a:t>
            </a:r>
          </a:p>
          <a:p>
            <a:pPr>
              <a:buNone/>
            </a:pPr>
            <a:r>
              <a:rPr lang="en-IN" dirty="0" smtClean="0"/>
              <a:t>	statement 2; //executes when all the conditions are false   </a:t>
            </a:r>
          </a:p>
          <a:p>
            <a:pPr>
              <a:buNone/>
            </a:pPr>
            <a:r>
              <a:rPr lang="en-IN" dirty="0" smtClean="0"/>
              <a:t>	}  </a:t>
            </a:r>
          </a:p>
          <a:p>
            <a:endParaRPr lang="en-IN"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304800"/>
            <a:ext cx="9144000" cy="6324600"/>
          </a:xfrm>
        </p:spPr>
        <p:txBody>
          <a:bodyPr>
            <a:normAutofit fontScale="77500" lnSpcReduction="20000"/>
          </a:bodyPr>
          <a:lstStyle/>
          <a:p>
            <a:pPr>
              <a:buNone/>
            </a:pPr>
            <a:r>
              <a:rPr lang="en-IN" b="1" dirty="0" smtClean="0"/>
              <a:t>	public</a:t>
            </a:r>
            <a:r>
              <a:rPr lang="en-IN" dirty="0" smtClean="0"/>
              <a:t> </a:t>
            </a:r>
            <a:r>
              <a:rPr lang="en-IN" b="1" dirty="0" smtClean="0"/>
              <a:t>class</a:t>
            </a:r>
            <a:r>
              <a:rPr lang="en-IN" dirty="0" smtClean="0"/>
              <a:t> Student {  </a:t>
            </a:r>
          </a:p>
          <a:p>
            <a:pPr>
              <a:buNone/>
            </a:pPr>
            <a:r>
              <a:rPr lang="en-IN" b="1" dirty="0" smtClean="0"/>
              <a:t>	public</a:t>
            </a:r>
            <a:r>
              <a:rPr lang="en-IN" dirty="0" smtClean="0"/>
              <a:t> </a:t>
            </a:r>
            <a:r>
              <a:rPr lang="en-IN" b="1" dirty="0" smtClean="0"/>
              <a:t>static</a:t>
            </a:r>
            <a:r>
              <a:rPr lang="en-IN" dirty="0" smtClean="0"/>
              <a:t> </a:t>
            </a:r>
            <a:r>
              <a:rPr lang="en-IN" b="1" dirty="0" smtClean="0"/>
              <a:t>void</a:t>
            </a:r>
            <a:r>
              <a:rPr lang="en-IN" dirty="0" smtClean="0"/>
              <a:t> main(String[] </a:t>
            </a:r>
            <a:r>
              <a:rPr lang="en-IN" dirty="0" err="1" smtClean="0"/>
              <a:t>args</a:t>
            </a:r>
            <a:r>
              <a:rPr lang="en-IN" dirty="0" smtClean="0"/>
              <a:t>) {  </a:t>
            </a:r>
          </a:p>
          <a:p>
            <a:pPr>
              <a:buNone/>
            </a:pPr>
            <a:r>
              <a:rPr lang="en-IN" dirty="0" smtClean="0"/>
              <a:t>	String city = "Delhi";  </a:t>
            </a:r>
          </a:p>
          <a:p>
            <a:pPr>
              <a:buNone/>
            </a:pPr>
            <a:r>
              <a:rPr lang="en-IN" b="1" dirty="0" smtClean="0"/>
              <a:t>	if</a:t>
            </a:r>
            <a:r>
              <a:rPr lang="en-IN" dirty="0" smtClean="0"/>
              <a:t>(city == "Meerut") {  </a:t>
            </a:r>
          </a:p>
          <a:p>
            <a:pPr>
              <a:buNone/>
            </a:pPr>
            <a:r>
              <a:rPr lang="en-IN" dirty="0" smtClean="0"/>
              <a:t>	</a:t>
            </a:r>
            <a:r>
              <a:rPr lang="en-IN" dirty="0" err="1" smtClean="0"/>
              <a:t>System.out.println</a:t>
            </a:r>
            <a:r>
              <a:rPr lang="en-IN" dirty="0" smtClean="0"/>
              <a:t>("city is </a:t>
            </a:r>
            <a:r>
              <a:rPr lang="en-IN" dirty="0" err="1" smtClean="0"/>
              <a:t>meerut</a:t>
            </a:r>
            <a:r>
              <a:rPr lang="en-IN" dirty="0" smtClean="0"/>
              <a:t>");  </a:t>
            </a:r>
          </a:p>
          <a:p>
            <a:pPr>
              <a:buNone/>
            </a:pPr>
            <a:r>
              <a:rPr lang="en-IN" dirty="0" smtClean="0"/>
              <a:t>	}</a:t>
            </a:r>
            <a:r>
              <a:rPr lang="en-IN" b="1" dirty="0" smtClean="0"/>
              <a:t>else</a:t>
            </a:r>
            <a:r>
              <a:rPr lang="en-IN" dirty="0" smtClean="0"/>
              <a:t> </a:t>
            </a:r>
            <a:r>
              <a:rPr lang="en-IN" b="1" dirty="0" smtClean="0"/>
              <a:t>if</a:t>
            </a:r>
            <a:r>
              <a:rPr lang="en-IN" dirty="0" smtClean="0"/>
              <a:t> (city == "</a:t>
            </a:r>
            <a:r>
              <a:rPr lang="en-IN" dirty="0" err="1" smtClean="0"/>
              <a:t>Noida</a:t>
            </a:r>
            <a:r>
              <a:rPr lang="en-IN" dirty="0" smtClean="0"/>
              <a:t>") {  </a:t>
            </a:r>
          </a:p>
          <a:p>
            <a:pPr>
              <a:buNone/>
            </a:pPr>
            <a:r>
              <a:rPr lang="en-IN" dirty="0" smtClean="0"/>
              <a:t>	</a:t>
            </a:r>
            <a:r>
              <a:rPr lang="en-IN" dirty="0" err="1" smtClean="0"/>
              <a:t>System.out.println</a:t>
            </a:r>
            <a:r>
              <a:rPr lang="en-IN" dirty="0" smtClean="0"/>
              <a:t>("city is </a:t>
            </a:r>
            <a:r>
              <a:rPr lang="en-IN" dirty="0" err="1" smtClean="0"/>
              <a:t>noida</a:t>
            </a:r>
            <a:r>
              <a:rPr lang="en-IN" dirty="0" smtClean="0"/>
              <a:t>");  </a:t>
            </a:r>
          </a:p>
          <a:p>
            <a:pPr>
              <a:buNone/>
            </a:pPr>
            <a:r>
              <a:rPr lang="en-IN" dirty="0" smtClean="0"/>
              <a:t>	}</a:t>
            </a:r>
            <a:r>
              <a:rPr lang="en-IN" b="1" dirty="0" smtClean="0"/>
              <a:t>else</a:t>
            </a:r>
            <a:r>
              <a:rPr lang="en-IN" dirty="0" smtClean="0"/>
              <a:t> </a:t>
            </a:r>
            <a:r>
              <a:rPr lang="en-IN" b="1" dirty="0" smtClean="0"/>
              <a:t>if</a:t>
            </a:r>
            <a:r>
              <a:rPr lang="en-IN" dirty="0" smtClean="0"/>
              <a:t>(city == "Agra") {  </a:t>
            </a:r>
          </a:p>
          <a:p>
            <a:pPr>
              <a:buNone/>
            </a:pPr>
            <a:r>
              <a:rPr lang="en-IN" dirty="0" smtClean="0"/>
              <a:t>	</a:t>
            </a:r>
            <a:r>
              <a:rPr lang="en-IN" dirty="0" err="1" smtClean="0"/>
              <a:t>System.out.println</a:t>
            </a:r>
            <a:r>
              <a:rPr lang="en-IN" dirty="0" smtClean="0"/>
              <a:t>("city is </a:t>
            </a:r>
            <a:r>
              <a:rPr lang="en-IN" dirty="0" err="1" smtClean="0"/>
              <a:t>agra</a:t>
            </a:r>
            <a:r>
              <a:rPr lang="en-IN" dirty="0" smtClean="0"/>
              <a:t>");  </a:t>
            </a:r>
          </a:p>
          <a:p>
            <a:pPr>
              <a:buNone/>
            </a:pPr>
            <a:r>
              <a:rPr lang="en-IN" dirty="0" smtClean="0"/>
              <a:t>	}</a:t>
            </a:r>
            <a:r>
              <a:rPr lang="en-IN" b="1" dirty="0" smtClean="0"/>
              <a:t>else</a:t>
            </a:r>
            <a:r>
              <a:rPr lang="en-IN" dirty="0" smtClean="0"/>
              <a:t> {  </a:t>
            </a:r>
          </a:p>
          <a:p>
            <a:pPr>
              <a:buNone/>
            </a:pPr>
            <a:r>
              <a:rPr lang="en-IN" dirty="0" smtClean="0"/>
              <a:t>	</a:t>
            </a:r>
            <a:r>
              <a:rPr lang="en-IN" dirty="0" err="1" smtClean="0"/>
              <a:t>System.out.println</a:t>
            </a:r>
            <a:r>
              <a:rPr lang="en-IN" dirty="0" smtClean="0"/>
              <a:t>(city);  </a:t>
            </a:r>
          </a:p>
          <a:p>
            <a:pPr>
              <a:buNone/>
            </a:pPr>
            <a:r>
              <a:rPr lang="en-IN" dirty="0" smtClean="0"/>
              <a:t>	}  </a:t>
            </a:r>
          </a:p>
          <a:p>
            <a:pPr>
              <a:buNone/>
            </a:pPr>
            <a:r>
              <a:rPr lang="en-IN" dirty="0" smtClean="0"/>
              <a:t>	}  </a:t>
            </a:r>
          </a:p>
          <a:p>
            <a:pPr>
              <a:buNone/>
            </a:pPr>
            <a:r>
              <a:rPr lang="en-IN" dirty="0" smtClean="0"/>
              <a:t>	}  </a:t>
            </a:r>
          </a:p>
          <a:p>
            <a:pPr>
              <a:buNone/>
            </a:pPr>
            <a:r>
              <a:rPr lang="en-IN" b="1" dirty="0" smtClean="0"/>
              <a:t>Output:</a:t>
            </a:r>
            <a:endParaRPr lang="en-IN" dirty="0" smtClean="0"/>
          </a:p>
          <a:p>
            <a:pPr>
              <a:buNone/>
            </a:pPr>
            <a:r>
              <a:rPr lang="en-IN" dirty="0" smtClean="0"/>
              <a:t>	Delhi</a:t>
            </a:r>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lstStyle/>
          <a:p>
            <a:pPr algn="just"/>
            <a:r>
              <a:rPr lang="en-US" dirty="0" smtClean="0"/>
              <a:t>The Green Project Team came up with the idea of developing </a:t>
            </a:r>
            <a:r>
              <a:rPr lang="en-US" dirty="0" smtClean="0">
                <a:solidFill>
                  <a:srgbClr val="FF0000"/>
                </a:solidFill>
              </a:rPr>
              <a:t>web Applet using the new language</a:t>
            </a:r>
            <a:r>
              <a:rPr lang="en-US" dirty="0" smtClean="0"/>
              <a:t> that could run on all types of computers connected to the internet.</a:t>
            </a:r>
          </a:p>
          <a:p>
            <a:pPr algn="just"/>
            <a:r>
              <a:rPr lang="en-US" dirty="0" smtClean="0">
                <a:solidFill>
                  <a:srgbClr val="FF0000"/>
                </a:solidFill>
              </a:rPr>
              <a:t>In 1994</a:t>
            </a:r>
            <a:r>
              <a:rPr lang="en-US" dirty="0" smtClean="0"/>
              <a:t>, the Team developed a Web Browser called </a:t>
            </a:r>
            <a:r>
              <a:rPr lang="en-US" dirty="0" smtClean="0">
                <a:solidFill>
                  <a:srgbClr val="FF0000"/>
                </a:solidFill>
              </a:rPr>
              <a:t>Hot Java. </a:t>
            </a:r>
            <a:r>
              <a:rPr lang="en-US" dirty="0" smtClean="0"/>
              <a:t>To locate and run applet program on internet.</a:t>
            </a:r>
            <a:endParaRPr lang="en-IN"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t>4. Nested if-statement</a:t>
            </a:r>
            <a:br>
              <a:rPr lang="en-IN" dirty="0" smtClean="0"/>
            </a:br>
            <a:endParaRPr lang="en-IN" dirty="0"/>
          </a:p>
        </p:txBody>
      </p:sp>
      <p:sp>
        <p:nvSpPr>
          <p:cNvPr id="3" name="Content Placeholder 2"/>
          <p:cNvSpPr>
            <a:spLocks noGrp="1"/>
          </p:cNvSpPr>
          <p:nvPr>
            <p:ph idx="1"/>
          </p:nvPr>
        </p:nvSpPr>
        <p:spPr/>
        <p:txBody>
          <a:bodyPr/>
          <a:lstStyle/>
          <a:p>
            <a:pPr algn="just"/>
            <a:r>
              <a:rPr lang="en-IN" dirty="0" smtClean="0"/>
              <a:t>In nested if-statements, the if statement can contain a </a:t>
            </a:r>
            <a:r>
              <a:rPr lang="en-IN" b="1" dirty="0" smtClean="0"/>
              <a:t>if</a:t>
            </a:r>
            <a:r>
              <a:rPr lang="en-IN" dirty="0" smtClean="0"/>
              <a:t> or </a:t>
            </a:r>
            <a:r>
              <a:rPr lang="en-IN" b="1" dirty="0" smtClean="0"/>
              <a:t>if-else</a:t>
            </a:r>
            <a:r>
              <a:rPr lang="en-IN" dirty="0" smtClean="0"/>
              <a:t> statement inside another if or else-if statement.</a:t>
            </a:r>
          </a:p>
          <a:p>
            <a:endParaRPr lang="en-IN"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t/>
            </a:r>
            <a:br>
              <a:rPr lang="en-IN" dirty="0" smtClean="0"/>
            </a:br>
            <a:r>
              <a:rPr lang="en-IN" dirty="0" smtClean="0">
                <a:solidFill>
                  <a:srgbClr val="FF0000"/>
                </a:solidFill>
              </a:rPr>
              <a:t>Syntax of Nested if-statement </a:t>
            </a:r>
            <a:br>
              <a:rPr lang="en-IN" dirty="0" smtClean="0">
                <a:solidFill>
                  <a:srgbClr val="FF0000"/>
                </a:solidFill>
              </a:rPr>
            </a:br>
            <a:endParaRPr lang="en-IN"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a:buNone/>
            </a:pPr>
            <a:r>
              <a:rPr lang="en-IN" b="1" dirty="0" smtClean="0"/>
              <a:t>	if</a:t>
            </a:r>
            <a:r>
              <a:rPr lang="en-IN" dirty="0" smtClean="0"/>
              <a:t>(condition 1) {    </a:t>
            </a:r>
          </a:p>
          <a:p>
            <a:pPr>
              <a:buNone/>
            </a:pPr>
            <a:r>
              <a:rPr lang="en-IN" dirty="0" smtClean="0"/>
              <a:t>	statement 1; //executes when condition 1 is true   </a:t>
            </a:r>
          </a:p>
          <a:p>
            <a:pPr>
              <a:buNone/>
            </a:pPr>
            <a:r>
              <a:rPr lang="en-IN" b="1" dirty="0" smtClean="0"/>
              <a:t>	if</a:t>
            </a:r>
            <a:r>
              <a:rPr lang="en-IN" dirty="0" smtClean="0"/>
              <a:t>(condition 2) {  </a:t>
            </a:r>
          </a:p>
          <a:p>
            <a:pPr>
              <a:buNone/>
            </a:pPr>
            <a:r>
              <a:rPr lang="en-IN" dirty="0" smtClean="0"/>
              <a:t>	statement 2; //executes when condition 2 is true   </a:t>
            </a:r>
          </a:p>
          <a:p>
            <a:pPr>
              <a:buNone/>
            </a:pPr>
            <a:r>
              <a:rPr lang="en-IN" dirty="0" smtClean="0"/>
              <a:t>	}  </a:t>
            </a:r>
          </a:p>
          <a:p>
            <a:pPr>
              <a:buNone/>
            </a:pPr>
            <a:r>
              <a:rPr lang="en-IN" b="1" dirty="0" smtClean="0"/>
              <a:t>	else</a:t>
            </a:r>
            <a:r>
              <a:rPr lang="en-IN" dirty="0" smtClean="0"/>
              <a:t>{  </a:t>
            </a:r>
          </a:p>
          <a:p>
            <a:pPr>
              <a:buNone/>
            </a:pPr>
            <a:r>
              <a:rPr lang="en-IN" dirty="0" smtClean="0"/>
              <a:t>	statement 2; //executes when condition 2 is false   </a:t>
            </a:r>
          </a:p>
          <a:p>
            <a:pPr>
              <a:buNone/>
            </a:pPr>
            <a:r>
              <a:rPr lang="en-IN" dirty="0" smtClean="0"/>
              <a:t>	}  </a:t>
            </a:r>
          </a:p>
          <a:p>
            <a:pPr>
              <a:buNone/>
            </a:pPr>
            <a:r>
              <a:rPr lang="en-IN" dirty="0" smtClean="0"/>
              <a:t>	}  </a:t>
            </a:r>
          </a:p>
          <a:p>
            <a:endParaRPr lang="en-IN"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solidFill>
                  <a:srgbClr val="FF0000"/>
                </a:solidFill>
              </a:rPr>
              <a:t>Switch Statement:</a:t>
            </a:r>
            <a:r>
              <a:rPr lang="en-IN" dirty="0" smtClean="0"/>
              <a:t/>
            </a:r>
            <a:br>
              <a:rPr lang="en-IN" dirty="0" smtClean="0"/>
            </a:br>
            <a:endParaRPr lang="en-IN" dirty="0"/>
          </a:p>
        </p:txBody>
      </p:sp>
      <p:sp>
        <p:nvSpPr>
          <p:cNvPr id="3" name="Content Placeholder 2"/>
          <p:cNvSpPr>
            <a:spLocks noGrp="1"/>
          </p:cNvSpPr>
          <p:nvPr>
            <p:ph idx="1"/>
          </p:nvPr>
        </p:nvSpPr>
        <p:spPr/>
        <p:txBody>
          <a:bodyPr>
            <a:normAutofit/>
          </a:bodyPr>
          <a:lstStyle/>
          <a:p>
            <a:pPr algn="just"/>
            <a:r>
              <a:rPr lang="en-IN" dirty="0" smtClean="0"/>
              <a:t>In Java, </a:t>
            </a:r>
            <a:r>
              <a:rPr lang="en-IN" dirty="0" smtClean="0">
                <a:hlinkClick r:id="rId2"/>
              </a:rPr>
              <a:t>Switch statements</a:t>
            </a:r>
            <a:r>
              <a:rPr lang="en-IN" dirty="0" smtClean="0"/>
              <a:t> are similar to if-else-if statements. The switch statement contains multiple blocks of code called cases and a single case is executed based on the variable which is being switched. </a:t>
            </a:r>
          </a:p>
          <a:p>
            <a:pPr algn="just"/>
            <a:r>
              <a:rPr lang="en-IN" dirty="0" smtClean="0"/>
              <a:t>The switch statement is easier to use instead of if-else-if statements. It also enhances the readability of the program.</a:t>
            </a:r>
          </a:p>
          <a:p>
            <a:endParaRPr lang="en-IN"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normAutofit lnSpcReduction="10000"/>
          </a:bodyPr>
          <a:lstStyle/>
          <a:p>
            <a:pPr algn="just"/>
            <a:r>
              <a:rPr lang="en-IN" dirty="0" smtClean="0"/>
              <a:t>Default statement is executed when any of the case doesn't match the value of expression. It is optional.</a:t>
            </a:r>
          </a:p>
          <a:p>
            <a:pPr algn="just"/>
            <a:r>
              <a:rPr lang="en-IN" dirty="0" smtClean="0"/>
              <a:t>Break statement terminates the switch block when the condition is satisfied.</a:t>
            </a:r>
          </a:p>
          <a:p>
            <a:pPr algn="just"/>
            <a:r>
              <a:rPr lang="en-IN" dirty="0" smtClean="0"/>
              <a:t>While using switch statements, we must notice that the case expression will be of the same type as the variable. However, it will also be a constant value.</a:t>
            </a:r>
          </a:p>
          <a:p>
            <a:endParaRPr lang="en-IN"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solidFill>
                  <a:srgbClr val="FF0000"/>
                </a:solidFill>
              </a:rPr>
              <a:t>Syntax :</a:t>
            </a:r>
            <a:r>
              <a:rPr lang="en-IN" dirty="0" smtClean="0"/>
              <a:t/>
            </a:r>
            <a:br>
              <a:rPr lang="en-IN" dirty="0" smtClean="0"/>
            </a:br>
            <a:endParaRPr lang="en-IN" dirty="0"/>
          </a:p>
        </p:txBody>
      </p:sp>
      <p:sp>
        <p:nvSpPr>
          <p:cNvPr id="3" name="Content Placeholder 2"/>
          <p:cNvSpPr>
            <a:spLocks noGrp="1"/>
          </p:cNvSpPr>
          <p:nvPr>
            <p:ph idx="1"/>
          </p:nvPr>
        </p:nvSpPr>
        <p:spPr/>
        <p:txBody>
          <a:bodyPr>
            <a:normAutofit fontScale="62500" lnSpcReduction="20000"/>
          </a:bodyPr>
          <a:lstStyle/>
          <a:p>
            <a:pPr>
              <a:buNone/>
            </a:pPr>
            <a:r>
              <a:rPr lang="en-IN" b="1" dirty="0" smtClean="0"/>
              <a:t>	switch</a:t>
            </a:r>
            <a:r>
              <a:rPr lang="en-IN" dirty="0" smtClean="0"/>
              <a:t> (expression)</a:t>
            </a:r>
          </a:p>
          <a:p>
            <a:pPr>
              <a:buNone/>
            </a:pPr>
            <a:r>
              <a:rPr lang="en-IN" dirty="0" smtClean="0"/>
              <a:t>{  </a:t>
            </a:r>
          </a:p>
          <a:p>
            <a:pPr>
              <a:buNone/>
            </a:pPr>
            <a:r>
              <a:rPr lang="en-IN" dirty="0" smtClean="0"/>
              <a:t>	    </a:t>
            </a:r>
            <a:r>
              <a:rPr lang="en-IN" b="1" dirty="0" smtClean="0"/>
              <a:t>case</a:t>
            </a:r>
            <a:r>
              <a:rPr lang="en-IN" dirty="0" smtClean="0"/>
              <a:t> value1:  </a:t>
            </a:r>
          </a:p>
          <a:p>
            <a:pPr>
              <a:buNone/>
            </a:pPr>
            <a:r>
              <a:rPr lang="en-IN" dirty="0" smtClean="0"/>
              <a:t>	     statement1;  </a:t>
            </a:r>
          </a:p>
          <a:p>
            <a:pPr>
              <a:buNone/>
            </a:pPr>
            <a:r>
              <a:rPr lang="en-IN" dirty="0" smtClean="0"/>
              <a:t>	     </a:t>
            </a:r>
            <a:r>
              <a:rPr lang="en-IN" b="1" dirty="0" smtClean="0"/>
              <a:t>break</a:t>
            </a:r>
            <a:r>
              <a:rPr lang="en-IN" dirty="0" smtClean="0"/>
              <a:t>;  </a:t>
            </a:r>
          </a:p>
          <a:p>
            <a:pPr>
              <a:buNone/>
            </a:pPr>
            <a:r>
              <a:rPr lang="en-IN" dirty="0" smtClean="0"/>
              <a:t>	    .  </a:t>
            </a:r>
          </a:p>
          <a:p>
            <a:pPr>
              <a:buNone/>
            </a:pPr>
            <a:r>
              <a:rPr lang="en-IN" dirty="0" smtClean="0"/>
              <a:t>	    .  </a:t>
            </a:r>
          </a:p>
          <a:p>
            <a:pPr>
              <a:buNone/>
            </a:pPr>
            <a:r>
              <a:rPr lang="en-IN" dirty="0" smtClean="0"/>
              <a:t>	    .  </a:t>
            </a:r>
          </a:p>
          <a:p>
            <a:pPr>
              <a:buNone/>
            </a:pPr>
            <a:r>
              <a:rPr lang="en-IN" dirty="0" smtClean="0"/>
              <a:t>	    </a:t>
            </a:r>
            <a:r>
              <a:rPr lang="en-IN" b="1" dirty="0" smtClean="0"/>
              <a:t>case</a:t>
            </a:r>
            <a:r>
              <a:rPr lang="en-IN" dirty="0" smtClean="0"/>
              <a:t> </a:t>
            </a:r>
            <a:r>
              <a:rPr lang="en-IN" dirty="0" err="1" smtClean="0"/>
              <a:t>valueN</a:t>
            </a:r>
            <a:r>
              <a:rPr lang="en-IN" dirty="0" smtClean="0"/>
              <a:t>:  </a:t>
            </a:r>
          </a:p>
          <a:p>
            <a:pPr>
              <a:buNone/>
            </a:pPr>
            <a:r>
              <a:rPr lang="en-IN" dirty="0" smtClean="0"/>
              <a:t>	     </a:t>
            </a:r>
            <a:r>
              <a:rPr lang="en-IN" dirty="0" err="1" smtClean="0"/>
              <a:t>statementN</a:t>
            </a:r>
            <a:r>
              <a:rPr lang="en-IN" dirty="0" smtClean="0"/>
              <a:t>;  </a:t>
            </a:r>
          </a:p>
          <a:p>
            <a:pPr>
              <a:buNone/>
            </a:pPr>
            <a:r>
              <a:rPr lang="en-IN" dirty="0" smtClean="0"/>
              <a:t>	     </a:t>
            </a:r>
            <a:r>
              <a:rPr lang="en-IN" b="1" dirty="0" smtClean="0"/>
              <a:t>break</a:t>
            </a:r>
            <a:r>
              <a:rPr lang="en-IN" dirty="0" smtClean="0"/>
              <a:t>;  </a:t>
            </a:r>
          </a:p>
          <a:p>
            <a:pPr>
              <a:buNone/>
            </a:pPr>
            <a:r>
              <a:rPr lang="en-IN" dirty="0" smtClean="0"/>
              <a:t>	    </a:t>
            </a:r>
            <a:r>
              <a:rPr lang="en-IN" b="1" dirty="0" smtClean="0"/>
              <a:t>default</a:t>
            </a:r>
            <a:r>
              <a:rPr lang="en-IN" dirty="0" smtClean="0"/>
              <a:t>:  </a:t>
            </a:r>
          </a:p>
          <a:p>
            <a:pPr>
              <a:buNone/>
            </a:pPr>
            <a:r>
              <a:rPr lang="en-IN" dirty="0" smtClean="0"/>
              <a:t>	     </a:t>
            </a:r>
            <a:r>
              <a:rPr lang="en-IN" b="1" dirty="0" smtClean="0"/>
              <a:t>default</a:t>
            </a:r>
            <a:r>
              <a:rPr lang="en-IN" dirty="0" smtClean="0"/>
              <a:t> statement;  </a:t>
            </a:r>
          </a:p>
          <a:p>
            <a:pPr>
              <a:buNone/>
            </a:pPr>
            <a:r>
              <a:rPr lang="en-IN" dirty="0" smtClean="0"/>
              <a:t>	}  </a:t>
            </a:r>
          </a:p>
          <a:p>
            <a:endParaRPr lang="en-IN"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8915400" cy="6126163"/>
          </a:xfrm>
        </p:spPr>
        <p:txBody>
          <a:bodyPr>
            <a:normAutofit fontScale="62500" lnSpcReduction="20000"/>
          </a:bodyPr>
          <a:lstStyle/>
          <a:p>
            <a:pPr>
              <a:buNone/>
            </a:pPr>
            <a:r>
              <a:rPr lang="en-IN" b="1" dirty="0" smtClean="0"/>
              <a:t>	public</a:t>
            </a:r>
            <a:r>
              <a:rPr lang="en-IN" dirty="0" smtClean="0"/>
              <a:t> </a:t>
            </a:r>
            <a:r>
              <a:rPr lang="en-IN" b="1" dirty="0" smtClean="0"/>
              <a:t>class</a:t>
            </a:r>
            <a:r>
              <a:rPr lang="en-IN" dirty="0" smtClean="0"/>
              <a:t> Student </a:t>
            </a:r>
            <a:endParaRPr lang="en-IN" b="1" dirty="0" smtClean="0"/>
          </a:p>
          <a:p>
            <a:pPr>
              <a:buNone/>
            </a:pPr>
            <a:r>
              <a:rPr lang="en-IN" b="1" dirty="0" smtClean="0"/>
              <a:t> </a:t>
            </a:r>
            <a:r>
              <a:rPr lang="en-IN" dirty="0" smtClean="0"/>
              <a:t> {  </a:t>
            </a:r>
          </a:p>
          <a:p>
            <a:pPr>
              <a:buNone/>
            </a:pPr>
            <a:r>
              <a:rPr lang="en-IN" b="1" dirty="0" smtClean="0"/>
              <a:t>	public</a:t>
            </a:r>
            <a:r>
              <a:rPr lang="en-IN" dirty="0" smtClean="0"/>
              <a:t> </a:t>
            </a:r>
            <a:r>
              <a:rPr lang="en-IN" b="1" dirty="0" smtClean="0"/>
              <a:t>static</a:t>
            </a:r>
            <a:r>
              <a:rPr lang="en-IN" dirty="0" smtClean="0"/>
              <a:t> </a:t>
            </a:r>
            <a:r>
              <a:rPr lang="en-IN" b="1" dirty="0" smtClean="0"/>
              <a:t>void</a:t>
            </a:r>
            <a:r>
              <a:rPr lang="en-IN" dirty="0" smtClean="0"/>
              <a:t> main(String[] </a:t>
            </a:r>
            <a:r>
              <a:rPr lang="en-IN" dirty="0" err="1" smtClean="0"/>
              <a:t>args</a:t>
            </a:r>
            <a:r>
              <a:rPr lang="en-IN" dirty="0" smtClean="0"/>
              <a:t>) {  </a:t>
            </a:r>
          </a:p>
          <a:p>
            <a:pPr>
              <a:buNone/>
            </a:pPr>
            <a:r>
              <a:rPr lang="en-IN" b="1" dirty="0" smtClean="0"/>
              <a:t>	</a:t>
            </a:r>
            <a:r>
              <a:rPr lang="en-IN" b="1" dirty="0" err="1" smtClean="0"/>
              <a:t>int</a:t>
            </a:r>
            <a:r>
              <a:rPr lang="en-IN" dirty="0" smtClean="0"/>
              <a:t> num = 2;  </a:t>
            </a:r>
          </a:p>
          <a:p>
            <a:pPr>
              <a:buNone/>
            </a:pPr>
            <a:r>
              <a:rPr lang="en-IN" b="1" dirty="0" smtClean="0"/>
              <a:t>	switch</a:t>
            </a:r>
            <a:r>
              <a:rPr lang="en-IN" dirty="0" smtClean="0"/>
              <a:t> (num)</a:t>
            </a:r>
          </a:p>
          <a:p>
            <a:pPr>
              <a:buNone/>
            </a:pPr>
            <a:r>
              <a:rPr lang="en-IN" dirty="0" smtClean="0"/>
              <a:t>    {  </a:t>
            </a:r>
          </a:p>
          <a:p>
            <a:pPr>
              <a:buNone/>
            </a:pPr>
            <a:r>
              <a:rPr lang="en-IN" b="1" dirty="0" smtClean="0"/>
              <a:t>	case</a:t>
            </a:r>
            <a:r>
              <a:rPr lang="en-IN" dirty="0" smtClean="0"/>
              <a:t> 0:  </a:t>
            </a:r>
          </a:p>
          <a:p>
            <a:pPr>
              <a:buNone/>
            </a:pPr>
            <a:r>
              <a:rPr lang="en-IN" dirty="0" smtClean="0"/>
              <a:t>	</a:t>
            </a:r>
            <a:r>
              <a:rPr lang="en-IN" dirty="0" err="1" smtClean="0"/>
              <a:t>System.out.println</a:t>
            </a:r>
            <a:r>
              <a:rPr lang="en-IN" dirty="0" smtClean="0"/>
              <a:t>("number is 0");  </a:t>
            </a:r>
          </a:p>
          <a:p>
            <a:pPr>
              <a:buNone/>
            </a:pPr>
            <a:r>
              <a:rPr lang="en-IN" b="1" dirty="0" smtClean="0"/>
              <a:t>	break</a:t>
            </a:r>
            <a:r>
              <a:rPr lang="en-IN" dirty="0" smtClean="0"/>
              <a:t>;  </a:t>
            </a:r>
          </a:p>
          <a:p>
            <a:pPr>
              <a:buNone/>
            </a:pPr>
            <a:r>
              <a:rPr lang="en-IN" b="1" dirty="0" smtClean="0"/>
              <a:t>	case</a:t>
            </a:r>
            <a:r>
              <a:rPr lang="en-IN" dirty="0" smtClean="0"/>
              <a:t> 1:  </a:t>
            </a:r>
          </a:p>
          <a:p>
            <a:pPr>
              <a:buNone/>
            </a:pPr>
            <a:r>
              <a:rPr lang="en-IN" dirty="0" smtClean="0"/>
              <a:t>	</a:t>
            </a:r>
            <a:r>
              <a:rPr lang="en-IN" dirty="0" err="1" smtClean="0"/>
              <a:t>System.out.println</a:t>
            </a:r>
            <a:r>
              <a:rPr lang="en-IN" dirty="0" smtClean="0"/>
              <a:t>("number is 1");  </a:t>
            </a:r>
          </a:p>
          <a:p>
            <a:pPr>
              <a:buNone/>
            </a:pPr>
            <a:r>
              <a:rPr lang="en-IN" b="1" dirty="0" smtClean="0"/>
              <a:t>	break</a:t>
            </a:r>
            <a:r>
              <a:rPr lang="en-IN" dirty="0" smtClean="0"/>
              <a:t>;  </a:t>
            </a:r>
          </a:p>
          <a:p>
            <a:pPr>
              <a:buNone/>
            </a:pPr>
            <a:r>
              <a:rPr lang="en-IN" b="1" dirty="0" smtClean="0"/>
              <a:t>	default</a:t>
            </a:r>
            <a:r>
              <a:rPr lang="en-IN" dirty="0" smtClean="0"/>
              <a:t>:  </a:t>
            </a:r>
          </a:p>
          <a:p>
            <a:pPr>
              <a:buNone/>
            </a:pPr>
            <a:r>
              <a:rPr lang="en-IN" dirty="0" smtClean="0"/>
              <a:t>	</a:t>
            </a:r>
            <a:r>
              <a:rPr lang="en-IN" dirty="0" err="1" smtClean="0"/>
              <a:t>System.out.println</a:t>
            </a:r>
            <a:r>
              <a:rPr lang="en-IN" dirty="0" smtClean="0"/>
              <a:t>(num);  </a:t>
            </a:r>
          </a:p>
          <a:p>
            <a:pPr>
              <a:buNone/>
            </a:pPr>
            <a:r>
              <a:rPr lang="en-IN" dirty="0" smtClean="0"/>
              <a:t>	}  </a:t>
            </a:r>
          </a:p>
          <a:p>
            <a:pPr>
              <a:buNone/>
            </a:pPr>
            <a:r>
              <a:rPr lang="en-IN" dirty="0" smtClean="0"/>
              <a:t>	}  </a:t>
            </a:r>
          </a:p>
          <a:p>
            <a:pPr>
              <a:buNone/>
            </a:pPr>
            <a:r>
              <a:rPr lang="en-IN" dirty="0" smtClean="0"/>
              <a:t>	}  </a:t>
            </a:r>
          </a:p>
          <a:p>
            <a:pPr>
              <a:buNone/>
            </a:pPr>
            <a:r>
              <a:rPr lang="en-IN" b="1" dirty="0" smtClean="0"/>
              <a:t>	Output:</a:t>
            </a:r>
            <a:endParaRPr lang="en-IN" dirty="0" smtClean="0"/>
          </a:p>
          <a:p>
            <a:pPr>
              <a:buNone/>
            </a:pPr>
            <a:r>
              <a:rPr lang="en-IN" dirty="0" smtClean="0"/>
              <a:t>	2</a:t>
            </a:r>
          </a:p>
          <a:p>
            <a:endParaRPr lang="en-IN"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solidFill>
                  <a:srgbClr val="FF0000"/>
                </a:solidFill>
              </a:rPr>
              <a:t>Loop Statements</a:t>
            </a:r>
            <a:r>
              <a:rPr lang="en-IN" dirty="0" smtClean="0"/>
              <a:t/>
            </a:r>
            <a:br>
              <a:rPr lang="en-IN" dirty="0" smtClean="0"/>
            </a:br>
            <a:endParaRPr lang="en-IN" dirty="0"/>
          </a:p>
        </p:txBody>
      </p:sp>
      <p:sp>
        <p:nvSpPr>
          <p:cNvPr id="3" name="Content Placeholder 2"/>
          <p:cNvSpPr>
            <a:spLocks noGrp="1"/>
          </p:cNvSpPr>
          <p:nvPr>
            <p:ph idx="1"/>
          </p:nvPr>
        </p:nvSpPr>
        <p:spPr/>
        <p:txBody>
          <a:bodyPr>
            <a:normAutofit fontScale="85000" lnSpcReduction="20000"/>
          </a:bodyPr>
          <a:lstStyle/>
          <a:p>
            <a:pPr algn="just"/>
            <a:r>
              <a:rPr lang="en-IN" dirty="0" smtClean="0"/>
              <a:t>In programming, sometimes we need to execute the block of code repeatedly while some condition evaluates to true. However, loop statements are used to execute the set of instructions in a repeated order. The execution of the set of instructions depends upon a particular condition.</a:t>
            </a:r>
          </a:p>
          <a:p>
            <a:pPr algn="just"/>
            <a:r>
              <a:rPr lang="en-IN" dirty="0" smtClean="0"/>
              <a:t>In Java, we have three types of loops that execute similarly. However, there are differences in their syntax and condition checking time.</a:t>
            </a:r>
          </a:p>
          <a:p>
            <a:pPr algn="just">
              <a:buNone/>
            </a:pPr>
            <a:r>
              <a:rPr lang="en-IN" dirty="0" smtClean="0"/>
              <a:t>        1. for loop</a:t>
            </a:r>
          </a:p>
          <a:p>
            <a:pPr algn="just">
              <a:buNone/>
            </a:pPr>
            <a:r>
              <a:rPr lang="en-IN" dirty="0" smtClean="0"/>
              <a:t>        2. while loop</a:t>
            </a:r>
          </a:p>
          <a:p>
            <a:pPr algn="just">
              <a:buNone/>
            </a:pPr>
            <a:r>
              <a:rPr lang="en-IN" dirty="0" smtClean="0"/>
              <a:t>        3. do-while loop</a:t>
            </a:r>
          </a:p>
          <a:p>
            <a:endParaRPr lang="en-IN"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solidFill>
                  <a:srgbClr val="FF0000"/>
                </a:solidFill>
              </a:rPr>
              <a:t>for loop:</a:t>
            </a:r>
            <a:r>
              <a:rPr lang="en-IN" dirty="0" smtClean="0"/>
              <a:t/>
            </a:r>
            <a:br>
              <a:rPr lang="en-IN" dirty="0" smtClean="0"/>
            </a:br>
            <a:endParaRPr lang="en-IN" dirty="0"/>
          </a:p>
        </p:txBody>
      </p:sp>
      <p:sp>
        <p:nvSpPr>
          <p:cNvPr id="3" name="Content Placeholder 2"/>
          <p:cNvSpPr>
            <a:spLocks noGrp="1"/>
          </p:cNvSpPr>
          <p:nvPr>
            <p:ph idx="1"/>
          </p:nvPr>
        </p:nvSpPr>
        <p:spPr/>
        <p:txBody>
          <a:bodyPr>
            <a:normAutofit/>
          </a:bodyPr>
          <a:lstStyle/>
          <a:p>
            <a:r>
              <a:rPr lang="en-IN" dirty="0" smtClean="0"/>
              <a:t>In Java, </a:t>
            </a:r>
            <a:r>
              <a:rPr lang="en-IN" dirty="0" smtClean="0">
                <a:hlinkClick r:id="rId2"/>
              </a:rPr>
              <a:t>for loop</a:t>
            </a:r>
            <a:r>
              <a:rPr lang="en-IN" dirty="0" smtClean="0"/>
              <a:t> is similar to </a:t>
            </a:r>
            <a:r>
              <a:rPr lang="en-IN" dirty="0" smtClean="0">
                <a:hlinkClick r:id="rId3"/>
              </a:rPr>
              <a:t>C</a:t>
            </a:r>
            <a:r>
              <a:rPr lang="en-IN" dirty="0" smtClean="0"/>
              <a:t> and </a:t>
            </a:r>
            <a:r>
              <a:rPr lang="en-IN" dirty="0" smtClean="0">
                <a:hlinkClick r:id="rId4"/>
              </a:rPr>
              <a:t>C++</a:t>
            </a:r>
            <a:r>
              <a:rPr lang="en-IN" dirty="0" smtClean="0"/>
              <a:t>. It enables us to initialize the loop variable, check the condition, and increment/decrement in a single line of code. </a:t>
            </a:r>
          </a:p>
          <a:p>
            <a:r>
              <a:rPr lang="en-IN" dirty="0" smtClean="0"/>
              <a:t>We use the for loop only when we exactly know the number of times, we want to execute the block of code.</a:t>
            </a:r>
          </a:p>
          <a:p>
            <a:endParaRPr lang="en-IN"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Syntax:</a:t>
            </a:r>
            <a:endParaRPr lang="en-IN" dirty="0"/>
          </a:p>
        </p:txBody>
      </p:sp>
      <p:sp>
        <p:nvSpPr>
          <p:cNvPr id="3" name="Content Placeholder 2"/>
          <p:cNvSpPr>
            <a:spLocks noGrp="1"/>
          </p:cNvSpPr>
          <p:nvPr>
            <p:ph idx="1"/>
          </p:nvPr>
        </p:nvSpPr>
        <p:spPr/>
        <p:txBody>
          <a:bodyPr/>
          <a:lstStyle/>
          <a:p>
            <a:pPr>
              <a:buNone/>
            </a:pPr>
            <a:r>
              <a:rPr lang="en-IN" b="1" dirty="0" smtClean="0"/>
              <a:t>for</a:t>
            </a:r>
            <a:r>
              <a:rPr lang="en-IN" dirty="0" smtClean="0"/>
              <a:t>(initialization, condition, increment/decrement)</a:t>
            </a:r>
          </a:p>
          <a:p>
            <a:pPr>
              <a:buNone/>
            </a:pPr>
            <a:r>
              <a:rPr lang="en-IN" dirty="0" smtClean="0"/>
              <a:t> {    </a:t>
            </a:r>
          </a:p>
          <a:p>
            <a:pPr>
              <a:buNone/>
            </a:pPr>
            <a:r>
              <a:rPr lang="en-IN" dirty="0" smtClean="0"/>
              <a:t>//block of statements    </a:t>
            </a:r>
          </a:p>
          <a:p>
            <a:pPr>
              <a:buNone/>
            </a:pPr>
            <a:r>
              <a:rPr lang="en-IN" dirty="0" smtClean="0"/>
              <a:t>}    </a:t>
            </a:r>
          </a:p>
          <a:p>
            <a:endParaRPr lang="en-IN"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srcRect/>
          <a:stretch>
            <a:fillRect/>
          </a:stretch>
        </p:blipFill>
        <p:spPr bwMode="auto">
          <a:xfrm>
            <a:off x="685800" y="762000"/>
            <a:ext cx="75438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lstStyle/>
          <a:p>
            <a:pPr algn="just"/>
            <a:r>
              <a:rPr lang="en-US" dirty="0" smtClean="0">
                <a:solidFill>
                  <a:srgbClr val="FF0000"/>
                </a:solidFill>
              </a:rPr>
              <a:t>Hot java </a:t>
            </a:r>
            <a:r>
              <a:rPr lang="en-US" dirty="0" smtClean="0"/>
              <a:t>is the power of new language does making it instantly popular among the internet users.</a:t>
            </a:r>
          </a:p>
          <a:p>
            <a:pPr algn="just"/>
            <a:r>
              <a:rPr lang="en-US" dirty="0" smtClean="0">
                <a:solidFill>
                  <a:srgbClr val="FF0000"/>
                </a:solidFill>
              </a:rPr>
              <a:t>In 1995</a:t>
            </a:r>
            <a:r>
              <a:rPr lang="en-US" dirty="0" smtClean="0"/>
              <a:t>, The language OAK was named as JAVA</a:t>
            </a:r>
          </a:p>
          <a:p>
            <a:pPr algn="just"/>
            <a:r>
              <a:rPr lang="en-US" dirty="0" smtClean="0">
                <a:solidFill>
                  <a:srgbClr val="FF0000"/>
                </a:solidFill>
              </a:rPr>
              <a:t>In 1996 </a:t>
            </a:r>
            <a:r>
              <a:rPr lang="en-US" dirty="0" smtClean="0"/>
              <a:t>java established itself not only as a leader for the internet programming but also as a object oriented programming language.</a:t>
            </a:r>
            <a:endParaRPr lang="en-IN"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457200"/>
            <a:ext cx="8229600" cy="5668963"/>
          </a:xfrm>
        </p:spPr>
        <p:txBody>
          <a:bodyPr>
            <a:normAutofit fontScale="77500" lnSpcReduction="20000"/>
          </a:bodyPr>
          <a:lstStyle/>
          <a:p>
            <a:pPr>
              <a:buNone/>
            </a:pPr>
            <a:r>
              <a:rPr lang="en-IN" b="1" dirty="0" smtClean="0"/>
              <a:t>	public</a:t>
            </a:r>
            <a:r>
              <a:rPr lang="en-IN" dirty="0" smtClean="0"/>
              <a:t> </a:t>
            </a:r>
            <a:r>
              <a:rPr lang="en-IN" b="1" dirty="0" smtClean="0"/>
              <a:t>class</a:t>
            </a:r>
            <a:r>
              <a:rPr lang="en-IN" dirty="0" smtClean="0"/>
              <a:t> </a:t>
            </a:r>
            <a:r>
              <a:rPr lang="en-IN" dirty="0" err="1" smtClean="0"/>
              <a:t>Calculattion</a:t>
            </a:r>
            <a:r>
              <a:rPr lang="en-IN" dirty="0" smtClean="0"/>
              <a:t> {  </a:t>
            </a:r>
          </a:p>
          <a:p>
            <a:pPr>
              <a:buNone/>
            </a:pPr>
            <a:r>
              <a:rPr lang="en-IN" b="1" dirty="0" smtClean="0"/>
              <a:t>	public</a:t>
            </a:r>
            <a:r>
              <a:rPr lang="en-IN" dirty="0" smtClean="0"/>
              <a:t> </a:t>
            </a:r>
            <a:r>
              <a:rPr lang="en-IN" b="1" dirty="0" smtClean="0"/>
              <a:t>static</a:t>
            </a:r>
            <a:r>
              <a:rPr lang="en-IN" dirty="0" smtClean="0"/>
              <a:t> </a:t>
            </a:r>
            <a:r>
              <a:rPr lang="en-IN" b="1" dirty="0" smtClean="0"/>
              <a:t>void</a:t>
            </a:r>
            <a:r>
              <a:rPr lang="en-IN" dirty="0" smtClean="0"/>
              <a:t> main(String[] </a:t>
            </a:r>
            <a:r>
              <a:rPr lang="en-IN" dirty="0" err="1" smtClean="0"/>
              <a:t>args</a:t>
            </a:r>
            <a:r>
              <a:rPr lang="en-IN" dirty="0" smtClean="0"/>
              <a:t>) </a:t>
            </a:r>
          </a:p>
          <a:p>
            <a:pPr>
              <a:buNone/>
            </a:pPr>
            <a:r>
              <a:rPr lang="en-IN" dirty="0" smtClean="0"/>
              <a:t>{   </a:t>
            </a:r>
          </a:p>
          <a:p>
            <a:pPr>
              <a:buNone/>
            </a:pPr>
            <a:r>
              <a:rPr lang="en-IN" b="1" dirty="0" smtClean="0"/>
              <a:t>	</a:t>
            </a:r>
            <a:r>
              <a:rPr lang="en-IN" b="1" dirty="0" err="1" smtClean="0"/>
              <a:t>int</a:t>
            </a:r>
            <a:r>
              <a:rPr lang="en-IN" dirty="0" smtClean="0"/>
              <a:t> sum = 0;  </a:t>
            </a:r>
          </a:p>
          <a:p>
            <a:pPr>
              <a:buNone/>
            </a:pPr>
            <a:r>
              <a:rPr lang="en-IN" b="1" dirty="0" smtClean="0"/>
              <a:t>	for</a:t>
            </a:r>
            <a:r>
              <a:rPr lang="en-IN" dirty="0" smtClean="0"/>
              <a:t>(</a:t>
            </a:r>
            <a:r>
              <a:rPr lang="en-IN" b="1" dirty="0" err="1" smtClean="0"/>
              <a:t>int</a:t>
            </a:r>
            <a:r>
              <a:rPr lang="en-IN" dirty="0" smtClean="0"/>
              <a:t> j = 1; j&lt;=10; j++)</a:t>
            </a:r>
          </a:p>
          <a:p>
            <a:pPr>
              <a:buNone/>
            </a:pPr>
            <a:r>
              <a:rPr lang="en-IN" dirty="0" smtClean="0"/>
              <a:t>    {  </a:t>
            </a:r>
          </a:p>
          <a:p>
            <a:pPr>
              <a:buNone/>
            </a:pPr>
            <a:r>
              <a:rPr lang="en-IN" dirty="0" smtClean="0"/>
              <a:t>	sum = sum + j;  </a:t>
            </a:r>
          </a:p>
          <a:p>
            <a:pPr>
              <a:buNone/>
            </a:pPr>
            <a:r>
              <a:rPr lang="en-IN" dirty="0" smtClean="0"/>
              <a:t>	}  </a:t>
            </a:r>
          </a:p>
          <a:p>
            <a:pPr>
              <a:buNone/>
            </a:pPr>
            <a:r>
              <a:rPr lang="en-IN" dirty="0" smtClean="0"/>
              <a:t>	</a:t>
            </a:r>
            <a:r>
              <a:rPr lang="en-IN" dirty="0" err="1" smtClean="0"/>
              <a:t>System.out.println</a:t>
            </a:r>
            <a:r>
              <a:rPr lang="en-IN" dirty="0" smtClean="0"/>
              <a:t>("The sum of first 10 natural numbers is " + sum);  </a:t>
            </a:r>
          </a:p>
          <a:p>
            <a:pPr>
              <a:buNone/>
            </a:pPr>
            <a:r>
              <a:rPr lang="en-IN" dirty="0" smtClean="0"/>
              <a:t>	}  </a:t>
            </a:r>
          </a:p>
          <a:p>
            <a:pPr>
              <a:buNone/>
            </a:pPr>
            <a:r>
              <a:rPr lang="en-IN" dirty="0" smtClean="0"/>
              <a:t>	}  </a:t>
            </a:r>
          </a:p>
          <a:p>
            <a:pPr>
              <a:buNone/>
            </a:pPr>
            <a:r>
              <a:rPr lang="en-IN" b="1" dirty="0" smtClean="0"/>
              <a:t>	Output:</a:t>
            </a:r>
            <a:endParaRPr lang="en-IN" dirty="0" smtClean="0"/>
          </a:p>
          <a:p>
            <a:pPr>
              <a:buNone/>
            </a:pPr>
            <a:r>
              <a:rPr lang="en-IN" dirty="0" smtClean="0"/>
              <a:t>	   The sum of first 10 natural numbers is 55</a:t>
            </a:r>
            <a:endParaRPr lang="en-IN"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t>for-each loop:</a:t>
            </a:r>
            <a:br>
              <a:rPr lang="en-IN" dirty="0" smtClean="0"/>
            </a:br>
            <a:endParaRPr lang="en-IN" dirty="0"/>
          </a:p>
        </p:txBody>
      </p:sp>
      <p:sp>
        <p:nvSpPr>
          <p:cNvPr id="3" name="Content Placeholder 2"/>
          <p:cNvSpPr>
            <a:spLocks noGrp="1"/>
          </p:cNvSpPr>
          <p:nvPr>
            <p:ph idx="1"/>
          </p:nvPr>
        </p:nvSpPr>
        <p:spPr/>
        <p:txBody>
          <a:bodyPr>
            <a:normAutofit/>
          </a:bodyPr>
          <a:lstStyle/>
          <a:p>
            <a:pPr algn="just"/>
            <a:r>
              <a:rPr lang="en-IN" dirty="0" smtClean="0"/>
              <a:t>Java provides an </a:t>
            </a:r>
            <a:r>
              <a:rPr lang="en-IN" dirty="0" smtClean="0">
                <a:solidFill>
                  <a:srgbClr val="FF0000"/>
                </a:solidFill>
              </a:rPr>
              <a:t>enhanced for loop to traverse the data structures like array or collection</a:t>
            </a:r>
            <a:r>
              <a:rPr lang="en-IN" dirty="0" smtClean="0"/>
              <a:t>. In the for-each loop, we don't need to update the loop variable. The syntax to use the for-each loop in java is given below.</a:t>
            </a:r>
          </a:p>
          <a:p>
            <a:endParaRPr lang="en-IN"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Syntax:</a:t>
            </a:r>
            <a:endParaRPr lang="en-IN" dirty="0"/>
          </a:p>
        </p:txBody>
      </p:sp>
      <p:sp>
        <p:nvSpPr>
          <p:cNvPr id="3" name="Content Placeholder 2"/>
          <p:cNvSpPr>
            <a:spLocks noGrp="1"/>
          </p:cNvSpPr>
          <p:nvPr>
            <p:ph idx="1"/>
          </p:nvPr>
        </p:nvSpPr>
        <p:spPr/>
        <p:txBody>
          <a:bodyPr/>
          <a:lstStyle/>
          <a:p>
            <a:pPr>
              <a:buNone/>
            </a:pPr>
            <a:r>
              <a:rPr lang="en-IN" b="1" dirty="0" smtClean="0"/>
              <a:t>for</a:t>
            </a:r>
            <a:r>
              <a:rPr lang="en-IN" dirty="0" smtClean="0"/>
              <a:t>(</a:t>
            </a:r>
            <a:r>
              <a:rPr lang="en-IN" dirty="0" err="1" smtClean="0"/>
              <a:t>data_type</a:t>
            </a:r>
            <a:r>
              <a:rPr lang="en-IN" dirty="0" smtClean="0"/>
              <a:t> </a:t>
            </a:r>
            <a:r>
              <a:rPr lang="en-IN" dirty="0" err="1" smtClean="0"/>
              <a:t>var</a:t>
            </a:r>
            <a:r>
              <a:rPr lang="en-IN" dirty="0" smtClean="0"/>
              <a:t> : </a:t>
            </a:r>
            <a:r>
              <a:rPr lang="en-IN" dirty="0" err="1" smtClean="0"/>
              <a:t>array_name</a:t>
            </a:r>
            <a:r>
              <a:rPr lang="en-IN" dirty="0" smtClean="0"/>
              <a:t>/</a:t>
            </a:r>
            <a:r>
              <a:rPr lang="en-IN" dirty="0" err="1" smtClean="0"/>
              <a:t>collection_name</a:t>
            </a:r>
            <a:r>
              <a:rPr lang="en-IN" dirty="0" smtClean="0"/>
              <a:t>)</a:t>
            </a:r>
          </a:p>
          <a:p>
            <a:pPr>
              <a:buNone/>
            </a:pPr>
            <a:r>
              <a:rPr lang="en-IN" dirty="0" smtClean="0"/>
              <a:t>{    </a:t>
            </a:r>
          </a:p>
          <a:p>
            <a:pPr>
              <a:buNone/>
            </a:pPr>
            <a:r>
              <a:rPr lang="en-IN" dirty="0" smtClean="0"/>
              <a:t>    //statements    </a:t>
            </a:r>
          </a:p>
          <a:p>
            <a:pPr>
              <a:buNone/>
            </a:pPr>
            <a:r>
              <a:rPr lang="en-IN" dirty="0" smtClean="0"/>
              <a:t>   }    </a:t>
            </a:r>
          </a:p>
          <a:p>
            <a:endParaRPr lang="en-IN"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0"/>
            <a:ext cx="7848600" cy="6126163"/>
          </a:xfrm>
        </p:spPr>
        <p:txBody>
          <a:bodyPr>
            <a:normAutofit fontScale="85000" lnSpcReduction="20000"/>
          </a:bodyPr>
          <a:lstStyle/>
          <a:p>
            <a:pPr>
              <a:buNone/>
            </a:pPr>
            <a:r>
              <a:rPr lang="en-IN" b="1" dirty="0" smtClean="0"/>
              <a:t>	public</a:t>
            </a:r>
            <a:r>
              <a:rPr lang="en-IN" dirty="0" smtClean="0"/>
              <a:t> </a:t>
            </a:r>
            <a:r>
              <a:rPr lang="en-IN" b="1" dirty="0" smtClean="0"/>
              <a:t>class</a:t>
            </a:r>
            <a:r>
              <a:rPr lang="en-IN" dirty="0" smtClean="0"/>
              <a:t> Calculation {    </a:t>
            </a:r>
          </a:p>
          <a:p>
            <a:pPr>
              <a:buNone/>
            </a:pPr>
            <a:r>
              <a:rPr lang="en-IN" b="1" dirty="0" smtClean="0"/>
              <a:t>	public</a:t>
            </a:r>
            <a:r>
              <a:rPr lang="en-IN" dirty="0" smtClean="0"/>
              <a:t> </a:t>
            </a:r>
            <a:r>
              <a:rPr lang="en-IN" b="1" dirty="0" smtClean="0"/>
              <a:t>static</a:t>
            </a:r>
            <a:r>
              <a:rPr lang="en-IN" dirty="0" smtClean="0"/>
              <a:t> </a:t>
            </a:r>
            <a:r>
              <a:rPr lang="en-IN" b="1" dirty="0" smtClean="0"/>
              <a:t>void</a:t>
            </a:r>
            <a:r>
              <a:rPr lang="en-IN" dirty="0" smtClean="0"/>
              <a:t> main(String[] </a:t>
            </a:r>
            <a:r>
              <a:rPr lang="en-IN" dirty="0" err="1" smtClean="0"/>
              <a:t>args</a:t>
            </a:r>
            <a:r>
              <a:rPr lang="en-IN" dirty="0" smtClean="0"/>
              <a:t>) {     </a:t>
            </a:r>
          </a:p>
          <a:p>
            <a:pPr>
              <a:buNone/>
            </a:pPr>
            <a:r>
              <a:rPr lang="en-IN" dirty="0" smtClean="0"/>
              <a:t>	String[] names = {"</a:t>
            </a:r>
            <a:r>
              <a:rPr lang="en-IN" dirty="0" err="1" smtClean="0"/>
              <a:t>Java","C","C</a:t>
            </a:r>
            <a:r>
              <a:rPr lang="en-IN" dirty="0" smtClean="0"/>
              <a:t>++","</a:t>
            </a:r>
            <a:r>
              <a:rPr lang="en-IN" dirty="0" err="1" smtClean="0"/>
              <a:t>Python","JavaScript</a:t>
            </a:r>
            <a:r>
              <a:rPr lang="en-IN" dirty="0" smtClean="0"/>
              <a:t>"};    </a:t>
            </a:r>
          </a:p>
          <a:p>
            <a:pPr>
              <a:buNone/>
            </a:pPr>
            <a:r>
              <a:rPr lang="en-IN" dirty="0" smtClean="0"/>
              <a:t>	</a:t>
            </a:r>
            <a:r>
              <a:rPr lang="en-IN" dirty="0" err="1" smtClean="0"/>
              <a:t>System.out.println</a:t>
            </a:r>
            <a:r>
              <a:rPr lang="en-IN" dirty="0" smtClean="0"/>
              <a:t>("Printing the content of the array names:\n");    </a:t>
            </a:r>
          </a:p>
          <a:p>
            <a:pPr>
              <a:buNone/>
            </a:pPr>
            <a:r>
              <a:rPr lang="en-IN" b="1" dirty="0" smtClean="0"/>
              <a:t>	for</a:t>
            </a:r>
            <a:r>
              <a:rPr lang="en-IN" dirty="0" smtClean="0"/>
              <a:t>(String </a:t>
            </a:r>
            <a:r>
              <a:rPr lang="en-IN" dirty="0" err="1" smtClean="0"/>
              <a:t>name:names</a:t>
            </a:r>
            <a:r>
              <a:rPr lang="en-IN" dirty="0" smtClean="0"/>
              <a:t>) </a:t>
            </a:r>
          </a:p>
          <a:p>
            <a:pPr>
              <a:buNone/>
            </a:pPr>
            <a:r>
              <a:rPr lang="en-IN" dirty="0" smtClean="0"/>
              <a:t>   {    </a:t>
            </a:r>
          </a:p>
          <a:p>
            <a:pPr>
              <a:buNone/>
            </a:pPr>
            <a:r>
              <a:rPr lang="en-IN" dirty="0" smtClean="0"/>
              <a:t>	</a:t>
            </a:r>
            <a:r>
              <a:rPr lang="en-IN" dirty="0" err="1" smtClean="0"/>
              <a:t>System.out.println</a:t>
            </a:r>
            <a:r>
              <a:rPr lang="en-IN" dirty="0" smtClean="0"/>
              <a:t>(name);    </a:t>
            </a:r>
          </a:p>
          <a:p>
            <a:pPr>
              <a:buNone/>
            </a:pPr>
            <a:r>
              <a:rPr lang="en-IN" dirty="0" smtClean="0"/>
              <a:t>	}    </a:t>
            </a:r>
          </a:p>
          <a:p>
            <a:pPr>
              <a:buNone/>
            </a:pPr>
            <a:r>
              <a:rPr lang="en-IN" dirty="0" smtClean="0"/>
              <a:t>	}    </a:t>
            </a:r>
          </a:p>
          <a:p>
            <a:pPr>
              <a:buNone/>
            </a:pPr>
            <a:r>
              <a:rPr lang="en-IN" dirty="0" smtClean="0"/>
              <a:t>	}    </a:t>
            </a:r>
          </a:p>
          <a:p>
            <a:pPr>
              <a:buNone/>
            </a:pPr>
            <a:r>
              <a:rPr lang="en-IN" b="1" dirty="0" smtClean="0"/>
              <a:t>	Output:</a:t>
            </a:r>
            <a:endParaRPr lang="en-IN" dirty="0" smtClean="0"/>
          </a:p>
          <a:p>
            <a:pPr>
              <a:buNone/>
            </a:pPr>
            <a:r>
              <a:rPr lang="en-IN" dirty="0" smtClean="0"/>
              <a:t>	Printing the content of the array names: Java C C++ Python JavaScript</a:t>
            </a:r>
          </a:p>
          <a:p>
            <a:endParaRPr lang="en-IN"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solidFill>
                  <a:srgbClr val="FF0000"/>
                </a:solidFill>
              </a:rPr>
              <a:t>while loop</a:t>
            </a:r>
            <a:endParaRPr lang="en-IN" dirty="0">
              <a:solidFill>
                <a:srgbClr val="FF0000"/>
              </a:solidFill>
            </a:endParaRPr>
          </a:p>
        </p:txBody>
      </p:sp>
      <p:sp>
        <p:nvSpPr>
          <p:cNvPr id="3" name="Content Placeholder 2"/>
          <p:cNvSpPr>
            <a:spLocks noGrp="1"/>
          </p:cNvSpPr>
          <p:nvPr>
            <p:ph idx="1"/>
          </p:nvPr>
        </p:nvSpPr>
        <p:spPr/>
        <p:txBody>
          <a:bodyPr>
            <a:normAutofit lnSpcReduction="10000"/>
          </a:bodyPr>
          <a:lstStyle/>
          <a:p>
            <a:pPr>
              <a:buNone/>
            </a:pPr>
            <a:endParaRPr lang="en-IN" dirty="0" smtClean="0"/>
          </a:p>
          <a:p>
            <a:pPr algn="just"/>
            <a:r>
              <a:rPr lang="en-IN" dirty="0" smtClean="0"/>
              <a:t>The </a:t>
            </a:r>
            <a:r>
              <a:rPr lang="en-IN" dirty="0" smtClean="0">
                <a:hlinkClick r:id="rId3"/>
              </a:rPr>
              <a:t>while loop</a:t>
            </a:r>
            <a:r>
              <a:rPr lang="en-IN" dirty="0" smtClean="0"/>
              <a:t> is also used to iterate over the number of statements multiple times. However, if we don't know the number of iterations in advance, it is recommended to use a while loop. Unlike for loop, the initialization and increment/decrement doesn't take place inside the loop statement in while loop.</a:t>
            </a:r>
          </a:p>
          <a:p>
            <a:endParaRPr lang="en-IN"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Syntax:</a:t>
            </a:r>
            <a:endParaRPr lang="en-IN" dirty="0"/>
          </a:p>
        </p:txBody>
      </p:sp>
      <p:sp>
        <p:nvSpPr>
          <p:cNvPr id="3" name="Content Placeholder 2"/>
          <p:cNvSpPr>
            <a:spLocks noGrp="1"/>
          </p:cNvSpPr>
          <p:nvPr>
            <p:ph idx="1"/>
          </p:nvPr>
        </p:nvSpPr>
        <p:spPr/>
        <p:txBody>
          <a:bodyPr/>
          <a:lstStyle/>
          <a:p>
            <a:pPr>
              <a:buNone/>
            </a:pPr>
            <a:r>
              <a:rPr lang="en-IN" b="1" dirty="0" smtClean="0"/>
              <a:t>while</a:t>
            </a:r>
            <a:r>
              <a:rPr lang="en-IN" dirty="0" smtClean="0"/>
              <a:t>(condition)</a:t>
            </a:r>
          </a:p>
          <a:p>
            <a:pPr>
              <a:buNone/>
            </a:pPr>
            <a:r>
              <a:rPr lang="en-IN" dirty="0" smtClean="0"/>
              <a:t>{    </a:t>
            </a:r>
          </a:p>
          <a:p>
            <a:pPr>
              <a:buNone/>
            </a:pPr>
            <a:r>
              <a:rPr lang="en-IN" dirty="0" smtClean="0"/>
              <a:t>    //looping statements    </a:t>
            </a:r>
          </a:p>
          <a:p>
            <a:pPr>
              <a:buNone/>
            </a:pPr>
            <a:r>
              <a:rPr lang="en-IN" dirty="0" smtClean="0"/>
              <a:t>}    </a:t>
            </a:r>
          </a:p>
          <a:p>
            <a:endParaRPr lang="en-IN"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srcRect/>
          <a:stretch>
            <a:fillRect/>
          </a:stretch>
        </p:blipFill>
        <p:spPr bwMode="auto">
          <a:xfrm>
            <a:off x="609600" y="381000"/>
            <a:ext cx="7391399"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228600"/>
            <a:ext cx="8229600" cy="5897563"/>
          </a:xfrm>
        </p:spPr>
        <p:txBody>
          <a:bodyPr>
            <a:normAutofit fontScale="85000" lnSpcReduction="20000"/>
          </a:bodyPr>
          <a:lstStyle/>
          <a:p>
            <a:pPr>
              <a:buNone/>
            </a:pPr>
            <a:r>
              <a:rPr lang="en-IN" b="1" dirty="0" smtClean="0"/>
              <a:t>	public</a:t>
            </a:r>
            <a:r>
              <a:rPr lang="en-IN" dirty="0" smtClean="0"/>
              <a:t> </a:t>
            </a:r>
            <a:r>
              <a:rPr lang="en-IN" b="1" dirty="0" smtClean="0"/>
              <a:t>class</a:t>
            </a:r>
            <a:r>
              <a:rPr lang="en-IN" dirty="0" smtClean="0"/>
              <a:t> Calculation </a:t>
            </a:r>
          </a:p>
          <a:p>
            <a:pPr>
              <a:buNone/>
            </a:pPr>
            <a:r>
              <a:rPr lang="en-IN" dirty="0" smtClean="0"/>
              <a:t>{    </a:t>
            </a:r>
          </a:p>
          <a:p>
            <a:pPr>
              <a:buNone/>
            </a:pPr>
            <a:r>
              <a:rPr lang="en-IN" b="1" dirty="0" smtClean="0"/>
              <a:t>	public</a:t>
            </a:r>
            <a:r>
              <a:rPr lang="en-IN" dirty="0" smtClean="0"/>
              <a:t> </a:t>
            </a:r>
            <a:r>
              <a:rPr lang="en-IN" b="1" dirty="0" smtClean="0"/>
              <a:t>static</a:t>
            </a:r>
            <a:r>
              <a:rPr lang="en-IN" dirty="0" smtClean="0"/>
              <a:t> </a:t>
            </a:r>
            <a:r>
              <a:rPr lang="en-IN" b="1" dirty="0" smtClean="0"/>
              <a:t>void</a:t>
            </a:r>
            <a:r>
              <a:rPr lang="en-IN" dirty="0" smtClean="0"/>
              <a:t> main(String[] </a:t>
            </a:r>
            <a:r>
              <a:rPr lang="en-IN" dirty="0" err="1" smtClean="0"/>
              <a:t>args</a:t>
            </a:r>
            <a:r>
              <a:rPr lang="en-IN" dirty="0" smtClean="0"/>
              <a:t>) </a:t>
            </a:r>
          </a:p>
          <a:p>
            <a:pPr>
              <a:buNone/>
            </a:pPr>
            <a:r>
              <a:rPr lang="en-IN" dirty="0" smtClean="0"/>
              <a:t>{      </a:t>
            </a:r>
          </a:p>
          <a:p>
            <a:pPr>
              <a:buNone/>
            </a:pPr>
            <a:r>
              <a:rPr lang="en-IN" b="1" dirty="0" smtClean="0"/>
              <a:t>	</a:t>
            </a:r>
            <a:r>
              <a:rPr lang="en-IN" b="1" dirty="0" err="1" smtClean="0"/>
              <a:t>int</a:t>
            </a:r>
            <a:r>
              <a:rPr lang="en-IN" dirty="0" smtClean="0"/>
              <a:t> </a:t>
            </a:r>
            <a:r>
              <a:rPr lang="en-IN" dirty="0" err="1" smtClean="0"/>
              <a:t>i</a:t>
            </a:r>
            <a:r>
              <a:rPr lang="en-IN" dirty="0" smtClean="0"/>
              <a:t> = 0;    </a:t>
            </a:r>
          </a:p>
          <a:p>
            <a:pPr>
              <a:buNone/>
            </a:pPr>
            <a:r>
              <a:rPr lang="en-IN" dirty="0" smtClean="0"/>
              <a:t>	</a:t>
            </a:r>
            <a:r>
              <a:rPr lang="en-IN" dirty="0" err="1" smtClean="0"/>
              <a:t>System.out.println</a:t>
            </a:r>
            <a:r>
              <a:rPr lang="en-IN" dirty="0" smtClean="0"/>
              <a:t>("Printing the list of first 10 even numbers \n");    </a:t>
            </a:r>
          </a:p>
          <a:p>
            <a:pPr>
              <a:buNone/>
            </a:pPr>
            <a:r>
              <a:rPr lang="en-IN" b="1" dirty="0" smtClean="0"/>
              <a:t>	while</a:t>
            </a:r>
            <a:r>
              <a:rPr lang="en-IN" dirty="0" smtClean="0"/>
              <a:t>(</a:t>
            </a:r>
            <a:r>
              <a:rPr lang="en-IN" dirty="0" err="1" smtClean="0"/>
              <a:t>i</a:t>
            </a:r>
            <a:r>
              <a:rPr lang="en-IN" dirty="0" smtClean="0"/>
              <a:t>&lt;=10) </a:t>
            </a:r>
          </a:p>
          <a:p>
            <a:pPr>
              <a:buNone/>
            </a:pPr>
            <a:r>
              <a:rPr lang="en-IN" dirty="0" smtClean="0"/>
              <a:t>{    </a:t>
            </a:r>
          </a:p>
          <a:p>
            <a:pPr>
              <a:buNone/>
            </a:pPr>
            <a:r>
              <a:rPr lang="en-IN" dirty="0" smtClean="0"/>
              <a:t>	</a:t>
            </a:r>
            <a:r>
              <a:rPr lang="en-IN" dirty="0" err="1" smtClean="0"/>
              <a:t>System.out.println</a:t>
            </a:r>
            <a:r>
              <a:rPr lang="en-IN" dirty="0" smtClean="0"/>
              <a:t>(</a:t>
            </a:r>
            <a:r>
              <a:rPr lang="en-IN" dirty="0" err="1" smtClean="0"/>
              <a:t>i</a:t>
            </a:r>
            <a:r>
              <a:rPr lang="en-IN" dirty="0" smtClean="0"/>
              <a:t>);    </a:t>
            </a:r>
          </a:p>
          <a:p>
            <a:pPr>
              <a:buNone/>
            </a:pPr>
            <a:r>
              <a:rPr lang="en-IN" dirty="0" smtClean="0"/>
              <a:t>	</a:t>
            </a:r>
            <a:r>
              <a:rPr lang="en-IN" dirty="0" err="1" smtClean="0"/>
              <a:t>i</a:t>
            </a:r>
            <a:r>
              <a:rPr lang="en-IN" dirty="0" smtClean="0"/>
              <a:t> = </a:t>
            </a:r>
            <a:r>
              <a:rPr lang="en-IN" dirty="0" err="1" smtClean="0"/>
              <a:t>i</a:t>
            </a:r>
            <a:r>
              <a:rPr lang="en-IN" dirty="0" smtClean="0"/>
              <a:t> + 2;    </a:t>
            </a:r>
          </a:p>
          <a:p>
            <a:pPr>
              <a:buNone/>
            </a:pPr>
            <a:r>
              <a:rPr lang="en-IN" dirty="0" smtClean="0"/>
              <a:t>	}    </a:t>
            </a:r>
          </a:p>
          <a:p>
            <a:pPr>
              <a:buNone/>
            </a:pPr>
            <a:r>
              <a:rPr lang="en-IN" dirty="0" smtClean="0"/>
              <a:t>	}    </a:t>
            </a:r>
          </a:p>
          <a:p>
            <a:pPr>
              <a:buNone/>
            </a:pPr>
            <a:r>
              <a:rPr lang="en-IN" dirty="0" smtClean="0"/>
              <a:t>	}    </a:t>
            </a:r>
          </a:p>
          <a:p>
            <a:endParaRPr lang="en-IN"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do-while loop:</a:t>
            </a:r>
            <a:endParaRPr lang="en-IN" dirty="0"/>
          </a:p>
        </p:txBody>
      </p:sp>
      <p:sp>
        <p:nvSpPr>
          <p:cNvPr id="3" name="Content Placeholder 2"/>
          <p:cNvSpPr>
            <a:spLocks noGrp="1"/>
          </p:cNvSpPr>
          <p:nvPr>
            <p:ph idx="1"/>
          </p:nvPr>
        </p:nvSpPr>
        <p:spPr/>
        <p:txBody>
          <a:bodyPr/>
          <a:lstStyle/>
          <a:p>
            <a:pPr algn="just"/>
            <a:r>
              <a:rPr lang="en-IN" dirty="0" smtClean="0"/>
              <a:t>The </a:t>
            </a:r>
            <a:r>
              <a:rPr lang="en-IN" dirty="0" smtClean="0">
                <a:hlinkClick r:id="rId2"/>
              </a:rPr>
              <a:t>do-while loop</a:t>
            </a:r>
            <a:r>
              <a:rPr lang="en-IN" dirty="0" smtClean="0"/>
              <a:t> checks the condition at the end of the loop after executing the loop statements. When the number of iteration is not known and we have to execute the loop at least once, we can use do-while loop.</a:t>
            </a:r>
          </a:p>
          <a:p>
            <a:pPr algn="just">
              <a:buNone/>
            </a:pPr>
            <a:endParaRPr lang="en-IN" dirty="0" smtClean="0"/>
          </a:p>
          <a:p>
            <a:pPr algn="just"/>
            <a:r>
              <a:rPr lang="en-IN" dirty="0" smtClean="0"/>
              <a:t>It is also known as the exit-controlled loop</a:t>
            </a:r>
          </a:p>
          <a:p>
            <a:endParaRPr lang="en-IN"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Syntax:</a:t>
            </a:r>
            <a:endParaRPr lang="en-IN" dirty="0"/>
          </a:p>
        </p:txBody>
      </p:sp>
      <p:sp>
        <p:nvSpPr>
          <p:cNvPr id="3" name="Content Placeholder 2"/>
          <p:cNvSpPr>
            <a:spLocks noGrp="1"/>
          </p:cNvSpPr>
          <p:nvPr>
            <p:ph idx="1"/>
          </p:nvPr>
        </p:nvSpPr>
        <p:spPr/>
        <p:txBody>
          <a:bodyPr/>
          <a:lstStyle/>
          <a:p>
            <a:pPr>
              <a:buNone/>
            </a:pPr>
            <a:r>
              <a:rPr lang="en-IN" b="1" dirty="0" smtClean="0"/>
              <a:t>do</a:t>
            </a:r>
            <a:r>
              <a:rPr lang="en-IN" dirty="0" smtClean="0"/>
              <a:t>     </a:t>
            </a:r>
          </a:p>
          <a:p>
            <a:pPr>
              <a:buNone/>
            </a:pPr>
            <a:r>
              <a:rPr lang="en-IN" dirty="0" smtClean="0"/>
              <a:t>  {    </a:t>
            </a:r>
          </a:p>
          <a:p>
            <a:pPr>
              <a:buNone/>
            </a:pPr>
            <a:r>
              <a:rPr lang="en-IN" dirty="0" smtClean="0"/>
              <a:t>   //statements    </a:t>
            </a:r>
          </a:p>
          <a:p>
            <a:pPr>
              <a:buNone/>
            </a:pPr>
            <a:r>
              <a:rPr lang="en-IN" dirty="0" smtClean="0"/>
              <a:t>    } </a:t>
            </a:r>
            <a:r>
              <a:rPr lang="en-IN" b="1" dirty="0" smtClean="0"/>
              <a:t>while</a:t>
            </a:r>
            <a:r>
              <a:rPr lang="en-IN" dirty="0" smtClean="0"/>
              <a:t> (condition);    </a:t>
            </a:r>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IN" dirty="0"/>
          </a:p>
        </p:txBody>
      </p:sp>
      <p:sp>
        <p:nvSpPr>
          <p:cNvPr id="3" name="Content Placeholder 2"/>
          <p:cNvSpPr>
            <a:spLocks noGrp="1"/>
          </p:cNvSpPr>
          <p:nvPr>
            <p:ph idx="1"/>
          </p:nvPr>
        </p:nvSpPr>
        <p:spPr/>
        <p:txBody>
          <a:bodyPr>
            <a:normAutofit lnSpcReduction="10000"/>
          </a:bodyPr>
          <a:lstStyle/>
          <a:p>
            <a:pPr algn="just"/>
            <a:r>
              <a:rPr lang="en-US" dirty="0" smtClean="0">
                <a:solidFill>
                  <a:srgbClr val="FF0000"/>
                </a:solidFill>
              </a:rPr>
              <a:t>In 1996 </a:t>
            </a:r>
            <a:r>
              <a:rPr lang="en-US" dirty="0" smtClean="0"/>
              <a:t>the Sun Microsystems releases the Java Development Kit (1.0) [JDK 1.0]</a:t>
            </a:r>
          </a:p>
          <a:p>
            <a:pPr algn="just"/>
            <a:r>
              <a:rPr lang="en-US" dirty="0" smtClean="0">
                <a:solidFill>
                  <a:srgbClr val="FF0000"/>
                </a:solidFill>
              </a:rPr>
              <a:t>In 1997 </a:t>
            </a:r>
            <a:r>
              <a:rPr lang="en-US" dirty="0" smtClean="0"/>
              <a:t>SMS releases the updated version of JDK 1.0 called JDK 1.1</a:t>
            </a:r>
          </a:p>
          <a:p>
            <a:pPr algn="just"/>
            <a:r>
              <a:rPr lang="en-US" dirty="0" smtClean="0">
                <a:solidFill>
                  <a:srgbClr val="FF0000"/>
                </a:solidFill>
              </a:rPr>
              <a:t>In 1998</a:t>
            </a:r>
            <a:r>
              <a:rPr lang="en-US" dirty="0" smtClean="0"/>
              <a:t>, SMS releases the Java 2 with version 1.2 of Software development Kit </a:t>
            </a:r>
            <a:r>
              <a:rPr lang="en-IN" dirty="0" smtClean="0"/>
              <a:t>(SDK)</a:t>
            </a:r>
          </a:p>
          <a:p>
            <a:pPr algn="just"/>
            <a:r>
              <a:rPr lang="en-US" dirty="0" smtClean="0">
                <a:solidFill>
                  <a:srgbClr val="FF0000"/>
                </a:solidFill>
              </a:rPr>
              <a:t>In 1999 </a:t>
            </a:r>
            <a:r>
              <a:rPr lang="en-US" dirty="0" smtClean="0"/>
              <a:t>the SMS releases Java 2 platform Standard Edition [J2SE] and Enterprise Edition [J2EE]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533400" y="457200"/>
            <a:ext cx="80010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52400"/>
            <a:ext cx="8534400" cy="5973763"/>
          </a:xfrm>
        </p:spPr>
        <p:txBody>
          <a:bodyPr>
            <a:normAutofit lnSpcReduction="10000"/>
          </a:bodyPr>
          <a:lstStyle/>
          <a:p>
            <a:pPr>
              <a:buNone/>
            </a:pPr>
            <a:r>
              <a:rPr lang="en-IN" b="1" dirty="0" smtClean="0"/>
              <a:t>	public</a:t>
            </a:r>
            <a:r>
              <a:rPr lang="en-IN" dirty="0" smtClean="0"/>
              <a:t> </a:t>
            </a:r>
            <a:r>
              <a:rPr lang="en-IN" b="1" dirty="0" smtClean="0"/>
              <a:t>class</a:t>
            </a:r>
            <a:r>
              <a:rPr lang="en-IN" dirty="0" smtClean="0"/>
              <a:t> Calculation {    </a:t>
            </a:r>
          </a:p>
          <a:p>
            <a:pPr>
              <a:buNone/>
            </a:pPr>
            <a:r>
              <a:rPr lang="en-IN" b="1" dirty="0" smtClean="0"/>
              <a:t>	public</a:t>
            </a:r>
            <a:r>
              <a:rPr lang="en-IN" dirty="0" smtClean="0"/>
              <a:t> </a:t>
            </a:r>
            <a:r>
              <a:rPr lang="en-IN" b="1" dirty="0" smtClean="0"/>
              <a:t>static</a:t>
            </a:r>
            <a:r>
              <a:rPr lang="en-IN" dirty="0" smtClean="0"/>
              <a:t> </a:t>
            </a:r>
            <a:r>
              <a:rPr lang="en-IN" b="1" dirty="0" smtClean="0"/>
              <a:t>void</a:t>
            </a:r>
            <a:r>
              <a:rPr lang="en-IN" dirty="0" smtClean="0"/>
              <a:t> main(String[] </a:t>
            </a:r>
            <a:r>
              <a:rPr lang="en-IN" dirty="0" err="1" smtClean="0"/>
              <a:t>args</a:t>
            </a:r>
            <a:r>
              <a:rPr lang="en-IN" dirty="0" smtClean="0"/>
              <a:t>) {    </a:t>
            </a:r>
          </a:p>
          <a:p>
            <a:pPr>
              <a:buNone/>
            </a:pPr>
            <a:r>
              <a:rPr lang="en-IN" dirty="0" smtClean="0"/>
              <a:t>   </a:t>
            </a:r>
            <a:r>
              <a:rPr lang="en-IN" b="1" dirty="0" err="1" smtClean="0"/>
              <a:t>int</a:t>
            </a:r>
            <a:r>
              <a:rPr lang="en-IN" dirty="0" smtClean="0"/>
              <a:t> </a:t>
            </a:r>
            <a:r>
              <a:rPr lang="en-IN" dirty="0" err="1" smtClean="0"/>
              <a:t>i</a:t>
            </a:r>
            <a:r>
              <a:rPr lang="en-IN" dirty="0" smtClean="0"/>
              <a:t> = 0;    </a:t>
            </a:r>
          </a:p>
          <a:p>
            <a:pPr>
              <a:buNone/>
            </a:pPr>
            <a:r>
              <a:rPr lang="en-IN" dirty="0" smtClean="0"/>
              <a:t>	</a:t>
            </a:r>
            <a:r>
              <a:rPr lang="en-IN" dirty="0" err="1" smtClean="0"/>
              <a:t>System.out.println</a:t>
            </a:r>
            <a:r>
              <a:rPr lang="en-IN" dirty="0" smtClean="0"/>
              <a:t>("Printing the list of first 10 even numbers \n");    </a:t>
            </a:r>
          </a:p>
          <a:p>
            <a:pPr>
              <a:buNone/>
            </a:pPr>
            <a:r>
              <a:rPr lang="en-IN" b="1" dirty="0" smtClean="0"/>
              <a:t>	do</a:t>
            </a:r>
            <a:r>
              <a:rPr lang="en-IN" dirty="0" smtClean="0"/>
              <a:t> {    </a:t>
            </a:r>
          </a:p>
          <a:p>
            <a:pPr>
              <a:buNone/>
            </a:pPr>
            <a:r>
              <a:rPr lang="en-IN" dirty="0" smtClean="0"/>
              <a:t>	</a:t>
            </a:r>
            <a:r>
              <a:rPr lang="en-IN" dirty="0" err="1" smtClean="0"/>
              <a:t>System.out.println</a:t>
            </a:r>
            <a:r>
              <a:rPr lang="en-IN" dirty="0" smtClean="0"/>
              <a:t>(</a:t>
            </a:r>
            <a:r>
              <a:rPr lang="en-IN" dirty="0" err="1" smtClean="0"/>
              <a:t>i</a:t>
            </a:r>
            <a:r>
              <a:rPr lang="en-IN" dirty="0" smtClean="0"/>
              <a:t>);    </a:t>
            </a:r>
          </a:p>
          <a:p>
            <a:pPr>
              <a:buNone/>
            </a:pPr>
            <a:r>
              <a:rPr lang="en-IN" dirty="0" smtClean="0"/>
              <a:t>	</a:t>
            </a:r>
            <a:r>
              <a:rPr lang="en-IN" dirty="0" err="1" smtClean="0"/>
              <a:t>i</a:t>
            </a:r>
            <a:r>
              <a:rPr lang="en-IN" dirty="0" smtClean="0"/>
              <a:t> = </a:t>
            </a:r>
            <a:r>
              <a:rPr lang="en-IN" dirty="0" err="1" smtClean="0"/>
              <a:t>i</a:t>
            </a:r>
            <a:r>
              <a:rPr lang="en-IN" dirty="0" smtClean="0"/>
              <a:t> + 2;    </a:t>
            </a:r>
          </a:p>
          <a:p>
            <a:pPr>
              <a:buNone/>
            </a:pPr>
            <a:r>
              <a:rPr lang="en-IN" dirty="0" smtClean="0"/>
              <a:t>	}</a:t>
            </a:r>
            <a:r>
              <a:rPr lang="en-IN" b="1" dirty="0" smtClean="0"/>
              <a:t>while</a:t>
            </a:r>
            <a:r>
              <a:rPr lang="en-IN" dirty="0" smtClean="0"/>
              <a:t>(</a:t>
            </a:r>
            <a:r>
              <a:rPr lang="en-IN" dirty="0" err="1" smtClean="0"/>
              <a:t>i</a:t>
            </a:r>
            <a:r>
              <a:rPr lang="en-IN" dirty="0" smtClean="0"/>
              <a:t>&lt;=10);    </a:t>
            </a:r>
          </a:p>
          <a:p>
            <a:pPr>
              <a:buNone/>
            </a:pPr>
            <a:r>
              <a:rPr lang="en-IN" dirty="0" smtClean="0"/>
              <a:t>	}    </a:t>
            </a:r>
          </a:p>
          <a:p>
            <a:pPr>
              <a:buNone/>
            </a:pPr>
            <a:r>
              <a:rPr lang="en-IN" dirty="0" smtClean="0"/>
              <a:t>	}    </a:t>
            </a:r>
          </a:p>
          <a:p>
            <a:endParaRPr lang="en-IN"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solidFill>
                  <a:srgbClr val="FF0000"/>
                </a:solidFill>
              </a:rPr>
              <a:t>Jump Statements:</a:t>
            </a:r>
            <a:r>
              <a:rPr lang="en-IN" dirty="0" smtClean="0"/>
              <a:t/>
            </a:r>
            <a:br>
              <a:rPr lang="en-IN" dirty="0" smtClean="0"/>
            </a:br>
            <a:endParaRPr lang="en-IN" dirty="0"/>
          </a:p>
        </p:txBody>
      </p:sp>
      <p:sp>
        <p:nvSpPr>
          <p:cNvPr id="3" name="Content Placeholder 2"/>
          <p:cNvSpPr>
            <a:spLocks noGrp="1"/>
          </p:cNvSpPr>
          <p:nvPr>
            <p:ph idx="1"/>
          </p:nvPr>
        </p:nvSpPr>
        <p:spPr/>
        <p:txBody>
          <a:bodyPr/>
          <a:lstStyle/>
          <a:p>
            <a:pPr algn="just"/>
            <a:r>
              <a:rPr lang="en-IN" dirty="0" smtClean="0"/>
              <a:t>Jump statements are used to transfer the control of the program to the specific statements. In other words, jump statements transfer the execution control to the other part of the program. </a:t>
            </a:r>
          </a:p>
          <a:p>
            <a:pPr algn="just"/>
            <a:r>
              <a:rPr lang="en-IN" dirty="0" smtClean="0"/>
              <a:t>There are two types of jump statements in Java, i.e., </a:t>
            </a:r>
            <a:r>
              <a:rPr lang="en-IN" dirty="0" smtClean="0">
                <a:solidFill>
                  <a:srgbClr val="FF0000"/>
                </a:solidFill>
              </a:rPr>
              <a:t>break and continue.</a:t>
            </a:r>
          </a:p>
          <a:p>
            <a:endParaRPr lang="en-IN"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t>Java break statement</a:t>
            </a:r>
            <a:br>
              <a:rPr lang="en-IN" dirty="0" smtClean="0"/>
            </a:br>
            <a:endParaRPr lang="en-IN" dirty="0"/>
          </a:p>
        </p:txBody>
      </p:sp>
      <p:sp>
        <p:nvSpPr>
          <p:cNvPr id="3" name="Content Placeholder 2"/>
          <p:cNvSpPr>
            <a:spLocks noGrp="1"/>
          </p:cNvSpPr>
          <p:nvPr>
            <p:ph idx="1"/>
          </p:nvPr>
        </p:nvSpPr>
        <p:spPr/>
        <p:txBody>
          <a:bodyPr>
            <a:normAutofit fontScale="92500" lnSpcReduction="10000"/>
          </a:bodyPr>
          <a:lstStyle/>
          <a:p>
            <a:pPr algn="just"/>
            <a:r>
              <a:rPr lang="en-IN" dirty="0" smtClean="0"/>
              <a:t>As the name suggests, the </a:t>
            </a:r>
            <a:r>
              <a:rPr lang="en-IN" dirty="0" smtClean="0">
                <a:hlinkClick r:id="rId2"/>
              </a:rPr>
              <a:t>break statement</a:t>
            </a:r>
            <a:r>
              <a:rPr lang="en-IN" dirty="0" smtClean="0"/>
              <a:t> is used to break the current flow of the program and transfer the control to the next statement outside a loop or switch statement. However, it breaks only the inner loop in the case of the nested loop.</a:t>
            </a:r>
          </a:p>
          <a:p>
            <a:pPr algn="just"/>
            <a:r>
              <a:rPr lang="en-IN" dirty="0" smtClean="0"/>
              <a:t>The break statement cannot be used independently in the Java program, i.e., it can only be written inside the loop or switch statement.</a:t>
            </a:r>
          </a:p>
          <a:p>
            <a:endParaRPr lang="en-IN"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8839200" cy="5897563"/>
          </a:xfrm>
        </p:spPr>
        <p:txBody>
          <a:bodyPr>
            <a:normAutofit/>
          </a:bodyPr>
          <a:lstStyle/>
          <a:p>
            <a:pPr>
              <a:buNone/>
            </a:pPr>
            <a:r>
              <a:rPr lang="en-IN" b="1" dirty="0" smtClean="0"/>
              <a:t>	public</a:t>
            </a:r>
            <a:r>
              <a:rPr lang="en-IN" dirty="0" smtClean="0"/>
              <a:t> </a:t>
            </a:r>
            <a:r>
              <a:rPr lang="en-IN" b="1" dirty="0" smtClean="0"/>
              <a:t>class</a:t>
            </a:r>
            <a:r>
              <a:rPr lang="en-IN" dirty="0" smtClean="0"/>
              <a:t> </a:t>
            </a:r>
            <a:r>
              <a:rPr lang="en-IN" dirty="0" err="1" smtClean="0"/>
              <a:t>BreakExample</a:t>
            </a:r>
            <a:r>
              <a:rPr lang="en-IN" dirty="0" smtClean="0"/>
              <a:t> {  </a:t>
            </a:r>
          </a:p>
          <a:p>
            <a:pPr>
              <a:buNone/>
            </a:pPr>
            <a:r>
              <a:rPr lang="en-IN" b="1" dirty="0" smtClean="0"/>
              <a:t>	public</a:t>
            </a:r>
            <a:r>
              <a:rPr lang="en-IN" dirty="0" smtClean="0"/>
              <a:t> </a:t>
            </a:r>
            <a:r>
              <a:rPr lang="en-IN" b="1" dirty="0" smtClean="0"/>
              <a:t>static</a:t>
            </a:r>
            <a:r>
              <a:rPr lang="en-IN" dirty="0" smtClean="0"/>
              <a:t> </a:t>
            </a:r>
            <a:r>
              <a:rPr lang="en-IN" b="1" dirty="0" smtClean="0"/>
              <a:t>void</a:t>
            </a:r>
            <a:r>
              <a:rPr lang="en-IN" dirty="0" smtClean="0"/>
              <a:t> main(String[] </a:t>
            </a:r>
            <a:r>
              <a:rPr lang="en-IN" dirty="0" err="1" smtClean="0"/>
              <a:t>args</a:t>
            </a:r>
            <a:r>
              <a:rPr lang="en-IN" dirty="0" smtClean="0"/>
              <a:t>) {    </a:t>
            </a:r>
          </a:p>
          <a:p>
            <a:pPr>
              <a:buNone/>
            </a:pPr>
            <a:r>
              <a:rPr lang="en-IN" b="1" dirty="0" smtClean="0"/>
              <a:t>	for</a:t>
            </a:r>
            <a:r>
              <a:rPr lang="en-IN" dirty="0" smtClean="0"/>
              <a:t>(</a:t>
            </a:r>
            <a:r>
              <a:rPr lang="en-IN" b="1" dirty="0" err="1" smtClean="0"/>
              <a:t>int</a:t>
            </a:r>
            <a:r>
              <a:rPr lang="en-IN" dirty="0" smtClean="0"/>
              <a:t> </a:t>
            </a:r>
            <a:r>
              <a:rPr lang="en-IN" dirty="0" err="1" smtClean="0"/>
              <a:t>i</a:t>
            </a:r>
            <a:r>
              <a:rPr lang="en-IN" dirty="0" smtClean="0"/>
              <a:t> = 0; </a:t>
            </a:r>
            <a:r>
              <a:rPr lang="en-IN" dirty="0" err="1" smtClean="0"/>
              <a:t>i</a:t>
            </a:r>
            <a:r>
              <a:rPr lang="en-IN" dirty="0" smtClean="0"/>
              <a:t>&lt;= 10; </a:t>
            </a:r>
            <a:r>
              <a:rPr lang="en-IN" dirty="0" err="1" smtClean="0"/>
              <a:t>i</a:t>
            </a:r>
            <a:r>
              <a:rPr lang="en-IN" dirty="0" smtClean="0"/>
              <a:t>++) {  </a:t>
            </a:r>
          </a:p>
          <a:p>
            <a:pPr>
              <a:buNone/>
            </a:pPr>
            <a:r>
              <a:rPr lang="en-IN" dirty="0" smtClean="0"/>
              <a:t>	</a:t>
            </a:r>
            <a:r>
              <a:rPr lang="en-IN" dirty="0" err="1" smtClean="0"/>
              <a:t>System.out.println</a:t>
            </a:r>
            <a:r>
              <a:rPr lang="en-IN" dirty="0" smtClean="0"/>
              <a:t>(</a:t>
            </a:r>
            <a:r>
              <a:rPr lang="en-IN" dirty="0" err="1" smtClean="0"/>
              <a:t>i</a:t>
            </a:r>
            <a:r>
              <a:rPr lang="en-IN" dirty="0" smtClean="0"/>
              <a:t>);  </a:t>
            </a:r>
          </a:p>
          <a:p>
            <a:pPr>
              <a:buNone/>
            </a:pPr>
            <a:r>
              <a:rPr lang="en-IN" b="1" dirty="0" smtClean="0"/>
              <a:t>	if</a:t>
            </a:r>
            <a:r>
              <a:rPr lang="en-IN" dirty="0" smtClean="0"/>
              <a:t>(</a:t>
            </a:r>
            <a:r>
              <a:rPr lang="en-IN" dirty="0" err="1" smtClean="0"/>
              <a:t>i</a:t>
            </a:r>
            <a:r>
              <a:rPr lang="en-IN" dirty="0" smtClean="0"/>
              <a:t>==6) {  </a:t>
            </a:r>
          </a:p>
          <a:p>
            <a:pPr>
              <a:buNone/>
            </a:pPr>
            <a:r>
              <a:rPr lang="en-IN" b="1" dirty="0" smtClean="0"/>
              <a:t>	break</a:t>
            </a:r>
            <a:r>
              <a:rPr lang="en-IN" dirty="0" smtClean="0"/>
              <a:t>;  </a:t>
            </a:r>
          </a:p>
          <a:p>
            <a:pPr>
              <a:buNone/>
            </a:pPr>
            <a:r>
              <a:rPr lang="en-IN" dirty="0" smtClean="0"/>
              <a:t>	}  </a:t>
            </a:r>
          </a:p>
          <a:p>
            <a:pPr>
              <a:buNone/>
            </a:pPr>
            <a:r>
              <a:rPr lang="en-IN" dirty="0" smtClean="0"/>
              <a:t>	}  </a:t>
            </a:r>
          </a:p>
          <a:p>
            <a:pPr>
              <a:buNone/>
            </a:pPr>
            <a:r>
              <a:rPr lang="en-IN" dirty="0" smtClean="0"/>
              <a:t>	}  </a:t>
            </a:r>
          </a:p>
          <a:p>
            <a:pPr>
              <a:buNone/>
            </a:pPr>
            <a:r>
              <a:rPr lang="en-IN" dirty="0" smtClean="0"/>
              <a:t>	}  </a:t>
            </a:r>
            <a:endParaRPr lang="en-IN"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dirty="0" smtClean="0">
                <a:solidFill>
                  <a:srgbClr val="FF0000"/>
                </a:solidFill>
              </a:rPr>
              <a:t>Java continue statement</a:t>
            </a:r>
            <a:r>
              <a:rPr lang="en-IN" dirty="0" smtClean="0"/>
              <a:t/>
            </a:r>
            <a:br>
              <a:rPr lang="en-IN" dirty="0" smtClean="0"/>
            </a:br>
            <a:endParaRPr lang="en-IN" dirty="0"/>
          </a:p>
        </p:txBody>
      </p:sp>
      <p:sp>
        <p:nvSpPr>
          <p:cNvPr id="3" name="Content Placeholder 2"/>
          <p:cNvSpPr>
            <a:spLocks noGrp="1"/>
          </p:cNvSpPr>
          <p:nvPr>
            <p:ph idx="1"/>
          </p:nvPr>
        </p:nvSpPr>
        <p:spPr/>
        <p:txBody>
          <a:bodyPr/>
          <a:lstStyle/>
          <a:p>
            <a:pPr algn="just"/>
            <a:r>
              <a:rPr lang="en-IN" dirty="0" smtClean="0"/>
              <a:t>Unlike break statement, the </a:t>
            </a:r>
            <a:r>
              <a:rPr lang="en-IN" dirty="0" smtClean="0">
                <a:hlinkClick r:id="rId2"/>
              </a:rPr>
              <a:t>continue statement</a:t>
            </a:r>
            <a:r>
              <a:rPr lang="en-IN" dirty="0" smtClean="0"/>
              <a:t> doesn't break the loop, whereas, it skips the specific part of the loop and jumps to the next iteration of the loop immediately.</a:t>
            </a:r>
            <a:endParaRPr lang="en-IN"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fontScale="92500" lnSpcReduction="20000"/>
          </a:bodyPr>
          <a:lstStyle/>
          <a:p>
            <a:pPr>
              <a:buNone/>
            </a:pPr>
            <a:r>
              <a:rPr lang="en-IN" b="1" dirty="0" smtClean="0"/>
              <a:t>	public</a:t>
            </a:r>
            <a:r>
              <a:rPr lang="en-IN" dirty="0" smtClean="0"/>
              <a:t> </a:t>
            </a:r>
            <a:r>
              <a:rPr lang="en-IN" b="1" dirty="0" smtClean="0"/>
              <a:t>class</a:t>
            </a:r>
            <a:r>
              <a:rPr lang="en-IN" dirty="0" smtClean="0"/>
              <a:t> </a:t>
            </a:r>
            <a:r>
              <a:rPr lang="en-IN" dirty="0" err="1" smtClean="0"/>
              <a:t>ContinueExample</a:t>
            </a:r>
            <a:r>
              <a:rPr lang="en-IN" dirty="0" smtClean="0"/>
              <a:t> {  </a:t>
            </a:r>
          </a:p>
          <a:p>
            <a:pPr>
              <a:buNone/>
            </a:pPr>
            <a:r>
              <a:rPr lang="en-IN" dirty="0" smtClean="0"/>
              <a:t>	</a:t>
            </a:r>
            <a:r>
              <a:rPr lang="en-IN" b="1" dirty="0" smtClean="0"/>
              <a:t>public</a:t>
            </a:r>
            <a:r>
              <a:rPr lang="en-IN" dirty="0" smtClean="0"/>
              <a:t> </a:t>
            </a:r>
            <a:r>
              <a:rPr lang="en-IN" b="1" dirty="0" smtClean="0"/>
              <a:t>static</a:t>
            </a:r>
            <a:r>
              <a:rPr lang="en-IN" dirty="0" smtClean="0"/>
              <a:t> </a:t>
            </a:r>
            <a:r>
              <a:rPr lang="en-IN" b="1" dirty="0" smtClean="0"/>
              <a:t>void</a:t>
            </a:r>
            <a:r>
              <a:rPr lang="en-IN" dirty="0" smtClean="0"/>
              <a:t> main(String </a:t>
            </a:r>
            <a:r>
              <a:rPr lang="en-IN" dirty="0" err="1" smtClean="0"/>
              <a:t>args</a:t>
            </a:r>
            <a:r>
              <a:rPr lang="en-IN" dirty="0" smtClean="0"/>
              <a:t>[]) {  </a:t>
            </a:r>
          </a:p>
          <a:p>
            <a:pPr>
              <a:buNone/>
            </a:pPr>
            <a:r>
              <a:rPr lang="en-IN" dirty="0" smtClean="0"/>
              <a:t>	 </a:t>
            </a:r>
            <a:r>
              <a:rPr lang="en-IN" b="1" dirty="0" smtClean="0"/>
              <a:t>for</a:t>
            </a:r>
            <a:r>
              <a:rPr lang="en-IN" dirty="0" smtClean="0"/>
              <a:t>(</a:t>
            </a:r>
            <a:r>
              <a:rPr lang="en-IN" b="1" dirty="0" err="1" smtClean="0"/>
              <a:t>int</a:t>
            </a:r>
            <a:r>
              <a:rPr lang="en-IN" dirty="0" smtClean="0"/>
              <a:t> </a:t>
            </a:r>
            <a:r>
              <a:rPr lang="en-IN" dirty="0" err="1" smtClean="0"/>
              <a:t>i</a:t>
            </a:r>
            <a:r>
              <a:rPr lang="en-IN" dirty="0" smtClean="0"/>
              <a:t> = 0; </a:t>
            </a:r>
            <a:r>
              <a:rPr lang="en-IN" dirty="0" err="1" smtClean="0"/>
              <a:t>i</a:t>
            </a:r>
            <a:r>
              <a:rPr lang="en-IN" dirty="0" smtClean="0"/>
              <a:t>&lt;= 2; </a:t>
            </a:r>
            <a:r>
              <a:rPr lang="en-IN" dirty="0" err="1" smtClean="0"/>
              <a:t>i</a:t>
            </a:r>
            <a:r>
              <a:rPr lang="en-IN" dirty="0" smtClean="0"/>
              <a:t>++) {  </a:t>
            </a:r>
          </a:p>
          <a:p>
            <a:pPr>
              <a:buNone/>
            </a:pPr>
            <a:r>
              <a:rPr lang="en-IN" dirty="0" smtClean="0"/>
              <a:t>	  </a:t>
            </a:r>
            <a:r>
              <a:rPr lang="en-IN" b="1" dirty="0" smtClean="0"/>
              <a:t>for</a:t>
            </a:r>
            <a:r>
              <a:rPr lang="en-IN" dirty="0" smtClean="0"/>
              <a:t> (</a:t>
            </a:r>
            <a:r>
              <a:rPr lang="en-IN" b="1" dirty="0" err="1" smtClean="0"/>
              <a:t>int</a:t>
            </a:r>
            <a:r>
              <a:rPr lang="en-IN" dirty="0" smtClean="0"/>
              <a:t> j = </a:t>
            </a:r>
            <a:r>
              <a:rPr lang="en-IN" dirty="0" err="1" smtClean="0"/>
              <a:t>i</a:t>
            </a:r>
            <a:r>
              <a:rPr lang="en-IN" dirty="0" smtClean="0"/>
              <a:t>; j&lt;=5; j++) {  </a:t>
            </a:r>
          </a:p>
          <a:p>
            <a:pPr>
              <a:buNone/>
            </a:pPr>
            <a:r>
              <a:rPr lang="en-US" dirty="0" smtClean="0"/>
              <a:t>	</a:t>
            </a:r>
            <a:r>
              <a:rPr lang="en-IN" b="1" dirty="0" smtClean="0"/>
              <a:t>if</a:t>
            </a:r>
            <a:r>
              <a:rPr lang="en-IN" dirty="0" smtClean="0"/>
              <a:t>(j == 4) {  </a:t>
            </a:r>
          </a:p>
          <a:p>
            <a:pPr>
              <a:buNone/>
            </a:pPr>
            <a:r>
              <a:rPr lang="en-IN" b="1" dirty="0" smtClean="0"/>
              <a:t>	continue</a:t>
            </a:r>
            <a:r>
              <a:rPr lang="en-IN" dirty="0" smtClean="0"/>
              <a:t>;  </a:t>
            </a:r>
          </a:p>
          <a:p>
            <a:pPr>
              <a:buNone/>
            </a:pPr>
            <a:r>
              <a:rPr lang="en-IN" dirty="0" smtClean="0"/>
              <a:t>	}  </a:t>
            </a:r>
          </a:p>
          <a:p>
            <a:pPr>
              <a:buNone/>
            </a:pPr>
            <a:r>
              <a:rPr lang="en-IN" dirty="0" smtClean="0"/>
              <a:t>	</a:t>
            </a:r>
            <a:r>
              <a:rPr lang="en-IN" dirty="0" err="1" smtClean="0"/>
              <a:t>System.out.println</a:t>
            </a:r>
            <a:r>
              <a:rPr lang="en-IN" dirty="0" smtClean="0"/>
              <a:t>(j);  </a:t>
            </a:r>
          </a:p>
          <a:p>
            <a:pPr lvl="1">
              <a:buNone/>
            </a:pPr>
            <a:r>
              <a:rPr lang="en-IN" dirty="0" smtClean="0"/>
              <a:t>}  </a:t>
            </a:r>
          </a:p>
          <a:p>
            <a:pPr>
              <a:buNone/>
            </a:pPr>
            <a:r>
              <a:rPr lang="en-IN" dirty="0" smtClean="0"/>
              <a:t>	}  </a:t>
            </a:r>
          </a:p>
          <a:p>
            <a:pPr>
              <a:buNone/>
            </a:pPr>
            <a:r>
              <a:rPr lang="en-IN" dirty="0" smtClean="0"/>
              <a:t>	}  </a:t>
            </a:r>
          </a:p>
          <a:p>
            <a:pPr>
              <a:buNone/>
            </a:pPr>
            <a:r>
              <a:rPr lang="en-IN" dirty="0" smtClean="0"/>
              <a:t>	  </a:t>
            </a:r>
          </a:p>
          <a:p>
            <a:pPr>
              <a:buNone/>
            </a:pPr>
            <a:r>
              <a:rPr lang="en-IN" dirty="0" smtClean="0"/>
              <a:t>	}  </a:t>
            </a:r>
          </a:p>
          <a:p>
            <a:pPr>
              <a:buNone/>
            </a:pPr>
            <a:r>
              <a:rPr lang="en-IN" b="1" dirty="0" smtClean="0"/>
              <a:t>	Output:</a:t>
            </a:r>
            <a:endParaRPr lang="en-IN" dirty="0" smtClean="0"/>
          </a:p>
          <a:p>
            <a:pPr>
              <a:buNone/>
            </a:pPr>
            <a:r>
              <a:rPr lang="en-IN" dirty="0" smtClean="0"/>
              <a:t>	0 1 2 3 5 1 2 3 5 2 3 5</a:t>
            </a:r>
          </a:p>
          <a:p>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114201</TotalTime>
  <Words>2090</Words>
  <Application>Microsoft Office PowerPoint</Application>
  <PresentationFormat>On-screen Show (4:3)</PresentationFormat>
  <Paragraphs>493</Paragraphs>
  <Slides>96</Slides>
  <Notes>1</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Introduction to Java</vt:lpstr>
      <vt:lpstr>Introduction</vt:lpstr>
      <vt:lpstr>History of Java</vt:lpstr>
      <vt:lpstr>Cont….</vt:lpstr>
      <vt:lpstr>Java Milestones</vt:lpstr>
      <vt:lpstr>Cont….</vt:lpstr>
      <vt:lpstr>Cont…..</vt:lpstr>
      <vt:lpstr>Cont.....</vt:lpstr>
      <vt:lpstr>Cont….</vt:lpstr>
      <vt:lpstr>Cont…..</vt:lpstr>
      <vt:lpstr>Types of Applications</vt:lpstr>
      <vt:lpstr>Cont….</vt:lpstr>
      <vt:lpstr>Java Platforms / Editions </vt:lpstr>
      <vt:lpstr>Cont…..</vt:lpstr>
      <vt:lpstr>Java Environment</vt:lpstr>
      <vt:lpstr>JRE </vt:lpstr>
      <vt:lpstr>Slide 17</vt:lpstr>
      <vt:lpstr>JDK </vt:lpstr>
      <vt:lpstr>Slide 19</vt:lpstr>
      <vt:lpstr>JVM</vt:lpstr>
      <vt:lpstr>Slide 21</vt:lpstr>
      <vt:lpstr>Slide 22</vt:lpstr>
      <vt:lpstr>Cont….</vt:lpstr>
      <vt:lpstr>Slide 24</vt:lpstr>
      <vt:lpstr>Slide 25</vt:lpstr>
      <vt:lpstr>Slide 26</vt:lpstr>
      <vt:lpstr>Slide 27</vt:lpstr>
      <vt:lpstr>Slide 28</vt:lpstr>
      <vt:lpstr>Slide 29</vt:lpstr>
      <vt:lpstr>Slide 30</vt:lpstr>
      <vt:lpstr>Slide 31</vt:lpstr>
      <vt:lpstr>Importance of Java to internet</vt:lpstr>
      <vt:lpstr>Cont……..</vt:lpstr>
      <vt:lpstr>Cont....</vt:lpstr>
      <vt:lpstr>World Wide Web(WWW)</vt:lpstr>
      <vt:lpstr>Key points</vt:lpstr>
      <vt:lpstr>Data Types</vt:lpstr>
      <vt:lpstr>Cont….</vt:lpstr>
      <vt:lpstr>How to Set Path</vt:lpstr>
      <vt:lpstr>Cont…..</vt:lpstr>
      <vt:lpstr>Type Casting</vt:lpstr>
      <vt:lpstr>Slide 42</vt:lpstr>
      <vt:lpstr>Types of Type Casting </vt:lpstr>
      <vt:lpstr> Widening Type Casting  </vt:lpstr>
      <vt:lpstr>It takes place when</vt:lpstr>
      <vt:lpstr>Example:</vt:lpstr>
      <vt:lpstr>Output</vt:lpstr>
      <vt:lpstr>Narrowing Type Casting </vt:lpstr>
      <vt:lpstr>Example:</vt:lpstr>
      <vt:lpstr>Output</vt:lpstr>
      <vt:lpstr>Java Support Systems</vt:lpstr>
      <vt:lpstr>Slide 52</vt:lpstr>
      <vt:lpstr>Hardware and software Requirements:</vt:lpstr>
      <vt:lpstr>Command Line Arguments</vt:lpstr>
      <vt:lpstr>Cont….</vt:lpstr>
      <vt:lpstr>Cont…..</vt:lpstr>
      <vt:lpstr> Java Control Statements (or) Control Flow in Java </vt:lpstr>
      <vt:lpstr>Cont…..</vt:lpstr>
      <vt:lpstr>Decision-Making statements: </vt:lpstr>
      <vt:lpstr>1) If Statement: </vt:lpstr>
      <vt:lpstr>Cont……</vt:lpstr>
      <vt:lpstr>1) Simple if statement: </vt:lpstr>
      <vt:lpstr>Example:</vt:lpstr>
      <vt:lpstr>2) if-else statement </vt:lpstr>
      <vt:lpstr>Syntax: </vt:lpstr>
      <vt:lpstr>Slide 66</vt:lpstr>
      <vt:lpstr>3) if-else-if ladder: </vt:lpstr>
      <vt:lpstr> Syntax of if-else-if statement  </vt:lpstr>
      <vt:lpstr>Slide 69</vt:lpstr>
      <vt:lpstr>4. Nested if-statement </vt:lpstr>
      <vt:lpstr> Syntax of Nested if-statement  </vt:lpstr>
      <vt:lpstr>Switch Statement: </vt:lpstr>
      <vt:lpstr>Cont….</vt:lpstr>
      <vt:lpstr>Syntax : </vt:lpstr>
      <vt:lpstr>Slide 75</vt:lpstr>
      <vt:lpstr>Loop Statements </vt:lpstr>
      <vt:lpstr>for loop: </vt:lpstr>
      <vt:lpstr>Syntax:</vt:lpstr>
      <vt:lpstr>Slide 79</vt:lpstr>
      <vt:lpstr>Slide 80</vt:lpstr>
      <vt:lpstr>for-each loop: </vt:lpstr>
      <vt:lpstr>Syntax:</vt:lpstr>
      <vt:lpstr>Slide 83</vt:lpstr>
      <vt:lpstr>while loop</vt:lpstr>
      <vt:lpstr>Syntax:</vt:lpstr>
      <vt:lpstr>Slide 86</vt:lpstr>
      <vt:lpstr>Slide 87</vt:lpstr>
      <vt:lpstr>do-while loop:</vt:lpstr>
      <vt:lpstr>Syntax:</vt:lpstr>
      <vt:lpstr>Slide 90</vt:lpstr>
      <vt:lpstr>Slide 91</vt:lpstr>
      <vt:lpstr>Jump Statements: </vt:lpstr>
      <vt:lpstr>Java break statement </vt:lpstr>
      <vt:lpstr>Slide 94</vt:lpstr>
      <vt:lpstr>Java continue statement </vt:lpstr>
      <vt:lpstr>Slide 96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UNIT-1</dc:title>
  <dc:creator>DELL</dc:creator>
  <cp:lastModifiedBy>DELL</cp:lastModifiedBy>
  <cp:revision>124</cp:revision>
  <dcterms:created xsi:type="dcterms:W3CDTF">2006-08-16T00:00:00Z</dcterms:created>
  <dcterms:modified xsi:type="dcterms:W3CDTF">2024-09-18T04:27:49Z</dcterms:modified>
</cp:coreProperties>
</file>