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6" r:id="rId43"/>
    <p:sldId id="347" r:id="rId44"/>
    <p:sldId id="348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5531" y="70103"/>
            <a:ext cx="9013190" cy="6692265"/>
          </a:xfrm>
          <a:custGeom>
            <a:avLst/>
            <a:gdLst/>
            <a:ahLst/>
            <a:cxnLst/>
            <a:rect l="l" t="t" r="r" b="b"/>
            <a:pathLst>
              <a:path w="9013190" h="6692265">
                <a:moveTo>
                  <a:pt x="0" y="329819"/>
                </a:moveTo>
                <a:lnTo>
                  <a:pt x="3576" y="281088"/>
                </a:lnTo>
                <a:lnTo>
                  <a:pt x="13965" y="234576"/>
                </a:lnTo>
                <a:lnTo>
                  <a:pt x="30656" y="190791"/>
                </a:lnTo>
                <a:lnTo>
                  <a:pt x="53139" y="150245"/>
                </a:lnTo>
                <a:lnTo>
                  <a:pt x="80905" y="113448"/>
                </a:lnTo>
                <a:lnTo>
                  <a:pt x="113441" y="80911"/>
                </a:lnTo>
                <a:lnTo>
                  <a:pt x="150240" y="53144"/>
                </a:lnTo>
                <a:lnTo>
                  <a:pt x="190789" y="30660"/>
                </a:lnTo>
                <a:lnTo>
                  <a:pt x="234580" y="13967"/>
                </a:lnTo>
                <a:lnTo>
                  <a:pt x="281102" y="3576"/>
                </a:lnTo>
                <a:lnTo>
                  <a:pt x="329844" y="0"/>
                </a:lnTo>
                <a:lnTo>
                  <a:pt x="8683117" y="0"/>
                </a:lnTo>
                <a:lnTo>
                  <a:pt x="8731847" y="3576"/>
                </a:lnTo>
                <a:lnTo>
                  <a:pt x="8778359" y="13967"/>
                </a:lnTo>
                <a:lnTo>
                  <a:pt x="8822144" y="30660"/>
                </a:lnTo>
                <a:lnTo>
                  <a:pt x="8862690" y="53144"/>
                </a:lnTo>
                <a:lnTo>
                  <a:pt x="8899487" y="80911"/>
                </a:lnTo>
                <a:lnTo>
                  <a:pt x="8932024" y="113448"/>
                </a:lnTo>
                <a:lnTo>
                  <a:pt x="8959791" y="150245"/>
                </a:lnTo>
                <a:lnTo>
                  <a:pt x="8982275" y="190791"/>
                </a:lnTo>
                <a:lnTo>
                  <a:pt x="8998968" y="234576"/>
                </a:lnTo>
                <a:lnTo>
                  <a:pt x="9009359" y="281088"/>
                </a:lnTo>
                <a:lnTo>
                  <a:pt x="9012936" y="329819"/>
                </a:lnTo>
                <a:lnTo>
                  <a:pt x="9012936" y="6362026"/>
                </a:lnTo>
                <a:lnTo>
                  <a:pt x="9009359" y="6410769"/>
                </a:lnTo>
                <a:lnTo>
                  <a:pt x="8998968" y="6457290"/>
                </a:lnTo>
                <a:lnTo>
                  <a:pt x="8982275" y="6501081"/>
                </a:lnTo>
                <a:lnTo>
                  <a:pt x="8959791" y="6541631"/>
                </a:lnTo>
                <a:lnTo>
                  <a:pt x="8932024" y="6578430"/>
                </a:lnTo>
                <a:lnTo>
                  <a:pt x="8899487" y="6610967"/>
                </a:lnTo>
                <a:lnTo>
                  <a:pt x="8862690" y="6638733"/>
                </a:lnTo>
                <a:lnTo>
                  <a:pt x="8822144" y="6661216"/>
                </a:lnTo>
                <a:lnTo>
                  <a:pt x="8778359" y="6677908"/>
                </a:lnTo>
                <a:lnTo>
                  <a:pt x="8731847" y="6688297"/>
                </a:lnTo>
                <a:lnTo>
                  <a:pt x="8683117" y="6691873"/>
                </a:lnTo>
                <a:lnTo>
                  <a:pt x="329844" y="6691873"/>
                </a:lnTo>
                <a:lnTo>
                  <a:pt x="281102" y="6688297"/>
                </a:lnTo>
                <a:lnTo>
                  <a:pt x="234580" y="6677908"/>
                </a:lnTo>
                <a:lnTo>
                  <a:pt x="190789" y="6661216"/>
                </a:lnTo>
                <a:lnTo>
                  <a:pt x="150240" y="6638733"/>
                </a:lnTo>
                <a:lnTo>
                  <a:pt x="113441" y="6610967"/>
                </a:lnTo>
                <a:lnTo>
                  <a:pt x="80905" y="6578430"/>
                </a:lnTo>
                <a:lnTo>
                  <a:pt x="53139" y="6541631"/>
                </a:lnTo>
                <a:lnTo>
                  <a:pt x="30656" y="6501081"/>
                </a:lnTo>
                <a:lnTo>
                  <a:pt x="13965" y="6457290"/>
                </a:lnTo>
                <a:lnTo>
                  <a:pt x="3576" y="6410769"/>
                </a:lnTo>
                <a:lnTo>
                  <a:pt x="0" y="6362026"/>
                </a:lnTo>
                <a:lnTo>
                  <a:pt x="0" y="329819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78636" y="1366265"/>
            <a:ext cx="6731634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08-Oct-20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963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08-Oct-20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963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08-Oct-20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963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08-Oct-20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08-Oct-20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2"/>
                </a:lnTo>
                <a:lnTo>
                  <a:pt x="8959784" y="6543131"/>
                </a:lnTo>
                <a:lnTo>
                  <a:pt x="8932012" y="6579938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3"/>
                </a:lnTo>
                <a:lnTo>
                  <a:pt x="8778290" y="6679439"/>
                </a:lnTo>
                <a:lnTo>
                  <a:pt x="8731751" y="6689830"/>
                </a:lnTo>
                <a:lnTo>
                  <a:pt x="8682990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8674" y="780415"/>
            <a:ext cx="222631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963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139" y="1353439"/>
            <a:ext cx="7499350" cy="2997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08-Oct-20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717" y="29497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531" y="70102"/>
              <a:ext cx="9012936" cy="66903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31" y="70103"/>
              <a:ext cx="9013825" cy="6691630"/>
            </a:xfrm>
            <a:custGeom>
              <a:avLst/>
              <a:gdLst/>
              <a:ahLst/>
              <a:cxnLst/>
              <a:rect l="l" t="t" r="r" b="b"/>
              <a:pathLst>
                <a:path w="9013825" h="6691630">
                  <a:moveTo>
                    <a:pt x="0" y="329819"/>
                  </a:moveTo>
                  <a:lnTo>
                    <a:pt x="3576" y="281050"/>
                  </a:lnTo>
                  <a:lnTo>
                    <a:pt x="13963" y="234569"/>
                  </a:lnTo>
                  <a:lnTo>
                    <a:pt x="30652" y="190753"/>
                  </a:lnTo>
                  <a:lnTo>
                    <a:pt x="53135" y="150241"/>
                  </a:lnTo>
                  <a:lnTo>
                    <a:pt x="80898" y="113411"/>
                  </a:lnTo>
                  <a:lnTo>
                    <a:pt x="113436" y="80899"/>
                  </a:lnTo>
                  <a:lnTo>
                    <a:pt x="150228" y="53086"/>
                  </a:lnTo>
                  <a:lnTo>
                    <a:pt x="190779" y="30606"/>
                  </a:lnTo>
                  <a:lnTo>
                    <a:pt x="234556" y="13970"/>
                  </a:lnTo>
                  <a:lnTo>
                    <a:pt x="281076" y="3555"/>
                  </a:lnTo>
                  <a:lnTo>
                    <a:pt x="329819" y="0"/>
                  </a:lnTo>
                  <a:lnTo>
                    <a:pt x="8684006" y="0"/>
                  </a:lnTo>
                  <a:lnTo>
                    <a:pt x="8732774" y="3555"/>
                  </a:lnTo>
                  <a:lnTo>
                    <a:pt x="8779256" y="13970"/>
                  </a:lnTo>
                  <a:lnTo>
                    <a:pt x="8823071" y="30606"/>
                  </a:lnTo>
                  <a:lnTo>
                    <a:pt x="8863584" y="53086"/>
                  </a:lnTo>
                  <a:lnTo>
                    <a:pt x="8900414" y="80899"/>
                  </a:lnTo>
                  <a:lnTo>
                    <a:pt x="8932926" y="113411"/>
                  </a:lnTo>
                  <a:lnTo>
                    <a:pt x="8960612" y="150241"/>
                  </a:lnTo>
                  <a:lnTo>
                    <a:pt x="8983091" y="190753"/>
                  </a:lnTo>
                  <a:lnTo>
                    <a:pt x="8999855" y="234569"/>
                  </a:lnTo>
                  <a:lnTo>
                    <a:pt x="9010142" y="281050"/>
                  </a:lnTo>
                  <a:lnTo>
                    <a:pt x="9013698" y="329819"/>
                  </a:lnTo>
                  <a:lnTo>
                    <a:pt x="9013825" y="6361734"/>
                  </a:lnTo>
                  <a:lnTo>
                    <a:pt x="9010142" y="6410477"/>
                  </a:lnTo>
                  <a:lnTo>
                    <a:pt x="8999855" y="6456997"/>
                  </a:lnTo>
                  <a:lnTo>
                    <a:pt x="8983091" y="6500787"/>
                  </a:lnTo>
                  <a:lnTo>
                    <a:pt x="8960612" y="6541325"/>
                  </a:lnTo>
                  <a:lnTo>
                    <a:pt x="8932926" y="6578130"/>
                  </a:lnTo>
                  <a:lnTo>
                    <a:pt x="8900414" y="6610667"/>
                  </a:lnTo>
                  <a:lnTo>
                    <a:pt x="8863584" y="6638429"/>
                  </a:lnTo>
                  <a:lnTo>
                    <a:pt x="8823071" y="6660909"/>
                  </a:lnTo>
                  <a:lnTo>
                    <a:pt x="8779256" y="6677600"/>
                  </a:lnTo>
                  <a:lnTo>
                    <a:pt x="8732774" y="6687988"/>
                  </a:lnTo>
                  <a:lnTo>
                    <a:pt x="8684006" y="6691565"/>
                  </a:lnTo>
                  <a:lnTo>
                    <a:pt x="329819" y="6691565"/>
                  </a:lnTo>
                  <a:lnTo>
                    <a:pt x="281076" y="6687988"/>
                  </a:lnTo>
                  <a:lnTo>
                    <a:pt x="234556" y="6677600"/>
                  </a:lnTo>
                  <a:lnTo>
                    <a:pt x="190779" y="6660909"/>
                  </a:lnTo>
                  <a:lnTo>
                    <a:pt x="150228" y="6638429"/>
                  </a:lnTo>
                  <a:lnTo>
                    <a:pt x="113436" y="6610667"/>
                  </a:lnTo>
                  <a:lnTo>
                    <a:pt x="80898" y="6578130"/>
                  </a:lnTo>
                  <a:lnTo>
                    <a:pt x="53135" y="6541325"/>
                  </a:lnTo>
                  <a:lnTo>
                    <a:pt x="30653" y="6500787"/>
                  </a:lnTo>
                  <a:lnTo>
                    <a:pt x="13963" y="6456997"/>
                  </a:lnTo>
                  <a:lnTo>
                    <a:pt x="3576" y="6410477"/>
                  </a:lnTo>
                  <a:lnTo>
                    <a:pt x="1" y="6361734"/>
                  </a:lnTo>
                  <a:lnTo>
                    <a:pt x="0" y="32981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07" y="1397508"/>
              <a:ext cx="9019540" cy="120650"/>
            </a:xfrm>
            <a:custGeom>
              <a:avLst/>
              <a:gdLst/>
              <a:ahLst/>
              <a:cxnLst/>
              <a:rect l="l" t="t" r="r" b="b"/>
              <a:pathLst>
                <a:path w="9019540" h="120650">
                  <a:moveTo>
                    <a:pt x="901903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019032" y="120396"/>
                  </a:lnTo>
                  <a:lnTo>
                    <a:pt x="9019032" y="0"/>
                  </a:lnTo>
                  <a:close/>
                </a:path>
              </a:pathLst>
            </a:custGeom>
            <a:solidFill>
              <a:srgbClr val="E6A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007" y="2976372"/>
              <a:ext cx="9019540" cy="111760"/>
            </a:xfrm>
            <a:custGeom>
              <a:avLst/>
              <a:gdLst/>
              <a:ahLst/>
              <a:cxnLst/>
              <a:rect l="l" t="t" r="r" b="b"/>
              <a:pathLst>
                <a:path w="9019540" h="111760">
                  <a:moveTo>
                    <a:pt x="9019032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9019032" y="111251"/>
                  </a:lnTo>
                  <a:lnTo>
                    <a:pt x="9019032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007" y="1517903"/>
            <a:ext cx="9019540" cy="993221"/>
          </a:xfrm>
          <a:prstGeom prst="rect">
            <a:avLst/>
          </a:prstGeom>
          <a:solidFill>
            <a:srgbClr val="D24617"/>
          </a:solidFill>
        </p:spPr>
        <p:txBody>
          <a:bodyPr vert="horz" wrap="square" lIns="0" tIns="374015" rIns="0" bIns="0" rtlCol="0">
            <a:spAutoFit/>
          </a:bodyPr>
          <a:lstStyle/>
          <a:p>
            <a:pPr marR="38100" algn="ctr">
              <a:lnSpc>
                <a:spcPct val="100000"/>
              </a:lnSpc>
              <a:spcBef>
                <a:spcPts val="2945"/>
              </a:spcBef>
            </a:pPr>
            <a:r>
              <a:rPr spc="-180" dirty="0" smtClean="0">
                <a:solidFill>
                  <a:srgbClr val="FFFFFF"/>
                </a:solidFill>
              </a:rPr>
              <a:t>Levelling</a:t>
            </a:r>
            <a:endParaRPr spc="-13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674" y="780415"/>
            <a:ext cx="5143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Instruments </a:t>
            </a:r>
            <a:r>
              <a:rPr spc="-245" dirty="0"/>
              <a:t>for</a:t>
            </a:r>
            <a:r>
              <a:rPr spc="-505" dirty="0"/>
              <a:t> </a:t>
            </a:r>
            <a:r>
              <a:rPr spc="-180" dirty="0"/>
              <a:t>levelling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146" y="1371041"/>
            <a:ext cx="6216015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>
              <a:lnSpc>
                <a:spcPct val="100000"/>
              </a:lnSpc>
              <a:spcBef>
                <a:spcPts val="100"/>
              </a:spcBef>
              <a:buClr>
                <a:srgbClr val="D24617"/>
              </a:buClr>
              <a:buSzPct val="84722"/>
              <a:tabLst>
                <a:tab pos="287020" algn="l"/>
              </a:tabLst>
            </a:pPr>
            <a:r>
              <a:rPr sz="3600" i="1" spc="-340" dirty="0">
                <a:latin typeface="Times New Roman"/>
                <a:cs typeface="Times New Roman"/>
              </a:rPr>
              <a:t>The </a:t>
            </a:r>
            <a:r>
              <a:rPr sz="3600" i="1" spc="-335" dirty="0">
                <a:latin typeface="Times New Roman"/>
                <a:cs typeface="Times New Roman"/>
              </a:rPr>
              <a:t>following </a:t>
            </a:r>
            <a:r>
              <a:rPr sz="3600" i="1" spc="-325" dirty="0">
                <a:latin typeface="Times New Roman"/>
                <a:cs typeface="Times New Roman"/>
              </a:rPr>
              <a:t>instruments </a:t>
            </a:r>
            <a:r>
              <a:rPr sz="3600" i="1" spc="-434" dirty="0">
                <a:latin typeface="Times New Roman"/>
                <a:cs typeface="Times New Roman"/>
              </a:rPr>
              <a:t>are </a:t>
            </a:r>
            <a:r>
              <a:rPr sz="3600" i="1" spc="-375" dirty="0">
                <a:latin typeface="Times New Roman"/>
                <a:cs typeface="Times New Roman"/>
              </a:rPr>
              <a:t>essentially  </a:t>
            </a:r>
            <a:r>
              <a:rPr sz="3600" i="1" spc="-390" dirty="0" smtClean="0">
                <a:latin typeface="Times New Roman"/>
                <a:cs typeface="Times New Roman"/>
              </a:rPr>
              <a:t>required</a:t>
            </a:r>
            <a:r>
              <a:rPr lang="en-IN" sz="3600" dirty="0">
                <a:latin typeface="Times New Roman"/>
                <a:cs typeface="Times New Roman"/>
              </a:rPr>
              <a:t> </a:t>
            </a:r>
            <a:r>
              <a:rPr sz="3600" i="1" spc="-375" dirty="0" smtClean="0">
                <a:latin typeface="Times New Roman"/>
                <a:cs typeface="Times New Roman"/>
              </a:rPr>
              <a:t>for</a:t>
            </a:r>
            <a:r>
              <a:rPr sz="3600" i="1" spc="-215" dirty="0" smtClean="0">
                <a:latin typeface="Times New Roman"/>
                <a:cs typeface="Times New Roman"/>
              </a:rPr>
              <a:t> </a:t>
            </a:r>
            <a:r>
              <a:rPr sz="3600" i="1" spc="-305" dirty="0">
                <a:latin typeface="Times New Roman"/>
                <a:cs typeface="Times New Roman"/>
              </a:rPr>
              <a:t>levelling</a:t>
            </a:r>
            <a:endParaRPr sz="3600" dirty="0">
              <a:latin typeface="Times New Roman"/>
              <a:cs typeface="Times New Roman"/>
            </a:endParaRPr>
          </a:p>
          <a:p>
            <a:pPr marL="287020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722"/>
              <a:buFont typeface="Arial"/>
              <a:buChar char=""/>
              <a:tabLst>
                <a:tab pos="287020" algn="l"/>
              </a:tabLst>
            </a:pPr>
            <a:r>
              <a:rPr sz="3600" i="1" spc="-420" dirty="0">
                <a:latin typeface="Times New Roman"/>
                <a:cs typeface="Times New Roman"/>
              </a:rPr>
              <a:t>Level</a:t>
            </a:r>
            <a:endParaRPr sz="3600" dirty="0">
              <a:latin typeface="Times New Roman"/>
              <a:cs typeface="Times New Roman"/>
            </a:endParaRPr>
          </a:p>
          <a:p>
            <a:pPr marL="287020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722"/>
              <a:buFont typeface="Arial"/>
              <a:buChar char=""/>
              <a:tabLst>
                <a:tab pos="287020" algn="l"/>
              </a:tabLst>
            </a:pPr>
            <a:r>
              <a:rPr sz="3600" i="1" spc="-350" dirty="0">
                <a:latin typeface="Times New Roman"/>
                <a:cs typeface="Times New Roman"/>
              </a:rPr>
              <a:t>Levelling</a:t>
            </a:r>
            <a:r>
              <a:rPr sz="3600" i="1" spc="-215" dirty="0">
                <a:latin typeface="Times New Roman"/>
                <a:cs typeface="Times New Roman"/>
              </a:rPr>
              <a:t> </a:t>
            </a:r>
            <a:r>
              <a:rPr sz="3600" i="1" spc="-245" dirty="0">
                <a:latin typeface="Times New Roman"/>
                <a:cs typeface="Times New Roman"/>
              </a:rPr>
              <a:t>staff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674" y="780415"/>
            <a:ext cx="4951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0" dirty="0"/>
              <a:t>Level </a:t>
            </a:r>
            <a:r>
              <a:rPr spc="-25" dirty="0"/>
              <a:t>and </a:t>
            </a:r>
            <a:r>
              <a:rPr spc="-125" dirty="0"/>
              <a:t>types </a:t>
            </a:r>
            <a:r>
              <a:rPr spc="-175" dirty="0"/>
              <a:t>of</a:t>
            </a:r>
            <a:r>
              <a:rPr spc="-755" dirty="0"/>
              <a:t> </a:t>
            </a:r>
            <a:r>
              <a:rPr spc="-215" dirty="0"/>
              <a:t>level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366265"/>
            <a:ext cx="7240905" cy="42736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315" dirty="0">
                <a:solidFill>
                  <a:srgbClr val="0000FF"/>
                </a:solidFill>
                <a:latin typeface="Times New Roman"/>
                <a:cs typeface="Times New Roman"/>
              </a:rPr>
              <a:t>Level:</a:t>
            </a:r>
            <a:r>
              <a:rPr sz="3200" i="1" spc="-315" dirty="0">
                <a:latin typeface="Times New Roman"/>
                <a:cs typeface="Times New Roman"/>
              </a:rPr>
              <a:t>- </a:t>
            </a:r>
            <a:r>
              <a:rPr sz="3200" i="1" spc="-305" dirty="0">
                <a:latin typeface="Times New Roman"/>
                <a:cs typeface="Times New Roman"/>
              </a:rPr>
              <a:t>The </a:t>
            </a:r>
            <a:r>
              <a:rPr sz="3200" i="1" spc="-270" dirty="0">
                <a:latin typeface="Times New Roman"/>
                <a:cs typeface="Times New Roman"/>
              </a:rPr>
              <a:t>instrument </a:t>
            </a:r>
            <a:r>
              <a:rPr sz="3200" i="1" spc="-365" dirty="0">
                <a:latin typeface="Times New Roman"/>
                <a:cs typeface="Times New Roman"/>
              </a:rPr>
              <a:t>used </a:t>
            </a:r>
            <a:r>
              <a:rPr sz="3200" i="1" spc="-245" dirty="0">
                <a:latin typeface="Times New Roman"/>
                <a:cs typeface="Times New Roman"/>
              </a:rPr>
              <a:t>to furnish horizontal </a:t>
            </a:r>
            <a:r>
              <a:rPr sz="3200" i="1" spc="-345" dirty="0">
                <a:latin typeface="Times New Roman"/>
                <a:cs typeface="Times New Roman"/>
              </a:rPr>
              <a:t>line 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254" dirty="0">
                <a:latin typeface="Times New Roman"/>
                <a:cs typeface="Times New Roman"/>
              </a:rPr>
              <a:t>sight </a:t>
            </a:r>
            <a:r>
              <a:rPr sz="3200" i="1" spc="-330" dirty="0">
                <a:latin typeface="Times New Roman"/>
                <a:cs typeface="Times New Roman"/>
              </a:rPr>
              <a:t>for </a:t>
            </a:r>
            <a:r>
              <a:rPr sz="3200" i="1" spc="-350" dirty="0">
                <a:latin typeface="Times New Roman"/>
                <a:cs typeface="Times New Roman"/>
              </a:rPr>
              <a:t>observing </a:t>
            </a:r>
            <a:r>
              <a:rPr sz="3200" i="1" spc="-215" dirty="0">
                <a:latin typeface="Times New Roman"/>
                <a:cs typeface="Times New Roman"/>
              </a:rPr>
              <a:t>staff </a:t>
            </a:r>
            <a:r>
              <a:rPr sz="3200" i="1" spc="-335" dirty="0">
                <a:latin typeface="Times New Roman"/>
                <a:cs typeface="Times New Roman"/>
              </a:rPr>
              <a:t>readings </a:t>
            </a:r>
            <a:r>
              <a:rPr sz="3200" i="1" spc="-310" dirty="0">
                <a:latin typeface="Times New Roman"/>
                <a:cs typeface="Times New Roman"/>
              </a:rPr>
              <a:t>and </a:t>
            </a:r>
            <a:r>
              <a:rPr sz="3200" i="1" spc="-285" dirty="0">
                <a:latin typeface="Times New Roman"/>
                <a:cs typeface="Times New Roman"/>
              </a:rPr>
              <a:t>determining  </a:t>
            </a:r>
            <a:r>
              <a:rPr sz="3200" i="1" spc="-240" dirty="0" smtClean="0">
                <a:latin typeface="Times New Roman"/>
                <a:cs typeface="Times New Roman"/>
              </a:rPr>
              <a:t>R.L.s</a:t>
            </a:r>
            <a:r>
              <a:rPr lang="en-IN" sz="3200" dirty="0">
                <a:latin typeface="Times New Roman"/>
                <a:cs typeface="Times New Roman"/>
              </a:rPr>
              <a:t> </a:t>
            </a:r>
            <a:endParaRPr lang="en-IN" sz="3200" dirty="0" smtClean="0">
              <a:latin typeface="Times New Roman"/>
              <a:cs typeface="Times New Roman"/>
            </a:endParaRPr>
          </a:p>
          <a:p>
            <a:pPr marL="12065" marR="5080">
              <a:lnSpc>
                <a:spcPct val="100000"/>
              </a:lnSpc>
              <a:spcBef>
                <a:spcPts val="105"/>
              </a:spcBef>
              <a:buClr>
                <a:srgbClr val="D24617"/>
              </a:buClr>
              <a:buSzPct val="84375"/>
              <a:tabLst>
                <a:tab pos="285750" algn="l"/>
              </a:tabLst>
            </a:pPr>
            <a:r>
              <a:rPr sz="3200" i="1" spc="-505" dirty="0" smtClean="0">
                <a:latin typeface="Times New Roman"/>
                <a:cs typeface="Times New Roman"/>
              </a:rPr>
              <a:t>Types</a:t>
            </a:r>
            <a:r>
              <a:rPr lang="en-IN" sz="3200" i="1" spc="-505" dirty="0" smtClean="0">
                <a:latin typeface="Times New Roman"/>
                <a:cs typeface="Times New Roman"/>
              </a:rPr>
              <a:t>  of     levels</a:t>
            </a:r>
            <a:endParaRPr sz="3200" dirty="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375" dirty="0">
                <a:solidFill>
                  <a:srgbClr val="0000FF"/>
                </a:solidFill>
                <a:latin typeface="Times New Roman"/>
                <a:cs typeface="Times New Roman"/>
              </a:rPr>
              <a:t>Dumpy</a:t>
            </a:r>
            <a:r>
              <a:rPr sz="3200" i="1" spc="-25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i="1" spc="-300" dirty="0">
                <a:solidFill>
                  <a:srgbClr val="0000FF"/>
                </a:solidFill>
                <a:latin typeface="Times New Roman"/>
                <a:cs typeface="Times New Roman"/>
              </a:rPr>
              <a:t>level</a:t>
            </a:r>
            <a:endParaRPr sz="3200" dirty="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200" dirty="0">
                <a:solidFill>
                  <a:srgbClr val="0000FF"/>
                </a:solidFill>
                <a:latin typeface="Times New Roman"/>
                <a:cs typeface="Times New Roman"/>
              </a:rPr>
              <a:t>Tilting</a:t>
            </a:r>
            <a:r>
              <a:rPr sz="3200" i="1" spc="-1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i="1" spc="-300" dirty="0">
                <a:solidFill>
                  <a:srgbClr val="0000FF"/>
                </a:solidFill>
                <a:latin typeface="Times New Roman"/>
                <a:cs typeface="Times New Roman"/>
              </a:rPr>
              <a:t>level</a:t>
            </a:r>
            <a:endParaRPr sz="3200" dirty="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509" dirty="0">
                <a:solidFill>
                  <a:srgbClr val="0000FF"/>
                </a:solidFill>
                <a:latin typeface="Times New Roman"/>
                <a:cs typeface="Times New Roman"/>
              </a:rPr>
              <a:t>Wye</a:t>
            </a:r>
            <a:r>
              <a:rPr sz="3200" i="1" spc="-2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i="1" spc="-300" dirty="0">
                <a:solidFill>
                  <a:srgbClr val="0000FF"/>
                </a:solidFill>
                <a:latin typeface="Times New Roman"/>
                <a:cs typeface="Times New Roman"/>
              </a:rPr>
              <a:t>level</a:t>
            </a:r>
            <a:endParaRPr sz="3200" dirty="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300" dirty="0">
                <a:solidFill>
                  <a:srgbClr val="0000FF"/>
                </a:solidFill>
                <a:latin typeface="Times New Roman"/>
                <a:cs typeface="Times New Roman"/>
              </a:rPr>
              <a:t>Automatic</a:t>
            </a:r>
            <a:r>
              <a:rPr sz="3200" i="1" spc="-1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i="1" spc="-300" dirty="0">
                <a:solidFill>
                  <a:srgbClr val="0000FF"/>
                </a:solidFill>
                <a:latin typeface="Times New Roman"/>
                <a:cs typeface="Times New Roman"/>
              </a:rPr>
              <a:t>level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2356" y="-76200"/>
            <a:ext cx="9022715" cy="6698615"/>
            <a:chOff x="62356" y="66928"/>
            <a:chExt cx="9022715" cy="6698615"/>
          </a:xfrm>
        </p:grpSpPr>
        <p:sp>
          <p:nvSpPr>
            <p:cNvPr id="4" name="object 4"/>
            <p:cNvSpPr/>
            <p:nvPr/>
          </p:nvSpPr>
          <p:spPr>
            <a:xfrm>
              <a:off x="65531" y="70103"/>
              <a:ext cx="9012936" cy="66918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31" y="70103"/>
              <a:ext cx="9013190" cy="6692265"/>
            </a:xfrm>
            <a:custGeom>
              <a:avLst/>
              <a:gdLst/>
              <a:ahLst/>
              <a:cxnLst/>
              <a:rect l="l" t="t" r="r" b="b"/>
              <a:pathLst>
                <a:path w="9013190" h="6692265">
                  <a:moveTo>
                    <a:pt x="0" y="329819"/>
                  </a:moveTo>
                  <a:lnTo>
                    <a:pt x="3576" y="281088"/>
                  </a:lnTo>
                  <a:lnTo>
                    <a:pt x="13965" y="234576"/>
                  </a:lnTo>
                  <a:lnTo>
                    <a:pt x="30656" y="190791"/>
                  </a:lnTo>
                  <a:lnTo>
                    <a:pt x="53139" y="150245"/>
                  </a:lnTo>
                  <a:lnTo>
                    <a:pt x="80905" y="113448"/>
                  </a:lnTo>
                  <a:lnTo>
                    <a:pt x="113441" y="80911"/>
                  </a:lnTo>
                  <a:lnTo>
                    <a:pt x="150240" y="53144"/>
                  </a:lnTo>
                  <a:lnTo>
                    <a:pt x="190789" y="30660"/>
                  </a:lnTo>
                  <a:lnTo>
                    <a:pt x="234580" y="13967"/>
                  </a:lnTo>
                  <a:lnTo>
                    <a:pt x="281102" y="3576"/>
                  </a:lnTo>
                  <a:lnTo>
                    <a:pt x="329844" y="0"/>
                  </a:lnTo>
                  <a:lnTo>
                    <a:pt x="8683117" y="0"/>
                  </a:lnTo>
                  <a:lnTo>
                    <a:pt x="8731847" y="3576"/>
                  </a:lnTo>
                  <a:lnTo>
                    <a:pt x="8778359" y="13967"/>
                  </a:lnTo>
                  <a:lnTo>
                    <a:pt x="8822144" y="30660"/>
                  </a:lnTo>
                  <a:lnTo>
                    <a:pt x="8862690" y="53144"/>
                  </a:lnTo>
                  <a:lnTo>
                    <a:pt x="8899487" y="80911"/>
                  </a:lnTo>
                  <a:lnTo>
                    <a:pt x="8932024" y="113448"/>
                  </a:lnTo>
                  <a:lnTo>
                    <a:pt x="8959791" y="150245"/>
                  </a:lnTo>
                  <a:lnTo>
                    <a:pt x="8982275" y="190791"/>
                  </a:lnTo>
                  <a:lnTo>
                    <a:pt x="8998968" y="234576"/>
                  </a:lnTo>
                  <a:lnTo>
                    <a:pt x="9009359" y="281088"/>
                  </a:lnTo>
                  <a:lnTo>
                    <a:pt x="9012936" y="329819"/>
                  </a:lnTo>
                  <a:lnTo>
                    <a:pt x="9012936" y="6362026"/>
                  </a:lnTo>
                  <a:lnTo>
                    <a:pt x="9009359" y="6410769"/>
                  </a:lnTo>
                  <a:lnTo>
                    <a:pt x="8998968" y="6457290"/>
                  </a:lnTo>
                  <a:lnTo>
                    <a:pt x="8982275" y="6501081"/>
                  </a:lnTo>
                  <a:lnTo>
                    <a:pt x="8959791" y="6541631"/>
                  </a:lnTo>
                  <a:lnTo>
                    <a:pt x="8932024" y="6578430"/>
                  </a:lnTo>
                  <a:lnTo>
                    <a:pt x="8899487" y="6610967"/>
                  </a:lnTo>
                  <a:lnTo>
                    <a:pt x="8862690" y="6638733"/>
                  </a:lnTo>
                  <a:lnTo>
                    <a:pt x="8822144" y="6661216"/>
                  </a:lnTo>
                  <a:lnTo>
                    <a:pt x="8778359" y="6677908"/>
                  </a:lnTo>
                  <a:lnTo>
                    <a:pt x="8731847" y="6688297"/>
                  </a:lnTo>
                  <a:lnTo>
                    <a:pt x="8683117" y="6691873"/>
                  </a:lnTo>
                  <a:lnTo>
                    <a:pt x="329844" y="6691873"/>
                  </a:lnTo>
                  <a:lnTo>
                    <a:pt x="281102" y="6688297"/>
                  </a:lnTo>
                  <a:lnTo>
                    <a:pt x="234580" y="6677908"/>
                  </a:lnTo>
                  <a:lnTo>
                    <a:pt x="190789" y="6661216"/>
                  </a:lnTo>
                  <a:lnTo>
                    <a:pt x="150240" y="6638733"/>
                  </a:lnTo>
                  <a:lnTo>
                    <a:pt x="113441" y="6610967"/>
                  </a:lnTo>
                  <a:lnTo>
                    <a:pt x="80905" y="6578430"/>
                  </a:lnTo>
                  <a:lnTo>
                    <a:pt x="53139" y="6541631"/>
                  </a:lnTo>
                  <a:lnTo>
                    <a:pt x="30656" y="6501081"/>
                  </a:lnTo>
                  <a:lnTo>
                    <a:pt x="13965" y="6457290"/>
                  </a:lnTo>
                  <a:lnTo>
                    <a:pt x="3576" y="6410769"/>
                  </a:lnTo>
                  <a:lnTo>
                    <a:pt x="0" y="6362026"/>
                  </a:lnTo>
                  <a:lnTo>
                    <a:pt x="0" y="329819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83" y="1517903"/>
              <a:ext cx="9022080" cy="1458595"/>
            </a:xfrm>
            <a:custGeom>
              <a:avLst/>
              <a:gdLst/>
              <a:ahLst/>
              <a:cxnLst/>
              <a:rect l="l" t="t" r="r" b="b"/>
              <a:pathLst>
                <a:path w="9022080" h="1458595">
                  <a:moveTo>
                    <a:pt x="0" y="1458468"/>
                  </a:moveTo>
                  <a:lnTo>
                    <a:pt x="9022080" y="1458468"/>
                  </a:lnTo>
                  <a:lnTo>
                    <a:pt x="9022080" y="0"/>
                  </a:lnTo>
                  <a:lnTo>
                    <a:pt x="0" y="0"/>
                  </a:lnTo>
                  <a:lnTo>
                    <a:pt x="0" y="1458468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483" y="1395984"/>
              <a:ext cx="9022080" cy="121920"/>
            </a:xfrm>
            <a:custGeom>
              <a:avLst/>
              <a:gdLst/>
              <a:ahLst/>
              <a:cxnLst/>
              <a:rect l="l" t="t" r="r" b="b"/>
              <a:pathLst>
                <a:path w="9022080" h="121919">
                  <a:moveTo>
                    <a:pt x="902208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022080" y="12192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483" y="2976371"/>
              <a:ext cx="9022080" cy="111760"/>
            </a:xfrm>
            <a:custGeom>
              <a:avLst/>
              <a:gdLst/>
              <a:ahLst/>
              <a:cxnLst/>
              <a:rect l="l" t="t" r="r" b="b"/>
              <a:pathLst>
                <a:path w="9022080" h="111760">
                  <a:moveTo>
                    <a:pt x="9022080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9022080" y="111251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78636" y="1366265"/>
            <a:ext cx="73806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727075" algn="l"/>
                <a:tab pos="1892935" algn="l"/>
                <a:tab pos="2697480" algn="l"/>
                <a:tab pos="3126105" algn="l"/>
                <a:tab pos="3517900" algn="l"/>
                <a:tab pos="4633595" algn="l"/>
                <a:tab pos="5915660" algn="l"/>
                <a:tab pos="6637655" algn="l"/>
              </a:tabLst>
            </a:pPr>
            <a:r>
              <a:rPr sz="3200" i="1" spc="-320" dirty="0">
                <a:latin typeface="Times New Roman"/>
                <a:cs typeface="Times New Roman"/>
              </a:rPr>
              <a:t>Th</a:t>
            </a:r>
            <a:r>
              <a:rPr sz="3200" i="1" spc="-265" dirty="0">
                <a:latin typeface="Times New Roman"/>
                <a:cs typeface="Times New Roman"/>
              </a:rPr>
              <a:t>e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420" dirty="0">
                <a:latin typeface="Times New Roman"/>
                <a:cs typeface="Times New Roman"/>
              </a:rPr>
              <a:t>D</a:t>
            </a:r>
            <a:r>
              <a:rPr sz="3200" i="1" spc="-315" dirty="0">
                <a:latin typeface="Times New Roman"/>
                <a:cs typeface="Times New Roman"/>
              </a:rPr>
              <a:t>u</a:t>
            </a:r>
            <a:r>
              <a:rPr sz="3200" i="1" spc="-490" dirty="0">
                <a:latin typeface="Times New Roman"/>
                <a:cs typeface="Times New Roman"/>
              </a:rPr>
              <a:t>m</a:t>
            </a:r>
            <a:r>
              <a:rPr sz="3200" i="1" spc="-405" dirty="0">
                <a:latin typeface="Times New Roman"/>
                <a:cs typeface="Times New Roman"/>
              </a:rPr>
              <a:t>p</a:t>
            </a:r>
            <a:r>
              <a:rPr sz="3200" i="1" spc="-254" dirty="0">
                <a:latin typeface="Times New Roman"/>
                <a:cs typeface="Times New Roman"/>
              </a:rPr>
              <a:t>y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135" dirty="0">
                <a:latin typeface="Times New Roman"/>
                <a:cs typeface="Times New Roman"/>
              </a:rPr>
              <a:t>l</a:t>
            </a:r>
            <a:r>
              <a:rPr sz="3200" i="1" spc="-370" dirty="0">
                <a:latin typeface="Times New Roman"/>
                <a:cs typeface="Times New Roman"/>
              </a:rPr>
              <a:t>e</a:t>
            </a:r>
            <a:r>
              <a:rPr sz="3200" i="1" spc="-459" dirty="0">
                <a:latin typeface="Times New Roman"/>
                <a:cs typeface="Times New Roman"/>
              </a:rPr>
              <a:t>v</a:t>
            </a:r>
            <a:r>
              <a:rPr sz="3200" i="1" spc="-270" dirty="0">
                <a:latin typeface="Times New Roman"/>
                <a:cs typeface="Times New Roman"/>
              </a:rPr>
              <a:t>el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240" dirty="0">
                <a:latin typeface="Times New Roman"/>
                <a:cs typeface="Times New Roman"/>
              </a:rPr>
              <a:t>i</a:t>
            </a:r>
            <a:r>
              <a:rPr sz="3200" i="1" spc="-330" dirty="0">
                <a:latin typeface="Times New Roman"/>
                <a:cs typeface="Times New Roman"/>
              </a:rPr>
              <a:t>s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335" dirty="0">
                <a:latin typeface="Times New Roman"/>
                <a:cs typeface="Times New Roman"/>
              </a:rPr>
              <a:t>a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270" dirty="0">
                <a:latin typeface="Times New Roman"/>
                <a:cs typeface="Times New Roman"/>
              </a:rPr>
              <a:t>simple,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385" dirty="0">
                <a:latin typeface="Times New Roman"/>
                <a:cs typeface="Times New Roman"/>
              </a:rPr>
              <a:t>co</a:t>
            </a:r>
            <a:r>
              <a:rPr sz="3200" i="1" spc="-605" dirty="0">
                <a:latin typeface="Times New Roman"/>
                <a:cs typeface="Times New Roman"/>
              </a:rPr>
              <a:t>m</a:t>
            </a:r>
            <a:r>
              <a:rPr sz="3200" i="1" spc="-335" dirty="0">
                <a:latin typeface="Times New Roman"/>
                <a:cs typeface="Times New Roman"/>
              </a:rPr>
              <a:t>p</a:t>
            </a:r>
            <a:r>
              <a:rPr sz="3200" i="1" spc="-355" dirty="0">
                <a:latin typeface="Times New Roman"/>
                <a:cs typeface="Times New Roman"/>
              </a:rPr>
              <a:t>a</a:t>
            </a:r>
            <a:r>
              <a:rPr sz="3200" i="1" spc="-260" dirty="0">
                <a:latin typeface="Times New Roman"/>
                <a:cs typeface="Times New Roman"/>
              </a:rPr>
              <a:t>ct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310" dirty="0">
                <a:latin typeface="Times New Roman"/>
                <a:cs typeface="Times New Roman"/>
              </a:rPr>
              <a:t>and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295" dirty="0">
                <a:latin typeface="Times New Roman"/>
                <a:cs typeface="Times New Roman"/>
              </a:rPr>
              <a:t>s</a:t>
            </a:r>
            <a:r>
              <a:rPr sz="3200" i="1" spc="-240" dirty="0">
                <a:latin typeface="Times New Roman"/>
                <a:cs typeface="Times New Roman"/>
              </a:rPr>
              <a:t>t</a:t>
            </a:r>
            <a:r>
              <a:rPr sz="3200" i="1" spc="-385" dirty="0">
                <a:latin typeface="Times New Roman"/>
                <a:cs typeface="Times New Roman"/>
              </a:rPr>
              <a:t>a</a:t>
            </a:r>
            <a:r>
              <a:rPr sz="3200" i="1" spc="-450" dirty="0">
                <a:latin typeface="Times New Roman"/>
                <a:cs typeface="Times New Roman"/>
              </a:rPr>
              <a:t>b</a:t>
            </a:r>
            <a:r>
              <a:rPr sz="3200" i="1" spc="-135" dirty="0">
                <a:latin typeface="Times New Roman"/>
                <a:cs typeface="Times New Roman"/>
              </a:rPr>
              <a:t>l</a:t>
            </a:r>
            <a:r>
              <a:rPr sz="3200" i="1" spc="-420" dirty="0"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3885" y="1843023"/>
            <a:ext cx="7470775" cy="10217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8100" marR="17780">
              <a:lnSpc>
                <a:spcPts val="3840"/>
              </a:lnSpc>
              <a:spcBef>
                <a:spcPts val="229"/>
              </a:spcBef>
            </a:pPr>
            <a:r>
              <a:rPr sz="3200" i="1" spc="-235" dirty="0">
                <a:latin typeface="Times New Roman"/>
                <a:cs typeface="Times New Roman"/>
              </a:rPr>
              <a:t>instrument. </a:t>
            </a:r>
            <a:r>
              <a:rPr sz="3200" i="1" spc="-305" dirty="0">
                <a:latin typeface="Times New Roman"/>
                <a:cs typeface="Times New Roman"/>
              </a:rPr>
              <a:t>The </a:t>
            </a:r>
            <a:r>
              <a:rPr sz="3200" i="1" spc="-345" dirty="0">
                <a:latin typeface="Times New Roman"/>
                <a:cs typeface="Times New Roman"/>
              </a:rPr>
              <a:t>telescope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229" dirty="0">
                <a:latin typeface="Times New Roman"/>
                <a:cs typeface="Times New Roman"/>
              </a:rPr>
              <a:t>rigidly </a:t>
            </a:r>
            <a:r>
              <a:rPr sz="3200" i="1" spc="-285" dirty="0">
                <a:latin typeface="Times New Roman"/>
                <a:cs typeface="Times New Roman"/>
              </a:rPr>
              <a:t>fixed </a:t>
            </a:r>
            <a:r>
              <a:rPr sz="3200" i="1" spc="-250" dirty="0">
                <a:latin typeface="Times New Roman"/>
                <a:cs typeface="Times New Roman"/>
              </a:rPr>
              <a:t>to </a:t>
            </a:r>
            <a:r>
              <a:rPr sz="3200" i="1" spc="-220" dirty="0">
                <a:latin typeface="Times New Roman"/>
                <a:cs typeface="Times New Roman"/>
              </a:rPr>
              <a:t>its </a:t>
            </a:r>
            <a:r>
              <a:rPr sz="3200" i="1" spc="-290" dirty="0">
                <a:latin typeface="Times New Roman"/>
                <a:cs typeface="Times New Roman"/>
              </a:rPr>
              <a:t>supports.  </a:t>
            </a:r>
            <a:r>
              <a:rPr sz="3200" i="1" spc="-385" dirty="0">
                <a:latin typeface="Times New Roman"/>
                <a:cs typeface="Times New Roman"/>
              </a:rPr>
              <a:t>Hence </a:t>
            </a:r>
            <a:r>
              <a:rPr sz="3200" i="1" spc="-90" dirty="0">
                <a:latin typeface="Times New Roman"/>
                <a:cs typeface="Times New Roman"/>
              </a:rPr>
              <a:t>it </a:t>
            </a:r>
            <a:r>
              <a:rPr sz="3200" i="1" spc="-665" dirty="0" err="1" smtClean="0">
                <a:latin typeface="Times New Roman"/>
                <a:cs typeface="Times New Roman"/>
              </a:rPr>
              <a:t>cannot</a:t>
            </a:r>
            <a:r>
              <a:rPr sz="6000" spc="-997" baseline="9027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200" i="1" spc="-665" dirty="0" err="1" smtClean="0">
                <a:latin typeface="Times New Roman"/>
                <a:cs typeface="Times New Roman"/>
              </a:rPr>
              <a:t>be</a:t>
            </a:r>
            <a:r>
              <a:rPr sz="6000" spc="-997" baseline="9027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200" i="1" spc="-665" dirty="0" err="1" smtClean="0">
                <a:latin typeface="Times New Roman"/>
                <a:cs typeface="Times New Roman"/>
              </a:rPr>
              <a:t>r</a:t>
            </a:r>
            <a:r>
              <a:rPr sz="6000" spc="-997" baseline="9027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200" i="1" spc="-665" dirty="0" err="1" smtClean="0">
                <a:latin typeface="Times New Roman"/>
                <a:cs typeface="Times New Roman"/>
              </a:rPr>
              <a:t>ota</a:t>
            </a:r>
            <a:r>
              <a:rPr sz="6000" spc="-997" baseline="9027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200" i="1" spc="-665" dirty="0" err="1" smtClean="0">
                <a:latin typeface="Times New Roman"/>
                <a:cs typeface="Times New Roman"/>
              </a:rPr>
              <a:t>ted</a:t>
            </a:r>
            <a:r>
              <a:rPr sz="6000" spc="-997" baseline="9027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3200" i="1" spc="-665" dirty="0" err="1" smtClean="0">
                <a:latin typeface="Times New Roman"/>
                <a:cs typeface="Times New Roman"/>
              </a:rPr>
              <a:t>a</a:t>
            </a:r>
            <a:r>
              <a:rPr sz="6000" spc="-997" baseline="9027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200" i="1" spc="-665" dirty="0" err="1" smtClean="0">
                <a:latin typeface="Times New Roman"/>
                <a:cs typeface="Times New Roman"/>
              </a:rPr>
              <a:t>b</a:t>
            </a:r>
            <a:r>
              <a:rPr sz="6000" spc="-997" baseline="9027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200" i="1" spc="-665" dirty="0" err="1" smtClean="0">
                <a:latin typeface="Times New Roman"/>
                <a:cs typeface="Times New Roman"/>
              </a:rPr>
              <a:t>ou</a:t>
            </a:r>
            <a:r>
              <a:rPr sz="6000" spc="-997" baseline="9027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3200" i="1" spc="-665" dirty="0" err="1" smtClean="0">
                <a:latin typeface="Times New Roman"/>
                <a:cs typeface="Times New Roman"/>
              </a:rPr>
              <a:t>t</a:t>
            </a:r>
            <a:r>
              <a:rPr sz="6000" spc="-997" baseline="9027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200" i="1" spc="-665" dirty="0" err="1" smtClean="0">
                <a:latin typeface="Times New Roman"/>
                <a:cs typeface="Times New Roman"/>
              </a:rPr>
              <a:t>h</a:t>
            </a:r>
            <a:r>
              <a:rPr sz="6000" spc="-997" baseline="9027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200" i="1" spc="-665" dirty="0" err="1" smtClean="0">
                <a:latin typeface="Times New Roman"/>
                <a:cs typeface="Times New Roman"/>
              </a:rPr>
              <a:t>orizontal</a:t>
            </a:r>
            <a:r>
              <a:rPr sz="3200" i="1" spc="-580" dirty="0" smtClean="0">
                <a:latin typeface="Times New Roman"/>
                <a:cs typeface="Times New Roman"/>
              </a:rPr>
              <a:t> </a:t>
            </a:r>
            <a:r>
              <a:rPr sz="3200" i="1" spc="-220" dirty="0">
                <a:latin typeface="Times New Roman"/>
                <a:cs typeface="Times New Roman"/>
              </a:rPr>
              <a:t>axis</a:t>
            </a:r>
            <a:r>
              <a:rPr sz="2600" spc="-220" dirty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57755" y="3072383"/>
            <a:ext cx="5858256" cy="3142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531" y="70103"/>
              <a:ext cx="9013190" cy="6692265"/>
            </a:xfrm>
            <a:custGeom>
              <a:avLst/>
              <a:gdLst/>
              <a:ahLst/>
              <a:cxnLst/>
              <a:rect l="l" t="t" r="r" b="b"/>
              <a:pathLst>
                <a:path w="9013190" h="6692265">
                  <a:moveTo>
                    <a:pt x="0" y="329819"/>
                  </a:moveTo>
                  <a:lnTo>
                    <a:pt x="3576" y="281088"/>
                  </a:lnTo>
                  <a:lnTo>
                    <a:pt x="13965" y="234576"/>
                  </a:lnTo>
                  <a:lnTo>
                    <a:pt x="30656" y="190791"/>
                  </a:lnTo>
                  <a:lnTo>
                    <a:pt x="53139" y="150245"/>
                  </a:lnTo>
                  <a:lnTo>
                    <a:pt x="80905" y="113448"/>
                  </a:lnTo>
                  <a:lnTo>
                    <a:pt x="113441" y="80911"/>
                  </a:lnTo>
                  <a:lnTo>
                    <a:pt x="150240" y="53144"/>
                  </a:lnTo>
                  <a:lnTo>
                    <a:pt x="190789" y="30660"/>
                  </a:lnTo>
                  <a:lnTo>
                    <a:pt x="234580" y="13967"/>
                  </a:lnTo>
                  <a:lnTo>
                    <a:pt x="281102" y="3576"/>
                  </a:lnTo>
                  <a:lnTo>
                    <a:pt x="329844" y="0"/>
                  </a:lnTo>
                  <a:lnTo>
                    <a:pt x="8683117" y="0"/>
                  </a:lnTo>
                  <a:lnTo>
                    <a:pt x="8731847" y="3576"/>
                  </a:lnTo>
                  <a:lnTo>
                    <a:pt x="8778359" y="13967"/>
                  </a:lnTo>
                  <a:lnTo>
                    <a:pt x="8822144" y="30660"/>
                  </a:lnTo>
                  <a:lnTo>
                    <a:pt x="8862690" y="53144"/>
                  </a:lnTo>
                  <a:lnTo>
                    <a:pt x="8899487" y="80911"/>
                  </a:lnTo>
                  <a:lnTo>
                    <a:pt x="8932024" y="113448"/>
                  </a:lnTo>
                  <a:lnTo>
                    <a:pt x="8959791" y="150245"/>
                  </a:lnTo>
                  <a:lnTo>
                    <a:pt x="8982275" y="190791"/>
                  </a:lnTo>
                  <a:lnTo>
                    <a:pt x="8998968" y="234576"/>
                  </a:lnTo>
                  <a:lnTo>
                    <a:pt x="9009359" y="281088"/>
                  </a:lnTo>
                  <a:lnTo>
                    <a:pt x="9012936" y="329819"/>
                  </a:lnTo>
                  <a:lnTo>
                    <a:pt x="9012936" y="6362026"/>
                  </a:lnTo>
                  <a:lnTo>
                    <a:pt x="9009359" y="6410769"/>
                  </a:lnTo>
                  <a:lnTo>
                    <a:pt x="8998968" y="6457290"/>
                  </a:lnTo>
                  <a:lnTo>
                    <a:pt x="8982275" y="6501081"/>
                  </a:lnTo>
                  <a:lnTo>
                    <a:pt x="8959791" y="6541631"/>
                  </a:lnTo>
                  <a:lnTo>
                    <a:pt x="8932024" y="6578430"/>
                  </a:lnTo>
                  <a:lnTo>
                    <a:pt x="8899487" y="6610967"/>
                  </a:lnTo>
                  <a:lnTo>
                    <a:pt x="8862690" y="6638733"/>
                  </a:lnTo>
                  <a:lnTo>
                    <a:pt x="8822144" y="6661216"/>
                  </a:lnTo>
                  <a:lnTo>
                    <a:pt x="8778359" y="6677908"/>
                  </a:lnTo>
                  <a:lnTo>
                    <a:pt x="8731847" y="6688297"/>
                  </a:lnTo>
                  <a:lnTo>
                    <a:pt x="8683117" y="6691873"/>
                  </a:lnTo>
                  <a:lnTo>
                    <a:pt x="329844" y="6691873"/>
                  </a:lnTo>
                  <a:lnTo>
                    <a:pt x="281102" y="6688297"/>
                  </a:lnTo>
                  <a:lnTo>
                    <a:pt x="234580" y="6677908"/>
                  </a:lnTo>
                  <a:lnTo>
                    <a:pt x="190789" y="6661216"/>
                  </a:lnTo>
                  <a:lnTo>
                    <a:pt x="150240" y="6638733"/>
                  </a:lnTo>
                  <a:lnTo>
                    <a:pt x="113441" y="6610967"/>
                  </a:lnTo>
                  <a:lnTo>
                    <a:pt x="80905" y="6578430"/>
                  </a:lnTo>
                  <a:lnTo>
                    <a:pt x="53139" y="6541631"/>
                  </a:lnTo>
                  <a:lnTo>
                    <a:pt x="30656" y="6501081"/>
                  </a:lnTo>
                  <a:lnTo>
                    <a:pt x="13965" y="6457290"/>
                  </a:lnTo>
                  <a:lnTo>
                    <a:pt x="3576" y="6410769"/>
                  </a:lnTo>
                  <a:lnTo>
                    <a:pt x="0" y="6362026"/>
                  </a:lnTo>
                  <a:lnTo>
                    <a:pt x="0" y="329819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84" y="1517903"/>
              <a:ext cx="9022080" cy="1458595"/>
            </a:xfrm>
            <a:custGeom>
              <a:avLst/>
              <a:gdLst/>
              <a:ahLst/>
              <a:cxnLst/>
              <a:rect l="l" t="t" r="r" b="b"/>
              <a:pathLst>
                <a:path w="9022080" h="1458595">
                  <a:moveTo>
                    <a:pt x="0" y="1458468"/>
                  </a:moveTo>
                  <a:lnTo>
                    <a:pt x="9022080" y="1458468"/>
                  </a:lnTo>
                  <a:lnTo>
                    <a:pt x="9022080" y="0"/>
                  </a:lnTo>
                  <a:lnTo>
                    <a:pt x="0" y="0"/>
                  </a:lnTo>
                  <a:lnTo>
                    <a:pt x="0" y="1458468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84" y="1395983"/>
              <a:ext cx="9022080" cy="121920"/>
            </a:xfrm>
            <a:custGeom>
              <a:avLst/>
              <a:gdLst/>
              <a:ahLst/>
              <a:cxnLst/>
              <a:rect l="l" t="t" r="r" b="b"/>
              <a:pathLst>
                <a:path w="9022080" h="121919">
                  <a:moveTo>
                    <a:pt x="902208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022080" y="12192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484" y="2976372"/>
              <a:ext cx="9022080" cy="111760"/>
            </a:xfrm>
            <a:custGeom>
              <a:avLst/>
              <a:gdLst/>
              <a:ahLst/>
              <a:cxnLst/>
              <a:rect l="l" t="t" r="r" b="b"/>
              <a:pathLst>
                <a:path w="9022080" h="111760">
                  <a:moveTo>
                    <a:pt x="9022080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9022080" y="111251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78636" y="1366265"/>
            <a:ext cx="73386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200" i="1" spc="-145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35" dirty="0">
                <a:latin typeface="Times New Roman"/>
                <a:cs typeface="Times New Roman"/>
              </a:rPr>
              <a:t>also </a:t>
            </a:r>
            <a:r>
              <a:rPr sz="3200" i="1" spc="-360" dirty="0">
                <a:latin typeface="Times New Roman"/>
                <a:cs typeface="Times New Roman"/>
              </a:rPr>
              <a:t>known </a:t>
            </a:r>
            <a:r>
              <a:rPr sz="3200" i="1" spc="-390" dirty="0">
                <a:latin typeface="Times New Roman"/>
                <a:cs typeface="Times New Roman"/>
              </a:rPr>
              <a:t>as </a:t>
            </a:r>
            <a:r>
              <a:rPr sz="3200" i="1" spc="-420" dirty="0">
                <a:latin typeface="Times New Roman"/>
                <a:cs typeface="Times New Roman"/>
              </a:rPr>
              <a:t>I.O.P. </a:t>
            </a:r>
            <a:r>
              <a:rPr sz="3200" i="1" spc="-300" dirty="0">
                <a:latin typeface="Times New Roman"/>
                <a:cs typeface="Times New Roman"/>
              </a:rPr>
              <a:t>level </a:t>
            </a:r>
            <a:r>
              <a:rPr sz="3200" i="1" spc="-260" dirty="0">
                <a:latin typeface="Times New Roman"/>
                <a:cs typeface="Times New Roman"/>
              </a:rPr>
              <a:t>(Indian </a:t>
            </a:r>
            <a:r>
              <a:rPr sz="3200" i="1" spc="-285" dirty="0">
                <a:latin typeface="Times New Roman"/>
                <a:cs typeface="Times New Roman"/>
              </a:rPr>
              <a:t>office Pattern).</a:t>
            </a:r>
            <a:r>
              <a:rPr sz="3200" i="1" spc="-280" dirty="0">
                <a:latin typeface="Times New Roman"/>
                <a:cs typeface="Times New Roman"/>
              </a:rPr>
              <a:t> </a:t>
            </a:r>
            <a:r>
              <a:rPr sz="3200" i="1" spc="-245" dirty="0">
                <a:latin typeface="Times New Roman"/>
                <a:cs typeface="Times New Roman"/>
              </a:rPr>
              <a:t>In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0536" y="1853945"/>
            <a:ext cx="7386955" cy="10217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8100" marR="17780">
              <a:lnSpc>
                <a:spcPts val="3840"/>
              </a:lnSpc>
              <a:spcBef>
                <a:spcPts val="229"/>
              </a:spcBef>
              <a:tabLst>
                <a:tab pos="679450" algn="l"/>
                <a:tab pos="1420495" algn="l"/>
                <a:tab pos="1988820" algn="l"/>
                <a:tab pos="3275329" algn="l"/>
                <a:tab pos="3950335" algn="l"/>
                <a:tab pos="4852670" algn="l"/>
                <a:tab pos="5325110" algn="l"/>
                <a:tab pos="6860540" algn="l"/>
              </a:tabLst>
            </a:pPr>
            <a:r>
              <a:rPr sz="3200" i="1" spc="-225" dirty="0">
                <a:latin typeface="Times New Roman"/>
                <a:cs typeface="Times New Roman"/>
              </a:rPr>
              <a:t>this	</a:t>
            </a:r>
            <a:r>
              <a:rPr sz="3200" i="1" spc="-135" dirty="0">
                <a:latin typeface="Times New Roman"/>
                <a:cs typeface="Times New Roman"/>
              </a:rPr>
              <a:t>l</a:t>
            </a:r>
            <a:r>
              <a:rPr sz="3200" i="1" spc="-370" dirty="0">
                <a:latin typeface="Times New Roman"/>
                <a:cs typeface="Times New Roman"/>
              </a:rPr>
              <a:t>e</a:t>
            </a:r>
            <a:r>
              <a:rPr sz="3200" i="1" spc="-455" dirty="0">
                <a:latin typeface="Times New Roman"/>
                <a:cs typeface="Times New Roman"/>
              </a:rPr>
              <a:t>v</a:t>
            </a:r>
            <a:r>
              <a:rPr sz="3200" i="1" spc="-270" dirty="0">
                <a:latin typeface="Times New Roman"/>
                <a:cs typeface="Times New Roman"/>
              </a:rPr>
              <a:t>el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240" dirty="0">
                <a:latin typeface="Times New Roman"/>
                <a:cs typeface="Times New Roman"/>
              </a:rPr>
              <a:t>th</a:t>
            </a:r>
            <a:r>
              <a:rPr sz="3200" i="1" spc="-270" dirty="0">
                <a:latin typeface="Times New Roman"/>
                <a:cs typeface="Times New Roman"/>
              </a:rPr>
              <a:t>e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310" dirty="0">
                <a:latin typeface="Times New Roman"/>
                <a:cs typeface="Times New Roman"/>
              </a:rPr>
              <a:t>teles</a:t>
            </a:r>
            <a:r>
              <a:rPr sz="3200" i="1" spc="-365" dirty="0">
                <a:latin typeface="Times New Roman"/>
                <a:cs typeface="Times New Roman"/>
              </a:rPr>
              <a:t>c</a:t>
            </a:r>
            <a:r>
              <a:rPr sz="3200" i="1" spc="-390" dirty="0">
                <a:latin typeface="Times New Roman"/>
                <a:cs typeface="Times New Roman"/>
              </a:rPr>
              <a:t>o</a:t>
            </a:r>
            <a:r>
              <a:rPr sz="3200" i="1" spc="-400" dirty="0">
                <a:latin typeface="Times New Roman"/>
                <a:cs typeface="Times New Roman"/>
              </a:rPr>
              <a:t>p</a:t>
            </a:r>
            <a:r>
              <a:rPr sz="3200" i="1" spc="-420" dirty="0">
                <a:latin typeface="Times New Roman"/>
                <a:cs typeface="Times New Roman"/>
              </a:rPr>
              <a:t>e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160" dirty="0">
                <a:latin typeface="Times New Roman"/>
                <a:cs typeface="Times New Roman"/>
              </a:rPr>
              <a:t>tilts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385" dirty="0">
                <a:latin typeface="Times New Roman"/>
                <a:cs typeface="Times New Roman"/>
              </a:rPr>
              <a:t>a</a:t>
            </a:r>
            <a:r>
              <a:rPr sz="3200" i="1" spc="-380" dirty="0">
                <a:latin typeface="Times New Roman"/>
                <a:cs typeface="Times New Roman"/>
              </a:rPr>
              <a:t>b</a:t>
            </a:r>
            <a:r>
              <a:rPr sz="3200" i="1" spc="-300" dirty="0">
                <a:latin typeface="Times New Roman"/>
                <a:cs typeface="Times New Roman"/>
              </a:rPr>
              <a:t>ou</a:t>
            </a:r>
            <a:r>
              <a:rPr sz="3200" i="1" spc="-165" dirty="0">
                <a:latin typeface="Times New Roman"/>
                <a:cs typeface="Times New Roman"/>
              </a:rPr>
              <a:t>t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114" dirty="0">
                <a:latin typeface="Times New Roman"/>
                <a:cs typeface="Times New Roman"/>
              </a:rPr>
              <a:t>i</a:t>
            </a:r>
            <a:r>
              <a:rPr sz="3200" i="1" spc="-254" dirty="0">
                <a:latin typeface="Times New Roman"/>
                <a:cs typeface="Times New Roman"/>
              </a:rPr>
              <a:t>ts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375" dirty="0">
                <a:latin typeface="Times New Roman"/>
                <a:cs typeface="Times New Roman"/>
              </a:rPr>
              <a:t>ho</a:t>
            </a:r>
            <a:r>
              <a:rPr sz="3200" i="1" spc="-215" dirty="0">
                <a:latin typeface="Times New Roman"/>
                <a:cs typeface="Times New Roman"/>
              </a:rPr>
              <a:t>r</a:t>
            </a:r>
            <a:r>
              <a:rPr sz="3200" i="1" spc="-114" dirty="0">
                <a:latin typeface="Times New Roman"/>
                <a:cs typeface="Times New Roman"/>
              </a:rPr>
              <a:t>i</a:t>
            </a:r>
            <a:r>
              <a:rPr sz="3200" i="1" spc="-125" dirty="0">
                <a:latin typeface="Times New Roman"/>
                <a:cs typeface="Times New Roman"/>
              </a:rPr>
              <a:t>z</a:t>
            </a:r>
            <a:r>
              <a:rPr sz="3200" i="1" spc="-265" dirty="0">
                <a:latin typeface="Times New Roman"/>
                <a:cs typeface="Times New Roman"/>
              </a:rPr>
              <a:t>onta</a:t>
            </a:r>
            <a:r>
              <a:rPr sz="3200" i="1" spc="-165" dirty="0">
                <a:latin typeface="Times New Roman"/>
                <a:cs typeface="Times New Roman"/>
              </a:rPr>
              <a:t>l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285" dirty="0">
                <a:latin typeface="Times New Roman"/>
                <a:cs typeface="Times New Roman"/>
              </a:rPr>
              <a:t>axis </a:t>
            </a:r>
            <a:r>
              <a:rPr sz="3200" i="1" spc="-190" dirty="0">
                <a:latin typeface="Times New Roman"/>
                <a:cs typeface="Times New Roman"/>
              </a:rPr>
              <a:t> </a:t>
            </a:r>
            <a:r>
              <a:rPr sz="3200" i="1" spc="-365" dirty="0">
                <a:latin typeface="Times New Roman"/>
                <a:cs typeface="Times New Roman"/>
              </a:rPr>
              <a:t>hence </a:t>
            </a:r>
            <a:r>
              <a:rPr sz="3200" i="1" spc="-90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620" dirty="0">
                <a:latin typeface="Times New Roman"/>
                <a:cs typeface="Times New Roman"/>
              </a:rPr>
              <a:t>called</a:t>
            </a:r>
            <a:r>
              <a:rPr sz="6000" spc="-930" baseline="9722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200" i="1" spc="-620" dirty="0">
                <a:latin typeface="Times New Roman"/>
                <a:cs typeface="Times New Roman"/>
              </a:rPr>
              <a:t>ti</a:t>
            </a:r>
            <a:r>
              <a:rPr sz="6000" spc="-930" baseline="9722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200" i="1" spc="-620" dirty="0">
                <a:latin typeface="Times New Roman"/>
                <a:cs typeface="Times New Roman"/>
              </a:rPr>
              <a:t>l</a:t>
            </a:r>
            <a:r>
              <a:rPr sz="6000" spc="-930" baseline="9722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200" i="1" spc="-620" dirty="0">
                <a:latin typeface="Times New Roman"/>
                <a:cs typeface="Times New Roman"/>
              </a:rPr>
              <a:t>t</a:t>
            </a:r>
            <a:r>
              <a:rPr sz="6000" spc="-930" baseline="9722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200" i="1" spc="-620" dirty="0">
                <a:latin typeface="Times New Roman"/>
                <a:cs typeface="Times New Roman"/>
              </a:rPr>
              <a:t>in</a:t>
            </a:r>
            <a:r>
              <a:rPr sz="6000" spc="-930" baseline="9722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200" i="1" spc="-620" dirty="0">
                <a:latin typeface="Times New Roman"/>
                <a:cs typeface="Times New Roman"/>
              </a:rPr>
              <a:t>g</a:t>
            </a:r>
            <a:r>
              <a:rPr sz="3200" i="1" spc="-455" dirty="0">
                <a:latin typeface="Times New Roman"/>
                <a:cs typeface="Times New Roman"/>
              </a:rPr>
              <a:t> </a:t>
            </a:r>
            <a:r>
              <a:rPr sz="6000" spc="-1245" baseline="9722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200" i="1" spc="-830" dirty="0">
                <a:latin typeface="Times New Roman"/>
                <a:cs typeface="Times New Roman"/>
              </a:rPr>
              <a:t>lev</a:t>
            </a:r>
            <a:r>
              <a:rPr sz="6000" spc="-1245" baseline="9722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200" i="1" spc="-830" dirty="0">
                <a:latin typeface="Times New Roman"/>
                <a:cs typeface="Times New Roman"/>
              </a:rPr>
              <a:t>e</a:t>
            </a:r>
            <a:r>
              <a:rPr sz="6000" spc="-1245" baseline="9722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200" i="1" spc="-830" dirty="0">
                <a:latin typeface="Times New Roman"/>
                <a:cs typeface="Times New Roman"/>
              </a:rPr>
              <a:t>l</a:t>
            </a:r>
            <a:r>
              <a:rPr sz="3200" i="1" spc="160" dirty="0">
                <a:latin typeface="Times New Roman"/>
                <a:cs typeface="Times New Roman"/>
              </a:rPr>
              <a:t> </a:t>
            </a:r>
            <a:r>
              <a:rPr sz="6000" spc="-322" baseline="9722" dirty="0">
                <a:solidFill>
                  <a:srgbClr val="FFFFFF"/>
                </a:solidFill>
                <a:latin typeface="Trebuchet MS"/>
                <a:cs typeface="Trebuchet MS"/>
              </a:rPr>
              <a:t>vel</a:t>
            </a:r>
            <a:endParaRPr sz="6000" baseline="9722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99616" y="3214116"/>
            <a:ext cx="5715000" cy="3102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2"/>
                </a:lnTo>
                <a:lnTo>
                  <a:pt x="8959784" y="6543131"/>
                </a:lnTo>
                <a:lnTo>
                  <a:pt x="8932012" y="6579938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3"/>
                </a:lnTo>
                <a:lnTo>
                  <a:pt x="8778290" y="6679439"/>
                </a:lnTo>
                <a:lnTo>
                  <a:pt x="8731751" y="6689830"/>
                </a:lnTo>
                <a:lnTo>
                  <a:pt x="8682990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8674" y="780415"/>
            <a:ext cx="1984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20" dirty="0">
                <a:solidFill>
                  <a:srgbClr val="696363"/>
                </a:solidFill>
                <a:latin typeface="Trebuchet MS"/>
                <a:cs typeface="Trebuchet MS"/>
              </a:rPr>
              <a:t>Wye</a:t>
            </a:r>
            <a:r>
              <a:rPr sz="4000" spc="-355" dirty="0">
                <a:solidFill>
                  <a:srgbClr val="696363"/>
                </a:solidFill>
                <a:latin typeface="Trebuchet MS"/>
                <a:cs typeface="Trebuchet MS"/>
              </a:rPr>
              <a:t> </a:t>
            </a:r>
            <a:r>
              <a:rPr sz="4000" spc="-225" dirty="0">
                <a:solidFill>
                  <a:srgbClr val="696363"/>
                </a:solidFill>
                <a:latin typeface="Trebuchet MS"/>
                <a:cs typeface="Trebuchet MS"/>
              </a:rPr>
              <a:t>level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1379931"/>
            <a:ext cx="71672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95"/>
              </a:spcBef>
            </a:pPr>
            <a:r>
              <a:rPr sz="2350" spc="-615" dirty="0">
                <a:solidFill>
                  <a:srgbClr val="D24617"/>
                </a:solidFill>
                <a:latin typeface="Arial"/>
                <a:cs typeface="Arial"/>
              </a:rPr>
              <a:t> </a:t>
            </a:r>
            <a:r>
              <a:rPr sz="2800" i="1" spc="-270" dirty="0">
                <a:latin typeface="Times New Roman"/>
                <a:cs typeface="Times New Roman"/>
              </a:rPr>
              <a:t>The </a:t>
            </a:r>
            <a:r>
              <a:rPr sz="2800" i="1" spc="-260" dirty="0">
                <a:latin typeface="Times New Roman"/>
                <a:cs typeface="Times New Roman"/>
              </a:rPr>
              <a:t>essential </a:t>
            </a:r>
            <a:r>
              <a:rPr sz="2800" i="1" spc="-290" dirty="0">
                <a:latin typeface="Times New Roman"/>
                <a:cs typeface="Times New Roman"/>
              </a:rPr>
              <a:t>difference </a:t>
            </a:r>
            <a:r>
              <a:rPr sz="2800" i="1" spc="-330" dirty="0">
                <a:latin typeface="Times New Roman"/>
                <a:cs typeface="Times New Roman"/>
              </a:rPr>
              <a:t>between </a:t>
            </a:r>
            <a:r>
              <a:rPr sz="2800" i="1" spc="-380" dirty="0">
                <a:latin typeface="Times New Roman"/>
                <a:cs typeface="Times New Roman"/>
              </a:rPr>
              <a:t>wye </a:t>
            </a:r>
            <a:r>
              <a:rPr sz="2800" i="1" spc="-270" dirty="0">
                <a:latin typeface="Times New Roman"/>
                <a:cs typeface="Times New Roman"/>
              </a:rPr>
              <a:t>level </a:t>
            </a:r>
            <a:r>
              <a:rPr sz="2800" i="1" spc="-275" dirty="0">
                <a:latin typeface="Times New Roman"/>
                <a:cs typeface="Times New Roman"/>
              </a:rPr>
              <a:t>and </a:t>
            </a:r>
            <a:r>
              <a:rPr sz="2800" i="1" spc="-280" dirty="0">
                <a:latin typeface="Times New Roman"/>
                <a:cs typeface="Times New Roman"/>
              </a:rPr>
              <a:t>other </a:t>
            </a:r>
            <a:r>
              <a:rPr sz="2800" i="1" spc="-290" dirty="0">
                <a:latin typeface="Times New Roman"/>
                <a:cs typeface="Times New Roman"/>
              </a:rPr>
              <a:t>levels </a:t>
            </a:r>
            <a:r>
              <a:rPr sz="2800" i="1" spc="-260" dirty="0">
                <a:latin typeface="Times New Roman"/>
                <a:cs typeface="Times New Roman"/>
              </a:rPr>
              <a:t>is  </a:t>
            </a:r>
            <a:r>
              <a:rPr sz="2800" i="1" spc="-175" dirty="0">
                <a:latin typeface="Times New Roman"/>
                <a:cs typeface="Times New Roman"/>
              </a:rPr>
              <a:t>that in </a:t>
            </a:r>
            <a:r>
              <a:rPr sz="2800" i="1" spc="-380" dirty="0">
                <a:latin typeface="Times New Roman"/>
                <a:cs typeface="Times New Roman"/>
              </a:rPr>
              <a:t>wye </a:t>
            </a:r>
            <a:r>
              <a:rPr sz="2800" i="1" spc="-270" dirty="0">
                <a:latin typeface="Times New Roman"/>
                <a:cs typeface="Times New Roman"/>
              </a:rPr>
              <a:t>level </a:t>
            </a:r>
            <a:r>
              <a:rPr sz="2800" i="1" spc="-220" dirty="0">
                <a:latin typeface="Times New Roman"/>
                <a:cs typeface="Times New Roman"/>
              </a:rPr>
              <a:t>the </a:t>
            </a:r>
            <a:r>
              <a:rPr sz="2800" i="1" spc="-305" dirty="0">
                <a:latin typeface="Times New Roman"/>
                <a:cs typeface="Times New Roman"/>
              </a:rPr>
              <a:t>telescope </a:t>
            </a:r>
            <a:r>
              <a:rPr sz="2800" i="1" spc="-254" dirty="0">
                <a:latin typeface="Times New Roman"/>
                <a:cs typeface="Times New Roman"/>
              </a:rPr>
              <a:t>is </a:t>
            </a:r>
            <a:r>
              <a:rPr sz="2800" i="1" spc="-270" dirty="0">
                <a:latin typeface="Times New Roman"/>
                <a:cs typeface="Times New Roman"/>
              </a:rPr>
              <a:t>carried </a:t>
            </a:r>
            <a:r>
              <a:rPr sz="2800" i="1" spc="-360" dirty="0">
                <a:latin typeface="Times New Roman"/>
                <a:cs typeface="Times New Roman"/>
              </a:rPr>
              <a:t>by </a:t>
            </a:r>
            <a:r>
              <a:rPr sz="2800" i="1" spc="-310" dirty="0">
                <a:latin typeface="Times New Roman"/>
                <a:cs typeface="Times New Roman"/>
              </a:rPr>
              <a:t>two </a:t>
            </a:r>
            <a:r>
              <a:rPr sz="2800" i="1" spc="-240" dirty="0">
                <a:latin typeface="Times New Roman"/>
                <a:cs typeface="Times New Roman"/>
              </a:rPr>
              <a:t>vertical </a:t>
            </a:r>
            <a:r>
              <a:rPr sz="2800" i="1" spc="-380" dirty="0">
                <a:latin typeface="Times New Roman"/>
                <a:cs typeface="Times New Roman"/>
              </a:rPr>
              <a:t>wye  </a:t>
            </a:r>
            <a:r>
              <a:rPr sz="2800" i="1" spc="-265" dirty="0">
                <a:latin typeface="Times New Roman"/>
                <a:cs typeface="Times New Roman"/>
              </a:rPr>
              <a:t>supports.The </a:t>
            </a:r>
            <a:r>
              <a:rPr sz="2800" i="1" spc="-305" dirty="0">
                <a:latin typeface="Times New Roman"/>
                <a:cs typeface="Times New Roman"/>
              </a:rPr>
              <a:t>telescope </a:t>
            </a:r>
            <a:r>
              <a:rPr sz="2800" i="1" spc="-310" dirty="0">
                <a:latin typeface="Times New Roman"/>
                <a:cs typeface="Times New Roman"/>
              </a:rPr>
              <a:t>can </a:t>
            </a:r>
            <a:r>
              <a:rPr sz="2800" i="1" spc="-380" dirty="0">
                <a:latin typeface="Times New Roman"/>
                <a:cs typeface="Times New Roman"/>
              </a:rPr>
              <a:t>be </a:t>
            </a:r>
            <a:r>
              <a:rPr lang="en-IN" sz="2800" i="1" spc="-380" dirty="0" smtClean="0">
                <a:latin typeface="Times New Roman"/>
                <a:cs typeface="Times New Roman"/>
              </a:rPr>
              <a:t> </a:t>
            </a:r>
            <a:r>
              <a:rPr sz="2800" i="1" spc="-229" dirty="0" smtClean="0">
                <a:latin typeface="Times New Roman"/>
                <a:cs typeface="Times New Roman"/>
              </a:rPr>
              <a:t>rotated</a:t>
            </a:r>
            <a:r>
              <a:rPr sz="2800" i="1" spc="-229" dirty="0">
                <a:latin typeface="Times New Roman"/>
                <a:cs typeface="Times New Roman"/>
              </a:rPr>
              <a:t>, </a:t>
            </a:r>
            <a:r>
              <a:rPr sz="2800" i="1" spc="-390" dirty="0">
                <a:latin typeface="Times New Roman"/>
                <a:cs typeface="Times New Roman"/>
              </a:rPr>
              <a:t>moved </a:t>
            </a:r>
            <a:r>
              <a:rPr sz="2800" i="1" spc="-345" dirty="0">
                <a:latin typeface="Times New Roman"/>
                <a:cs typeface="Times New Roman"/>
              </a:rPr>
              <a:t>or </a:t>
            </a:r>
            <a:r>
              <a:rPr sz="2800" i="1" spc="-350" dirty="0">
                <a:latin typeface="Times New Roman"/>
                <a:cs typeface="Times New Roman"/>
              </a:rPr>
              <a:t>even </a:t>
            </a:r>
            <a:r>
              <a:rPr lang="en-IN" sz="2800" i="1" spc="-350" dirty="0" smtClean="0">
                <a:latin typeface="Times New Roman"/>
                <a:cs typeface="Times New Roman"/>
              </a:rPr>
              <a:t> </a:t>
            </a:r>
            <a:r>
              <a:rPr sz="2800" i="1" spc="-335" dirty="0" smtClean="0">
                <a:latin typeface="Times New Roman"/>
                <a:cs typeface="Times New Roman"/>
              </a:rPr>
              <a:t>raised </a:t>
            </a:r>
            <a:r>
              <a:rPr lang="en-IN" sz="2800" i="1" spc="-335" dirty="0" smtClean="0">
                <a:latin typeface="Times New Roman"/>
                <a:cs typeface="Times New Roman"/>
              </a:rPr>
              <a:t> </a:t>
            </a:r>
            <a:r>
              <a:rPr sz="2800" i="1" spc="-180" dirty="0" smtClean="0">
                <a:latin typeface="Times New Roman"/>
                <a:cs typeface="Times New Roman"/>
              </a:rPr>
              <a:t>in  </a:t>
            </a:r>
            <a:r>
              <a:rPr sz="2800" i="1" spc="-325" dirty="0">
                <a:latin typeface="Times New Roman"/>
                <a:cs typeface="Times New Roman"/>
              </a:rPr>
              <a:t>wyes.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57627" y="3000755"/>
            <a:ext cx="5143500" cy="3357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197307"/>
            <a:ext cx="2910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65" dirty="0"/>
              <a:t>Automatic</a:t>
            </a:r>
            <a:r>
              <a:rPr sz="3600" spc="-395" dirty="0"/>
              <a:t> </a:t>
            </a:r>
            <a:r>
              <a:rPr sz="3600" spc="-200" dirty="0"/>
              <a:t>level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93139" y="1379931"/>
            <a:ext cx="749617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50" spc="-615" dirty="0">
                <a:solidFill>
                  <a:srgbClr val="D24617"/>
                </a:solidFill>
                <a:latin typeface="Arial"/>
                <a:cs typeface="Arial"/>
              </a:rPr>
              <a:t> </a:t>
            </a:r>
            <a:r>
              <a:rPr sz="2800" i="1" spc="-130" dirty="0">
                <a:latin typeface="Times New Roman"/>
                <a:cs typeface="Times New Roman"/>
              </a:rPr>
              <a:t>It </a:t>
            </a:r>
            <a:r>
              <a:rPr sz="2800" i="1" spc="-254" dirty="0">
                <a:latin typeface="Times New Roman"/>
                <a:cs typeface="Times New Roman"/>
              </a:rPr>
              <a:t>is </a:t>
            </a:r>
            <a:r>
              <a:rPr sz="2800" i="1" spc="-295" dirty="0">
                <a:latin typeface="Times New Roman"/>
                <a:cs typeface="Times New Roman"/>
              </a:rPr>
              <a:t>also </a:t>
            </a:r>
            <a:r>
              <a:rPr sz="2800" i="1" spc="-325" dirty="0">
                <a:latin typeface="Times New Roman"/>
                <a:cs typeface="Times New Roman"/>
              </a:rPr>
              <a:t>known </a:t>
            </a:r>
            <a:r>
              <a:rPr sz="2800" i="1" spc="-345" dirty="0">
                <a:latin typeface="Times New Roman"/>
                <a:cs typeface="Times New Roman"/>
              </a:rPr>
              <a:t>as </a:t>
            </a:r>
            <a:r>
              <a:rPr sz="2800" i="1" spc="-245" dirty="0">
                <a:latin typeface="Times New Roman"/>
                <a:cs typeface="Times New Roman"/>
              </a:rPr>
              <a:t>self </a:t>
            </a:r>
            <a:r>
              <a:rPr sz="2800" i="1" spc="-220" dirty="0">
                <a:latin typeface="Times New Roman"/>
                <a:cs typeface="Times New Roman"/>
              </a:rPr>
              <a:t>aligning </a:t>
            </a:r>
            <a:r>
              <a:rPr sz="2800" i="1" spc="-225" dirty="0">
                <a:latin typeface="Times New Roman"/>
                <a:cs typeface="Times New Roman"/>
              </a:rPr>
              <a:t>level. </a:t>
            </a:r>
            <a:r>
              <a:rPr sz="2800" i="1" spc="-130" dirty="0">
                <a:latin typeface="Times New Roman"/>
                <a:cs typeface="Times New Roman"/>
              </a:rPr>
              <a:t>It </a:t>
            </a:r>
            <a:r>
              <a:rPr sz="2800" i="1" spc="-254" dirty="0">
                <a:latin typeface="Times New Roman"/>
                <a:cs typeface="Times New Roman"/>
              </a:rPr>
              <a:t>is </a:t>
            </a:r>
            <a:r>
              <a:rPr sz="2800" i="1" spc="-295" dirty="0">
                <a:latin typeface="Times New Roman"/>
                <a:cs typeface="Times New Roman"/>
              </a:rPr>
              <a:t>a </a:t>
            </a:r>
            <a:r>
              <a:rPr sz="2800" i="1" spc="-305" dirty="0">
                <a:latin typeface="Times New Roman"/>
                <a:cs typeface="Times New Roman"/>
              </a:rPr>
              <a:t>recent</a:t>
            </a:r>
            <a:r>
              <a:rPr sz="2800" i="1" spc="-220" dirty="0">
                <a:latin typeface="Times New Roman"/>
                <a:cs typeface="Times New Roman"/>
              </a:rPr>
              <a:t> </a:t>
            </a:r>
            <a:r>
              <a:rPr sz="2800" i="1" spc="-305" dirty="0">
                <a:latin typeface="Times New Roman"/>
                <a:cs typeface="Times New Roman"/>
              </a:rPr>
              <a:t>development.</a:t>
            </a:r>
            <a:endParaRPr sz="2800">
              <a:latin typeface="Times New Roman"/>
              <a:cs typeface="Times New Roman"/>
            </a:endParaRPr>
          </a:p>
          <a:p>
            <a:pPr marL="285115" marR="38100">
              <a:lnSpc>
                <a:spcPct val="100000"/>
              </a:lnSpc>
              <a:spcBef>
                <a:spcPts val="5"/>
              </a:spcBef>
            </a:pPr>
            <a:r>
              <a:rPr sz="2800" i="1" spc="-270" dirty="0">
                <a:latin typeface="Times New Roman"/>
                <a:cs typeface="Times New Roman"/>
              </a:rPr>
              <a:t>The </a:t>
            </a:r>
            <a:r>
              <a:rPr sz="2800" i="1" spc="-245" dirty="0">
                <a:latin typeface="Times New Roman"/>
                <a:cs typeface="Times New Roman"/>
              </a:rPr>
              <a:t>fundamental </a:t>
            </a:r>
            <a:r>
              <a:rPr sz="2800" i="1" spc="-290" dirty="0">
                <a:latin typeface="Times New Roman"/>
                <a:cs typeface="Times New Roman"/>
              </a:rPr>
              <a:t>difference </a:t>
            </a:r>
            <a:r>
              <a:rPr sz="2800" i="1" spc="-335" dirty="0">
                <a:latin typeface="Times New Roman"/>
                <a:cs typeface="Times New Roman"/>
              </a:rPr>
              <a:t>between </a:t>
            </a:r>
            <a:r>
              <a:rPr sz="2800" i="1" spc="-240" dirty="0">
                <a:latin typeface="Times New Roman"/>
                <a:cs typeface="Times New Roman"/>
              </a:rPr>
              <a:t>auto </a:t>
            </a:r>
            <a:r>
              <a:rPr sz="2800" i="1" spc="-270" dirty="0">
                <a:latin typeface="Times New Roman"/>
                <a:cs typeface="Times New Roman"/>
              </a:rPr>
              <a:t>level </a:t>
            </a:r>
            <a:r>
              <a:rPr sz="2800" i="1" spc="-275" dirty="0">
                <a:latin typeface="Times New Roman"/>
                <a:cs typeface="Times New Roman"/>
              </a:rPr>
              <a:t>and </a:t>
            </a:r>
            <a:r>
              <a:rPr sz="2800" i="1" spc="-280" dirty="0">
                <a:latin typeface="Times New Roman"/>
                <a:cs typeface="Times New Roman"/>
              </a:rPr>
              <a:t>other </a:t>
            </a:r>
            <a:r>
              <a:rPr sz="2800" i="1" spc="-295" dirty="0">
                <a:latin typeface="Times New Roman"/>
                <a:cs typeface="Times New Roman"/>
              </a:rPr>
              <a:t>levels  </a:t>
            </a:r>
            <a:r>
              <a:rPr sz="2800" i="1" spc="-254" dirty="0">
                <a:latin typeface="Times New Roman"/>
                <a:cs typeface="Times New Roman"/>
              </a:rPr>
              <a:t>is </a:t>
            </a:r>
            <a:r>
              <a:rPr sz="2800" i="1" spc="-175" dirty="0">
                <a:latin typeface="Times New Roman"/>
                <a:cs typeface="Times New Roman"/>
              </a:rPr>
              <a:t>that </a:t>
            </a:r>
            <a:r>
              <a:rPr sz="2800" i="1" spc="-220" dirty="0">
                <a:latin typeface="Times New Roman"/>
                <a:cs typeface="Times New Roman"/>
              </a:rPr>
              <a:t>the </a:t>
            </a:r>
            <a:r>
              <a:rPr sz="2800" i="1" spc="-245" dirty="0">
                <a:latin typeface="Times New Roman"/>
                <a:cs typeface="Times New Roman"/>
              </a:rPr>
              <a:t>levelling </a:t>
            </a:r>
            <a:r>
              <a:rPr sz="2800" i="1" spc="-254" dirty="0">
                <a:latin typeface="Times New Roman"/>
                <a:cs typeface="Times New Roman"/>
              </a:rPr>
              <a:t>is </a:t>
            </a:r>
            <a:r>
              <a:rPr sz="2800" i="1" spc="-225" dirty="0">
                <a:latin typeface="Times New Roman"/>
                <a:cs typeface="Times New Roman"/>
              </a:rPr>
              <a:t>not </a:t>
            </a:r>
            <a:r>
              <a:rPr sz="2800" i="1" spc="-260" dirty="0">
                <a:latin typeface="Times New Roman"/>
                <a:cs typeface="Times New Roman"/>
              </a:rPr>
              <a:t>manually </a:t>
            </a:r>
            <a:r>
              <a:rPr sz="2800" i="1" spc="-240" dirty="0">
                <a:latin typeface="Times New Roman"/>
                <a:cs typeface="Times New Roman"/>
              </a:rPr>
              <a:t>but </a:t>
            </a:r>
            <a:r>
              <a:rPr sz="2800" i="1" spc="-85" dirty="0">
                <a:latin typeface="Times New Roman"/>
                <a:cs typeface="Times New Roman"/>
              </a:rPr>
              <a:t>it </a:t>
            </a:r>
            <a:r>
              <a:rPr sz="2800" i="1" spc="-254" dirty="0">
                <a:latin typeface="Times New Roman"/>
                <a:cs typeface="Times New Roman"/>
              </a:rPr>
              <a:t>is </a:t>
            </a:r>
            <a:r>
              <a:rPr sz="2800" i="1" spc="-270" dirty="0">
                <a:latin typeface="Times New Roman"/>
                <a:cs typeface="Times New Roman"/>
              </a:rPr>
              <a:t>levelled  </a:t>
            </a:r>
            <a:r>
              <a:rPr sz="2800" i="1" spc="-260" dirty="0">
                <a:latin typeface="Times New Roman"/>
                <a:cs typeface="Times New Roman"/>
              </a:rPr>
              <a:t>automatically. </a:t>
            </a:r>
            <a:r>
              <a:rPr sz="2800" i="1" spc="-130" dirty="0">
                <a:latin typeface="Times New Roman"/>
                <a:cs typeface="Times New Roman"/>
              </a:rPr>
              <a:t>It </a:t>
            </a:r>
            <a:r>
              <a:rPr sz="2800" i="1" spc="-254" dirty="0">
                <a:latin typeface="Times New Roman"/>
                <a:cs typeface="Times New Roman"/>
              </a:rPr>
              <a:t>is </a:t>
            </a:r>
            <a:r>
              <a:rPr sz="2800" i="1" spc="-315" dirty="0">
                <a:latin typeface="Times New Roman"/>
                <a:cs typeface="Times New Roman"/>
              </a:rPr>
              <a:t>achieved </a:t>
            </a:r>
            <a:r>
              <a:rPr sz="2800" i="1" spc="-360" dirty="0">
                <a:latin typeface="Times New Roman"/>
                <a:cs typeface="Times New Roman"/>
              </a:rPr>
              <a:t>by </a:t>
            </a:r>
            <a:r>
              <a:rPr sz="2800" i="1" spc="-220" dirty="0">
                <a:latin typeface="Times New Roman"/>
                <a:cs typeface="Times New Roman"/>
              </a:rPr>
              <a:t>inclination </a:t>
            </a:r>
            <a:r>
              <a:rPr sz="2800" i="1" spc="-295" dirty="0">
                <a:latin typeface="Times New Roman"/>
                <a:cs typeface="Times New Roman"/>
              </a:rPr>
              <a:t>compensating</a:t>
            </a:r>
            <a:r>
              <a:rPr sz="2800" i="1" spc="-305" dirty="0">
                <a:latin typeface="Times New Roman"/>
                <a:cs typeface="Times New Roman"/>
              </a:rPr>
              <a:t> </a:t>
            </a:r>
            <a:r>
              <a:rPr sz="2800" i="1" spc="-245" dirty="0">
                <a:latin typeface="Times New Roman"/>
                <a:cs typeface="Times New Roman"/>
              </a:rPr>
              <a:t>device</a:t>
            </a:r>
            <a:r>
              <a:rPr sz="2600" spc="-24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4627" y="3643884"/>
            <a:ext cx="3285744" cy="2929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0244" y="3643884"/>
            <a:ext cx="3881628" cy="2999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674" y="780415"/>
            <a:ext cx="3260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0" dirty="0"/>
              <a:t>Levelling</a:t>
            </a:r>
            <a:r>
              <a:rPr spc="-265" dirty="0"/>
              <a:t> </a:t>
            </a:r>
            <a:r>
              <a:rPr spc="-35" dirty="0"/>
              <a:t>Staffs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  <a:buClr>
                <a:srgbClr val="D24617"/>
              </a:buClr>
              <a:buSzPct val="84722"/>
              <a:tabLst>
                <a:tab pos="285750" algn="l"/>
              </a:tabLst>
            </a:pPr>
            <a:r>
              <a:rPr sz="3600" i="1" spc="-350" dirty="0"/>
              <a:t>Levelling </a:t>
            </a:r>
            <a:r>
              <a:rPr sz="3600" i="1" spc="-290" dirty="0"/>
              <a:t>staffs </a:t>
            </a:r>
            <a:r>
              <a:rPr sz="3600" i="1" spc="-434" dirty="0"/>
              <a:t>are </a:t>
            </a:r>
            <a:r>
              <a:rPr sz="3600" i="1" spc="-420" dirty="0"/>
              <a:t>scales </a:t>
            </a:r>
            <a:r>
              <a:rPr sz="3600" i="1" spc="-395" dirty="0"/>
              <a:t>on </a:t>
            </a:r>
            <a:r>
              <a:rPr sz="3600" i="1" spc="-390" dirty="0"/>
              <a:t>which </a:t>
            </a:r>
            <a:r>
              <a:rPr sz="3600" i="1" spc="-365" dirty="0"/>
              <a:t>these </a:t>
            </a:r>
            <a:r>
              <a:rPr sz="3600" i="1" spc="-425" dirty="0"/>
              <a:t>distances  </a:t>
            </a:r>
            <a:r>
              <a:rPr sz="3600" spc="-434" dirty="0"/>
              <a:t>are</a:t>
            </a:r>
            <a:r>
              <a:rPr sz="3600" spc="-190" dirty="0"/>
              <a:t> </a:t>
            </a:r>
            <a:r>
              <a:rPr sz="3600" spc="-395" dirty="0"/>
              <a:t>measured.</a:t>
            </a:r>
            <a:endParaRPr sz="3600" dirty="0"/>
          </a:p>
          <a:p>
            <a:pPr marL="12065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722"/>
              <a:tabLst>
                <a:tab pos="285750" algn="l"/>
              </a:tabLst>
            </a:pPr>
            <a:r>
              <a:rPr sz="3600" i="1" spc="-350" dirty="0"/>
              <a:t>Levelling </a:t>
            </a:r>
            <a:r>
              <a:rPr sz="3600" i="1" spc="-290" dirty="0"/>
              <a:t>staffs </a:t>
            </a:r>
            <a:r>
              <a:rPr sz="3600" i="1" spc="-434" dirty="0"/>
              <a:t>are </a:t>
            </a:r>
            <a:r>
              <a:rPr sz="3600" i="1" spc="-315" dirty="0"/>
              <a:t>of </a:t>
            </a:r>
            <a:r>
              <a:rPr sz="3600" i="1" spc="-395" dirty="0"/>
              <a:t>two</a:t>
            </a:r>
            <a:r>
              <a:rPr sz="3600" i="1" spc="-245" dirty="0"/>
              <a:t> </a:t>
            </a:r>
            <a:r>
              <a:rPr sz="3600" i="1" spc="-340" dirty="0"/>
              <a:t>types</a:t>
            </a:r>
            <a:endParaRPr sz="3600" dirty="0"/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722"/>
              <a:buFont typeface="Arial"/>
              <a:buChar char=""/>
              <a:tabLst>
                <a:tab pos="285750" algn="l"/>
              </a:tabLst>
            </a:pPr>
            <a:r>
              <a:rPr sz="3600" i="1" spc="-270" dirty="0"/>
              <a:t>Self </a:t>
            </a:r>
            <a:r>
              <a:rPr sz="3600" i="1" spc="-370" dirty="0"/>
              <a:t>reading</a:t>
            </a:r>
            <a:r>
              <a:rPr sz="3600" i="1" spc="-40" dirty="0"/>
              <a:t> </a:t>
            </a:r>
            <a:r>
              <a:rPr sz="3600" i="1" spc="-245" dirty="0"/>
              <a:t>staff</a:t>
            </a:r>
            <a:endParaRPr sz="3600" dirty="0"/>
          </a:p>
          <a:p>
            <a:pPr marL="285115" indent="-273050">
              <a:lnSpc>
                <a:spcPct val="100000"/>
              </a:lnSpc>
              <a:spcBef>
                <a:spcPts val="605"/>
              </a:spcBef>
              <a:buClr>
                <a:srgbClr val="D24617"/>
              </a:buClr>
              <a:buSzPct val="84722"/>
              <a:buFont typeface="Arial"/>
              <a:buChar char=""/>
              <a:tabLst>
                <a:tab pos="285750" algn="l"/>
              </a:tabLst>
            </a:pPr>
            <a:r>
              <a:rPr sz="3600" i="1" spc="-525" dirty="0"/>
              <a:t>Target</a:t>
            </a:r>
            <a:r>
              <a:rPr sz="3600" i="1" spc="-280" dirty="0"/>
              <a:t> </a:t>
            </a:r>
            <a:r>
              <a:rPr sz="3600" i="1" spc="-245" dirty="0"/>
              <a:t>staff</a:t>
            </a:r>
            <a:endParaRPr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674" y="780415"/>
            <a:ext cx="3680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Self </a:t>
            </a:r>
            <a:r>
              <a:rPr spc="-105" dirty="0"/>
              <a:t>reading</a:t>
            </a:r>
            <a:r>
              <a:rPr spc="-484" dirty="0"/>
              <a:t> </a:t>
            </a:r>
            <a:r>
              <a:rPr spc="-110" dirty="0"/>
              <a:t>staff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366265"/>
            <a:ext cx="7178675" cy="325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5"/>
              </a:spcBef>
              <a:buClr>
                <a:srgbClr val="D24617"/>
              </a:buClr>
              <a:buSzPct val="84375"/>
              <a:tabLst>
                <a:tab pos="285750" algn="l"/>
              </a:tabLst>
            </a:pPr>
            <a:r>
              <a:rPr sz="3200" i="1" spc="-305" dirty="0">
                <a:latin typeface="Times New Roman"/>
                <a:cs typeface="Times New Roman"/>
              </a:rPr>
              <a:t>The </a:t>
            </a:r>
            <a:r>
              <a:rPr sz="3200" i="1" spc="-280" dirty="0">
                <a:latin typeface="Times New Roman"/>
                <a:cs typeface="Times New Roman"/>
              </a:rPr>
              <a:t>self </a:t>
            </a:r>
            <a:r>
              <a:rPr sz="3200" i="1" spc="-320" dirty="0">
                <a:latin typeface="Times New Roman"/>
                <a:cs typeface="Times New Roman"/>
              </a:rPr>
              <a:t>reading </a:t>
            </a:r>
            <a:r>
              <a:rPr sz="3200" i="1" spc="-215" dirty="0">
                <a:latin typeface="Times New Roman"/>
                <a:cs typeface="Times New Roman"/>
              </a:rPr>
              <a:t>staff </a:t>
            </a:r>
            <a:r>
              <a:rPr sz="3200" i="1" spc="-350" dirty="0">
                <a:latin typeface="Times New Roman"/>
                <a:cs typeface="Times New Roman"/>
              </a:rPr>
              <a:t>can </a:t>
            </a:r>
            <a:r>
              <a:rPr sz="3200" i="1" spc="-430" dirty="0">
                <a:latin typeface="Times New Roman"/>
                <a:cs typeface="Times New Roman"/>
              </a:rPr>
              <a:t>be </a:t>
            </a:r>
            <a:r>
              <a:rPr sz="3200" i="1" spc="-375" dirty="0">
                <a:latin typeface="Times New Roman"/>
                <a:cs typeface="Times New Roman"/>
              </a:rPr>
              <a:t>read </a:t>
            </a:r>
            <a:r>
              <a:rPr sz="3200" i="1" spc="-285" dirty="0">
                <a:latin typeface="Times New Roman"/>
                <a:cs typeface="Times New Roman"/>
              </a:rPr>
              <a:t>directly </a:t>
            </a:r>
            <a:r>
              <a:rPr sz="3200" i="1" spc="-400" dirty="0">
                <a:latin typeface="Times New Roman"/>
                <a:cs typeface="Times New Roman"/>
              </a:rPr>
              <a:t>by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90" dirty="0">
                <a:latin typeface="Times New Roman"/>
                <a:cs typeface="Times New Roman"/>
              </a:rPr>
              <a:t>level  </a:t>
            </a:r>
            <a:r>
              <a:rPr sz="3200" i="1" spc="-360" dirty="0">
                <a:latin typeface="Times New Roman"/>
                <a:cs typeface="Times New Roman"/>
              </a:rPr>
              <a:t>man </a:t>
            </a:r>
            <a:r>
              <a:rPr sz="3200" i="1" spc="-290" dirty="0">
                <a:latin typeface="Times New Roman"/>
                <a:cs typeface="Times New Roman"/>
              </a:rPr>
              <a:t>looking </a:t>
            </a:r>
            <a:r>
              <a:rPr sz="3200" i="1" spc="-285" dirty="0">
                <a:latin typeface="Times New Roman"/>
                <a:cs typeface="Times New Roman"/>
              </a:rPr>
              <a:t>through </a:t>
            </a:r>
            <a:r>
              <a:rPr sz="3200" i="1" spc="-250" dirty="0">
                <a:latin typeface="Times New Roman"/>
                <a:cs typeface="Times New Roman"/>
              </a:rPr>
              <a:t>the</a:t>
            </a:r>
            <a:r>
              <a:rPr sz="3200" i="1" spc="-315" dirty="0">
                <a:latin typeface="Times New Roman"/>
                <a:cs typeface="Times New Roman"/>
              </a:rPr>
              <a:t> </a:t>
            </a:r>
            <a:r>
              <a:rPr sz="3200" i="1" spc="-305" dirty="0" smtClean="0">
                <a:latin typeface="Times New Roman"/>
                <a:cs typeface="Times New Roman"/>
              </a:rPr>
              <a:t>telescope.</a:t>
            </a:r>
            <a:endParaRPr lang="en-IN" sz="3200" dirty="0">
              <a:latin typeface="Times New Roman"/>
              <a:cs typeface="Times New Roman"/>
            </a:endParaRPr>
          </a:p>
          <a:p>
            <a:pPr marL="12065" marR="5080">
              <a:lnSpc>
                <a:spcPct val="100000"/>
              </a:lnSpc>
              <a:spcBef>
                <a:spcPts val="105"/>
              </a:spcBef>
              <a:buClr>
                <a:srgbClr val="D24617"/>
              </a:buClr>
              <a:buSzPct val="84375"/>
              <a:tabLst>
                <a:tab pos="285750" algn="l"/>
              </a:tabLst>
            </a:pPr>
            <a:r>
              <a:rPr sz="3200" i="1" spc="-445" dirty="0" smtClean="0">
                <a:latin typeface="Times New Roman"/>
                <a:cs typeface="Times New Roman"/>
              </a:rPr>
              <a:t>Common </a:t>
            </a:r>
            <a:r>
              <a:rPr sz="3200" i="1" spc="-300" dirty="0">
                <a:latin typeface="Times New Roman"/>
                <a:cs typeface="Times New Roman"/>
              </a:rPr>
              <a:t>types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275" dirty="0">
                <a:latin typeface="Times New Roman"/>
                <a:cs typeface="Times New Roman"/>
              </a:rPr>
              <a:t>self </a:t>
            </a:r>
            <a:r>
              <a:rPr sz="3200" i="1" spc="-320" dirty="0">
                <a:latin typeface="Times New Roman"/>
                <a:cs typeface="Times New Roman"/>
              </a:rPr>
              <a:t>reading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i="1" spc="-254" dirty="0">
                <a:latin typeface="Times New Roman"/>
                <a:cs typeface="Times New Roman"/>
              </a:rPr>
              <a:t>staffs</a:t>
            </a:r>
            <a:endParaRPr sz="3200" dirty="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315" dirty="0">
                <a:latin typeface="Times New Roman"/>
                <a:cs typeface="Times New Roman"/>
              </a:rPr>
              <a:t>Ordinary</a:t>
            </a:r>
            <a:r>
              <a:rPr sz="3200" i="1" spc="-155" dirty="0">
                <a:latin typeface="Times New Roman"/>
                <a:cs typeface="Times New Roman"/>
              </a:rPr>
              <a:t> </a:t>
            </a:r>
            <a:r>
              <a:rPr sz="3200" i="1" spc="-215" dirty="0">
                <a:latin typeface="Times New Roman"/>
                <a:cs typeface="Times New Roman"/>
              </a:rPr>
              <a:t>staff</a:t>
            </a:r>
            <a:endParaRPr sz="3200" dirty="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290" dirty="0">
                <a:latin typeface="Times New Roman"/>
                <a:cs typeface="Times New Roman"/>
              </a:rPr>
              <a:t>Sopwith </a:t>
            </a:r>
            <a:r>
              <a:rPr sz="3200" i="1" spc="-325" dirty="0">
                <a:latin typeface="Times New Roman"/>
                <a:cs typeface="Times New Roman"/>
              </a:rPr>
              <a:t>telescopic</a:t>
            </a:r>
            <a:r>
              <a:rPr sz="3200" i="1" spc="-484" dirty="0">
                <a:latin typeface="Times New Roman"/>
                <a:cs typeface="Times New Roman"/>
              </a:rPr>
              <a:t> </a:t>
            </a:r>
            <a:r>
              <a:rPr sz="3200" i="1" spc="-215" dirty="0">
                <a:latin typeface="Times New Roman"/>
                <a:cs typeface="Times New Roman"/>
              </a:rPr>
              <a:t>staff</a:t>
            </a:r>
            <a:endParaRPr sz="3200" dirty="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390" dirty="0">
                <a:latin typeface="Times New Roman"/>
                <a:cs typeface="Times New Roman"/>
              </a:rPr>
              <a:t>Folding</a:t>
            </a:r>
            <a:r>
              <a:rPr sz="3200" i="1" spc="-165" dirty="0">
                <a:latin typeface="Times New Roman"/>
                <a:cs typeface="Times New Roman"/>
              </a:rPr>
              <a:t> </a:t>
            </a:r>
            <a:r>
              <a:rPr sz="3200" i="1" spc="-190" dirty="0">
                <a:latin typeface="Times New Roman"/>
                <a:cs typeface="Times New Roman"/>
              </a:rPr>
              <a:t>Staff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3800" y="4038600"/>
            <a:ext cx="5567172" cy="268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674" y="780415"/>
            <a:ext cx="2395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85" dirty="0"/>
              <a:t>Target</a:t>
            </a:r>
            <a:r>
              <a:rPr spc="-409" dirty="0"/>
              <a:t> </a:t>
            </a:r>
            <a:r>
              <a:rPr spc="-110" dirty="0"/>
              <a:t>staff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6669" y="1388109"/>
            <a:ext cx="7365365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tabLst>
                <a:tab pos="4836795" algn="l"/>
                <a:tab pos="5336540" algn="l"/>
                <a:tab pos="5419725" algn="l"/>
                <a:tab pos="5472430" algn="l"/>
                <a:tab pos="6062345" algn="l"/>
              </a:tabLst>
            </a:pPr>
            <a:r>
              <a:rPr sz="2200" spc="-580" dirty="0">
                <a:solidFill>
                  <a:srgbClr val="D24617"/>
                </a:solidFill>
                <a:latin typeface="Arial"/>
                <a:cs typeface="Arial"/>
              </a:rPr>
              <a:t>                               </a:t>
            </a:r>
            <a:r>
              <a:rPr sz="2600" i="1" spc="-500" dirty="0">
                <a:latin typeface="Times New Roman"/>
                <a:cs typeface="Times New Roman"/>
              </a:rPr>
              <a:t>For   </a:t>
            </a:r>
            <a:r>
              <a:rPr sz="2600" i="1" spc="-295" dirty="0">
                <a:latin typeface="Times New Roman"/>
                <a:cs typeface="Times New Roman"/>
              </a:rPr>
              <a:t>very  </a:t>
            </a:r>
            <a:r>
              <a:rPr sz="2600" i="1" spc="-305" dirty="0">
                <a:latin typeface="Times New Roman"/>
                <a:cs typeface="Times New Roman"/>
              </a:rPr>
              <a:t>precise  </a:t>
            </a:r>
            <a:r>
              <a:rPr sz="2600" i="1" spc="-345" dirty="0">
                <a:latin typeface="Times New Roman"/>
                <a:cs typeface="Times New Roman"/>
              </a:rPr>
              <a:t>works  </a:t>
            </a:r>
            <a:r>
              <a:rPr sz="2600" i="1" spc="-254" dirty="0">
                <a:latin typeface="Times New Roman"/>
                <a:cs typeface="Times New Roman"/>
              </a:rPr>
              <a:t>and  </a:t>
            </a:r>
            <a:r>
              <a:rPr sz="2600" i="1" spc="-210" dirty="0">
                <a:latin typeface="Times New Roman"/>
                <a:cs typeface="Times New Roman"/>
              </a:rPr>
              <a:t>sight </a:t>
            </a:r>
            <a:r>
              <a:rPr sz="2600" i="1" spc="-260" dirty="0">
                <a:latin typeface="Times New Roman"/>
                <a:cs typeface="Times New Roman"/>
              </a:rPr>
              <a:t>target </a:t>
            </a:r>
            <a:r>
              <a:rPr sz="2600" i="1" spc="-180" dirty="0">
                <a:latin typeface="Times New Roman"/>
                <a:cs typeface="Times New Roman"/>
              </a:rPr>
              <a:t>staff</a:t>
            </a:r>
            <a:r>
              <a:rPr sz="2600" i="1" spc="-320" dirty="0">
                <a:latin typeface="Times New Roman"/>
                <a:cs typeface="Times New Roman"/>
              </a:rPr>
              <a:t> </a:t>
            </a:r>
            <a:r>
              <a:rPr sz="2600" i="1" spc="-315" dirty="0">
                <a:latin typeface="Times New Roman"/>
                <a:cs typeface="Times New Roman"/>
              </a:rPr>
              <a:t>are</a:t>
            </a:r>
            <a:r>
              <a:rPr sz="2600" i="1" spc="-85" dirty="0">
                <a:latin typeface="Times New Roman"/>
                <a:cs typeface="Times New Roman"/>
              </a:rPr>
              <a:t> </a:t>
            </a:r>
            <a:r>
              <a:rPr sz="2600" i="1" spc="-235" dirty="0">
                <a:latin typeface="Times New Roman"/>
                <a:cs typeface="Times New Roman"/>
              </a:rPr>
              <a:t>used.A	</a:t>
            </a:r>
            <a:r>
              <a:rPr sz="2600" spc="-200" dirty="0">
                <a:latin typeface="Times New Roman"/>
                <a:cs typeface="Times New Roman"/>
              </a:rPr>
              <a:t>movable  </a:t>
            </a:r>
            <a:r>
              <a:rPr sz="2600" spc="-95" dirty="0">
                <a:latin typeface="Times New Roman"/>
                <a:cs typeface="Times New Roman"/>
              </a:rPr>
              <a:t>target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130" dirty="0">
                <a:latin typeface="Times New Roman"/>
                <a:cs typeface="Times New Roman"/>
              </a:rPr>
              <a:t>provided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114" dirty="0">
                <a:latin typeface="Times New Roman"/>
                <a:cs typeface="Times New Roman"/>
              </a:rPr>
              <a:t>this </a:t>
            </a:r>
            <a:r>
              <a:rPr sz="2600" spc="-135" dirty="0">
                <a:latin typeface="Times New Roman"/>
                <a:cs typeface="Times New Roman"/>
              </a:rPr>
              <a:t>staff.A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vernier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	</a:t>
            </a:r>
            <a:r>
              <a:rPr sz="2600" spc="-130" dirty="0">
                <a:latin typeface="Times New Roman"/>
                <a:cs typeface="Times New Roman"/>
              </a:rPr>
              <a:t>provided </a:t>
            </a:r>
            <a:r>
              <a:rPr sz="2600" spc="-120" dirty="0">
                <a:latin typeface="Times New Roman"/>
                <a:cs typeface="Times New Roman"/>
              </a:rPr>
              <a:t>on  </a:t>
            </a:r>
            <a:r>
              <a:rPr sz="2600" spc="-95" dirty="0">
                <a:latin typeface="Times New Roman"/>
                <a:cs typeface="Times New Roman"/>
              </a:rPr>
              <a:t>target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180" dirty="0">
                <a:latin typeface="Times New Roman"/>
                <a:cs typeface="Times New Roman"/>
              </a:rPr>
              <a:t>give </a:t>
            </a:r>
            <a:r>
              <a:rPr sz="2600" spc="-114" dirty="0">
                <a:latin typeface="Times New Roman"/>
                <a:cs typeface="Times New Roman"/>
              </a:rPr>
              <a:t>precise </a:t>
            </a:r>
            <a:r>
              <a:rPr sz="2600" spc="-150" dirty="0">
                <a:latin typeface="Times New Roman"/>
                <a:cs typeface="Times New Roman"/>
              </a:rPr>
              <a:t>reading. </a:t>
            </a:r>
            <a:r>
              <a:rPr sz="2600" spc="-155" dirty="0">
                <a:latin typeface="Times New Roman"/>
                <a:cs typeface="Times New Roman"/>
              </a:rPr>
              <a:t>In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target</a:t>
            </a:r>
            <a:r>
              <a:rPr sz="2600" spc="-35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staff			level </a:t>
            </a:r>
            <a:r>
              <a:rPr sz="2600" spc="-160" dirty="0">
                <a:latin typeface="Times New Roman"/>
                <a:cs typeface="Times New Roman"/>
              </a:rPr>
              <a:t>man  </a:t>
            </a:r>
            <a:r>
              <a:rPr sz="2600" spc="-95" dirty="0">
                <a:latin typeface="Times New Roman"/>
                <a:cs typeface="Times New Roman"/>
              </a:rPr>
              <a:t>directs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55" dirty="0">
                <a:latin typeface="Times New Roman"/>
                <a:cs typeface="Times New Roman"/>
              </a:rPr>
              <a:t>staff </a:t>
            </a:r>
            <a:r>
              <a:rPr sz="2600" spc="-160" dirty="0">
                <a:latin typeface="Times New Roman"/>
                <a:cs typeface="Times New Roman"/>
              </a:rPr>
              <a:t>man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204" dirty="0">
                <a:latin typeface="Times New Roman"/>
                <a:cs typeface="Times New Roman"/>
              </a:rPr>
              <a:t>move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target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up		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50" dirty="0">
                <a:latin typeface="Times New Roman"/>
                <a:cs typeface="Times New Roman"/>
              </a:rPr>
              <a:t>down </a:t>
            </a:r>
            <a:r>
              <a:rPr sz="2600" spc="-85" dirty="0">
                <a:latin typeface="Times New Roman"/>
                <a:cs typeface="Times New Roman"/>
              </a:rPr>
              <a:t>until  </a:t>
            </a:r>
            <a:r>
              <a:rPr sz="2600" spc="-45" dirty="0">
                <a:latin typeface="Times New Roman"/>
                <a:cs typeface="Times New Roman"/>
              </a:rPr>
              <a:t>it </a:t>
            </a:r>
            <a:r>
              <a:rPr sz="2600" spc="-125" dirty="0">
                <a:latin typeface="Times New Roman"/>
                <a:cs typeface="Times New Roman"/>
              </a:rPr>
              <a:t>bisects </a:t>
            </a:r>
            <a:r>
              <a:rPr sz="2600" spc="-220" dirty="0">
                <a:latin typeface="Times New Roman"/>
                <a:cs typeface="Times New Roman"/>
              </a:rPr>
              <a:t>by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14" dirty="0">
                <a:latin typeface="Times New Roman"/>
                <a:cs typeface="Times New Roman"/>
              </a:rPr>
              <a:t>line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sight.The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staff	</a:t>
            </a:r>
            <a:r>
              <a:rPr sz="2600" spc="-160" dirty="0">
                <a:latin typeface="Times New Roman"/>
                <a:cs typeface="Times New Roman"/>
              </a:rPr>
              <a:t>man </a:t>
            </a:r>
            <a:r>
              <a:rPr sz="2600" spc="-125" dirty="0">
                <a:latin typeface="Times New Roman"/>
                <a:cs typeface="Times New Roman"/>
              </a:rPr>
              <a:t>observe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50" dirty="0">
                <a:latin typeface="Times New Roman"/>
                <a:cs typeface="Times New Roman"/>
              </a:rPr>
              <a:t>staff  </a:t>
            </a:r>
            <a:r>
              <a:rPr sz="2600" spc="-125" dirty="0">
                <a:latin typeface="Times New Roman"/>
                <a:cs typeface="Times New Roman"/>
              </a:rPr>
              <a:t>reading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6392" y="137160"/>
            <a:ext cx="3291839" cy="6437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2484" y="1395983"/>
              <a:ext cx="9022080" cy="121920"/>
            </a:xfrm>
            <a:custGeom>
              <a:avLst/>
              <a:gdLst/>
              <a:ahLst/>
              <a:cxnLst/>
              <a:rect l="l" t="t" r="r" b="b"/>
              <a:pathLst>
                <a:path w="9022080" h="121919">
                  <a:moveTo>
                    <a:pt x="902208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022080" y="12192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484" y="2976372"/>
              <a:ext cx="9022080" cy="111760"/>
            </a:xfrm>
            <a:custGeom>
              <a:avLst/>
              <a:gdLst/>
              <a:ahLst/>
              <a:cxnLst/>
              <a:rect l="l" t="t" r="r" b="b"/>
              <a:pathLst>
                <a:path w="9022080" h="111760">
                  <a:moveTo>
                    <a:pt x="9022080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9022080" y="111251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484" y="1517903"/>
            <a:ext cx="9022080" cy="1458595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435609" rIns="0" bIns="0" rtlCol="0">
            <a:spAutoFit/>
          </a:bodyPr>
          <a:lstStyle/>
          <a:p>
            <a:pPr marL="519430">
              <a:lnSpc>
                <a:spcPct val="100000"/>
              </a:lnSpc>
              <a:spcBef>
                <a:spcPts val="3429"/>
              </a:spcBef>
              <a:tabLst>
                <a:tab pos="6843395" algn="l"/>
              </a:tabLst>
            </a:pPr>
            <a:r>
              <a:rPr sz="3600" spc="-150" dirty="0">
                <a:solidFill>
                  <a:srgbClr val="FFFFFF"/>
                </a:solidFill>
                <a:latin typeface="Trebuchet MS"/>
                <a:cs typeface="Trebuchet MS"/>
              </a:rPr>
              <a:t>Definition, </a:t>
            </a:r>
            <a:r>
              <a:rPr sz="3600" spc="-160" dirty="0">
                <a:solidFill>
                  <a:srgbClr val="FFFFFF"/>
                </a:solidFill>
                <a:latin typeface="Trebuchet MS"/>
                <a:cs typeface="Trebuchet MS"/>
              </a:rPr>
              <a:t>Principle, </a:t>
            </a:r>
            <a:r>
              <a:rPr sz="3600" spc="-14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36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204" dirty="0">
                <a:solidFill>
                  <a:srgbClr val="FFFFFF"/>
                </a:solidFill>
                <a:latin typeface="Trebuchet MS"/>
                <a:cs typeface="Trebuchet MS"/>
              </a:rPr>
              <a:t>Object</a:t>
            </a:r>
            <a:r>
              <a:rPr sz="36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55" dirty="0">
                <a:solidFill>
                  <a:srgbClr val="FFFFFF"/>
                </a:solidFill>
                <a:latin typeface="Trebuchet MS"/>
                <a:cs typeface="Trebuchet MS"/>
              </a:rPr>
              <a:t>of	</a:t>
            </a:r>
            <a:r>
              <a:rPr sz="3600" spc="-150" dirty="0">
                <a:solidFill>
                  <a:srgbClr val="FFFFFF"/>
                </a:solidFill>
                <a:latin typeface="Trebuchet MS"/>
                <a:cs typeface="Trebuchet MS"/>
              </a:rPr>
              <a:t>Levelling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291" y="3421126"/>
            <a:ext cx="751840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marR="5080" indent="-273685">
              <a:lnSpc>
                <a:spcPct val="100000"/>
              </a:lnSpc>
              <a:spcBef>
                <a:spcPts val="95"/>
              </a:spcBef>
            </a:pPr>
            <a:r>
              <a:rPr sz="3400" spc="-310" dirty="0">
                <a:solidFill>
                  <a:srgbClr val="D24617"/>
                </a:solidFill>
                <a:latin typeface="Arial"/>
                <a:cs typeface="Arial"/>
              </a:rPr>
              <a:t></a:t>
            </a:r>
            <a:r>
              <a:rPr sz="4000" i="1" spc="-310" dirty="0">
                <a:solidFill>
                  <a:srgbClr val="0000FF"/>
                </a:solidFill>
                <a:latin typeface="Times New Roman"/>
                <a:cs typeface="Times New Roman"/>
              </a:rPr>
              <a:t>Definition</a:t>
            </a:r>
            <a:r>
              <a:rPr sz="4000" i="1" spc="-310" dirty="0">
                <a:latin typeface="Times New Roman"/>
                <a:cs typeface="Times New Roman"/>
              </a:rPr>
              <a:t>:- </a:t>
            </a:r>
            <a:r>
              <a:rPr sz="4000" i="1" spc="-395" dirty="0">
                <a:latin typeface="Times New Roman"/>
                <a:cs typeface="Times New Roman"/>
              </a:rPr>
              <a:t>Levelling </a:t>
            </a:r>
            <a:r>
              <a:rPr sz="4000" i="1" spc="-360" dirty="0">
                <a:latin typeface="Times New Roman"/>
                <a:cs typeface="Times New Roman"/>
              </a:rPr>
              <a:t>is </a:t>
            </a:r>
            <a:r>
              <a:rPr sz="4000" i="1" spc="-365" dirty="0">
                <a:latin typeface="Times New Roman"/>
                <a:cs typeface="Times New Roman"/>
              </a:rPr>
              <a:t>defined </a:t>
            </a:r>
            <a:r>
              <a:rPr sz="4000" i="1" spc="-490" dirty="0">
                <a:latin typeface="Times New Roman"/>
                <a:cs typeface="Times New Roman"/>
              </a:rPr>
              <a:t>as </a:t>
            </a:r>
            <a:r>
              <a:rPr sz="4000" i="1" spc="-645" dirty="0">
                <a:latin typeface="Times New Roman"/>
                <a:cs typeface="Times New Roman"/>
              </a:rPr>
              <a:t>“</a:t>
            </a:r>
            <a:r>
              <a:rPr sz="4000" i="1" spc="-645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4000" i="1" spc="-2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i="1" spc="-254" dirty="0">
                <a:solidFill>
                  <a:srgbClr val="FF0000"/>
                </a:solidFill>
                <a:latin typeface="Times New Roman"/>
                <a:cs typeface="Times New Roman"/>
              </a:rPr>
              <a:t>art </a:t>
            </a:r>
            <a:r>
              <a:rPr sz="4000" i="1" spc="-640" dirty="0">
                <a:solidFill>
                  <a:srgbClr val="FF0000"/>
                </a:solidFill>
                <a:latin typeface="Times New Roman"/>
                <a:cs typeface="Times New Roman"/>
              </a:rPr>
              <a:t>of  </a:t>
            </a:r>
            <a:r>
              <a:rPr sz="4000" i="1" spc="-360" dirty="0">
                <a:solidFill>
                  <a:srgbClr val="FF0000"/>
                </a:solidFill>
                <a:latin typeface="Times New Roman"/>
                <a:cs typeface="Times New Roman"/>
              </a:rPr>
              <a:t>determining </a:t>
            </a:r>
            <a:r>
              <a:rPr sz="4000" i="1" spc="-31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4000" i="1" spc="-380" dirty="0">
                <a:solidFill>
                  <a:srgbClr val="FF0000"/>
                </a:solidFill>
                <a:latin typeface="Times New Roman"/>
                <a:cs typeface="Times New Roman"/>
              </a:rPr>
              <a:t>relative </a:t>
            </a:r>
            <a:r>
              <a:rPr sz="4000" i="1" spc="-315" dirty="0">
                <a:solidFill>
                  <a:srgbClr val="FF0000"/>
                </a:solidFill>
                <a:latin typeface="Times New Roman"/>
                <a:cs typeface="Times New Roman"/>
              </a:rPr>
              <a:t>height </a:t>
            </a:r>
            <a:r>
              <a:rPr sz="4000" i="1" spc="-35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4000" i="1" spc="-330" dirty="0">
                <a:solidFill>
                  <a:srgbClr val="FF0000"/>
                </a:solidFill>
                <a:latin typeface="Times New Roman"/>
                <a:cs typeface="Times New Roman"/>
              </a:rPr>
              <a:t>different  </a:t>
            </a:r>
            <a:r>
              <a:rPr sz="4000" i="1" spc="-345" dirty="0">
                <a:solidFill>
                  <a:srgbClr val="FF0000"/>
                </a:solidFill>
                <a:latin typeface="Times New Roman"/>
                <a:cs typeface="Times New Roman"/>
              </a:rPr>
              <a:t>points </a:t>
            </a:r>
            <a:r>
              <a:rPr sz="4000" i="1" spc="-280" dirty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sz="4000" i="1" spc="-280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4000" i="1" spc="-535" dirty="0">
                <a:solidFill>
                  <a:srgbClr val="0000FF"/>
                </a:solidFill>
                <a:latin typeface="Times New Roman"/>
                <a:cs typeface="Times New Roman"/>
              </a:rPr>
              <a:t>above </a:t>
            </a:r>
            <a:r>
              <a:rPr sz="4000" i="1" spc="-490" dirty="0">
                <a:solidFill>
                  <a:srgbClr val="FF0000"/>
                </a:solidFill>
                <a:latin typeface="Times New Roman"/>
                <a:cs typeface="Times New Roman"/>
              </a:rPr>
              <a:t>or </a:t>
            </a:r>
            <a:r>
              <a:rPr sz="4000" i="1" spc="-509" dirty="0">
                <a:solidFill>
                  <a:srgbClr val="0000FF"/>
                </a:solidFill>
                <a:latin typeface="Times New Roman"/>
                <a:cs typeface="Times New Roman"/>
              </a:rPr>
              <a:t>below </a:t>
            </a:r>
            <a:r>
              <a:rPr sz="4000" i="1" spc="-31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4000" i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i="1" spc="-484" dirty="0">
                <a:solidFill>
                  <a:srgbClr val="FF0000"/>
                </a:solidFill>
                <a:latin typeface="Times New Roman"/>
                <a:cs typeface="Times New Roman"/>
              </a:rPr>
              <a:t>surface</a:t>
            </a:r>
            <a:r>
              <a:rPr sz="4000" i="1" spc="-484" dirty="0">
                <a:latin typeface="Times New Roman"/>
                <a:cs typeface="Times New Roman"/>
              </a:rPr>
              <a:t>”.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3641" y="780415"/>
            <a:ext cx="2824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Bench</a:t>
            </a:r>
            <a:r>
              <a:rPr spc="-335" dirty="0"/>
              <a:t> </a:t>
            </a:r>
            <a:r>
              <a:rPr spc="65" dirty="0"/>
              <a:t>Marks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276985"/>
            <a:ext cx="7472045" cy="445506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700"/>
              </a:spcBef>
              <a:buClr>
                <a:srgbClr val="D24617"/>
              </a:buClr>
              <a:buSzPct val="84722"/>
              <a:tabLst>
                <a:tab pos="285750" algn="l"/>
              </a:tabLst>
            </a:pPr>
            <a:r>
              <a:rPr sz="3600" i="1" spc="-434" dirty="0">
                <a:latin typeface="Times New Roman"/>
                <a:cs typeface="Times New Roman"/>
              </a:rPr>
              <a:t>Bench </a:t>
            </a:r>
            <a:r>
              <a:rPr sz="3600" i="1" spc="-420" dirty="0">
                <a:latin typeface="Times New Roman"/>
                <a:cs typeface="Times New Roman"/>
              </a:rPr>
              <a:t>mark </a:t>
            </a:r>
            <a:r>
              <a:rPr sz="3600" i="1" spc="-325" dirty="0">
                <a:latin typeface="Times New Roman"/>
                <a:cs typeface="Times New Roman"/>
              </a:rPr>
              <a:t>is </a:t>
            </a:r>
            <a:r>
              <a:rPr sz="3600" i="1" spc="-375" dirty="0">
                <a:latin typeface="Times New Roman"/>
                <a:cs typeface="Times New Roman"/>
              </a:rPr>
              <a:t>a </a:t>
            </a:r>
            <a:r>
              <a:rPr sz="3600" i="1" spc="-275" dirty="0">
                <a:latin typeface="Times New Roman"/>
                <a:cs typeface="Times New Roman"/>
              </a:rPr>
              <a:t>point </a:t>
            </a:r>
            <a:r>
              <a:rPr sz="3600" i="1" spc="-315" dirty="0">
                <a:latin typeface="Times New Roman"/>
                <a:cs typeface="Times New Roman"/>
              </a:rPr>
              <a:t>of </a:t>
            </a:r>
            <a:r>
              <a:rPr sz="3600" i="1" spc="-409" dirty="0">
                <a:latin typeface="Times New Roman"/>
                <a:cs typeface="Times New Roman"/>
              </a:rPr>
              <a:t>known</a:t>
            </a:r>
            <a:r>
              <a:rPr sz="3600" i="1" spc="-140" dirty="0">
                <a:latin typeface="Times New Roman"/>
                <a:cs typeface="Times New Roman"/>
              </a:rPr>
              <a:t> </a:t>
            </a:r>
            <a:r>
              <a:rPr sz="3600" i="1" spc="-350" dirty="0" smtClean="0">
                <a:latin typeface="Times New Roman"/>
                <a:cs typeface="Times New Roman"/>
              </a:rPr>
              <a:t>elevation</a:t>
            </a:r>
            <a:endParaRPr lang="en-IN" sz="36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spcBef>
                <a:spcPts val="700"/>
              </a:spcBef>
              <a:buClr>
                <a:srgbClr val="D24617"/>
              </a:buClr>
              <a:buSzPct val="84722"/>
              <a:tabLst>
                <a:tab pos="285750" algn="l"/>
              </a:tabLst>
            </a:pPr>
            <a:endParaRPr lang="en-IN" sz="3600" i="1" spc="-395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spcBef>
                <a:spcPts val="700"/>
              </a:spcBef>
              <a:buClr>
                <a:srgbClr val="D24617"/>
              </a:buClr>
              <a:buSzPct val="84722"/>
              <a:tabLst>
                <a:tab pos="285750" algn="l"/>
              </a:tabLst>
            </a:pPr>
            <a:r>
              <a:rPr sz="3600" i="1" spc="-395" dirty="0" smtClean="0">
                <a:latin typeface="Times New Roman"/>
                <a:cs typeface="Times New Roman"/>
              </a:rPr>
              <a:t>There </a:t>
            </a:r>
            <a:r>
              <a:rPr sz="3600" i="1" spc="-434" dirty="0">
                <a:latin typeface="Times New Roman"/>
                <a:cs typeface="Times New Roman"/>
              </a:rPr>
              <a:t>are </a:t>
            </a:r>
            <a:r>
              <a:rPr sz="3600" i="1" spc="-155" dirty="0">
                <a:latin typeface="Times New Roman"/>
                <a:cs typeface="Times New Roman"/>
              </a:rPr>
              <a:t>4 </a:t>
            </a:r>
            <a:r>
              <a:rPr sz="3600" i="1" spc="-325" dirty="0">
                <a:latin typeface="Times New Roman"/>
                <a:cs typeface="Times New Roman"/>
              </a:rPr>
              <a:t>kinds </a:t>
            </a:r>
            <a:r>
              <a:rPr sz="3600" i="1" spc="-315" dirty="0">
                <a:latin typeface="Times New Roman"/>
                <a:cs typeface="Times New Roman"/>
              </a:rPr>
              <a:t>of </a:t>
            </a:r>
            <a:r>
              <a:rPr sz="3600" i="1" spc="-420" dirty="0">
                <a:latin typeface="Times New Roman"/>
                <a:cs typeface="Times New Roman"/>
              </a:rPr>
              <a:t>bench</a:t>
            </a:r>
            <a:r>
              <a:rPr sz="3600" i="1" spc="-630" dirty="0">
                <a:latin typeface="Times New Roman"/>
                <a:cs typeface="Times New Roman"/>
              </a:rPr>
              <a:t> </a:t>
            </a:r>
            <a:r>
              <a:rPr sz="3600" i="1" spc="-434" dirty="0">
                <a:latin typeface="Times New Roman"/>
                <a:cs typeface="Times New Roman"/>
              </a:rPr>
              <a:t>marks</a:t>
            </a:r>
            <a:endParaRPr sz="3600" dirty="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595"/>
              </a:spcBef>
              <a:buClr>
                <a:srgbClr val="D24617"/>
              </a:buClr>
              <a:buSzPct val="84722"/>
              <a:buFont typeface="Arial"/>
              <a:buChar char=""/>
              <a:tabLst>
                <a:tab pos="285750" algn="l"/>
              </a:tabLst>
            </a:pPr>
            <a:r>
              <a:rPr sz="3600" i="1" spc="-409" dirty="0">
                <a:latin typeface="Times New Roman"/>
                <a:cs typeface="Times New Roman"/>
              </a:rPr>
              <a:t>GTS </a:t>
            </a:r>
            <a:r>
              <a:rPr sz="3600" i="1" spc="-395" dirty="0">
                <a:latin typeface="Times New Roman"/>
                <a:cs typeface="Times New Roman"/>
              </a:rPr>
              <a:t>(Great </a:t>
            </a:r>
            <a:r>
              <a:rPr sz="3600" i="1" spc="-315" dirty="0">
                <a:latin typeface="Times New Roman"/>
                <a:cs typeface="Times New Roman"/>
              </a:rPr>
              <a:t>trigonometrically </a:t>
            </a:r>
            <a:r>
              <a:rPr sz="3600" i="1" spc="-409" dirty="0">
                <a:latin typeface="Times New Roman"/>
                <a:cs typeface="Times New Roman"/>
              </a:rPr>
              <a:t>survey </a:t>
            </a:r>
            <a:r>
              <a:rPr sz="3600" i="1" spc="-420" dirty="0">
                <a:latin typeface="Times New Roman"/>
                <a:cs typeface="Times New Roman"/>
              </a:rPr>
              <a:t>bench</a:t>
            </a:r>
            <a:r>
              <a:rPr sz="3600" i="1" spc="-484" dirty="0">
                <a:latin typeface="Times New Roman"/>
                <a:cs typeface="Times New Roman"/>
              </a:rPr>
              <a:t> </a:t>
            </a:r>
            <a:r>
              <a:rPr sz="3600" i="1" spc="-475" dirty="0">
                <a:latin typeface="Times New Roman"/>
                <a:cs typeface="Times New Roman"/>
              </a:rPr>
              <a:t>mark)</a:t>
            </a:r>
            <a:endParaRPr sz="3600" dirty="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722"/>
              <a:buFont typeface="Arial"/>
              <a:buChar char=""/>
              <a:tabLst>
                <a:tab pos="285750" algn="l"/>
              </a:tabLst>
            </a:pPr>
            <a:r>
              <a:rPr sz="3600" i="1" spc="-430" dirty="0">
                <a:latin typeface="Times New Roman"/>
                <a:cs typeface="Times New Roman"/>
              </a:rPr>
              <a:t>Permanent </a:t>
            </a:r>
            <a:r>
              <a:rPr sz="3600" i="1" spc="-420" dirty="0">
                <a:latin typeface="Times New Roman"/>
                <a:cs typeface="Times New Roman"/>
              </a:rPr>
              <a:t>bench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3600" i="1" spc="-415" dirty="0">
                <a:latin typeface="Times New Roman"/>
                <a:cs typeface="Times New Roman"/>
              </a:rPr>
              <a:t>mark</a:t>
            </a:r>
            <a:endParaRPr sz="3600" dirty="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5"/>
              </a:spcBef>
              <a:buClr>
                <a:srgbClr val="D24617"/>
              </a:buClr>
              <a:buSzPct val="84722"/>
              <a:buFont typeface="Arial"/>
              <a:buChar char=""/>
              <a:tabLst>
                <a:tab pos="285750" algn="l"/>
              </a:tabLst>
            </a:pPr>
            <a:r>
              <a:rPr sz="3600" i="1" spc="-365" dirty="0">
                <a:latin typeface="Times New Roman"/>
                <a:cs typeface="Times New Roman"/>
              </a:rPr>
              <a:t>Arbitrary </a:t>
            </a:r>
            <a:r>
              <a:rPr sz="3600" i="1" spc="-420" dirty="0">
                <a:latin typeface="Times New Roman"/>
                <a:cs typeface="Times New Roman"/>
              </a:rPr>
              <a:t>bench</a:t>
            </a:r>
            <a:r>
              <a:rPr sz="3600" i="1" spc="-505" dirty="0">
                <a:latin typeface="Times New Roman"/>
                <a:cs typeface="Times New Roman"/>
              </a:rPr>
              <a:t> </a:t>
            </a:r>
            <a:r>
              <a:rPr sz="3600" i="1" spc="-415" dirty="0">
                <a:latin typeface="Times New Roman"/>
                <a:cs typeface="Times New Roman"/>
              </a:rPr>
              <a:t>mark</a:t>
            </a:r>
            <a:endParaRPr sz="3600" dirty="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722"/>
              <a:buFont typeface="Arial"/>
              <a:buChar char=""/>
              <a:tabLst>
                <a:tab pos="285750" algn="l"/>
              </a:tabLst>
            </a:pPr>
            <a:r>
              <a:rPr sz="3600" i="1" spc="-509" dirty="0">
                <a:latin typeface="Times New Roman"/>
                <a:cs typeface="Times New Roman"/>
              </a:rPr>
              <a:t>Temporary </a:t>
            </a:r>
            <a:r>
              <a:rPr sz="3600" i="1" spc="-420" dirty="0">
                <a:latin typeface="Times New Roman"/>
                <a:cs typeface="Times New Roman"/>
              </a:rPr>
              <a:t>bench</a:t>
            </a:r>
            <a:r>
              <a:rPr sz="3600" i="1" spc="-265" dirty="0">
                <a:latin typeface="Times New Roman"/>
                <a:cs typeface="Times New Roman"/>
              </a:rPr>
              <a:t> </a:t>
            </a:r>
            <a:r>
              <a:rPr sz="3600" i="1" spc="-415" dirty="0">
                <a:latin typeface="Times New Roman"/>
                <a:cs typeface="Times New Roman"/>
              </a:rPr>
              <a:t>mark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674" y="780415"/>
            <a:ext cx="3547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GTS </a:t>
            </a:r>
            <a:r>
              <a:rPr spc="-40" dirty="0"/>
              <a:t>Bench</a:t>
            </a:r>
            <a:r>
              <a:rPr spc="-450" dirty="0"/>
              <a:t> </a:t>
            </a:r>
            <a:r>
              <a:rPr spc="-95" dirty="0"/>
              <a:t>mark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379931"/>
            <a:ext cx="7413625" cy="2662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95"/>
              </a:spcBef>
              <a:buClr>
                <a:srgbClr val="D24617"/>
              </a:buClr>
              <a:buSzPct val="83928"/>
              <a:buFont typeface="Arial"/>
              <a:buChar char=""/>
              <a:tabLst>
                <a:tab pos="285750" algn="l"/>
                <a:tab pos="4626610" algn="l"/>
              </a:tabLst>
            </a:pPr>
            <a:r>
              <a:rPr sz="2800" i="1" spc="-265" dirty="0">
                <a:latin typeface="Times New Roman"/>
                <a:cs typeface="Times New Roman"/>
              </a:rPr>
              <a:t>They  </a:t>
            </a:r>
            <a:r>
              <a:rPr sz="2800" i="1" spc="-345" dirty="0">
                <a:latin typeface="Times New Roman"/>
                <a:cs typeface="Times New Roman"/>
              </a:rPr>
              <a:t>are  </a:t>
            </a:r>
            <a:r>
              <a:rPr sz="2800" i="1" spc="-220" dirty="0">
                <a:latin typeface="Times New Roman"/>
                <a:cs typeface="Times New Roman"/>
              </a:rPr>
              <a:t>the </a:t>
            </a:r>
            <a:r>
              <a:rPr sz="2800" i="1" spc="-335" dirty="0">
                <a:latin typeface="Times New Roman"/>
                <a:cs typeface="Times New Roman"/>
              </a:rPr>
              <a:t>bench</a:t>
            </a:r>
            <a:r>
              <a:rPr sz="2800" i="1" spc="-240" dirty="0">
                <a:latin typeface="Times New Roman"/>
                <a:cs typeface="Times New Roman"/>
              </a:rPr>
              <a:t> </a:t>
            </a:r>
            <a:r>
              <a:rPr sz="2800" i="1" spc="-345" dirty="0">
                <a:latin typeface="Times New Roman"/>
                <a:cs typeface="Times New Roman"/>
              </a:rPr>
              <a:t>marks</a:t>
            </a:r>
            <a:r>
              <a:rPr sz="2800" i="1" spc="-80" dirty="0">
                <a:latin typeface="Times New Roman"/>
                <a:cs typeface="Times New Roman"/>
              </a:rPr>
              <a:t> </a:t>
            </a:r>
            <a:r>
              <a:rPr sz="2800" i="1" spc="-290" dirty="0">
                <a:latin typeface="Times New Roman"/>
                <a:cs typeface="Times New Roman"/>
              </a:rPr>
              <a:t>established	</a:t>
            </a:r>
            <a:r>
              <a:rPr sz="2800" i="1" spc="-210" dirty="0">
                <a:latin typeface="Times New Roman"/>
                <a:cs typeface="Times New Roman"/>
              </a:rPr>
              <a:t>with </a:t>
            </a:r>
            <a:r>
              <a:rPr sz="2800" i="1" spc="-335" dirty="0">
                <a:latin typeface="Times New Roman"/>
                <a:cs typeface="Times New Roman"/>
              </a:rPr>
              <a:t>very </a:t>
            </a:r>
            <a:r>
              <a:rPr sz="2800" i="1" spc="-225" dirty="0">
                <a:latin typeface="Times New Roman"/>
                <a:cs typeface="Times New Roman"/>
              </a:rPr>
              <a:t>high </a:t>
            </a:r>
            <a:r>
              <a:rPr sz="2800" i="1" spc="-340" dirty="0">
                <a:latin typeface="Times New Roman"/>
                <a:cs typeface="Times New Roman"/>
              </a:rPr>
              <a:t>degree </a:t>
            </a:r>
            <a:r>
              <a:rPr sz="2800" i="1" spc="-250" dirty="0">
                <a:latin typeface="Times New Roman"/>
                <a:cs typeface="Times New Roman"/>
              </a:rPr>
              <a:t>of  </a:t>
            </a:r>
            <a:r>
              <a:rPr sz="2800" i="1" spc="-305" dirty="0">
                <a:latin typeface="Times New Roman"/>
                <a:cs typeface="Times New Roman"/>
              </a:rPr>
              <a:t>precision </a:t>
            </a:r>
            <a:r>
              <a:rPr sz="2800" i="1" spc="-200" dirty="0">
                <a:latin typeface="Times New Roman"/>
                <a:cs typeface="Times New Roman"/>
              </a:rPr>
              <a:t>at </a:t>
            </a:r>
            <a:r>
              <a:rPr sz="2800" i="1" spc="-295" dirty="0">
                <a:latin typeface="Times New Roman"/>
                <a:cs typeface="Times New Roman"/>
              </a:rPr>
              <a:t>regular </a:t>
            </a:r>
            <a:r>
              <a:rPr sz="2800" i="1" spc="-260" dirty="0">
                <a:latin typeface="Times New Roman"/>
                <a:cs typeface="Times New Roman"/>
              </a:rPr>
              <a:t>intervals </a:t>
            </a:r>
            <a:r>
              <a:rPr sz="2800" i="1" spc="-360" dirty="0">
                <a:latin typeface="Times New Roman"/>
                <a:cs typeface="Times New Roman"/>
              </a:rPr>
              <a:t>by </a:t>
            </a:r>
            <a:r>
              <a:rPr sz="2800" i="1" spc="-220" dirty="0">
                <a:latin typeface="Times New Roman"/>
                <a:cs typeface="Times New Roman"/>
              </a:rPr>
              <a:t>the </a:t>
            </a:r>
            <a:r>
              <a:rPr sz="2800" i="1" spc="-325" dirty="0">
                <a:latin typeface="Times New Roman"/>
                <a:cs typeface="Times New Roman"/>
              </a:rPr>
              <a:t>survey </a:t>
            </a:r>
            <a:r>
              <a:rPr sz="2800" i="1" spc="-245" dirty="0">
                <a:latin typeface="Times New Roman"/>
                <a:cs typeface="Times New Roman"/>
              </a:rPr>
              <a:t>of </a:t>
            </a:r>
            <a:r>
              <a:rPr sz="2800" i="1" spc="-229" dirty="0">
                <a:latin typeface="Times New Roman"/>
                <a:cs typeface="Times New Roman"/>
              </a:rPr>
              <a:t>India </a:t>
            </a:r>
            <a:r>
              <a:rPr sz="2800" i="1" spc="-270" dirty="0">
                <a:latin typeface="Times New Roman"/>
                <a:cs typeface="Times New Roman"/>
              </a:rPr>
              <a:t>Department  </a:t>
            </a:r>
            <a:r>
              <a:rPr sz="2800" i="1" spc="-170" dirty="0">
                <a:latin typeface="Times New Roman"/>
                <a:cs typeface="Times New Roman"/>
              </a:rPr>
              <a:t>all </a:t>
            </a:r>
            <a:r>
              <a:rPr sz="2800" i="1" spc="-390" dirty="0">
                <a:latin typeface="Times New Roman"/>
                <a:cs typeface="Times New Roman"/>
              </a:rPr>
              <a:t>over </a:t>
            </a:r>
            <a:r>
              <a:rPr sz="2800" i="1" spc="-220" dirty="0">
                <a:latin typeface="Times New Roman"/>
                <a:cs typeface="Times New Roman"/>
              </a:rPr>
              <a:t>the </a:t>
            </a:r>
            <a:r>
              <a:rPr sz="2800" i="1" spc="-265" dirty="0">
                <a:latin typeface="Times New Roman"/>
                <a:cs typeface="Times New Roman"/>
              </a:rPr>
              <a:t>country </a:t>
            </a:r>
            <a:r>
              <a:rPr sz="2800" i="1" spc="-254" dirty="0">
                <a:latin typeface="Times New Roman"/>
                <a:cs typeface="Times New Roman"/>
              </a:rPr>
              <a:t>Their </a:t>
            </a:r>
            <a:r>
              <a:rPr sz="2800" i="1" spc="-245" dirty="0">
                <a:latin typeface="Times New Roman"/>
                <a:cs typeface="Times New Roman"/>
              </a:rPr>
              <a:t>position </a:t>
            </a:r>
            <a:r>
              <a:rPr sz="2800" i="1" spc="-275" dirty="0">
                <a:latin typeface="Times New Roman"/>
                <a:cs typeface="Times New Roman"/>
              </a:rPr>
              <a:t>and </a:t>
            </a:r>
            <a:r>
              <a:rPr sz="2800" i="1" spc="-270" dirty="0">
                <a:latin typeface="Times New Roman"/>
                <a:cs typeface="Times New Roman"/>
              </a:rPr>
              <a:t>R.Ls </a:t>
            </a:r>
            <a:r>
              <a:rPr sz="2800" i="1" spc="-320" dirty="0">
                <a:latin typeface="Times New Roman"/>
                <a:cs typeface="Times New Roman"/>
              </a:rPr>
              <a:t>values </a:t>
            </a:r>
            <a:r>
              <a:rPr sz="2800" i="1" spc="-385" dirty="0">
                <a:latin typeface="Times New Roman"/>
                <a:cs typeface="Times New Roman"/>
              </a:rPr>
              <a:t>above </a:t>
            </a:r>
            <a:r>
              <a:rPr sz="2800" i="1" spc="-340" dirty="0">
                <a:latin typeface="Times New Roman"/>
                <a:cs typeface="Times New Roman"/>
              </a:rPr>
              <a:t>mean  </a:t>
            </a:r>
            <a:r>
              <a:rPr sz="2800" i="1" spc="-290" dirty="0">
                <a:latin typeface="Times New Roman"/>
                <a:cs typeface="Times New Roman"/>
              </a:rPr>
              <a:t>seal </a:t>
            </a:r>
            <a:r>
              <a:rPr sz="2800" i="1" spc="-280" dirty="0">
                <a:latin typeface="Times New Roman"/>
                <a:cs typeface="Times New Roman"/>
              </a:rPr>
              <a:t>level </a:t>
            </a:r>
            <a:r>
              <a:rPr sz="2800" i="1" spc="-195" dirty="0">
                <a:latin typeface="Times New Roman"/>
                <a:cs typeface="Times New Roman"/>
              </a:rPr>
              <a:t>at </a:t>
            </a:r>
            <a:r>
              <a:rPr sz="2800" i="1" spc="-330" dirty="0">
                <a:latin typeface="Times New Roman"/>
                <a:cs typeface="Times New Roman"/>
              </a:rPr>
              <a:t>Karachi </a:t>
            </a:r>
            <a:r>
              <a:rPr sz="2800" i="1" spc="-345" dirty="0">
                <a:latin typeface="Times New Roman"/>
                <a:cs typeface="Times New Roman"/>
              </a:rPr>
              <a:t>are </a:t>
            </a:r>
            <a:r>
              <a:rPr sz="2800" i="1" spc="-285" dirty="0">
                <a:latin typeface="Times New Roman"/>
                <a:cs typeface="Times New Roman"/>
              </a:rPr>
              <a:t>given </a:t>
            </a:r>
            <a:r>
              <a:rPr sz="2800" i="1" spc="-175" dirty="0">
                <a:latin typeface="Times New Roman"/>
                <a:cs typeface="Times New Roman"/>
              </a:rPr>
              <a:t>in </a:t>
            </a:r>
            <a:r>
              <a:rPr sz="2800" i="1" spc="-300" dirty="0">
                <a:latin typeface="Times New Roman"/>
                <a:cs typeface="Times New Roman"/>
              </a:rPr>
              <a:t>catalogue </a:t>
            </a:r>
            <a:r>
              <a:rPr sz="2800" i="1" spc="-315" dirty="0">
                <a:latin typeface="Times New Roman"/>
                <a:cs typeface="Times New Roman"/>
              </a:rPr>
              <a:t>formed </a:t>
            </a:r>
            <a:r>
              <a:rPr sz="2800" i="1" spc="-360" dirty="0">
                <a:latin typeface="Times New Roman"/>
                <a:cs typeface="Times New Roman"/>
              </a:rPr>
              <a:t>by </a:t>
            </a:r>
            <a:r>
              <a:rPr sz="2800" i="1" spc="-220" dirty="0">
                <a:latin typeface="Times New Roman"/>
                <a:cs typeface="Times New Roman"/>
              </a:rPr>
              <a:t>the  </a:t>
            </a:r>
            <a:r>
              <a:rPr sz="2800" i="1" spc="-225" dirty="0">
                <a:latin typeface="Times New Roman"/>
                <a:cs typeface="Times New Roman"/>
              </a:rPr>
              <a:t>department</a:t>
            </a:r>
            <a:r>
              <a:rPr sz="2600" spc="-22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5"/>
              </a:spcBef>
              <a:buClr>
                <a:srgbClr val="D24617"/>
              </a:buClr>
              <a:buSzPct val="83928"/>
              <a:buFont typeface="Arial"/>
              <a:buChar char=""/>
              <a:tabLst>
                <a:tab pos="285750" algn="l"/>
              </a:tabLst>
            </a:pPr>
            <a:r>
              <a:rPr sz="2800" i="1" spc="-345" dirty="0">
                <a:latin typeface="Times New Roman"/>
                <a:cs typeface="Times New Roman"/>
              </a:rPr>
              <a:t>Mean </a:t>
            </a:r>
            <a:r>
              <a:rPr sz="2800" i="1" spc="-355" dirty="0">
                <a:latin typeface="Times New Roman"/>
                <a:cs typeface="Times New Roman"/>
              </a:rPr>
              <a:t>sea</a:t>
            </a:r>
            <a:r>
              <a:rPr sz="2800" i="1" spc="-280" dirty="0">
                <a:latin typeface="Times New Roman"/>
                <a:cs typeface="Times New Roman"/>
              </a:rPr>
              <a:t> level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4755" y="4143755"/>
            <a:ext cx="4715256" cy="2499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8255" y="3857244"/>
            <a:ext cx="3119628" cy="2644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674" y="717931"/>
            <a:ext cx="55822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25" dirty="0"/>
              <a:t>Permanent </a:t>
            </a:r>
            <a:r>
              <a:rPr sz="4400" spc="-30" dirty="0"/>
              <a:t>Bench</a:t>
            </a:r>
            <a:r>
              <a:rPr sz="4400" spc="-520" dirty="0"/>
              <a:t> </a:t>
            </a:r>
            <a:r>
              <a:rPr sz="4400" spc="-90" dirty="0"/>
              <a:t>mark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139" y="1379931"/>
            <a:ext cx="765937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 algn="just">
              <a:lnSpc>
                <a:spcPct val="100000"/>
              </a:lnSpc>
              <a:spcBef>
                <a:spcPts val="95"/>
              </a:spcBef>
            </a:pPr>
            <a:r>
              <a:rPr sz="2350" spc="-615" dirty="0">
                <a:solidFill>
                  <a:srgbClr val="D24617"/>
                </a:solidFill>
                <a:latin typeface="Arial"/>
                <a:cs typeface="Arial"/>
              </a:rPr>
              <a:t> </a:t>
            </a:r>
            <a:r>
              <a:rPr sz="2800" i="1" spc="-345" dirty="0">
                <a:latin typeface="Times New Roman"/>
                <a:cs typeface="Times New Roman"/>
              </a:rPr>
              <a:t>Permanent </a:t>
            </a:r>
            <a:r>
              <a:rPr sz="2800" i="1" spc="-335" dirty="0">
                <a:latin typeface="Times New Roman"/>
                <a:cs typeface="Times New Roman"/>
              </a:rPr>
              <a:t>bench </a:t>
            </a:r>
            <a:r>
              <a:rPr sz="2800" i="1" spc="-340" dirty="0">
                <a:latin typeface="Times New Roman"/>
                <a:cs typeface="Times New Roman"/>
              </a:rPr>
              <a:t>marks are </a:t>
            </a:r>
            <a:r>
              <a:rPr sz="2800" i="1" spc="-254" dirty="0">
                <a:latin typeface="Times New Roman"/>
                <a:cs typeface="Times New Roman"/>
              </a:rPr>
              <a:t>fixed </a:t>
            </a:r>
            <a:r>
              <a:rPr sz="2800" i="1" spc="-175" dirty="0">
                <a:latin typeface="Times New Roman"/>
                <a:cs typeface="Times New Roman"/>
              </a:rPr>
              <a:t>in </a:t>
            </a:r>
            <a:r>
              <a:rPr sz="2800" i="1" spc="-325" dirty="0">
                <a:latin typeface="Times New Roman"/>
                <a:cs typeface="Times New Roman"/>
              </a:rPr>
              <a:t>between </a:t>
            </a:r>
            <a:r>
              <a:rPr sz="2800" i="1" spc="-330" dirty="0">
                <a:latin typeface="Times New Roman"/>
                <a:cs typeface="Times New Roman"/>
              </a:rPr>
              <a:t>GTS </a:t>
            </a:r>
            <a:r>
              <a:rPr sz="2800" i="1" spc="-335" dirty="0">
                <a:latin typeface="Times New Roman"/>
                <a:cs typeface="Times New Roman"/>
              </a:rPr>
              <a:t>bench </a:t>
            </a:r>
            <a:r>
              <a:rPr sz="2800" i="1" spc="-340" dirty="0">
                <a:latin typeface="Times New Roman"/>
                <a:cs typeface="Times New Roman"/>
              </a:rPr>
              <a:t>marks </a:t>
            </a:r>
            <a:r>
              <a:rPr sz="2800" i="1" spc="-535" dirty="0">
                <a:latin typeface="Times New Roman"/>
                <a:cs typeface="Times New Roman"/>
              </a:rPr>
              <a:t>by  </a:t>
            </a:r>
            <a:r>
              <a:rPr sz="2800" i="1" spc="-240" dirty="0">
                <a:latin typeface="Times New Roman"/>
                <a:cs typeface="Times New Roman"/>
              </a:rPr>
              <a:t>govt. </a:t>
            </a:r>
            <a:r>
              <a:rPr sz="2800" i="1" spc="-340" dirty="0">
                <a:latin typeface="Times New Roman"/>
                <a:cs typeface="Times New Roman"/>
              </a:rPr>
              <a:t>agencies </a:t>
            </a:r>
            <a:r>
              <a:rPr sz="2800" i="1" spc="-320" dirty="0">
                <a:latin typeface="Times New Roman"/>
                <a:cs typeface="Times New Roman"/>
              </a:rPr>
              <a:t>such </a:t>
            </a:r>
            <a:r>
              <a:rPr sz="2800" i="1" spc="-345" dirty="0">
                <a:latin typeface="Times New Roman"/>
                <a:cs typeface="Times New Roman"/>
              </a:rPr>
              <a:t>as</a:t>
            </a:r>
            <a:r>
              <a:rPr sz="2800" i="1" spc="10" dirty="0">
                <a:latin typeface="Times New Roman"/>
                <a:cs typeface="Times New Roman"/>
              </a:rPr>
              <a:t> </a:t>
            </a:r>
            <a:r>
              <a:rPr sz="2800" i="1" spc="-320" dirty="0">
                <a:latin typeface="Times New Roman"/>
                <a:cs typeface="Times New Roman"/>
              </a:rPr>
              <a:t>railways, </a:t>
            </a:r>
            <a:r>
              <a:rPr sz="2800" i="1" spc="-409" dirty="0">
                <a:latin typeface="Times New Roman"/>
                <a:cs typeface="Times New Roman"/>
              </a:rPr>
              <a:t>PWD, </a:t>
            </a:r>
            <a:r>
              <a:rPr sz="2800" i="1" spc="-210" dirty="0">
                <a:latin typeface="Times New Roman"/>
                <a:cs typeface="Times New Roman"/>
              </a:rPr>
              <a:t>etc. </a:t>
            </a:r>
            <a:r>
              <a:rPr sz="2800" i="1" spc="-245" dirty="0">
                <a:latin typeface="Times New Roman"/>
                <a:cs typeface="Times New Roman"/>
              </a:rPr>
              <a:t>This </a:t>
            </a:r>
            <a:r>
              <a:rPr sz="2800" i="1" spc="-330" dirty="0">
                <a:latin typeface="Times New Roman"/>
                <a:cs typeface="Times New Roman"/>
              </a:rPr>
              <a:t>bench </a:t>
            </a:r>
            <a:r>
              <a:rPr sz="2800" i="1" spc="-340" dirty="0">
                <a:latin typeface="Times New Roman"/>
                <a:cs typeface="Times New Roman"/>
              </a:rPr>
              <a:t>marks </a:t>
            </a:r>
            <a:r>
              <a:rPr sz="2800" i="1" spc="-345" dirty="0">
                <a:latin typeface="Times New Roman"/>
                <a:cs typeface="Times New Roman"/>
              </a:rPr>
              <a:t>are  </a:t>
            </a:r>
            <a:r>
              <a:rPr sz="2800" i="1" spc="-215" dirty="0">
                <a:latin typeface="Times New Roman"/>
                <a:cs typeface="Times New Roman"/>
              </a:rPr>
              <a:t>written </a:t>
            </a:r>
            <a:r>
              <a:rPr sz="2800" i="1" spc="-310" dirty="0">
                <a:latin typeface="Times New Roman"/>
                <a:cs typeface="Times New Roman"/>
              </a:rPr>
              <a:t>on </a:t>
            </a:r>
            <a:r>
              <a:rPr sz="2800" i="1" spc="-280" dirty="0">
                <a:latin typeface="Times New Roman"/>
                <a:cs typeface="Times New Roman"/>
              </a:rPr>
              <a:t>permanent </a:t>
            </a:r>
            <a:r>
              <a:rPr sz="2800" i="1" spc="-305" dirty="0">
                <a:latin typeface="Times New Roman"/>
                <a:cs typeface="Times New Roman"/>
              </a:rPr>
              <a:t>objects </a:t>
            </a:r>
            <a:r>
              <a:rPr sz="2800" i="1" spc="-320" dirty="0">
                <a:latin typeface="Times New Roman"/>
                <a:cs typeface="Times New Roman"/>
              </a:rPr>
              <a:t>such </a:t>
            </a:r>
            <a:r>
              <a:rPr sz="2800" i="1" spc="-345" dirty="0">
                <a:latin typeface="Times New Roman"/>
                <a:cs typeface="Times New Roman"/>
              </a:rPr>
              <a:t>as </a:t>
            </a:r>
            <a:r>
              <a:rPr sz="2800" i="1" spc="-275" dirty="0">
                <a:latin typeface="Times New Roman"/>
                <a:cs typeface="Times New Roman"/>
              </a:rPr>
              <a:t>milestones, </a:t>
            </a:r>
            <a:r>
              <a:rPr sz="2800" i="1" spc="-254" dirty="0">
                <a:latin typeface="Times New Roman"/>
                <a:cs typeface="Times New Roman"/>
              </a:rPr>
              <a:t>culverts, </a:t>
            </a:r>
            <a:r>
              <a:rPr sz="2800" i="1" spc="-310" dirty="0">
                <a:latin typeface="Times New Roman"/>
                <a:cs typeface="Times New Roman"/>
              </a:rPr>
              <a:t>bridges  </a:t>
            </a:r>
            <a:r>
              <a:rPr sz="2800" i="1" spc="-280" dirty="0">
                <a:latin typeface="Times New Roman"/>
                <a:cs typeface="Times New Roman"/>
              </a:rPr>
              <a:t>etc </a:t>
            </a:r>
            <a:r>
              <a:rPr sz="2800" i="1" spc="-215" dirty="0">
                <a:latin typeface="Times New Roman"/>
                <a:cs typeface="Times New Roman"/>
              </a:rPr>
              <a:t>their </a:t>
            </a:r>
            <a:r>
              <a:rPr sz="2800" i="1" spc="-290" dirty="0">
                <a:latin typeface="Times New Roman"/>
                <a:cs typeface="Times New Roman"/>
              </a:rPr>
              <a:t>value </a:t>
            </a:r>
            <a:r>
              <a:rPr sz="2800" i="1" spc="-340" dirty="0">
                <a:latin typeface="Times New Roman"/>
                <a:cs typeface="Times New Roman"/>
              </a:rPr>
              <a:t>are </a:t>
            </a:r>
            <a:r>
              <a:rPr sz="2800" i="1" spc="-285" dirty="0">
                <a:latin typeface="Times New Roman"/>
                <a:cs typeface="Times New Roman"/>
              </a:rPr>
              <a:t>clearly </a:t>
            </a:r>
            <a:r>
              <a:rPr sz="2800" i="1" spc="-215" dirty="0">
                <a:latin typeface="Times New Roman"/>
                <a:cs typeface="Times New Roman"/>
              </a:rPr>
              <a:t>written </a:t>
            </a:r>
            <a:r>
              <a:rPr sz="2800" i="1" spc="-275" dirty="0">
                <a:latin typeface="Times New Roman"/>
                <a:cs typeface="Times New Roman"/>
              </a:rPr>
              <a:t>and </a:t>
            </a:r>
            <a:r>
              <a:rPr sz="2800" i="1" spc="-215" dirty="0">
                <a:latin typeface="Times New Roman"/>
                <a:cs typeface="Times New Roman"/>
              </a:rPr>
              <a:t>their </a:t>
            </a:r>
            <a:r>
              <a:rPr sz="2800" i="1" spc="-245" dirty="0">
                <a:latin typeface="Times New Roman"/>
                <a:cs typeface="Times New Roman"/>
              </a:rPr>
              <a:t>position </a:t>
            </a:r>
            <a:r>
              <a:rPr sz="2800" i="1" spc="-345" dirty="0">
                <a:latin typeface="Times New Roman"/>
                <a:cs typeface="Times New Roman"/>
              </a:rPr>
              <a:t>are </a:t>
            </a:r>
            <a:r>
              <a:rPr sz="2800" i="1" spc="-350" dirty="0">
                <a:latin typeface="Times New Roman"/>
                <a:cs typeface="Times New Roman"/>
              </a:rPr>
              <a:t>recorded  </a:t>
            </a:r>
            <a:r>
              <a:rPr sz="2800" i="1" spc="-300" dirty="0">
                <a:latin typeface="Times New Roman"/>
                <a:cs typeface="Times New Roman"/>
              </a:rPr>
              <a:t>for </a:t>
            </a:r>
            <a:r>
              <a:rPr sz="2800" i="1" spc="-235" dirty="0">
                <a:latin typeface="Times New Roman"/>
                <a:cs typeface="Times New Roman"/>
              </a:rPr>
              <a:t>future</a:t>
            </a:r>
            <a:r>
              <a:rPr sz="2800" i="1" spc="-275" dirty="0">
                <a:latin typeface="Times New Roman"/>
                <a:cs typeface="Times New Roman"/>
              </a:rPr>
              <a:t> </a:t>
            </a:r>
            <a:r>
              <a:rPr sz="2800" i="1" spc="-300" dirty="0">
                <a:latin typeface="Times New Roman"/>
                <a:cs typeface="Times New Roman"/>
              </a:rPr>
              <a:t>reference</a:t>
            </a:r>
            <a:r>
              <a:rPr sz="2600" spc="-3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6255" y="3785615"/>
            <a:ext cx="4920996" cy="2429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489584"/>
            <a:ext cx="7871459" cy="400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spc="-705" dirty="0">
                <a:solidFill>
                  <a:srgbClr val="D24617"/>
                </a:solidFill>
                <a:latin typeface="Arial"/>
                <a:cs typeface="Arial"/>
              </a:rPr>
              <a:t> </a:t>
            </a:r>
            <a:r>
              <a:rPr sz="3200" i="1" spc="-325" dirty="0">
                <a:solidFill>
                  <a:srgbClr val="0000FF"/>
                </a:solidFill>
                <a:latin typeface="Times New Roman"/>
                <a:cs typeface="Times New Roman"/>
              </a:rPr>
              <a:t>Arbitrary </a:t>
            </a:r>
            <a:r>
              <a:rPr sz="3200" i="1" spc="-370" dirty="0">
                <a:solidFill>
                  <a:srgbClr val="0000FF"/>
                </a:solidFill>
                <a:latin typeface="Times New Roman"/>
                <a:cs typeface="Times New Roman"/>
              </a:rPr>
              <a:t>bench </a:t>
            </a:r>
            <a:r>
              <a:rPr sz="3200" i="1" spc="-315" dirty="0">
                <a:solidFill>
                  <a:srgbClr val="0000FF"/>
                </a:solidFill>
                <a:latin typeface="Times New Roman"/>
                <a:cs typeface="Times New Roman"/>
              </a:rPr>
              <a:t>marks</a:t>
            </a:r>
            <a:r>
              <a:rPr sz="3200" i="1" spc="-315" dirty="0">
                <a:latin typeface="Times New Roman"/>
                <a:cs typeface="Times New Roman"/>
              </a:rPr>
              <a:t>:- </a:t>
            </a:r>
            <a:r>
              <a:rPr sz="3200" i="1" spc="-355" dirty="0">
                <a:latin typeface="Times New Roman"/>
                <a:cs typeface="Times New Roman"/>
              </a:rPr>
              <a:t>These </a:t>
            </a:r>
            <a:r>
              <a:rPr sz="3200" i="1" spc="-385" dirty="0">
                <a:latin typeface="Times New Roman"/>
                <a:cs typeface="Times New Roman"/>
              </a:rPr>
              <a:t>are </a:t>
            </a:r>
            <a:r>
              <a:rPr sz="3200" i="1" spc="-380" dirty="0">
                <a:latin typeface="Times New Roman"/>
                <a:cs typeface="Times New Roman"/>
              </a:rPr>
              <a:t>reference </a:t>
            </a:r>
            <a:r>
              <a:rPr sz="3200" i="1" spc="-280" dirty="0">
                <a:latin typeface="Times New Roman"/>
                <a:cs typeface="Times New Roman"/>
              </a:rPr>
              <a:t>points</a:t>
            </a:r>
            <a:r>
              <a:rPr sz="3200" i="1" spc="-555" dirty="0">
                <a:latin typeface="Times New Roman"/>
                <a:cs typeface="Times New Roman"/>
              </a:rPr>
              <a:t> </a:t>
            </a:r>
            <a:r>
              <a:rPr sz="3200" i="1" spc="-440" dirty="0">
                <a:latin typeface="Times New Roman"/>
                <a:cs typeface="Times New Roman"/>
              </a:rPr>
              <a:t>whose</a:t>
            </a:r>
            <a:endParaRPr sz="3200">
              <a:latin typeface="Times New Roman"/>
              <a:cs typeface="Times New Roman"/>
            </a:endParaRPr>
          </a:p>
          <a:p>
            <a:pPr marL="285115" marR="5080">
              <a:lnSpc>
                <a:spcPct val="100000"/>
              </a:lnSpc>
            </a:pPr>
            <a:r>
              <a:rPr sz="3200" i="1" spc="-240" dirty="0">
                <a:latin typeface="Times New Roman"/>
                <a:cs typeface="Times New Roman"/>
              </a:rPr>
              <a:t>R.L.s </a:t>
            </a:r>
            <a:r>
              <a:rPr sz="3200" i="1" spc="-385" dirty="0">
                <a:latin typeface="Times New Roman"/>
                <a:cs typeface="Times New Roman"/>
              </a:rPr>
              <a:t>are </a:t>
            </a:r>
            <a:r>
              <a:rPr sz="3200" i="1" spc="-275" dirty="0">
                <a:latin typeface="Times New Roman"/>
                <a:cs typeface="Times New Roman"/>
              </a:rPr>
              <a:t>arbitrarily </a:t>
            </a:r>
            <a:r>
              <a:rPr sz="3200" i="1" spc="-320" dirty="0">
                <a:latin typeface="Times New Roman"/>
                <a:cs typeface="Times New Roman"/>
              </a:rPr>
              <a:t>assumed.They </a:t>
            </a:r>
            <a:r>
              <a:rPr sz="3200" i="1" spc="-385" dirty="0">
                <a:latin typeface="Times New Roman"/>
                <a:cs typeface="Times New Roman"/>
              </a:rPr>
              <a:t>are </a:t>
            </a:r>
            <a:r>
              <a:rPr sz="3200" i="1" spc="-365" dirty="0">
                <a:latin typeface="Times New Roman"/>
                <a:cs typeface="Times New Roman"/>
              </a:rPr>
              <a:t>used </a:t>
            </a:r>
            <a:r>
              <a:rPr sz="3200" i="1" spc="-195" dirty="0">
                <a:latin typeface="Times New Roman"/>
                <a:cs typeface="Times New Roman"/>
              </a:rPr>
              <a:t>in </a:t>
            </a:r>
            <a:r>
              <a:rPr sz="3200" i="1" spc="-300" dirty="0">
                <a:latin typeface="Times New Roman"/>
                <a:cs typeface="Times New Roman"/>
              </a:rPr>
              <a:t>small </a:t>
            </a:r>
            <a:r>
              <a:rPr sz="3200" i="1" spc="-420" dirty="0">
                <a:latin typeface="Times New Roman"/>
                <a:cs typeface="Times New Roman"/>
              </a:rPr>
              <a:t>works  </a:t>
            </a:r>
            <a:r>
              <a:rPr sz="3200" i="1" spc="-360" dirty="0">
                <a:latin typeface="Times New Roman"/>
                <a:cs typeface="Times New Roman"/>
              </a:rPr>
              <a:t>such </a:t>
            </a:r>
            <a:r>
              <a:rPr sz="3200" i="1" spc="-370" dirty="0">
                <a:latin typeface="Times New Roman"/>
                <a:cs typeface="Times New Roman"/>
              </a:rPr>
              <a:t>bench mark </a:t>
            </a:r>
            <a:r>
              <a:rPr sz="3200" i="1" spc="-409" dirty="0">
                <a:latin typeface="Times New Roman"/>
                <a:cs typeface="Times New Roman"/>
              </a:rPr>
              <a:t>may </a:t>
            </a:r>
            <a:r>
              <a:rPr sz="3200" i="1" spc="-430" dirty="0">
                <a:latin typeface="Times New Roman"/>
                <a:cs typeface="Times New Roman"/>
              </a:rPr>
              <a:t>be </a:t>
            </a:r>
            <a:r>
              <a:rPr sz="3200" i="1" spc="-390" dirty="0">
                <a:latin typeface="Times New Roman"/>
                <a:cs typeface="Times New Roman"/>
              </a:rPr>
              <a:t>assumed as </a:t>
            </a:r>
            <a:r>
              <a:rPr sz="3200" i="1" spc="-95" dirty="0">
                <a:latin typeface="Times New Roman"/>
                <a:cs typeface="Times New Roman"/>
              </a:rPr>
              <a:t>100. </a:t>
            </a:r>
            <a:r>
              <a:rPr sz="3200" i="1" spc="-395" dirty="0">
                <a:latin typeface="Times New Roman"/>
                <a:cs typeface="Times New Roman"/>
              </a:rPr>
              <a:t>or </a:t>
            </a:r>
            <a:r>
              <a:rPr sz="3200" i="1" spc="-135" dirty="0">
                <a:latin typeface="Times New Roman"/>
                <a:cs typeface="Times New Roman"/>
              </a:rPr>
              <a:t>50</a:t>
            </a:r>
            <a:r>
              <a:rPr sz="3200" i="1" spc="-360" dirty="0">
                <a:latin typeface="Times New Roman"/>
                <a:cs typeface="Times New Roman"/>
              </a:rPr>
              <a:t> </a:t>
            </a:r>
            <a:r>
              <a:rPr sz="3200" i="1" spc="-475" dirty="0">
                <a:latin typeface="Times New Roman"/>
                <a:cs typeface="Times New Roman"/>
              </a:rPr>
              <a:t>m</a:t>
            </a:r>
            <a:endParaRPr sz="3200">
              <a:latin typeface="Times New Roman"/>
              <a:cs typeface="Times New Roman"/>
            </a:endParaRPr>
          </a:p>
          <a:p>
            <a:pPr marL="285115" marR="118110" indent="-273050">
              <a:lnSpc>
                <a:spcPct val="100000"/>
              </a:lnSpc>
              <a:spcBef>
                <a:spcPts val="600"/>
              </a:spcBef>
            </a:pPr>
            <a:r>
              <a:rPr sz="2700" spc="-705" dirty="0">
                <a:solidFill>
                  <a:srgbClr val="D24617"/>
                </a:solidFill>
                <a:latin typeface="Arial"/>
                <a:cs typeface="Arial"/>
              </a:rPr>
              <a:t> </a:t>
            </a:r>
            <a:r>
              <a:rPr sz="3200" i="1" spc="-459" dirty="0">
                <a:solidFill>
                  <a:srgbClr val="0000FF"/>
                </a:solidFill>
                <a:latin typeface="Times New Roman"/>
                <a:cs typeface="Times New Roman"/>
              </a:rPr>
              <a:t>Temporary </a:t>
            </a:r>
            <a:r>
              <a:rPr sz="3200" i="1" spc="-370" dirty="0">
                <a:solidFill>
                  <a:srgbClr val="0000FF"/>
                </a:solidFill>
                <a:latin typeface="Times New Roman"/>
                <a:cs typeface="Times New Roman"/>
              </a:rPr>
              <a:t>bench </a:t>
            </a:r>
            <a:r>
              <a:rPr sz="3200" i="1" spc="-315" dirty="0">
                <a:solidFill>
                  <a:srgbClr val="0000FF"/>
                </a:solidFill>
                <a:latin typeface="Times New Roman"/>
                <a:cs typeface="Times New Roman"/>
              </a:rPr>
              <a:t>marks</a:t>
            </a:r>
            <a:r>
              <a:rPr sz="3200" i="1" spc="-315" dirty="0">
                <a:latin typeface="Times New Roman"/>
                <a:cs typeface="Times New Roman"/>
              </a:rPr>
              <a:t>:- </a:t>
            </a:r>
            <a:r>
              <a:rPr sz="3200" i="1" spc="-290" dirty="0">
                <a:latin typeface="Times New Roman"/>
                <a:cs typeface="Times New Roman"/>
              </a:rPr>
              <a:t>They </a:t>
            </a:r>
            <a:r>
              <a:rPr sz="3200" i="1" spc="-385" dirty="0">
                <a:latin typeface="Times New Roman"/>
                <a:cs typeface="Times New Roman"/>
              </a:rPr>
              <a:t>are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80" dirty="0">
                <a:latin typeface="Times New Roman"/>
                <a:cs typeface="Times New Roman"/>
              </a:rPr>
              <a:t>reference </a:t>
            </a:r>
            <a:r>
              <a:rPr sz="3200" i="1" spc="-280" dirty="0">
                <a:latin typeface="Times New Roman"/>
                <a:cs typeface="Times New Roman"/>
              </a:rPr>
              <a:t>points  </a:t>
            </a:r>
            <a:r>
              <a:rPr sz="3200" i="1" spc="-315" dirty="0">
                <a:latin typeface="Times New Roman"/>
                <a:cs typeface="Times New Roman"/>
              </a:rPr>
              <a:t>established </a:t>
            </a:r>
            <a:r>
              <a:rPr sz="3200" i="1" spc="-265" dirty="0">
                <a:latin typeface="Times New Roman"/>
                <a:cs typeface="Times New Roman"/>
              </a:rPr>
              <a:t>during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270" dirty="0">
                <a:latin typeface="Times New Roman"/>
                <a:cs typeface="Times New Roman"/>
              </a:rPr>
              <a:t>levelling </a:t>
            </a:r>
            <a:r>
              <a:rPr sz="3200" i="1" spc="-345" dirty="0">
                <a:latin typeface="Times New Roman"/>
                <a:cs typeface="Times New Roman"/>
              </a:rPr>
              <a:t>operations </a:t>
            </a:r>
            <a:r>
              <a:rPr sz="3200" i="1" spc="-390" dirty="0">
                <a:latin typeface="Times New Roman"/>
                <a:cs typeface="Times New Roman"/>
              </a:rPr>
              <a:t>when </a:t>
            </a:r>
            <a:r>
              <a:rPr sz="3200" i="1" spc="-320" dirty="0">
                <a:latin typeface="Times New Roman"/>
                <a:cs typeface="Times New Roman"/>
              </a:rPr>
              <a:t>there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35" dirty="0">
                <a:latin typeface="Times New Roman"/>
                <a:cs typeface="Times New Roman"/>
              </a:rPr>
              <a:t>a  </a:t>
            </a:r>
            <a:r>
              <a:rPr sz="3200" i="1" spc="-365" dirty="0">
                <a:latin typeface="Times New Roman"/>
                <a:cs typeface="Times New Roman"/>
              </a:rPr>
              <a:t>break </a:t>
            </a:r>
            <a:r>
              <a:rPr sz="3200" i="1" spc="-195" dirty="0">
                <a:latin typeface="Times New Roman"/>
                <a:cs typeface="Times New Roman"/>
              </a:rPr>
              <a:t>in </a:t>
            </a:r>
            <a:r>
              <a:rPr sz="3200" i="1" spc="-325" dirty="0">
                <a:latin typeface="Times New Roman"/>
                <a:cs typeface="Times New Roman"/>
              </a:rPr>
              <a:t>work, </a:t>
            </a:r>
            <a:r>
              <a:rPr sz="3200" i="1" spc="-395" dirty="0">
                <a:latin typeface="Times New Roman"/>
                <a:cs typeface="Times New Roman"/>
              </a:rPr>
              <a:t>or </a:t>
            </a:r>
            <a:r>
              <a:rPr sz="3200" i="1" spc="-225" dirty="0">
                <a:latin typeface="Times New Roman"/>
                <a:cs typeface="Times New Roman"/>
              </a:rPr>
              <a:t>at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40" dirty="0">
                <a:latin typeface="Times New Roman"/>
                <a:cs typeface="Times New Roman"/>
              </a:rPr>
              <a:t>end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445" dirty="0">
                <a:latin typeface="Times New Roman"/>
                <a:cs typeface="Times New Roman"/>
              </a:rPr>
              <a:t>day’s </a:t>
            </a:r>
            <a:r>
              <a:rPr sz="3200" i="1" spc="-420" dirty="0">
                <a:latin typeface="Times New Roman"/>
                <a:cs typeface="Times New Roman"/>
              </a:rPr>
              <a:t>work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30" dirty="0">
                <a:latin typeface="Times New Roman"/>
                <a:cs typeface="Times New Roman"/>
              </a:rPr>
              <a:t>value </a:t>
            </a:r>
            <a:r>
              <a:rPr sz="3200" i="1" spc="-280" dirty="0">
                <a:latin typeface="Times New Roman"/>
                <a:cs typeface="Times New Roman"/>
              </a:rPr>
              <a:t>of  </a:t>
            </a:r>
            <a:r>
              <a:rPr sz="3200" i="1" spc="-375" dirty="0">
                <a:latin typeface="Times New Roman"/>
                <a:cs typeface="Times New Roman"/>
              </a:rPr>
              <a:t>reduced </a:t>
            </a:r>
            <a:r>
              <a:rPr sz="3200" i="1" spc="-325" dirty="0">
                <a:latin typeface="Times New Roman"/>
                <a:cs typeface="Times New Roman"/>
              </a:rPr>
              <a:t>levels </a:t>
            </a:r>
            <a:r>
              <a:rPr sz="3200" i="1" spc="-385" dirty="0">
                <a:latin typeface="Times New Roman"/>
                <a:cs typeface="Times New Roman"/>
              </a:rPr>
              <a:t>are </a:t>
            </a:r>
            <a:r>
              <a:rPr sz="3200" i="1" spc="-375" dirty="0">
                <a:latin typeface="Times New Roman"/>
                <a:cs typeface="Times New Roman"/>
              </a:rPr>
              <a:t>marked </a:t>
            </a:r>
            <a:r>
              <a:rPr sz="3200" i="1" spc="-350" dirty="0">
                <a:latin typeface="Times New Roman"/>
                <a:cs typeface="Times New Roman"/>
              </a:rPr>
              <a:t>on </a:t>
            </a:r>
            <a:r>
              <a:rPr sz="3200" i="1" spc="-445" dirty="0">
                <a:latin typeface="Times New Roman"/>
                <a:cs typeface="Times New Roman"/>
              </a:rPr>
              <a:t>some </a:t>
            </a:r>
            <a:r>
              <a:rPr sz="3200" i="1" spc="-320" dirty="0">
                <a:latin typeface="Times New Roman"/>
                <a:cs typeface="Times New Roman"/>
              </a:rPr>
              <a:t>permanent </a:t>
            </a:r>
            <a:r>
              <a:rPr sz="3200" i="1" spc="-340" dirty="0">
                <a:latin typeface="Times New Roman"/>
                <a:cs typeface="Times New Roman"/>
              </a:rPr>
              <a:t>objects </a:t>
            </a:r>
            <a:r>
              <a:rPr sz="3200" i="1" spc="-360" dirty="0">
                <a:latin typeface="Times New Roman"/>
                <a:cs typeface="Times New Roman"/>
              </a:rPr>
              <a:t>such  </a:t>
            </a:r>
            <a:r>
              <a:rPr sz="3200" i="1" spc="-390" dirty="0">
                <a:latin typeface="Times New Roman"/>
                <a:cs typeface="Times New Roman"/>
              </a:rPr>
              <a:t>as </a:t>
            </a:r>
            <a:r>
              <a:rPr sz="3200" i="1" spc="-315" dirty="0">
                <a:latin typeface="Times New Roman"/>
                <a:cs typeface="Times New Roman"/>
              </a:rPr>
              <a:t>stones, </a:t>
            </a:r>
            <a:r>
              <a:rPr sz="3200" i="1" spc="-355" dirty="0">
                <a:latin typeface="Times New Roman"/>
                <a:cs typeface="Times New Roman"/>
              </a:rPr>
              <a:t>trees</a:t>
            </a:r>
            <a:r>
              <a:rPr sz="3200" i="1" spc="-670" dirty="0">
                <a:latin typeface="Times New Roman"/>
                <a:cs typeface="Times New Roman"/>
              </a:rPr>
              <a:t> </a:t>
            </a:r>
            <a:r>
              <a:rPr sz="3200" i="1" spc="-225" dirty="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674" y="780415"/>
            <a:ext cx="70332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5" dirty="0"/>
              <a:t>Temporary </a:t>
            </a:r>
            <a:r>
              <a:rPr spc="-140" dirty="0"/>
              <a:t>Adjustments </a:t>
            </a:r>
            <a:r>
              <a:rPr spc="-180" dirty="0"/>
              <a:t>of </a:t>
            </a:r>
            <a:r>
              <a:rPr spc="10" dirty="0"/>
              <a:t>a</a:t>
            </a:r>
            <a:r>
              <a:rPr spc="-455" dirty="0"/>
              <a:t> </a:t>
            </a:r>
            <a:r>
              <a:rPr spc="-225" dirty="0"/>
              <a:t>level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366265"/>
            <a:ext cx="6686550" cy="325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5"/>
              </a:spcBef>
              <a:buClr>
                <a:srgbClr val="D24617"/>
              </a:buClr>
              <a:buSzPct val="84375"/>
              <a:tabLst>
                <a:tab pos="285750" algn="l"/>
              </a:tabLst>
            </a:pPr>
            <a:r>
              <a:rPr sz="3200" i="1" spc="-355" dirty="0">
                <a:latin typeface="Times New Roman"/>
                <a:cs typeface="Times New Roman"/>
              </a:rPr>
              <a:t>These </a:t>
            </a:r>
            <a:r>
              <a:rPr sz="3200" i="1" spc="-295" dirty="0">
                <a:latin typeface="Times New Roman"/>
                <a:cs typeface="Times New Roman"/>
              </a:rPr>
              <a:t>adjustments </a:t>
            </a:r>
            <a:r>
              <a:rPr sz="3200" i="1" spc="-385" dirty="0">
                <a:latin typeface="Times New Roman"/>
                <a:cs typeface="Times New Roman"/>
              </a:rPr>
              <a:t>are </a:t>
            </a:r>
            <a:r>
              <a:rPr sz="3200" i="1" spc="-355" dirty="0">
                <a:latin typeface="Times New Roman"/>
                <a:cs typeface="Times New Roman"/>
              </a:rPr>
              <a:t>performed </a:t>
            </a:r>
            <a:r>
              <a:rPr sz="3200" i="1" spc="-225" dirty="0">
                <a:latin typeface="Times New Roman"/>
                <a:cs typeface="Times New Roman"/>
              </a:rPr>
              <a:t>at </a:t>
            </a:r>
            <a:r>
              <a:rPr sz="3200" i="1" spc="-370" dirty="0">
                <a:latin typeface="Times New Roman"/>
                <a:cs typeface="Times New Roman"/>
              </a:rPr>
              <a:t>every </a:t>
            </a:r>
            <a:r>
              <a:rPr sz="3200" i="1" spc="-305" dirty="0">
                <a:latin typeface="Times New Roman"/>
                <a:cs typeface="Times New Roman"/>
              </a:rPr>
              <a:t>setup </a:t>
            </a:r>
            <a:r>
              <a:rPr sz="3200" i="1" spc="-505" dirty="0">
                <a:latin typeface="Times New Roman"/>
                <a:cs typeface="Times New Roman"/>
              </a:rPr>
              <a:t>of  </a:t>
            </a:r>
            <a:r>
              <a:rPr sz="3200" i="1" spc="-270" dirty="0">
                <a:latin typeface="Times New Roman"/>
                <a:cs typeface="Times New Roman"/>
              </a:rPr>
              <a:t>instrument</a:t>
            </a:r>
            <a:endParaRPr sz="3200" dirty="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229" dirty="0">
                <a:latin typeface="Times New Roman"/>
                <a:cs typeface="Times New Roman"/>
              </a:rPr>
              <a:t>Setting </a:t>
            </a:r>
            <a:r>
              <a:rPr sz="3200" i="1" spc="-300" dirty="0">
                <a:latin typeface="Times New Roman"/>
                <a:cs typeface="Times New Roman"/>
              </a:rPr>
              <a:t>up </a:t>
            </a:r>
            <a:r>
              <a:rPr sz="3200" i="1" spc="-275" dirty="0">
                <a:latin typeface="Times New Roman"/>
                <a:cs typeface="Times New Roman"/>
              </a:rPr>
              <a:t>of</a:t>
            </a:r>
            <a:r>
              <a:rPr sz="3200" i="1" spc="-254" dirty="0">
                <a:latin typeface="Times New Roman"/>
                <a:cs typeface="Times New Roman"/>
              </a:rPr>
              <a:t> </a:t>
            </a:r>
            <a:r>
              <a:rPr sz="3200" i="1" spc="-300" dirty="0">
                <a:latin typeface="Times New Roman"/>
                <a:cs typeface="Times New Roman"/>
              </a:rPr>
              <a:t>level</a:t>
            </a:r>
            <a:endParaRPr sz="3200" dirty="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315" dirty="0">
                <a:latin typeface="Times New Roman"/>
                <a:cs typeface="Times New Roman"/>
              </a:rPr>
              <a:t>Levelling </a:t>
            </a:r>
            <a:r>
              <a:rPr sz="3200" i="1" spc="-275" dirty="0">
                <a:latin typeface="Times New Roman"/>
                <a:cs typeface="Times New Roman"/>
              </a:rPr>
              <a:t>of</a:t>
            </a:r>
            <a:r>
              <a:rPr sz="3200" i="1" spc="-355" dirty="0">
                <a:latin typeface="Times New Roman"/>
                <a:cs typeface="Times New Roman"/>
              </a:rPr>
              <a:t> </a:t>
            </a:r>
            <a:r>
              <a:rPr sz="3200" i="1" spc="-345" dirty="0">
                <a:latin typeface="Times New Roman"/>
                <a:cs typeface="Times New Roman"/>
              </a:rPr>
              <a:t>telescope</a:t>
            </a:r>
            <a:endParaRPr sz="3200" dirty="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434" dirty="0">
                <a:latin typeface="Times New Roman"/>
                <a:cs typeface="Times New Roman"/>
              </a:rPr>
              <a:t>Focusing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85" dirty="0">
                <a:latin typeface="Times New Roman"/>
                <a:cs typeface="Times New Roman"/>
              </a:rPr>
              <a:t>eye</a:t>
            </a:r>
            <a:r>
              <a:rPr sz="3200" i="1" spc="-280" dirty="0">
                <a:latin typeface="Times New Roman"/>
                <a:cs typeface="Times New Roman"/>
              </a:rPr>
              <a:t> </a:t>
            </a:r>
            <a:r>
              <a:rPr sz="3200" i="1" spc="-390" dirty="0" smtClean="0">
                <a:latin typeface="Times New Roman"/>
                <a:cs typeface="Times New Roman"/>
              </a:rPr>
              <a:t>p</a:t>
            </a:r>
            <a:r>
              <a:rPr lang="en-IN" sz="3200" i="1" spc="-390" dirty="0" err="1" smtClean="0">
                <a:latin typeface="Times New Roman"/>
                <a:cs typeface="Times New Roman"/>
              </a:rPr>
              <a:t>i</a:t>
            </a:r>
            <a:r>
              <a:rPr lang="en-IN" sz="3200" i="1" spc="-390" dirty="0" err="1">
                <a:latin typeface="Times New Roman"/>
                <a:cs typeface="Times New Roman"/>
              </a:rPr>
              <a:t>e</a:t>
            </a:r>
            <a:r>
              <a:rPr sz="3200" i="1" spc="-390" dirty="0" err="1" smtClean="0">
                <a:latin typeface="Times New Roman"/>
                <a:cs typeface="Times New Roman"/>
              </a:rPr>
              <a:t>ce</a:t>
            </a:r>
            <a:endParaRPr sz="3200" dirty="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425" dirty="0">
                <a:latin typeface="Times New Roman"/>
                <a:cs typeface="Times New Roman"/>
              </a:rPr>
              <a:t>Focusing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320" dirty="0">
                <a:latin typeface="Times New Roman"/>
                <a:cs typeface="Times New Roman"/>
              </a:rPr>
              <a:t>object</a:t>
            </a:r>
            <a:r>
              <a:rPr sz="3200" i="1" spc="-520" dirty="0">
                <a:latin typeface="Times New Roman"/>
                <a:cs typeface="Times New Roman"/>
              </a:rPr>
              <a:t> </a:t>
            </a:r>
            <a:r>
              <a:rPr sz="3200" i="1" spc="-340" dirty="0">
                <a:latin typeface="Times New Roman"/>
                <a:cs typeface="Times New Roman"/>
              </a:rPr>
              <a:t>glass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235" y="433222"/>
            <a:ext cx="8011159" cy="51181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12420" indent="-274320">
              <a:lnSpc>
                <a:spcPct val="100000"/>
              </a:lnSpc>
              <a:spcBef>
                <a:spcPts val="400"/>
              </a:spcBef>
              <a:buClr>
                <a:srgbClr val="D24617"/>
              </a:buClr>
              <a:buSzPct val="83928"/>
              <a:buFont typeface="Arial"/>
              <a:buChar char=""/>
              <a:tabLst>
                <a:tab pos="312420" algn="l"/>
              </a:tabLst>
            </a:pPr>
            <a:r>
              <a:rPr sz="2800" i="1" spc="-200" dirty="0">
                <a:solidFill>
                  <a:srgbClr val="0000FF"/>
                </a:solidFill>
                <a:latin typeface="Times New Roman"/>
                <a:cs typeface="Times New Roman"/>
              </a:rPr>
              <a:t>Setting </a:t>
            </a:r>
            <a:r>
              <a:rPr sz="2800" i="1" spc="-265" dirty="0">
                <a:solidFill>
                  <a:srgbClr val="0000FF"/>
                </a:solidFill>
                <a:latin typeface="Times New Roman"/>
                <a:cs typeface="Times New Roman"/>
              </a:rPr>
              <a:t>up </a:t>
            </a:r>
            <a:r>
              <a:rPr sz="2800" i="1" spc="-220" dirty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sz="2800" i="1" spc="-235" dirty="0">
                <a:solidFill>
                  <a:srgbClr val="0000FF"/>
                </a:solidFill>
                <a:latin typeface="Times New Roman"/>
                <a:cs typeface="Times New Roman"/>
              </a:rPr>
              <a:t>level</a:t>
            </a:r>
            <a:r>
              <a:rPr sz="2800" i="1" spc="-235" dirty="0">
                <a:latin typeface="Times New Roman"/>
                <a:cs typeface="Times New Roman"/>
              </a:rPr>
              <a:t>:-</a:t>
            </a:r>
            <a:r>
              <a:rPr sz="2800" i="1" spc="-490" dirty="0">
                <a:latin typeface="Times New Roman"/>
                <a:cs typeface="Times New Roman"/>
              </a:rPr>
              <a:t> </a:t>
            </a:r>
            <a:r>
              <a:rPr sz="2800" i="1" spc="-250" dirty="0">
                <a:latin typeface="Times New Roman"/>
                <a:cs typeface="Times New Roman"/>
              </a:rPr>
              <a:t>Thisincludes</a:t>
            </a:r>
            <a:endParaRPr sz="2800">
              <a:latin typeface="Times New Roman"/>
              <a:cs typeface="Times New Roman"/>
            </a:endParaRPr>
          </a:p>
          <a:p>
            <a:pPr marL="312420" indent="-274320">
              <a:lnSpc>
                <a:spcPct val="100000"/>
              </a:lnSpc>
              <a:spcBef>
                <a:spcPts val="300"/>
              </a:spcBef>
              <a:buClr>
                <a:srgbClr val="D24617"/>
              </a:buClr>
              <a:buSzPct val="83928"/>
              <a:buFont typeface="Arial"/>
              <a:buChar char=""/>
              <a:tabLst>
                <a:tab pos="312420" algn="l"/>
              </a:tabLst>
            </a:pPr>
            <a:r>
              <a:rPr sz="2800" i="1" spc="-305" dirty="0">
                <a:latin typeface="Times New Roman"/>
                <a:cs typeface="Times New Roman"/>
              </a:rPr>
              <a:t>A) </a:t>
            </a:r>
            <a:r>
              <a:rPr sz="2800" i="1" spc="-275" dirty="0">
                <a:latin typeface="Times New Roman"/>
                <a:cs typeface="Times New Roman"/>
              </a:rPr>
              <a:t>Fixing </a:t>
            </a:r>
            <a:r>
              <a:rPr sz="2800" i="1" spc="-220" dirty="0">
                <a:latin typeface="Times New Roman"/>
                <a:cs typeface="Times New Roman"/>
              </a:rPr>
              <a:t>the </a:t>
            </a:r>
            <a:r>
              <a:rPr sz="2800" i="1" spc="-240" dirty="0">
                <a:latin typeface="Times New Roman"/>
                <a:cs typeface="Times New Roman"/>
              </a:rPr>
              <a:t>instrument </a:t>
            </a:r>
            <a:r>
              <a:rPr sz="2800" i="1" spc="-310" dirty="0">
                <a:latin typeface="Times New Roman"/>
                <a:cs typeface="Times New Roman"/>
              </a:rPr>
              <a:t>on </a:t>
            </a:r>
            <a:r>
              <a:rPr sz="2800" i="1" spc="-229" dirty="0">
                <a:latin typeface="Times New Roman"/>
                <a:cs typeface="Times New Roman"/>
              </a:rPr>
              <a:t>tripod</a:t>
            </a:r>
            <a:endParaRPr sz="2800">
              <a:latin typeface="Times New Roman"/>
              <a:cs typeface="Times New Roman"/>
            </a:endParaRPr>
          </a:p>
          <a:p>
            <a:pPr marL="312420" indent="-274320">
              <a:lnSpc>
                <a:spcPct val="100000"/>
              </a:lnSpc>
              <a:spcBef>
                <a:spcPts val="300"/>
              </a:spcBef>
              <a:buClr>
                <a:srgbClr val="D24617"/>
              </a:buClr>
              <a:buSzPct val="83928"/>
              <a:buFont typeface="Arial"/>
              <a:buChar char=""/>
              <a:tabLst>
                <a:tab pos="312420" algn="l"/>
              </a:tabLst>
            </a:pPr>
            <a:r>
              <a:rPr sz="2800" i="1" spc="-320" dirty="0">
                <a:latin typeface="Times New Roman"/>
                <a:cs typeface="Times New Roman"/>
              </a:rPr>
              <a:t>B) </a:t>
            </a:r>
            <a:r>
              <a:rPr sz="2800" i="1" spc="-280" dirty="0">
                <a:latin typeface="Times New Roman"/>
                <a:cs typeface="Times New Roman"/>
              </a:rPr>
              <a:t>Levelling </a:t>
            </a:r>
            <a:r>
              <a:rPr sz="2800" i="1" spc="-220" dirty="0">
                <a:latin typeface="Times New Roman"/>
                <a:cs typeface="Times New Roman"/>
              </a:rPr>
              <a:t>the </a:t>
            </a:r>
            <a:r>
              <a:rPr sz="2800" i="1" spc="-240" dirty="0">
                <a:latin typeface="Times New Roman"/>
                <a:cs typeface="Times New Roman"/>
              </a:rPr>
              <a:t>instrument </a:t>
            </a:r>
            <a:r>
              <a:rPr sz="2800" i="1" spc="-300" dirty="0">
                <a:latin typeface="Times New Roman"/>
                <a:cs typeface="Times New Roman"/>
              </a:rPr>
              <a:t>approximately</a:t>
            </a:r>
            <a:r>
              <a:rPr sz="2800" i="1" spc="-160" dirty="0">
                <a:latin typeface="Times New Roman"/>
                <a:cs typeface="Times New Roman"/>
              </a:rPr>
              <a:t> </a:t>
            </a:r>
            <a:r>
              <a:rPr sz="2800" i="1" spc="-355" dirty="0">
                <a:latin typeface="Times New Roman"/>
                <a:cs typeface="Times New Roman"/>
              </a:rPr>
              <a:t>byTripod</a:t>
            </a:r>
            <a:endParaRPr sz="2800">
              <a:latin typeface="Times New Roman"/>
              <a:cs typeface="Times New Roman"/>
            </a:endParaRPr>
          </a:p>
          <a:p>
            <a:pPr marL="311785" marR="126364" indent="-274320" algn="just">
              <a:lnSpc>
                <a:spcPts val="3020"/>
              </a:lnSpc>
              <a:spcBef>
                <a:spcPts val="735"/>
              </a:spcBef>
              <a:buClr>
                <a:srgbClr val="D24617"/>
              </a:buClr>
              <a:buSzPct val="83928"/>
              <a:buFont typeface="Arial"/>
              <a:buChar char=""/>
              <a:tabLst>
                <a:tab pos="312420" algn="l"/>
              </a:tabLst>
            </a:pPr>
            <a:r>
              <a:rPr sz="2800" i="1" spc="-254" dirty="0">
                <a:solidFill>
                  <a:srgbClr val="0000FF"/>
                </a:solidFill>
                <a:latin typeface="Times New Roman"/>
                <a:cs typeface="Times New Roman"/>
              </a:rPr>
              <a:t>Levelling</a:t>
            </a:r>
            <a:r>
              <a:rPr sz="2800" i="1" spc="-254" dirty="0">
                <a:latin typeface="Times New Roman"/>
                <a:cs typeface="Times New Roman"/>
              </a:rPr>
              <a:t>:- </a:t>
            </a:r>
            <a:r>
              <a:rPr sz="2800" i="1" spc="-275" dirty="0">
                <a:latin typeface="Times New Roman"/>
                <a:cs typeface="Times New Roman"/>
              </a:rPr>
              <a:t>Levelling Levelling </a:t>
            </a:r>
            <a:r>
              <a:rPr sz="2800" i="1" spc="-250" dirty="0">
                <a:latin typeface="Times New Roman"/>
                <a:cs typeface="Times New Roman"/>
              </a:rPr>
              <a:t>is </a:t>
            </a:r>
            <a:r>
              <a:rPr sz="2800" i="1" spc="-330" dirty="0">
                <a:latin typeface="Times New Roman"/>
                <a:cs typeface="Times New Roman"/>
              </a:rPr>
              <a:t>done </a:t>
            </a:r>
            <a:r>
              <a:rPr sz="2800" i="1" spc="-210" dirty="0">
                <a:latin typeface="Times New Roman"/>
                <a:cs typeface="Times New Roman"/>
              </a:rPr>
              <a:t>with </a:t>
            </a:r>
            <a:r>
              <a:rPr sz="2800" i="1" spc="-225" dirty="0">
                <a:latin typeface="Times New Roman"/>
                <a:cs typeface="Times New Roman"/>
              </a:rPr>
              <a:t>the </a:t>
            </a:r>
            <a:r>
              <a:rPr sz="2800" i="1" spc="-254" dirty="0">
                <a:latin typeface="Times New Roman"/>
                <a:cs typeface="Times New Roman"/>
              </a:rPr>
              <a:t>help </a:t>
            </a:r>
            <a:r>
              <a:rPr sz="2800" i="1" spc="-250" dirty="0">
                <a:latin typeface="Times New Roman"/>
                <a:cs typeface="Times New Roman"/>
              </a:rPr>
              <a:t>of </a:t>
            </a:r>
            <a:r>
              <a:rPr sz="2800" i="1" spc="-260" dirty="0">
                <a:latin typeface="Times New Roman"/>
                <a:cs typeface="Times New Roman"/>
              </a:rPr>
              <a:t>foot </a:t>
            </a:r>
            <a:r>
              <a:rPr sz="2800" i="1" spc="-400" dirty="0">
                <a:latin typeface="Times New Roman"/>
                <a:cs typeface="Times New Roman"/>
              </a:rPr>
              <a:t>screws.  </a:t>
            </a:r>
            <a:r>
              <a:rPr sz="2800" i="1" spc="-270" dirty="0">
                <a:latin typeface="Times New Roman"/>
                <a:cs typeface="Times New Roman"/>
              </a:rPr>
              <a:t>The </a:t>
            </a:r>
            <a:r>
              <a:rPr sz="2800" i="1" spc="-325" dirty="0">
                <a:latin typeface="Times New Roman"/>
                <a:cs typeface="Times New Roman"/>
              </a:rPr>
              <a:t>purpose </a:t>
            </a:r>
            <a:r>
              <a:rPr sz="2800" i="1" spc="-245" dirty="0">
                <a:latin typeface="Times New Roman"/>
                <a:cs typeface="Times New Roman"/>
              </a:rPr>
              <a:t>of levelling </a:t>
            </a:r>
            <a:r>
              <a:rPr sz="2800" i="1" spc="-250" dirty="0">
                <a:latin typeface="Times New Roman"/>
                <a:cs typeface="Times New Roman"/>
              </a:rPr>
              <a:t>is </a:t>
            </a:r>
            <a:r>
              <a:rPr sz="2800" i="1" spc="-215" dirty="0">
                <a:latin typeface="Times New Roman"/>
                <a:cs typeface="Times New Roman"/>
              </a:rPr>
              <a:t>to </a:t>
            </a:r>
            <a:r>
              <a:rPr sz="2800" i="1" spc="-340" dirty="0">
                <a:latin typeface="Times New Roman"/>
                <a:cs typeface="Times New Roman"/>
              </a:rPr>
              <a:t>make </a:t>
            </a:r>
            <a:r>
              <a:rPr sz="2800" i="1" spc="-240" dirty="0">
                <a:latin typeface="Times New Roman"/>
                <a:cs typeface="Times New Roman"/>
              </a:rPr>
              <a:t>vertical </a:t>
            </a:r>
            <a:r>
              <a:rPr sz="2800" i="1" spc="-270" dirty="0">
                <a:latin typeface="Times New Roman"/>
                <a:cs typeface="Times New Roman"/>
              </a:rPr>
              <a:t>axis </a:t>
            </a:r>
            <a:r>
              <a:rPr sz="2800" i="1" spc="-195" dirty="0">
                <a:latin typeface="Times New Roman"/>
                <a:cs typeface="Times New Roman"/>
              </a:rPr>
              <a:t>truly </a:t>
            </a:r>
            <a:r>
              <a:rPr sz="2800" i="1" spc="-210" dirty="0">
                <a:latin typeface="Times New Roman"/>
                <a:cs typeface="Times New Roman"/>
              </a:rPr>
              <a:t>vertical. </a:t>
            </a:r>
            <a:r>
              <a:rPr sz="2800" i="1" spc="-135" dirty="0">
                <a:latin typeface="Times New Roman"/>
                <a:cs typeface="Times New Roman"/>
              </a:rPr>
              <a:t>It </a:t>
            </a:r>
            <a:r>
              <a:rPr sz="2800" i="1" spc="-265" dirty="0">
                <a:latin typeface="Times New Roman"/>
                <a:cs typeface="Times New Roman"/>
              </a:rPr>
              <a:t>is  </a:t>
            </a:r>
            <a:r>
              <a:rPr sz="2800" i="1" spc="-320" dirty="0">
                <a:latin typeface="Times New Roman"/>
                <a:cs typeface="Times New Roman"/>
              </a:rPr>
              <a:t>done </a:t>
            </a:r>
            <a:r>
              <a:rPr sz="2800" i="1" spc="-210" dirty="0">
                <a:latin typeface="Times New Roman"/>
                <a:cs typeface="Times New Roman"/>
              </a:rPr>
              <a:t>with </a:t>
            </a:r>
            <a:r>
              <a:rPr sz="2800" i="1" spc="-220" dirty="0">
                <a:latin typeface="Times New Roman"/>
                <a:cs typeface="Times New Roman"/>
              </a:rPr>
              <a:t>the </a:t>
            </a:r>
            <a:r>
              <a:rPr sz="2800" i="1" spc="-254" dirty="0">
                <a:latin typeface="Times New Roman"/>
                <a:cs typeface="Times New Roman"/>
              </a:rPr>
              <a:t>help </a:t>
            </a:r>
            <a:r>
              <a:rPr sz="2800" i="1" spc="-245" dirty="0">
                <a:latin typeface="Times New Roman"/>
                <a:cs typeface="Times New Roman"/>
              </a:rPr>
              <a:t>of </a:t>
            </a:r>
            <a:r>
              <a:rPr sz="2800" i="1" spc="-265" dirty="0">
                <a:latin typeface="Times New Roman"/>
                <a:cs typeface="Times New Roman"/>
              </a:rPr>
              <a:t>foot</a:t>
            </a:r>
            <a:r>
              <a:rPr sz="2800" i="1" spc="-175" dirty="0">
                <a:latin typeface="Times New Roman"/>
                <a:cs typeface="Times New Roman"/>
              </a:rPr>
              <a:t> </a:t>
            </a:r>
            <a:r>
              <a:rPr sz="2800" i="1" spc="-405" dirty="0">
                <a:latin typeface="Times New Roman"/>
                <a:cs typeface="Times New Roman"/>
              </a:rPr>
              <a:t>screws</a:t>
            </a:r>
            <a:endParaRPr sz="2800">
              <a:latin typeface="Times New Roman"/>
              <a:cs typeface="Times New Roman"/>
            </a:endParaRPr>
          </a:p>
          <a:p>
            <a:pPr marL="311785" marR="234950" indent="-274320">
              <a:lnSpc>
                <a:spcPts val="3020"/>
              </a:lnSpc>
              <a:spcBef>
                <a:spcPts val="615"/>
              </a:spcBef>
              <a:buClr>
                <a:srgbClr val="D24617"/>
              </a:buClr>
              <a:buSzPct val="83928"/>
              <a:buFont typeface="Arial"/>
              <a:buChar char=""/>
              <a:tabLst>
                <a:tab pos="312420" algn="l"/>
              </a:tabLst>
            </a:pPr>
            <a:r>
              <a:rPr sz="2800" i="1" spc="-305" dirty="0">
                <a:latin typeface="Times New Roman"/>
                <a:cs typeface="Times New Roman"/>
              </a:rPr>
              <a:t>A) </a:t>
            </a:r>
            <a:r>
              <a:rPr sz="2800" i="1" spc="-350" dirty="0">
                <a:latin typeface="Times New Roman"/>
                <a:cs typeface="Times New Roman"/>
              </a:rPr>
              <a:t>Place </a:t>
            </a:r>
            <a:r>
              <a:rPr sz="2800" i="1" spc="-220" dirty="0">
                <a:latin typeface="Times New Roman"/>
                <a:cs typeface="Times New Roman"/>
              </a:rPr>
              <a:t>the </a:t>
            </a:r>
            <a:r>
              <a:rPr sz="2800" i="1" spc="-305" dirty="0">
                <a:latin typeface="Times New Roman"/>
                <a:cs typeface="Times New Roman"/>
              </a:rPr>
              <a:t>telescope </a:t>
            </a:r>
            <a:r>
              <a:rPr sz="2800" i="1" spc="-260" dirty="0">
                <a:latin typeface="Times New Roman"/>
                <a:cs typeface="Times New Roman"/>
              </a:rPr>
              <a:t>parallel </a:t>
            </a:r>
            <a:r>
              <a:rPr sz="2800" i="1" spc="-220" dirty="0">
                <a:latin typeface="Times New Roman"/>
                <a:cs typeface="Times New Roman"/>
              </a:rPr>
              <a:t>to </a:t>
            </a:r>
            <a:r>
              <a:rPr sz="2800" i="1" spc="-295" dirty="0">
                <a:latin typeface="Times New Roman"/>
                <a:cs typeface="Times New Roman"/>
              </a:rPr>
              <a:t>a </a:t>
            </a:r>
            <a:r>
              <a:rPr sz="2800" i="1" spc="-254" dirty="0">
                <a:latin typeface="Times New Roman"/>
                <a:cs typeface="Times New Roman"/>
              </a:rPr>
              <a:t>pair </a:t>
            </a:r>
            <a:r>
              <a:rPr sz="2800" i="1" spc="-245" dirty="0">
                <a:latin typeface="Times New Roman"/>
                <a:cs typeface="Times New Roman"/>
              </a:rPr>
              <a:t>of </a:t>
            </a:r>
            <a:r>
              <a:rPr sz="2800" i="1" spc="-254" dirty="0">
                <a:latin typeface="Times New Roman"/>
                <a:cs typeface="Times New Roman"/>
              </a:rPr>
              <a:t>foot </a:t>
            </a:r>
            <a:r>
              <a:rPr sz="2800" i="1" spc="-400" dirty="0">
                <a:latin typeface="Times New Roman"/>
                <a:cs typeface="Times New Roman"/>
              </a:rPr>
              <a:t>screw </a:t>
            </a:r>
            <a:r>
              <a:rPr sz="2800" i="1" spc="-225" dirty="0">
                <a:latin typeface="Times New Roman"/>
                <a:cs typeface="Times New Roman"/>
              </a:rPr>
              <a:t>then </a:t>
            </a:r>
            <a:r>
              <a:rPr sz="2800" i="1" spc="-254" dirty="0">
                <a:latin typeface="Times New Roman"/>
                <a:cs typeface="Times New Roman"/>
              </a:rPr>
              <a:t>hold </a:t>
            </a:r>
            <a:r>
              <a:rPr sz="2800" i="1" spc="-345" dirty="0">
                <a:latin typeface="Times New Roman"/>
                <a:cs typeface="Times New Roman"/>
              </a:rPr>
              <a:t>the  </a:t>
            </a:r>
            <a:r>
              <a:rPr sz="2800" i="1" spc="-265" dirty="0">
                <a:latin typeface="Times New Roman"/>
                <a:cs typeface="Times New Roman"/>
              </a:rPr>
              <a:t>foot </a:t>
            </a:r>
            <a:r>
              <a:rPr sz="2800" i="1" spc="-405" dirty="0">
                <a:latin typeface="Times New Roman"/>
                <a:cs typeface="Times New Roman"/>
              </a:rPr>
              <a:t>screws </a:t>
            </a:r>
            <a:r>
              <a:rPr sz="2800" i="1" spc="-330" dirty="0">
                <a:latin typeface="Times New Roman"/>
                <a:cs typeface="Times New Roman"/>
              </a:rPr>
              <a:t>between </a:t>
            </a:r>
            <a:r>
              <a:rPr sz="2800" i="1" spc="-265" dirty="0">
                <a:latin typeface="Times New Roman"/>
                <a:cs typeface="Times New Roman"/>
              </a:rPr>
              <a:t>thumb </a:t>
            </a:r>
            <a:r>
              <a:rPr sz="2800" i="1" spc="-275" dirty="0">
                <a:latin typeface="Times New Roman"/>
                <a:cs typeface="Times New Roman"/>
              </a:rPr>
              <a:t>and </a:t>
            </a:r>
            <a:r>
              <a:rPr sz="2800" i="1" spc="-200" dirty="0">
                <a:latin typeface="Times New Roman"/>
                <a:cs typeface="Times New Roman"/>
              </a:rPr>
              <a:t>first </a:t>
            </a:r>
            <a:r>
              <a:rPr sz="2800" i="1" spc="-265" dirty="0">
                <a:latin typeface="Times New Roman"/>
                <a:cs typeface="Times New Roman"/>
              </a:rPr>
              <a:t>finger </a:t>
            </a:r>
            <a:r>
              <a:rPr sz="2800" i="1" spc="-275" dirty="0">
                <a:latin typeface="Times New Roman"/>
                <a:cs typeface="Times New Roman"/>
              </a:rPr>
              <a:t>and </a:t>
            </a:r>
            <a:r>
              <a:rPr sz="2800" i="1" spc="-185" dirty="0">
                <a:latin typeface="Times New Roman"/>
                <a:cs typeface="Times New Roman"/>
              </a:rPr>
              <a:t>turn </a:t>
            </a:r>
            <a:r>
              <a:rPr sz="2800" i="1" spc="-270" dirty="0">
                <a:latin typeface="Times New Roman"/>
                <a:cs typeface="Times New Roman"/>
              </a:rPr>
              <a:t>them </a:t>
            </a:r>
            <a:r>
              <a:rPr sz="2800" i="1" spc="-240" dirty="0">
                <a:latin typeface="Times New Roman"/>
                <a:cs typeface="Times New Roman"/>
              </a:rPr>
              <a:t>either  </a:t>
            </a:r>
            <a:r>
              <a:rPr sz="2800" i="1" spc="-315" dirty="0">
                <a:latin typeface="Times New Roman"/>
                <a:cs typeface="Times New Roman"/>
              </a:rPr>
              <a:t>inward </a:t>
            </a:r>
            <a:r>
              <a:rPr sz="2800" i="1" spc="-345" dirty="0">
                <a:latin typeface="Times New Roman"/>
                <a:cs typeface="Times New Roman"/>
              </a:rPr>
              <a:t>or </a:t>
            </a:r>
            <a:r>
              <a:rPr sz="2800" i="1" spc="-310" dirty="0">
                <a:latin typeface="Times New Roman"/>
                <a:cs typeface="Times New Roman"/>
              </a:rPr>
              <a:t>outward </a:t>
            </a:r>
            <a:r>
              <a:rPr sz="2800" i="1" spc="-150" dirty="0">
                <a:latin typeface="Times New Roman"/>
                <a:cs typeface="Times New Roman"/>
              </a:rPr>
              <a:t>until </a:t>
            </a:r>
            <a:r>
              <a:rPr sz="2800" i="1" spc="-220" dirty="0">
                <a:latin typeface="Times New Roman"/>
                <a:cs typeface="Times New Roman"/>
              </a:rPr>
              <a:t>the </a:t>
            </a:r>
            <a:r>
              <a:rPr sz="2800" i="1" spc="-210" dirty="0">
                <a:latin typeface="Times New Roman"/>
                <a:cs typeface="Times New Roman"/>
              </a:rPr>
              <a:t>longitudinal </a:t>
            </a:r>
            <a:r>
              <a:rPr sz="2800" i="1" spc="-345" dirty="0">
                <a:latin typeface="Times New Roman"/>
                <a:cs typeface="Times New Roman"/>
              </a:rPr>
              <a:t>bubble </a:t>
            </a:r>
            <a:r>
              <a:rPr sz="2800" i="1" spc="-395" dirty="0">
                <a:latin typeface="Times New Roman"/>
                <a:cs typeface="Times New Roman"/>
              </a:rPr>
              <a:t>comes </a:t>
            </a:r>
            <a:r>
              <a:rPr sz="2800" i="1" spc="-175" dirty="0">
                <a:latin typeface="Times New Roman"/>
                <a:cs typeface="Times New Roman"/>
              </a:rPr>
              <a:t>in </a:t>
            </a:r>
            <a:r>
              <a:rPr sz="2800" i="1" spc="-220" dirty="0">
                <a:latin typeface="Times New Roman"/>
                <a:cs typeface="Times New Roman"/>
              </a:rPr>
              <a:t>the  </a:t>
            </a:r>
            <a:r>
              <a:rPr sz="2800" i="1" spc="-250" dirty="0">
                <a:latin typeface="Times New Roman"/>
                <a:cs typeface="Times New Roman"/>
              </a:rPr>
              <a:t>centre.</a:t>
            </a:r>
            <a:endParaRPr sz="2800">
              <a:latin typeface="Times New Roman"/>
              <a:cs typeface="Times New Roman"/>
            </a:endParaRPr>
          </a:p>
          <a:p>
            <a:pPr marL="311785" marR="30480" indent="-274320">
              <a:lnSpc>
                <a:spcPts val="3200"/>
              </a:lnSpc>
              <a:spcBef>
                <a:spcPts val="305"/>
              </a:spcBef>
              <a:buClr>
                <a:srgbClr val="D24617"/>
              </a:buClr>
              <a:buSzPct val="83928"/>
              <a:buFont typeface="Arial"/>
              <a:buChar char=""/>
              <a:tabLst>
                <a:tab pos="312420" algn="l"/>
                <a:tab pos="5663565" algn="l"/>
              </a:tabLst>
            </a:pPr>
            <a:r>
              <a:rPr sz="2800" i="1" spc="-355" dirty="0">
                <a:latin typeface="Times New Roman"/>
                <a:cs typeface="Times New Roman"/>
              </a:rPr>
              <a:t>B)Turn </a:t>
            </a:r>
            <a:r>
              <a:rPr sz="2800" i="1" spc="-220" dirty="0">
                <a:latin typeface="Times New Roman"/>
                <a:cs typeface="Times New Roman"/>
              </a:rPr>
              <a:t>the </a:t>
            </a:r>
            <a:r>
              <a:rPr sz="2800" i="1" spc="-305" dirty="0">
                <a:latin typeface="Times New Roman"/>
                <a:cs typeface="Times New Roman"/>
              </a:rPr>
              <a:t>telescope </a:t>
            </a:r>
            <a:r>
              <a:rPr sz="2800" i="1" spc="-254" dirty="0">
                <a:latin typeface="Times New Roman"/>
                <a:cs typeface="Times New Roman"/>
              </a:rPr>
              <a:t>through </a:t>
            </a:r>
            <a:r>
              <a:rPr sz="2800" i="1" spc="-110" dirty="0">
                <a:latin typeface="Times New Roman"/>
                <a:cs typeface="Times New Roman"/>
              </a:rPr>
              <a:t>90</a:t>
            </a:r>
            <a:r>
              <a:rPr sz="2775" i="1" spc="-165" baseline="21021" dirty="0">
                <a:latin typeface="Times New Roman"/>
                <a:cs typeface="Times New Roman"/>
              </a:rPr>
              <a:t>0 </a:t>
            </a:r>
            <a:r>
              <a:rPr sz="2800" i="1" spc="-385" dirty="0">
                <a:latin typeface="Times New Roman"/>
                <a:cs typeface="Times New Roman"/>
              </a:rPr>
              <a:t>so </a:t>
            </a:r>
            <a:r>
              <a:rPr sz="2800" i="1" spc="-175" dirty="0">
                <a:latin typeface="Times New Roman"/>
                <a:cs typeface="Times New Roman"/>
              </a:rPr>
              <a:t>that </a:t>
            </a:r>
            <a:r>
              <a:rPr sz="2800" i="1" spc="-85" dirty="0">
                <a:latin typeface="Times New Roman"/>
                <a:cs typeface="Times New Roman"/>
              </a:rPr>
              <a:t>it </a:t>
            </a:r>
            <a:r>
              <a:rPr sz="2800" i="1" spc="-250" dirty="0">
                <a:latin typeface="Times New Roman"/>
                <a:cs typeface="Times New Roman"/>
              </a:rPr>
              <a:t>lies </a:t>
            </a:r>
            <a:r>
              <a:rPr sz="2800" i="1" spc="-260" dirty="0">
                <a:latin typeface="Times New Roman"/>
                <a:cs typeface="Times New Roman"/>
              </a:rPr>
              <a:t>parallel </a:t>
            </a:r>
            <a:r>
              <a:rPr sz="2800" i="1" spc="-220" dirty="0">
                <a:latin typeface="Times New Roman"/>
                <a:cs typeface="Times New Roman"/>
              </a:rPr>
              <a:t>to </a:t>
            </a:r>
            <a:r>
              <a:rPr sz="2800" i="1" spc="-200" dirty="0">
                <a:latin typeface="Times New Roman"/>
                <a:cs typeface="Times New Roman"/>
              </a:rPr>
              <a:t>third </a:t>
            </a:r>
            <a:r>
              <a:rPr sz="2800" i="1" spc="-355" dirty="0">
                <a:latin typeface="Times New Roman"/>
                <a:cs typeface="Times New Roman"/>
              </a:rPr>
              <a:t>foot  </a:t>
            </a:r>
            <a:r>
              <a:rPr sz="2800" i="1" spc="-400" dirty="0">
                <a:latin typeface="Times New Roman"/>
                <a:cs typeface="Times New Roman"/>
              </a:rPr>
              <a:t>screw, </a:t>
            </a:r>
            <a:r>
              <a:rPr sz="2800" i="1" spc="-185" dirty="0">
                <a:latin typeface="Times New Roman"/>
                <a:cs typeface="Times New Roman"/>
              </a:rPr>
              <a:t>turn </a:t>
            </a:r>
            <a:r>
              <a:rPr sz="2800" i="1" spc="-220" dirty="0">
                <a:latin typeface="Times New Roman"/>
                <a:cs typeface="Times New Roman"/>
              </a:rPr>
              <a:t>the </a:t>
            </a:r>
            <a:r>
              <a:rPr sz="2800" i="1" spc="-400" dirty="0">
                <a:latin typeface="Times New Roman"/>
                <a:cs typeface="Times New Roman"/>
              </a:rPr>
              <a:t>screw  </a:t>
            </a:r>
            <a:r>
              <a:rPr sz="2800" i="1" spc="-150" dirty="0">
                <a:latin typeface="Times New Roman"/>
                <a:cs typeface="Times New Roman"/>
              </a:rPr>
              <a:t>until </a:t>
            </a:r>
            <a:r>
              <a:rPr sz="2800" i="1" spc="-220" dirty="0">
                <a:latin typeface="Times New Roman"/>
                <a:cs typeface="Times New Roman"/>
              </a:rPr>
              <a:t>the </a:t>
            </a:r>
            <a:r>
              <a:rPr sz="2800" i="1" spc="-345" dirty="0">
                <a:latin typeface="Times New Roman"/>
                <a:cs typeface="Times New Roman"/>
              </a:rPr>
              <a:t>bubble </a:t>
            </a:r>
            <a:r>
              <a:rPr sz="2800" i="1" spc="-80" dirty="0">
                <a:latin typeface="Times New Roman"/>
                <a:cs typeface="Times New Roman"/>
              </a:rPr>
              <a:t> </a:t>
            </a:r>
            <a:r>
              <a:rPr sz="2800" i="1" spc="-395" dirty="0">
                <a:latin typeface="Times New Roman"/>
                <a:cs typeface="Times New Roman"/>
              </a:rPr>
              <a:t>comes </a:t>
            </a:r>
            <a:r>
              <a:rPr sz="2800" i="1" spc="-390" dirty="0">
                <a:latin typeface="Times New Roman"/>
                <a:cs typeface="Times New Roman"/>
              </a:rPr>
              <a:t> </a:t>
            </a:r>
            <a:r>
              <a:rPr sz="2800" i="1" spc="-175" dirty="0">
                <a:latin typeface="Times New Roman"/>
                <a:cs typeface="Times New Roman"/>
              </a:rPr>
              <a:t>in	</a:t>
            </a:r>
            <a:r>
              <a:rPr sz="2800" i="1" spc="-220" dirty="0">
                <a:latin typeface="Times New Roman"/>
                <a:cs typeface="Times New Roman"/>
              </a:rPr>
              <a:t>the</a:t>
            </a:r>
            <a:r>
              <a:rPr sz="2800" i="1" spc="-200" dirty="0">
                <a:latin typeface="Times New Roman"/>
                <a:cs typeface="Times New Roman"/>
              </a:rPr>
              <a:t> </a:t>
            </a:r>
            <a:r>
              <a:rPr sz="2800" i="1" spc="-240" dirty="0">
                <a:latin typeface="Times New Roman"/>
                <a:cs typeface="Times New Roman"/>
              </a:rPr>
              <a:t>centre</a:t>
            </a:r>
            <a:r>
              <a:rPr sz="2600" spc="-24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560654"/>
            <a:ext cx="7919084" cy="3029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 algn="just">
              <a:lnSpc>
                <a:spcPct val="100000"/>
              </a:lnSpc>
              <a:spcBef>
                <a:spcPts val="105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425" dirty="0">
                <a:solidFill>
                  <a:srgbClr val="0000FF"/>
                </a:solidFill>
                <a:latin typeface="Times New Roman"/>
                <a:cs typeface="Times New Roman"/>
              </a:rPr>
              <a:t>Focusing </a:t>
            </a:r>
            <a:r>
              <a:rPr sz="3200" i="1" spc="-250" dirty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sz="3200" i="1" spc="-390" dirty="0">
                <a:solidFill>
                  <a:srgbClr val="0000FF"/>
                </a:solidFill>
                <a:latin typeface="Times New Roman"/>
                <a:cs typeface="Times New Roman"/>
              </a:rPr>
              <a:t>eye </a:t>
            </a:r>
            <a:r>
              <a:rPr sz="3200" i="1" spc="-295" dirty="0">
                <a:solidFill>
                  <a:srgbClr val="0000FF"/>
                </a:solidFill>
                <a:latin typeface="Times New Roman"/>
                <a:cs typeface="Times New Roman"/>
              </a:rPr>
              <a:t>piece</a:t>
            </a:r>
            <a:r>
              <a:rPr sz="3200" i="1" spc="-295" dirty="0">
                <a:latin typeface="Times New Roman"/>
                <a:cs typeface="Times New Roman"/>
              </a:rPr>
              <a:t>:- </a:t>
            </a:r>
            <a:r>
              <a:rPr sz="3200" i="1" spc="-610" dirty="0">
                <a:latin typeface="Times New Roman"/>
                <a:cs typeface="Times New Roman"/>
              </a:rPr>
              <a:t>To </a:t>
            </a:r>
            <a:r>
              <a:rPr sz="3200" i="1" spc="-365" dirty="0">
                <a:latin typeface="Times New Roman"/>
                <a:cs typeface="Times New Roman"/>
              </a:rPr>
              <a:t>focus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90" dirty="0">
                <a:latin typeface="Times New Roman"/>
                <a:cs typeface="Times New Roman"/>
              </a:rPr>
              <a:t>eye </a:t>
            </a:r>
            <a:r>
              <a:rPr sz="3200" i="1" spc="-290" dirty="0">
                <a:latin typeface="Times New Roman"/>
                <a:cs typeface="Times New Roman"/>
              </a:rPr>
              <a:t>piece, hold </a:t>
            </a:r>
            <a:r>
              <a:rPr sz="3200" i="1" spc="-335" dirty="0">
                <a:latin typeface="Times New Roman"/>
                <a:cs typeface="Times New Roman"/>
              </a:rPr>
              <a:t>a </a:t>
            </a:r>
            <a:r>
              <a:rPr sz="3200" i="1" spc="-395" dirty="0">
                <a:latin typeface="Times New Roman"/>
                <a:cs typeface="Times New Roman"/>
              </a:rPr>
              <a:t>white  </a:t>
            </a:r>
            <a:r>
              <a:rPr sz="3200" i="1" spc="-355" dirty="0">
                <a:latin typeface="Times New Roman"/>
                <a:cs typeface="Times New Roman"/>
              </a:rPr>
              <a:t>paper </a:t>
            </a:r>
            <a:r>
              <a:rPr sz="3200" i="1" spc="-195" dirty="0">
                <a:latin typeface="Times New Roman"/>
                <a:cs typeface="Times New Roman"/>
              </a:rPr>
              <a:t>in </a:t>
            </a:r>
            <a:r>
              <a:rPr sz="3200" i="1" spc="-250" dirty="0">
                <a:latin typeface="Times New Roman"/>
                <a:cs typeface="Times New Roman"/>
              </a:rPr>
              <a:t>front </a:t>
            </a:r>
            <a:r>
              <a:rPr sz="3200" i="1" spc="-275" dirty="0">
                <a:latin typeface="Times New Roman"/>
                <a:cs typeface="Times New Roman"/>
              </a:rPr>
              <a:t>of </a:t>
            </a:r>
            <a:r>
              <a:rPr sz="3200" i="1" spc="-325" dirty="0">
                <a:latin typeface="Times New Roman"/>
                <a:cs typeface="Times New Roman"/>
              </a:rPr>
              <a:t>object </a:t>
            </a:r>
            <a:r>
              <a:rPr sz="3200" i="1" spc="-305" dirty="0">
                <a:latin typeface="Times New Roman"/>
                <a:cs typeface="Times New Roman"/>
              </a:rPr>
              <a:t>glass, </a:t>
            </a:r>
            <a:r>
              <a:rPr sz="3200" i="1" spc="-310" dirty="0">
                <a:latin typeface="Times New Roman"/>
                <a:cs typeface="Times New Roman"/>
              </a:rPr>
              <a:t>and </a:t>
            </a:r>
            <a:r>
              <a:rPr sz="3200" i="1" spc="-459" dirty="0">
                <a:latin typeface="Times New Roman"/>
                <a:cs typeface="Times New Roman"/>
              </a:rPr>
              <a:t>move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90" dirty="0">
                <a:latin typeface="Times New Roman"/>
                <a:cs typeface="Times New Roman"/>
              </a:rPr>
              <a:t>eye </a:t>
            </a:r>
            <a:r>
              <a:rPr sz="3200" i="1" spc="-350" dirty="0">
                <a:latin typeface="Times New Roman"/>
                <a:cs typeface="Times New Roman"/>
              </a:rPr>
              <a:t>piece </a:t>
            </a:r>
            <a:r>
              <a:rPr sz="3200" i="1" spc="-195" dirty="0">
                <a:latin typeface="Times New Roman"/>
                <a:cs typeface="Times New Roman"/>
              </a:rPr>
              <a:t>in </a:t>
            </a:r>
            <a:r>
              <a:rPr sz="3200" i="1" spc="-385" dirty="0">
                <a:latin typeface="Times New Roman"/>
                <a:cs typeface="Times New Roman"/>
              </a:rPr>
              <a:t>or  </a:t>
            </a:r>
            <a:r>
              <a:rPr sz="3200" i="1" spc="-254" dirty="0">
                <a:latin typeface="Times New Roman"/>
                <a:cs typeface="Times New Roman"/>
              </a:rPr>
              <a:t>out </a:t>
            </a:r>
            <a:r>
              <a:rPr sz="3200" i="1" spc="-105" dirty="0">
                <a:latin typeface="Times New Roman"/>
                <a:cs typeface="Times New Roman"/>
              </a:rPr>
              <a:t>till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425" dirty="0">
                <a:latin typeface="Times New Roman"/>
                <a:cs typeface="Times New Roman"/>
              </a:rPr>
              <a:t>cross </a:t>
            </a:r>
            <a:r>
              <a:rPr sz="3200" i="1" spc="-270" dirty="0">
                <a:latin typeface="Times New Roman"/>
                <a:cs typeface="Times New Roman"/>
              </a:rPr>
              <a:t>hair </a:t>
            </a:r>
            <a:r>
              <a:rPr sz="3200" i="1" spc="-385" dirty="0">
                <a:latin typeface="Times New Roman"/>
                <a:cs typeface="Times New Roman"/>
              </a:rPr>
              <a:t>are </a:t>
            </a:r>
            <a:r>
              <a:rPr sz="3200" i="1" spc="-240" dirty="0">
                <a:latin typeface="Times New Roman"/>
                <a:cs typeface="Times New Roman"/>
              </a:rPr>
              <a:t>distinctly</a:t>
            </a:r>
            <a:r>
              <a:rPr sz="3200" i="1" spc="-110" dirty="0">
                <a:latin typeface="Times New Roman"/>
                <a:cs typeface="Times New Roman"/>
              </a:rPr>
              <a:t> </a:t>
            </a:r>
            <a:r>
              <a:rPr sz="3200" i="1" spc="-305" dirty="0">
                <a:latin typeface="Times New Roman"/>
                <a:cs typeface="Times New Roman"/>
              </a:rPr>
              <a:t>seen.</a:t>
            </a:r>
            <a:endParaRPr sz="3200">
              <a:latin typeface="Times New Roman"/>
              <a:cs typeface="Times New Roman"/>
            </a:endParaRPr>
          </a:p>
          <a:p>
            <a:pPr marL="285115" marR="246379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425" dirty="0">
                <a:solidFill>
                  <a:srgbClr val="0000FF"/>
                </a:solidFill>
                <a:latin typeface="Times New Roman"/>
                <a:cs typeface="Times New Roman"/>
              </a:rPr>
              <a:t>Focusing </a:t>
            </a:r>
            <a:r>
              <a:rPr sz="3200" i="1" spc="-280" dirty="0">
                <a:solidFill>
                  <a:srgbClr val="0000FF"/>
                </a:solidFill>
                <a:latin typeface="Times New Roman"/>
                <a:cs typeface="Times New Roman"/>
              </a:rPr>
              <a:t>of </a:t>
            </a:r>
            <a:r>
              <a:rPr sz="3200" i="1" spc="-320" dirty="0">
                <a:solidFill>
                  <a:srgbClr val="0000FF"/>
                </a:solidFill>
                <a:latin typeface="Times New Roman"/>
                <a:cs typeface="Times New Roman"/>
              </a:rPr>
              <a:t>object </a:t>
            </a:r>
            <a:r>
              <a:rPr sz="3200" i="1" spc="-290" dirty="0">
                <a:solidFill>
                  <a:srgbClr val="0000FF"/>
                </a:solidFill>
                <a:latin typeface="Times New Roman"/>
                <a:cs typeface="Times New Roman"/>
              </a:rPr>
              <a:t>glass</a:t>
            </a:r>
            <a:r>
              <a:rPr sz="3200" i="1" spc="-290" dirty="0">
                <a:latin typeface="Times New Roman"/>
                <a:cs typeface="Times New Roman"/>
              </a:rPr>
              <a:t>:- </a:t>
            </a:r>
            <a:r>
              <a:rPr sz="3200" i="1" spc="-315" dirty="0">
                <a:latin typeface="Times New Roman"/>
                <a:cs typeface="Times New Roman"/>
              </a:rPr>
              <a:t>Direct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45" dirty="0">
                <a:latin typeface="Times New Roman"/>
                <a:cs typeface="Times New Roman"/>
              </a:rPr>
              <a:t>telescope </a:t>
            </a:r>
            <a:r>
              <a:rPr sz="3200" i="1" spc="-245" dirty="0">
                <a:latin typeface="Times New Roman"/>
                <a:cs typeface="Times New Roman"/>
              </a:rPr>
              <a:t>to </a:t>
            </a:r>
            <a:r>
              <a:rPr sz="3200" i="1" spc="-250" dirty="0">
                <a:latin typeface="Times New Roman"/>
                <a:cs typeface="Times New Roman"/>
              </a:rPr>
              <a:t>the  </a:t>
            </a:r>
            <a:r>
              <a:rPr sz="3200" i="1" spc="-270" dirty="0">
                <a:latin typeface="Times New Roman"/>
                <a:cs typeface="Times New Roman"/>
              </a:rPr>
              <a:t>levelling </a:t>
            </a:r>
            <a:r>
              <a:rPr sz="3200" i="1" spc="-215" dirty="0">
                <a:latin typeface="Times New Roman"/>
                <a:cs typeface="Times New Roman"/>
              </a:rPr>
              <a:t>staff </a:t>
            </a:r>
            <a:r>
              <a:rPr sz="3200" i="1" spc="-310" dirty="0">
                <a:latin typeface="Times New Roman"/>
                <a:cs typeface="Times New Roman"/>
              </a:rPr>
              <a:t>and </a:t>
            </a:r>
            <a:r>
              <a:rPr sz="3200" i="1" spc="-350" dirty="0">
                <a:latin typeface="Times New Roman"/>
                <a:cs typeface="Times New Roman"/>
              </a:rPr>
              <a:t>on </a:t>
            </a:r>
            <a:r>
              <a:rPr sz="3200" i="1" spc="-290" dirty="0">
                <a:latin typeface="Times New Roman"/>
                <a:cs typeface="Times New Roman"/>
              </a:rPr>
              <a:t>looking </a:t>
            </a:r>
            <a:r>
              <a:rPr sz="3200" i="1" spc="-285" dirty="0">
                <a:latin typeface="Times New Roman"/>
                <a:cs typeface="Times New Roman"/>
              </a:rPr>
              <a:t>through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05" dirty="0">
                <a:latin typeface="Times New Roman"/>
                <a:cs typeface="Times New Roman"/>
              </a:rPr>
              <a:t>telescope, </a:t>
            </a:r>
            <a:r>
              <a:rPr sz="3200" i="1" spc="-210" dirty="0">
                <a:latin typeface="Times New Roman"/>
                <a:cs typeface="Times New Roman"/>
              </a:rPr>
              <a:t>turn 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30" dirty="0">
                <a:latin typeface="Times New Roman"/>
                <a:cs typeface="Times New Roman"/>
              </a:rPr>
              <a:t>focusing </a:t>
            </a:r>
            <a:r>
              <a:rPr sz="3200" i="1" spc="-440" dirty="0">
                <a:latin typeface="Times New Roman"/>
                <a:cs typeface="Times New Roman"/>
              </a:rPr>
              <a:t>screw </a:t>
            </a:r>
            <a:r>
              <a:rPr sz="3200" i="1" spc="-105" dirty="0">
                <a:latin typeface="Times New Roman"/>
                <a:cs typeface="Times New Roman"/>
              </a:rPr>
              <a:t>till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85" dirty="0">
                <a:latin typeface="Times New Roman"/>
                <a:cs typeface="Times New Roman"/>
              </a:rPr>
              <a:t>image </a:t>
            </a:r>
            <a:r>
              <a:rPr sz="3200" i="1" spc="-365" dirty="0">
                <a:latin typeface="Times New Roman"/>
                <a:cs typeface="Times New Roman"/>
              </a:rPr>
              <a:t>appears </a:t>
            </a:r>
            <a:r>
              <a:rPr sz="3200" i="1" spc="-335" dirty="0">
                <a:latin typeface="Times New Roman"/>
                <a:cs typeface="Times New Roman"/>
              </a:rPr>
              <a:t>clear </a:t>
            </a:r>
            <a:r>
              <a:rPr sz="3200" i="1" spc="-310" dirty="0">
                <a:latin typeface="Times New Roman"/>
                <a:cs typeface="Times New Roman"/>
              </a:rPr>
              <a:t>and</a:t>
            </a:r>
            <a:r>
              <a:rPr sz="3200" i="1" spc="-455" dirty="0">
                <a:latin typeface="Times New Roman"/>
                <a:cs typeface="Times New Roman"/>
              </a:rPr>
              <a:t> </a:t>
            </a:r>
            <a:r>
              <a:rPr sz="3200" i="1" spc="-325" dirty="0">
                <a:latin typeface="Times New Roman"/>
                <a:cs typeface="Times New Roman"/>
              </a:rPr>
              <a:t>sharp.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3" y="292100"/>
            <a:ext cx="5233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Classification </a:t>
            </a:r>
            <a:r>
              <a:rPr spc="-180" dirty="0"/>
              <a:t>of</a:t>
            </a:r>
            <a:r>
              <a:rPr spc="-315" dirty="0"/>
              <a:t> </a:t>
            </a:r>
            <a:r>
              <a:rPr spc="-200" dirty="0"/>
              <a:t>levelling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2943" y="609600"/>
            <a:ext cx="2944495" cy="5827877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705"/>
              </a:spcBef>
              <a:buClr>
                <a:srgbClr val="D24617"/>
              </a:buClr>
              <a:buSzPct val="83333"/>
              <a:tabLst>
                <a:tab pos="286385" algn="l"/>
                <a:tab pos="287020" algn="l"/>
              </a:tabLst>
            </a:pPr>
            <a:r>
              <a:rPr lang="en-IN" sz="2400" spc="-145" dirty="0" smtClean="0">
                <a:latin typeface="Times New Roman"/>
                <a:cs typeface="Times New Roman"/>
              </a:rPr>
              <a:t>Direct levelling</a:t>
            </a:r>
            <a:endParaRPr lang="en-IN" sz="2400" spc="-145" dirty="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705"/>
              </a:spcBef>
              <a:buClr>
                <a:srgbClr val="D246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145" dirty="0" smtClean="0">
                <a:latin typeface="Times New Roman"/>
                <a:cs typeface="Times New Roman"/>
              </a:rPr>
              <a:t>Simple</a:t>
            </a:r>
            <a:r>
              <a:rPr sz="2400" spc="-160" dirty="0" smtClean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levelling</a:t>
            </a:r>
            <a:endParaRPr sz="2400" dirty="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110" dirty="0">
                <a:latin typeface="Times New Roman"/>
                <a:cs typeface="Times New Roman"/>
              </a:rPr>
              <a:t>Differential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leveling</a:t>
            </a:r>
            <a:endParaRPr sz="2400" dirty="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200" dirty="0">
                <a:latin typeface="Times New Roman"/>
                <a:cs typeface="Times New Roman"/>
              </a:rPr>
              <a:t>Fly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levelling</a:t>
            </a:r>
            <a:endParaRPr sz="2400" dirty="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125" dirty="0">
                <a:latin typeface="Times New Roman"/>
                <a:cs typeface="Times New Roman"/>
              </a:rPr>
              <a:t>Check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levelling</a:t>
            </a:r>
            <a:endParaRPr sz="2400" dirty="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617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105" dirty="0">
                <a:latin typeface="Times New Roman"/>
                <a:cs typeface="Times New Roman"/>
              </a:rPr>
              <a:t>Profile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levelling</a:t>
            </a:r>
            <a:endParaRPr sz="2400" dirty="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Cross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levelling</a:t>
            </a:r>
            <a:endParaRPr sz="2400" dirty="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Reciprocal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levelling</a:t>
            </a:r>
            <a:endParaRPr sz="2400" dirty="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110" dirty="0">
                <a:latin typeface="Times New Roman"/>
                <a:cs typeface="Times New Roman"/>
              </a:rPr>
              <a:t>Precise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40" dirty="0" smtClean="0">
                <a:latin typeface="Times New Roman"/>
                <a:cs typeface="Times New Roman"/>
              </a:rPr>
              <a:t>levelling</a:t>
            </a:r>
            <a:endParaRPr lang="en-IN" sz="2400" spc="-140" dirty="0" smtClean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5416"/>
              <a:tabLst>
                <a:tab pos="286385" algn="l"/>
                <a:tab pos="287020" algn="l"/>
              </a:tabLst>
            </a:pPr>
            <a:r>
              <a:rPr lang="en-IN" sz="2400" spc="-140" dirty="0" smtClean="0">
                <a:latin typeface="Times New Roman"/>
                <a:cs typeface="Times New Roman"/>
              </a:rPr>
              <a:t>Indirect levelling</a:t>
            </a:r>
            <a:endParaRPr sz="2400" dirty="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105" dirty="0">
                <a:latin typeface="Times New Roman"/>
                <a:cs typeface="Times New Roman"/>
              </a:rPr>
              <a:t>Trignometric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levelling</a:t>
            </a:r>
            <a:endParaRPr sz="2400" dirty="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105" dirty="0">
                <a:latin typeface="Times New Roman"/>
                <a:cs typeface="Times New Roman"/>
              </a:rPr>
              <a:t>Barometric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levelling</a:t>
            </a:r>
            <a:endParaRPr sz="2400" dirty="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90" dirty="0" err="1" smtClean="0">
                <a:latin typeface="Times New Roman"/>
                <a:cs typeface="Times New Roman"/>
              </a:rPr>
              <a:t>Hypesometric</a:t>
            </a:r>
            <a:r>
              <a:rPr sz="2400" spc="-130" dirty="0" smtClean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levelling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635" y="426161"/>
            <a:ext cx="753681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2550" spc="-670" dirty="0">
                <a:solidFill>
                  <a:srgbClr val="D24617"/>
                </a:solidFill>
                <a:latin typeface="Arial"/>
                <a:cs typeface="Arial"/>
              </a:rPr>
              <a:t> </a:t>
            </a:r>
            <a:r>
              <a:rPr sz="3000" i="1" spc="-280" dirty="0">
                <a:solidFill>
                  <a:srgbClr val="0000FF"/>
                </a:solidFill>
                <a:latin typeface="Times New Roman"/>
                <a:cs typeface="Times New Roman"/>
              </a:rPr>
              <a:t>Simple </a:t>
            </a:r>
            <a:r>
              <a:rPr sz="3000" i="1" spc="-240" dirty="0">
                <a:solidFill>
                  <a:srgbClr val="0000FF"/>
                </a:solidFill>
                <a:latin typeface="Times New Roman"/>
                <a:cs typeface="Times New Roman"/>
              </a:rPr>
              <a:t>levelling</a:t>
            </a:r>
            <a:r>
              <a:rPr sz="3000" i="1" spc="-240" dirty="0">
                <a:solidFill>
                  <a:srgbClr val="000000"/>
                </a:solidFill>
                <a:latin typeface="Times New Roman"/>
                <a:cs typeface="Times New Roman"/>
              </a:rPr>
              <a:t>:- </a:t>
            </a:r>
            <a:r>
              <a:rPr sz="3000" i="1" spc="-140" dirty="0">
                <a:solidFill>
                  <a:srgbClr val="000000"/>
                </a:solidFill>
                <a:latin typeface="Times New Roman"/>
                <a:cs typeface="Times New Roman"/>
              </a:rPr>
              <a:t>It </a:t>
            </a:r>
            <a:r>
              <a:rPr sz="3000" i="1" spc="-270" dirty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sz="3000" i="1" spc="-23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3000" i="1" spc="-285" dirty="0">
                <a:solidFill>
                  <a:srgbClr val="000000"/>
                </a:solidFill>
                <a:latin typeface="Times New Roman"/>
                <a:cs typeface="Times New Roman"/>
              </a:rPr>
              <a:t>simplest </a:t>
            </a:r>
            <a:r>
              <a:rPr sz="3000" i="1" spc="-315" dirty="0">
                <a:solidFill>
                  <a:srgbClr val="000000"/>
                </a:solidFill>
                <a:latin typeface="Times New Roman"/>
                <a:cs typeface="Times New Roman"/>
              </a:rPr>
              <a:t>method </a:t>
            </a:r>
            <a:r>
              <a:rPr sz="3000" i="1" spc="-270" dirty="0">
                <a:solidFill>
                  <a:srgbClr val="000000"/>
                </a:solidFill>
                <a:latin typeface="Times New Roman"/>
                <a:cs typeface="Times New Roman"/>
              </a:rPr>
              <a:t>used, </a:t>
            </a:r>
            <a:r>
              <a:rPr sz="3000" i="1" spc="-380" dirty="0">
                <a:solidFill>
                  <a:srgbClr val="000000"/>
                </a:solidFill>
                <a:latin typeface="Times New Roman"/>
                <a:cs typeface="Times New Roman"/>
              </a:rPr>
              <a:t>when </a:t>
            </a:r>
            <a:r>
              <a:rPr sz="3000" i="1" spc="-90" dirty="0">
                <a:solidFill>
                  <a:srgbClr val="000000"/>
                </a:solidFill>
                <a:latin typeface="Times New Roman"/>
                <a:cs typeface="Times New Roman"/>
              </a:rPr>
              <a:t>it </a:t>
            </a:r>
            <a:r>
              <a:rPr sz="3000" i="1" spc="-270" dirty="0">
                <a:solidFill>
                  <a:srgbClr val="000000"/>
                </a:solidFill>
                <a:latin typeface="Times New Roman"/>
                <a:cs typeface="Times New Roman"/>
              </a:rPr>
              <a:t>is  </a:t>
            </a:r>
            <a:r>
              <a:rPr sz="3000" i="1" spc="-330" dirty="0">
                <a:solidFill>
                  <a:srgbClr val="000000"/>
                </a:solidFill>
                <a:latin typeface="Times New Roman"/>
                <a:cs typeface="Times New Roman"/>
              </a:rPr>
              <a:t>required </a:t>
            </a:r>
            <a:r>
              <a:rPr sz="3000" i="1" spc="-229" dirty="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sz="3000" i="1" spc="-204" dirty="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3000" i="1" spc="-23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3000" i="1" spc="-305" dirty="0">
                <a:solidFill>
                  <a:srgbClr val="000000"/>
                </a:solidFill>
                <a:latin typeface="Times New Roman"/>
                <a:cs typeface="Times New Roman"/>
              </a:rPr>
              <a:t>difference </a:t>
            </a:r>
            <a:r>
              <a:rPr sz="3000" i="1" spc="-185" dirty="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3000" i="1" spc="-285" dirty="0">
                <a:solidFill>
                  <a:srgbClr val="000000"/>
                </a:solidFill>
                <a:latin typeface="Times New Roman"/>
                <a:cs typeface="Times New Roman"/>
              </a:rPr>
              <a:t>elevation </a:t>
            </a:r>
            <a:r>
              <a:rPr sz="3000" i="1" spc="-355" dirty="0">
                <a:solidFill>
                  <a:srgbClr val="000000"/>
                </a:solidFill>
                <a:latin typeface="Times New Roman"/>
                <a:cs typeface="Times New Roman"/>
              </a:rPr>
              <a:t>between </a:t>
            </a:r>
            <a:r>
              <a:rPr sz="3000" i="1" spc="-13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3000" i="1" spc="-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i="1" spc="-240" dirty="0">
                <a:solidFill>
                  <a:srgbClr val="000000"/>
                </a:solidFill>
                <a:latin typeface="Times New Roman"/>
                <a:cs typeface="Times New Roman"/>
              </a:rPr>
              <a:t>points.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4085666"/>
            <a:ext cx="774763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2550" spc="-675" dirty="0">
                <a:solidFill>
                  <a:srgbClr val="D24617"/>
                </a:solidFill>
                <a:latin typeface="Arial"/>
                <a:cs typeface="Arial"/>
              </a:rPr>
              <a:t> </a:t>
            </a:r>
            <a:r>
              <a:rPr sz="3000" i="1" spc="-245" dirty="0">
                <a:solidFill>
                  <a:srgbClr val="0000FF"/>
                </a:solidFill>
                <a:latin typeface="Times New Roman"/>
                <a:cs typeface="Times New Roman"/>
              </a:rPr>
              <a:t>Differential </a:t>
            </a:r>
            <a:r>
              <a:rPr sz="3000" i="1" spc="-270" dirty="0">
                <a:solidFill>
                  <a:srgbClr val="0000FF"/>
                </a:solidFill>
                <a:latin typeface="Times New Roman"/>
                <a:cs typeface="Times New Roman"/>
              </a:rPr>
              <a:t>Levelling</a:t>
            </a:r>
            <a:r>
              <a:rPr sz="3000" i="1" spc="-270" dirty="0">
                <a:latin typeface="Times New Roman"/>
                <a:cs typeface="Times New Roman"/>
              </a:rPr>
              <a:t>:- </a:t>
            </a:r>
            <a:r>
              <a:rPr sz="3000" i="1" spc="-250" dirty="0">
                <a:latin typeface="Times New Roman"/>
                <a:cs typeface="Times New Roman"/>
              </a:rPr>
              <a:t>This </a:t>
            </a:r>
            <a:r>
              <a:rPr sz="3000" i="1" spc="-315" dirty="0">
                <a:latin typeface="Times New Roman"/>
                <a:cs typeface="Times New Roman"/>
              </a:rPr>
              <a:t>method </a:t>
            </a:r>
            <a:r>
              <a:rPr sz="3000" i="1" spc="-270" dirty="0">
                <a:latin typeface="Times New Roman"/>
                <a:cs typeface="Times New Roman"/>
              </a:rPr>
              <a:t>is </a:t>
            </a:r>
            <a:r>
              <a:rPr sz="3000" i="1" spc="-345" dirty="0">
                <a:latin typeface="Times New Roman"/>
                <a:cs typeface="Times New Roman"/>
              </a:rPr>
              <a:t>used </a:t>
            </a:r>
            <a:r>
              <a:rPr sz="3000" i="1" spc="-229" dirty="0">
                <a:latin typeface="Times New Roman"/>
                <a:cs typeface="Times New Roman"/>
              </a:rPr>
              <a:t>to </a:t>
            </a:r>
            <a:r>
              <a:rPr sz="3000" i="1" spc="-200" dirty="0">
                <a:latin typeface="Times New Roman"/>
                <a:cs typeface="Times New Roman"/>
              </a:rPr>
              <a:t>find </a:t>
            </a:r>
            <a:r>
              <a:rPr sz="3000" i="1" spc="-235" dirty="0">
                <a:latin typeface="Times New Roman"/>
                <a:cs typeface="Times New Roman"/>
              </a:rPr>
              <a:t>the  </a:t>
            </a:r>
            <a:r>
              <a:rPr sz="3000" i="1" spc="-305" dirty="0">
                <a:latin typeface="Times New Roman"/>
                <a:cs typeface="Times New Roman"/>
              </a:rPr>
              <a:t>difference </a:t>
            </a:r>
            <a:r>
              <a:rPr sz="3000" i="1" spc="-185" dirty="0">
                <a:latin typeface="Times New Roman"/>
                <a:cs typeface="Times New Roman"/>
              </a:rPr>
              <a:t>in </a:t>
            </a:r>
            <a:r>
              <a:rPr sz="3000" i="1" spc="-235" dirty="0">
                <a:latin typeface="Times New Roman"/>
                <a:cs typeface="Times New Roman"/>
              </a:rPr>
              <a:t>the </a:t>
            </a:r>
            <a:r>
              <a:rPr sz="3000" i="1" spc="-285" dirty="0">
                <a:latin typeface="Times New Roman"/>
                <a:cs typeface="Times New Roman"/>
              </a:rPr>
              <a:t>elevation </a:t>
            </a:r>
            <a:r>
              <a:rPr sz="3000" i="1" spc="-355" dirty="0">
                <a:latin typeface="Times New Roman"/>
                <a:cs typeface="Times New Roman"/>
              </a:rPr>
              <a:t>between </a:t>
            </a:r>
            <a:r>
              <a:rPr sz="3000" i="1" spc="-260" dirty="0">
                <a:latin typeface="Times New Roman"/>
                <a:cs typeface="Times New Roman"/>
              </a:rPr>
              <a:t>points </a:t>
            </a:r>
            <a:r>
              <a:rPr sz="3000" i="1" spc="-120" dirty="0">
                <a:latin typeface="Times New Roman"/>
                <a:cs typeface="Times New Roman"/>
              </a:rPr>
              <a:t>if </a:t>
            </a:r>
            <a:r>
              <a:rPr sz="3000" i="1" spc="-235" dirty="0">
                <a:latin typeface="Times New Roman"/>
                <a:cs typeface="Times New Roman"/>
              </a:rPr>
              <a:t>they </a:t>
            </a:r>
            <a:r>
              <a:rPr sz="3000" i="1" spc="-365" dirty="0">
                <a:latin typeface="Times New Roman"/>
                <a:cs typeface="Times New Roman"/>
              </a:rPr>
              <a:t>are </a:t>
            </a:r>
            <a:r>
              <a:rPr sz="3000" i="1" spc="-290" dirty="0">
                <a:latin typeface="Times New Roman"/>
                <a:cs typeface="Times New Roman"/>
              </a:rPr>
              <a:t>too far  </a:t>
            </a:r>
            <a:r>
              <a:rPr sz="3000" i="1" spc="-245" dirty="0">
                <a:latin typeface="Times New Roman"/>
                <a:cs typeface="Times New Roman"/>
              </a:rPr>
              <a:t>apart </a:t>
            </a:r>
            <a:r>
              <a:rPr sz="3000" i="1" spc="-370" dirty="0">
                <a:latin typeface="Times New Roman"/>
                <a:cs typeface="Times New Roman"/>
              </a:rPr>
              <a:t>or </a:t>
            </a:r>
            <a:r>
              <a:rPr sz="3000" i="1" spc="-235" dirty="0">
                <a:latin typeface="Times New Roman"/>
                <a:cs typeface="Times New Roman"/>
              </a:rPr>
              <a:t>the </a:t>
            </a:r>
            <a:r>
              <a:rPr sz="3000" i="1" spc="-305" dirty="0">
                <a:latin typeface="Times New Roman"/>
                <a:cs typeface="Times New Roman"/>
              </a:rPr>
              <a:t>difference </a:t>
            </a:r>
            <a:r>
              <a:rPr sz="3000" i="1" spc="-185" dirty="0">
                <a:latin typeface="Times New Roman"/>
                <a:cs typeface="Times New Roman"/>
              </a:rPr>
              <a:t>in </a:t>
            </a:r>
            <a:r>
              <a:rPr sz="3000" i="1" spc="-285" dirty="0">
                <a:latin typeface="Times New Roman"/>
                <a:cs typeface="Times New Roman"/>
              </a:rPr>
              <a:t>elevation </a:t>
            </a:r>
            <a:r>
              <a:rPr sz="3000" i="1" spc="-355" dirty="0">
                <a:latin typeface="Times New Roman"/>
                <a:cs typeface="Times New Roman"/>
              </a:rPr>
              <a:t>between </a:t>
            </a:r>
            <a:r>
              <a:rPr sz="3000" i="1" spc="-290" dirty="0">
                <a:latin typeface="Times New Roman"/>
                <a:cs typeface="Times New Roman"/>
              </a:rPr>
              <a:t>them </a:t>
            </a:r>
            <a:r>
              <a:rPr sz="3000" i="1" spc="-270" dirty="0">
                <a:latin typeface="Times New Roman"/>
                <a:cs typeface="Times New Roman"/>
              </a:rPr>
              <a:t>is </a:t>
            </a:r>
            <a:r>
              <a:rPr sz="3000" i="1" spc="-290" dirty="0">
                <a:latin typeface="Times New Roman"/>
                <a:cs typeface="Times New Roman"/>
              </a:rPr>
              <a:t>too</a:t>
            </a:r>
            <a:r>
              <a:rPr sz="3000" i="1" spc="-80" dirty="0">
                <a:latin typeface="Times New Roman"/>
                <a:cs typeface="Times New Roman"/>
              </a:rPr>
              <a:t> </a:t>
            </a:r>
            <a:r>
              <a:rPr sz="3000" i="1" spc="-275" dirty="0">
                <a:latin typeface="Times New Roman"/>
                <a:cs typeface="Times New Roman"/>
              </a:rPr>
              <a:t>much.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1475" y="1807741"/>
            <a:ext cx="7766673" cy="2019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8507" y="1694000"/>
            <a:ext cx="6834010" cy="3739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674" y="780415"/>
            <a:ext cx="4260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Principle </a:t>
            </a:r>
            <a:r>
              <a:rPr spc="-175" dirty="0"/>
              <a:t>of</a:t>
            </a:r>
            <a:r>
              <a:rPr spc="-470" dirty="0"/>
              <a:t> </a:t>
            </a:r>
            <a:r>
              <a:rPr spc="-180" dirty="0"/>
              <a:t>levelling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</a:pPr>
            <a:r>
              <a:rPr sz="3050" i="0" spc="-800" dirty="0">
                <a:solidFill>
                  <a:srgbClr val="D24617"/>
                </a:solidFill>
                <a:latin typeface="Arial"/>
                <a:cs typeface="Arial"/>
              </a:rPr>
              <a:t> </a:t>
            </a:r>
            <a:r>
              <a:rPr sz="3600" i="1" spc="-315" dirty="0">
                <a:solidFill>
                  <a:srgbClr val="0000FF"/>
                </a:solidFill>
              </a:rPr>
              <a:t>Principle</a:t>
            </a:r>
            <a:r>
              <a:rPr sz="3600" i="1" spc="-315" dirty="0"/>
              <a:t>:- </a:t>
            </a:r>
            <a:r>
              <a:rPr sz="3600" i="1" spc="-340" dirty="0">
                <a:solidFill>
                  <a:srgbClr val="001F5F"/>
                </a:solidFill>
              </a:rPr>
              <a:t>The </a:t>
            </a:r>
            <a:r>
              <a:rPr sz="3600" i="1" spc="-310" dirty="0">
                <a:solidFill>
                  <a:srgbClr val="001F5F"/>
                </a:solidFill>
              </a:rPr>
              <a:t>principle </a:t>
            </a:r>
            <a:r>
              <a:rPr sz="3600" i="1" spc="-315" dirty="0">
                <a:solidFill>
                  <a:srgbClr val="001F5F"/>
                </a:solidFill>
              </a:rPr>
              <a:t>of </a:t>
            </a:r>
            <a:r>
              <a:rPr sz="3600" i="1" spc="-305" dirty="0">
                <a:solidFill>
                  <a:srgbClr val="001F5F"/>
                </a:solidFill>
              </a:rPr>
              <a:t>levelling </a:t>
            </a:r>
            <a:r>
              <a:rPr sz="3600" i="1" spc="-325" dirty="0">
                <a:solidFill>
                  <a:srgbClr val="001F5F"/>
                </a:solidFill>
              </a:rPr>
              <a:t>is </a:t>
            </a:r>
            <a:r>
              <a:rPr sz="3600" i="1" spc="-280" dirty="0">
                <a:solidFill>
                  <a:srgbClr val="001F5F"/>
                </a:solidFill>
              </a:rPr>
              <a:t>to </a:t>
            </a:r>
            <a:r>
              <a:rPr sz="3600" i="1" spc="-310" dirty="0">
                <a:solidFill>
                  <a:srgbClr val="001F5F"/>
                </a:solidFill>
              </a:rPr>
              <a:t>obtain </a:t>
            </a:r>
            <a:r>
              <a:rPr sz="3600" i="1" spc="-310" dirty="0">
                <a:solidFill>
                  <a:srgbClr val="0000FF"/>
                </a:solidFill>
              </a:rPr>
              <a:t> </a:t>
            </a:r>
            <a:r>
              <a:rPr sz="3600" spc="-280" dirty="0">
                <a:solidFill>
                  <a:srgbClr val="0000FF"/>
                </a:solidFill>
              </a:rPr>
              <a:t>horizontal </a:t>
            </a:r>
            <a:r>
              <a:rPr sz="3600" spc="-265" dirty="0">
                <a:solidFill>
                  <a:srgbClr val="0000FF"/>
                </a:solidFill>
              </a:rPr>
              <a:t>line </a:t>
            </a:r>
            <a:r>
              <a:rPr sz="3600" spc="-315" dirty="0">
                <a:solidFill>
                  <a:srgbClr val="0000FF"/>
                </a:solidFill>
              </a:rPr>
              <a:t>of </a:t>
            </a:r>
            <a:r>
              <a:rPr sz="3600" spc="-285" dirty="0">
                <a:solidFill>
                  <a:srgbClr val="0000FF"/>
                </a:solidFill>
              </a:rPr>
              <a:t>sight </a:t>
            </a:r>
            <a:r>
              <a:rPr sz="3600" spc="-270" dirty="0">
                <a:solidFill>
                  <a:srgbClr val="001F5F"/>
                </a:solidFill>
              </a:rPr>
              <a:t>with </a:t>
            </a:r>
            <a:r>
              <a:rPr sz="3600" spc="-405" dirty="0">
                <a:solidFill>
                  <a:srgbClr val="001F5F"/>
                </a:solidFill>
              </a:rPr>
              <a:t>respect </a:t>
            </a:r>
            <a:r>
              <a:rPr sz="3600" spc="-275" dirty="0">
                <a:solidFill>
                  <a:srgbClr val="001F5F"/>
                </a:solidFill>
              </a:rPr>
              <a:t>to </a:t>
            </a:r>
            <a:r>
              <a:rPr sz="3600" spc="-385" dirty="0">
                <a:solidFill>
                  <a:srgbClr val="001F5F"/>
                </a:solidFill>
              </a:rPr>
              <a:t>which  </a:t>
            </a:r>
            <a:r>
              <a:rPr sz="3600" spc="-305" dirty="0">
                <a:solidFill>
                  <a:srgbClr val="001F5F"/>
                </a:solidFill>
              </a:rPr>
              <a:t>vertical </a:t>
            </a:r>
            <a:r>
              <a:rPr sz="3600" spc="-360" dirty="0">
                <a:solidFill>
                  <a:srgbClr val="001F5F"/>
                </a:solidFill>
              </a:rPr>
              <a:t>distances </a:t>
            </a:r>
            <a:r>
              <a:rPr sz="3600" spc="-315" dirty="0">
                <a:solidFill>
                  <a:srgbClr val="001F5F"/>
                </a:solidFill>
              </a:rPr>
              <a:t>of </a:t>
            </a:r>
            <a:r>
              <a:rPr sz="3600" spc="-280" dirty="0">
                <a:solidFill>
                  <a:srgbClr val="001F5F"/>
                </a:solidFill>
              </a:rPr>
              <a:t>the </a:t>
            </a:r>
            <a:r>
              <a:rPr sz="3600" spc="-315" dirty="0">
                <a:solidFill>
                  <a:srgbClr val="001F5F"/>
                </a:solidFill>
              </a:rPr>
              <a:t>points </a:t>
            </a:r>
            <a:r>
              <a:rPr sz="3600" spc="-480" dirty="0">
                <a:solidFill>
                  <a:srgbClr val="001F5F"/>
                </a:solidFill>
              </a:rPr>
              <a:t>above </a:t>
            </a:r>
            <a:r>
              <a:rPr sz="3600" spc="-445" dirty="0">
                <a:solidFill>
                  <a:srgbClr val="001F5F"/>
                </a:solidFill>
              </a:rPr>
              <a:t>or </a:t>
            </a:r>
            <a:r>
              <a:rPr sz="3600" spc="-450" dirty="0">
                <a:solidFill>
                  <a:srgbClr val="001F5F"/>
                </a:solidFill>
              </a:rPr>
              <a:t>below </a:t>
            </a:r>
            <a:r>
              <a:rPr sz="3600" spc="-250" dirty="0">
                <a:solidFill>
                  <a:srgbClr val="001F5F"/>
                </a:solidFill>
              </a:rPr>
              <a:t>this  </a:t>
            </a:r>
            <a:r>
              <a:rPr sz="3600" spc="-265" dirty="0">
                <a:solidFill>
                  <a:srgbClr val="001F5F"/>
                </a:solidFill>
              </a:rPr>
              <a:t>line </a:t>
            </a:r>
            <a:r>
              <a:rPr sz="3600" spc="-315" dirty="0">
                <a:solidFill>
                  <a:srgbClr val="001F5F"/>
                </a:solidFill>
              </a:rPr>
              <a:t>of </a:t>
            </a:r>
            <a:r>
              <a:rPr sz="3600" spc="-285" dirty="0">
                <a:solidFill>
                  <a:srgbClr val="001F5F"/>
                </a:solidFill>
              </a:rPr>
              <a:t>sight </a:t>
            </a:r>
            <a:r>
              <a:rPr sz="3600" spc="-434" dirty="0">
                <a:solidFill>
                  <a:srgbClr val="001F5F"/>
                </a:solidFill>
              </a:rPr>
              <a:t>are</a:t>
            </a:r>
            <a:r>
              <a:rPr sz="3600" spc="-240" dirty="0">
                <a:solidFill>
                  <a:srgbClr val="001F5F"/>
                </a:solidFill>
              </a:rPr>
              <a:t> </a:t>
            </a:r>
            <a:r>
              <a:rPr sz="3600" spc="-285" dirty="0">
                <a:solidFill>
                  <a:srgbClr val="001F5F"/>
                </a:solidFill>
              </a:rPr>
              <a:t>found</a:t>
            </a:r>
            <a:r>
              <a:rPr sz="3600" spc="-285" dirty="0"/>
              <a:t>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761492"/>
            <a:ext cx="691959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95"/>
              </a:spcBef>
            </a:pPr>
            <a:r>
              <a:rPr sz="2350" spc="-615" dirty="0">
                <a:solidFill>
                  <a:srgbClr val="D24617"/>
                </a:solidFill>
                <a:latin typeface="Arial"/>
                <a:cs typeface="Arial"/>
              </a:rPr>
              <a:t> </a:t>
            </a:r>
            <a:r>
              <a:rPr sz="2800" i="1" spc="-335" dirty="0">
                <a:latin typeface="Times New Roman"/>
                <a:cs typeface="Times New Roman"/>
              </a:rPr>
              <a:t>Fly </a:t>
            </a:r>
            <a:r>
              <a:rPr sz="2800" i="1" spc="-225" dirty="0">
                <a:latin typeface="Times New Roman"/>
                <a:cs typeface="Times New Roman"/>
              </a:rPr>
              <a:t>levelling</a:t>
            </a:r>
            <a:r>
              <a:rPr sz="2800" i="1" spc="-225" dirty="0">
                <a:solidFill>
                  <a:srgbClr val="000000"/>
                </a:solidFill>
                <a:latin typeface="Times New Roman"/>
                <a:cs typeface="Times New Roman"/>
              </a:rPr>
              <a:t>:- </a:t>
            </a:r>
            <a:r>
              <a:rPr sz="2800" i="1" spc="-335" dirty="0">
                <a:solidFill>
                  <a:srgbClr val="000000"/>
                </a:solidFill>
                <a:latin typeface="Times New Roman"/>
                <a:cs typeface="Times New Roman"/>
              </a:rPr>
              <a:t>Fly </a:t>
            </a:r>
            <a:r>
              <a:rPr sz="2800" i="1" spc="-245" dirty="0">
                <a:solidFill>
                  <a:srgbClr val="000000"/>
                </a:solidFill>
                <a:latin typeface="Times New Roman"/>
                <a:cs typeface="Times New Roman"/>
              </a:rPr>
              <a:t>levelling </a:t>
            </a:r>
            <a:r>
              <a:rPr sz="2800" i="1" spc="-254" dirty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sz="2800" i="1" spc="-200" dirty="0">
                <a:solidFill>
                  <a:srgbClr val="000000"/>
                </a:solidFill>
                <a:latin typeface="Times New Roman"/>
                <a:cs typeface="Times New Roman"/>
              </a:rPr>
              <a:t>just </a:t>
            </a:r>
            <a:r>
              <a:rPr sz="2800" i="1" spc="-204" dirty="0">
                <a:solidFill>
                  <a:srgbClr val="000000"/>
                </a:solidFill>
                <a:latin typeface="Times New Roman"/>
                <a:cs typeface="Times New Roman"/>
              </a:rPr>
              <a:t>like </a:t>
            </a:r>
            <a:r>
              <a:rPr sz="2800" i="1" spc="-225" dirty="0">
                <a:solidFill>
                  <a:srgbClr val="000000"/>
                </a:solidFill>
                <a:latin typeface="Times New Roman"/>
                <a:cs typeface="Times New Roman"/>
              </a:rPr>
              <a:t>differential </a:t>
            </a:r>
            <a:r>
              <a:rPr sz="2800" i="1" spc="-280" dirty="0">
                <a:solidFill>
                  <a:srgbClr val="000000"/>
                </a:solidFill>
                <a:latin typeface="Times New Roman"/>
                <a:cs typeface="Times New Roman"/>
              </a:rPr>
              <a:t>levelling  </a:t>
            </a:r>
            <a:r>
              <a:rPr sz="2800" i="1" spc="-270" dirty="0">
                <a:solidFill>
                  <a:srgbClr val="000000"/>
                </a:solidFill>
                <a:latin typeface="Times New Roman"/>
                <a:cs typeface="Times New Roman"/>
              </a:rPr>
              <a:t>carried </a:t>
            </a:r>
            <a:r>
              <a:rPr sz="2800" i="1" spc="-225" dirty="0">
                <a:solidFill>
                  <a:srgbClr val="000000"/>
                </a:solidFill>
                <a:latin typeface="Times New Roman"/>
                <a:cs typeface="Times New Roman"/>
              </a:rPr>
              <a:t>out </a:t>
            </a:r>
            <a:r>
              <a:rPr sz="2800" i="1" spc="-220" dirty="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sz="2800" i="1" spc="-350" dirty="0">
                <a:solidFill>
                  <a:srgbClr val="000000"/>
                </a:solidFill>
                <a:latin typeface="Times New Roman"/>
                <a:cs typeface="Times New Roman"/>
              </a:rPr>
              <a:t>check </a:t>
            </a:r>
            <a:r>
              <a:rPr sz="2800" i="1" spc="-220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2800" i="1" spc="-340" dirty="0">
                <a:solidFill>
                  <a:srgbClr val="000000"/>
                </a:solidFill>
                <a:latin typeface="Times New Roman"/>
                <a:cs typeface="Times New Roman"/>
              </a:rPr>
              <a:t>accuracy </a:t>
            </a:r>
            <a:r>
              <a:rPr sz="2800" i="1" spc="-245" dirty="0">
                <a:solidFill>
                  <a:srgbClr val="000000"/>
                </a:solidFill>
                <a:latin typeface="Times New Roman"/>
                <a:cs typeface="Times New Roman"/>
              </a:rPr>
              <a:t>of levelling </a:t>
            </a:r>
            <a:r>
              <a:rPr sz="2800" i="1" spc="-290" dirty="0">
                <a:solidFill>
                  <a:srgbClr val="000000"/>
                </a:solidFill>
                <a:latin typeface="Times New Roman"/>
                <a:cs typeface="Times New Roman"/>
              </a:rPr>
              <a:t>work. </a:t>
            </a:r>
            <a:r>
              <a:rPr sz="2800" i="1" spc="-225" dirty="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2800" i="1" spc="-180" dirty="0">
                <a:solidFill>
                  <a:srgbClr val="000000"/>
                </a:solidFill>
                <a:latin typeface="Times New Roman"/>
                <a:cs typeface="Times New Roman"/>
              </a:rPr>
              <a:t>fly  </a:t>
            </a:r>
            <a:r>
              <a:rPr sz="2800" i="1" spc="-245" dirty="0">
                <a:solidFill>
                  <a:srgbClr val="000000"/>
                </a:solidFill>
                <a:latin typeface="Times New Roman"/>
                <a:cs typeface="Times New Roman"/>
              </a:rPr>
              <a:t>levelling </a:t>
            </a:r>
            <a:r>
              <a:rPr sz="2800" i="1" spc="-270" dirty="0">
                <a:solidFill>
                  <a:srgbClr val="000000"/>
                </a:solidFill>
                <a:latin typeface="Times New Roman"/>
                <a:cs typeface="Times New Roman"/>
              </a:rPr>
              <a:t>only </a:t>
            </a:r>
            <a:r>
              <a:rPr sz="2800" i="1" spc="-280" dirty="0">
                <a:solidFill>
                  <a:srgbClr val="000000"/>
                </a:solidFill>
                <a:latin typeface="Times New Roman"/>
                <a:cs typeface="Times New Roman"/>
              </a:rPr>
              <a:t>B.S.and </a:t>
            </a:r>
            <a:r>
              <a:rPr sz="2800" i="1" spc="-370" dirty="0">
                <a:solidFill>
                  <a:srgbClr val="000000"/>
                </a:solidFill>
                <a:latin typeface="Times New Roman"/>
                <a:cs typeface="Times New Roman"/>
              </a:rPr>
              <a:t>F.S.are</a:t>
            </a:r>
            <a:r>
              <a:rPr sz="2800" i="1" spc="-3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i="1" spc="-235" dirty="0">
                <a:solidFill>
                  <a:srgbClr val="000000"/>
                </a:solidFill>
                <a:latin typeface="Times New Roman"/>
                <a:cs typeface="Times New Roman"/>
              </a:rPr>
              <a:t>taken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5176" y="2587491"/>
            <a:ext cx="7858951" cy="3055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417957"/>
            <a:ext cx="7897495" cy="400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409" dirty="0">
                <a:solidFill>
                  <a:srgbClr val="0000FF"/>
                </a:solidFill>
                <a:latin typeface="Times New Roman"/>
                <a:cs typeface="Times New Roman"/>
              </a:rPr>
              <a:t>Check </a:t>
            </a:r>
            <a:r>
              <a:rPr sz="3200" i="1" spc="-254" dirty="0">
                <a:solidFill>
                  <a:srgbClr val="0000FF"/>
                </a:solidFill>
                <a:latin typeface="Times New Roman"/>
                <a:cs typeface="Times New Roman"/>
              </a:rPr>
              <a:t>levelling</a:t>
            </a:r>
            <a:r>
              <a:rPr sz="3200" i="1" spc="-254" dirty="0">
                <a:latin typeface="Times New Roman"/>
                <a:cs typeface="Times New Roman"/>
              </a:rPr>
              <a:t>:- </a:t>
            </a:r>
            <a:r>
              <a:rPr sz="3200" i="1" spc="-265" dirty="0">
                <a:latin typeface="Times New Roman"/>
                <a:cs typeface="Times New Roman"/>
              </a:rPr>
              <a:t>This </a:t>
            </a:r>
            <a:r>
              <a:rPr sz="3200" i="1" spc="-245" dirty="0">
                <a:latin typeface="Times New Roman"/>
                <a:cs typeface="Times New Roman"/>
              </a:rPr>
              <a:t>kind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270" dirty="0">
                <a:latin typeface="Times New Roman"/>
                <a:cs typeface="Times New Roman"/>
              </a:rPr>
              <a:t>levelling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00" dirty="0">
                <a:latin typeface="Times New Roman"/>
                <a:cs typeface="Times New Roman"/>
              </a:rPr>
              <a:t>carried </a:t>
            </a:r>
            <a:r>
              <a:rPr sz="3200" i="1" spc="-254" dirty="0">
                <a:latin typeface="Times New Roman"/>
                <a:cs typeface="Times New Roman"/>
              </a:rPr>
              <a:t>out </a:t>
            </a:r>
            <a:r>
              <a:rPr sz="3200" i="1" spc="-245" dirty="0">
                <a:latin typeface="Times New Roman"/>
                <a:cs typeface="Times New Roman"/>
              </a:rPr>
              <a:t>to  </a:t>
            </a:r>
            <a:r>
              <a:rPr sz="3200" i="1" spc="-385" dirty="0">
                <a:latin typeface="Times New Roman"/>
                <a:cs typeface="Times New Roman"/>
              </a:rPr>
              <a:t>check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70" dirty="0">
                <a:latin typeface="Times New Roman"/>
                <a:cs typeface="Times New Roman"/>
              </a:rPr>
              <a:t>accuracy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325" dirty="0">
                <a:latin typeface="Times New Roman"/>
                <a:cs typeface="Times New Roman"/>
              </a:rPr>
              <a:t>work. </a:t>
            </a:r>
            <a:r>
              <a:rPr sz="3200" i="1" spc="-150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60" dirty="0">
                <a:latin typeface="Times New Roman"/>
                <a:cs typeface="Times New Roman"/>
              </a:rPr>
              <a:t>done </a:t>
            </a:r>
            <a:r>
              <a:rPr sz="3200" i="1" spc="-225" dirty="0">
                <a:latin typeface="Times New Roman"/>
                <a:cs typeface="Times New Roman"/>
              </a:rPr>
              <a:t>at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40" dirty="0">
                <a:latin typeface="Times New Roman"/>
                <a:cs typeface="Times New Roman"/>
              </a:rPr>
              <a:t>end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254" dirty="0">
                <a:latin typeface="Times New Roman"/>
                <a:cs typeface="Times New Roman"/>
              </a:rPr>
              <a:t>the </a:t>
            </a:r>
            <a:r>
              <a:rPr sz="3200" i="1" spc="-380" dirty="0">
                <a:latin typeface="Times New Roman"/>
                <a:cs typeface="Times New Roman"/>
              </a:rPr>
              <a:t>days  </a:t>
            </a:r>
            <a:r>
              <a:rPr sz="3200" i="1" spc="-420" dirty="0">
                <a:latin typeface="Times New Roman"/>
                <a:cs typeface="Times New Roman"/>
              </a:rPr>
              <a:t>work </a:t>
            </a:r>
            <a:r>
              <a:rPr sz="3200" i="1" spc="-195" dirty="0">
                <a:latin typeface="Times New Roman"/>
                <a:cs typeface="Times New Roman"/>
              </a:rPr>
              <a:t>in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30" dirty="0">
                <a:latin typeface="Times New Roman"/>
                <a:cs typeface="Times New Roman"/>
              </a:rPr>
              <a:t>form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200" dirty="0">
                <a:latin typeface="Times New Roman"/>
                <a:cs typeface="Times New Roman"/>
              </a:rPr>
              <a:t>fly </a:t>
            </a:r>
            <a:r>
              <a:rPr sz="3200" i="1" spc="-270" dirty="0">
                <a:latin typeface="Times New Roman"/>
                <a:cs typeface="Times New Roman"/>
              </a:rPr>
              <a:t>levelling </a:t>
            </a:r>
            <a:r>
              <a:rPr sz="3200" i="1" spc="-245" dirty="0">
                <a:latin typeface="Times New Roman"/>
                <a:cs typeface="Times New Roman"/>
              </a:rPr>
              <a:t>to </a:t>
            </a:r>
            <a:r>
              <a:rPr sz="3200" i="1" spc="-335" dirty="0">
                <a:latin typeface="Times New Roman"/>
                <a:cs typeface="Times New Roman"/>
              </a:rPr>
              <a:t>connect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240" dirty="0">
                <a:latin typeface="Times New Roman"/>
                <a:cs typeface="Times New Roman"/>
              </a:rPr>
              <a:t>finishing  </a:t>
            </a:r>
            <a:r>
              <a:rPr sz="3200" i="1" spc="-245" dirty="0">
                <a:latin typeface="Times New Roman"/>
                <a:cs typeface="Times New Roman"/>
              </a:rPr>
              <a:t>point </a:t>
            </a:r>
            <a:r>
              <a:rPr sz="3200" i="1" spc="-310" dirty="0">
                <a:latin typeface="Times New Roman"/>
                <a:cs typeface="Times New Roman"/>
              </a:rPr>
              <a:t>and </a:t>
            </a:r>
            <a:r>
              <a:rPr sz="3200" i="1" spc="-229" dirty="0">
                <a:latin typeface="Times New Roman"/>
                <a:cs typeface="Times New Roman"/>
              </a:rPr>
              <a:t>starting</a:t>
            </a:r>
            <a:r>
              <a:rPr sz="3200" i="1" spc="-204" dirty="0">
                <a:latin typeface="Times New Roman"/>
                <a:cs typeface="Times New Roman"/>
              </a:rPr>
              <a:t> </a:t>
            </a:r>
            <a:r>
              <a:rPr sz="3200" i="1" spc="-200" dirty="0">
                <a:latin typeface="Times New Roman"/>
                <a:cs typeface="Times New Roman"/>
              </a:rPr>
              <a:t>point.</a:t>
            </a:r>
            <a:endParaRPr sz="3200">
              <a:latin typeface="Times New Roman"/>
              <a:cs typeface="Times New Roman"/>
            </a:endParaRPr>
          </a:p>
          <a:p>
            <a:pPr marL="285115" marR="37909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315" dirty="0">
                <a:solidFill>
                  <a:srgbClr val="0000FF"/>
                </a:solidFill>
                <a:latin typeface="Times New Roman"/>
                <a:cs typeface="Times New Roman"/>
              </a:rPr>
              <a:t>Profile </a:t>
            </a:r>
            <a:r>
              <a:rPr sz="3200" i="1" spc="-260" dirty="0">
                <a:solidFill>
                  <a:srgbClr val="0000FF"/>
                </a:solidFill>
                <a:latin typeface="Times New Roman"/>
                <a:cs typeface="Times New Roman"/>
              </a:rPr>
              <a:t>levelling </a:t>
            </a:r>
            <a:r>
              <a:rPr sz="3200" i="1" spc="-390" dirty="0">
                <a:solidFill>
                  <a:srgbClr val="0000FF"/>
                </a:solidFill>
                <a:latin typeface="Times New Roman"/>
                <a:cs typeface="Times New Roman"/>
              </a:rPr>
              <a:t>or </a:t>
            </a:r>
            <a:r>
              <a:rPr sz="3200" i="1" spc="-265" dirty="0">
                <a:solidFill>
                  <a:srgbClr val="0000FF"/>
                </a:solidFill>
                <a:latin typeface="Times New Roman"/>
                <a:cs typeface="Times New Roman"/>
              </a:rPr>
              <a:t>L-Section</a:t>
            </a:r>
            <a:r>
              <a:rPr sz="3200" i="1" spc="-265" dirty="0">
                <a:latin typeface="Times New Roman"/>
                <a:cs typeface="Times New Roman"/>
              </a:rPr>
              <a:t>:- This </a:t>
            </a:r>
            <a:r>
              <a:rPr sz="3200" i="1" spc="-335" dirty="0">
                <a:latin typeface="Times New Roman"/>
                <a:cs typeface="Times New Roman"/>
              </a:rPr>
              <a:t>method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65" dirty="0">
                <a:latin typeface="Times New Roman"/>
                <a:cs typeface="Times New Roman"/>
              </a:rPr>
              <a:t>used </a:t>
            </a:r>
            <a:r>
              <a:rPr sz="3200" i="1" spc="-330" dirty="0">
                <a:latin typeface="Times New Roman"/>
                <a:cs typeface="Times New Roman"/>
              </a:rPr>
              <a:t>for  </a:t>
            </a:r>
            <a:r>
              <a:rPr sz="3200" i="1" spc="-235" dirty="0">
                <a:latin typeface="Times New Roman"/>
                <a:cs typeface="Times New Roman"/>
              </a:rPr>
              <a:t>taking </a:t>
            </a:r>
            <a:r>
              <a:rPr sz="3200" i="1" spc="-330" dirty="0">
                <a:latin typeface="Times New Roman"/>
                <a:cs typeface="Times New Roman"/>
              </a:rPr>
              <a:t>levels </a:t>
            </a:r>
            <a:r>
              <a:rPr sz="3200" i="1" spc="-305" dirty="0">
                <a:latin typeface="Times New Roman"/>
                <a:cs typeface="Times New Roman"/>
              </a:rPr>
              <a:t>along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45" dirty="0">
                <a:latin typeface="Times New Roman"/>
                <a:cs typeface="Times New Roman"/>
              </a:rPr>
              <a:t>centre </a:t>
            </a:r>
            <a:r>
              <a:rPr sz="3200" i="1" spc="-235" dirty="0">
                <a:latin typeface="Times New Roman"/>
                <a:cs typeface="Times New Roman"/>
              </a:rPr>
              <a:t>line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320" dirty="0">
                <a:latin typeface="Times New Roman"/>
                <a:cs typeface="Times New Roman"/>
              </a:rPr>
              <a:t>any </a:t>
            </a:r>
            <a:r>
              <a:rPr sz="3200" i="1" spc="-270" dirty="0">
                <a:latin typeface="Times New Roman"/>
                <a:cs typeface="Times New Roman"/>
              </a:rPr>
              <a:t>alignment </a:t>
            </a:r>
            <a:r>
              <a:rPr sz="3200" i="1" spc="-235" dirty="0">
                <a:latin typeface="Times New Roman"/>
                <a:cs typeface="Times New Roman"/>
              </a:rPr>
              <a:t>like  </a:t>
            </a:r>
            <a:r>
              <a:rPr sz="3200" i="1" spc="-280" dirty="0">
                <a:latin typeface="Times New Roman"/>
                <a:cs typeface="Times New Roman"/>
              </a:rPr>
              <a:t>road, </a:t>
            </a:r>
            <a:r>
              <a:rPr sz="3200" i="1" spc="-375" dirty="0">
                <a:latin typeface="Times New Roman"/>
                <a:cs typeface="Times New Roman"/>
              </a:rPr>
              <a:t>railway </a:t>
            </a:r>
            <a:r>
              <a:rPr sz="3200" i="1" spc="-300" dirty="0">
                <a:latin typeface="Times New Roman"/>
                <a:cs typeface="Times New Roman"/>
              </a:rPr>
              <a:t>canal </a:t>
            </a:r>
            <a:r>
              <a:rPr sz="3200" i="1" spc="-260" dirty="0">
                <a:latin typeface="Times New Roman"/>
                <a:cs typeface="Times New Roman"/>
              </a:rPr>
              <a:t>etc.The </a:t>
            </a:r>
            <a:r>
              <a:rPr sz="3200" i="1" spc="-325" dirty="0">
                <a:latin typeface="Times New Roman"/>
                <a:cs typeface="Times New Roman"/>
              </a:rPr>
              <a:t>object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245" dirty="0">
                <a:latin typeface="Times New Roman"/>
                <a:cs typeface="Times New Roman"/>
              </a:rPr>
              <a:t>to </a:t>
            </a:r>
            <a:r>
              <a:rPr sz="3200" i="1" spc="-310" dirty="0">
                <a:latin typeface="Times New Roman"/>
                <a:cs typeface="Times New Roman"/>
              </a:rPr>
              <a:t>determine </a:t>
            </a:r>
            <a:r>
              <a:rPr sz="3200" i="1" spc="-250" dirty="0">
                <a:latin typeface="Times New Roman"/>
                <a:cs typeface="Times New Roman"/>
              </a:rPr>
              <a:t>the  </a:t>
            </a:r>
            <a:r>
              <a:rPr sz="3200" i="1" spc="-270" dirty="0">
                <a:latin typeface="Times New Roman"/>
                <a:cs typeface="Times New Roman"/>
              </a:rPr>
              <a:t>undulations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254" dirty="0">
                <a:latin typeface="Times New Roman"/>
                <a:cs typeface="Times New Roman"/>
              </a:rPr>
              <a:t>the </a:t>
            </a:r>
            <a:r>
              <a:rPr sz="3200" i="1" spc="-330" dirty="0">
                <a:latin typeface="Times New Roman"/>
                <a:cs typeface="Times New Roman"/>
              </a:rPr>
              <a:t>ground </a:t>
            </a:r>
            <a:r>
              <a:rPr sz="3200" i="1" spc="-360" dirty="0">
                <a:latin typeface="Times New Roman"/>
                <a:cs typeface="Times New Roman"/>
              </a:rPr>
              <a:t>surface </a:t>
            </a:r>
            <a:r>
              <a:rPr sz="3200" i="1" spc="-305" dirty="0">
                <a:latin typeface="Times New Roman"/>
                <a:cs typeface="Times New Roman"/>
              </a:rPr>
              <a:t>along </a:t>
            </a:r>
            <a:r>
              <a:rPr sz="3200" i="1" spc="-250" dirty="0">
                <a:latin typeface="Times New Roman"/>
                <a:cs typeface="Times New Roman"/>
              </a:rPr>
              <a:t>the</a:t>
            </a:r>
            <a:r>
              <a:rPr sz="3200" i="1" spc="-114" dirty="0">
                <a:latin typeface="Times New Roman"/>
                <a:cs typeface="Times New Roman"/>
              </a:rPr>
              <a:t> </a:t>
            </a:r>
            <a:r>
              <a:rPr sz="3200" i="1" spc="-270" dirty="0">
                <a:latin typeface="Times New Roman"/>
                <a:cs typeface="Times New Roman"/>
              </a:rPr>
              <a:t>alignment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755" y="4334636"/>
            <a:ext cx="7501128" cy="170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1214222"/>
            <a:ext cx="7223214" cy="2037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417957"/>
            <a:ext cx="7977505" cy="456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318770" indent="-273050">
              <a:lnSpc>
                <a:spcPct val="100000"/>
              </a:lnSpc>
              <a:spcBef>
                <a:spcPts val="105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  <a:tab pos="3046730" algn="l"/>
              </a:tabLst>
            </a:pPr>
            <a:r>
              <a:rPr sz="3200" i="1" spc="-385" dirty="0">
                <a:solidFill>
                  <a:srgbClr val="0000FF"/>
                </a:solidFill>
                <a:latin typeface="Times New Roman"/>
                <a:cs typeface="Times New Roman"/>
              </a:rPr>
              <a:t>Cross- </a:t>
            </a:r>
            <a:r>
              <a:rPr sz="3200" i="1" spc="-275" dirty="0">
                <a:solidFill>
                  <a:srgbClr val="0000FF"/>
                </a:solidFill>
                <a:latin typeface="Times New Roman"/>
                <a:cs typeface="Times New Roman"/>
              </a:rPr>
              <a:t>sectioning</a:t>
            </a:r>
            <a:r>
              <a:rPr sz="3200" i="1" spc="-275" dirty="0">
                <a:latin typeface="Times New Roman"/>
                <a:cs typeface="Times New Roman"/>
              </a:rPr>
              <a:t>:- </a:t>
            </a:r>
            <a:r>
              <a:rPr sz="3200" i="1" spc="-265" dirty="0">
                <a:latin typeface="Times New Roman"/>
                <a:cs typeface="Times New Roman"/>
              </a:rPr>
              <a:t>This </a:t>
            </a:r>
            <a:r>
              <a:rPr sz="3200" i="1" spc="-330" dirty="0">
                <a:latin typeface="Times New Roman"/>
                <a:cs typeface="Times New Roman"/>
              </a:rPr>
              <a:t>operation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295" dirty="0">
                <a:latin typeface="Times New Roman"/>
                <a:cs typeface="Times New Roman"/>
              </a:rPr>
              <a:t>carried </a:t>
            </a:r>
            <a:r>
              <a:rPr sz="3200" i="1" spc="-260" dirty="0">
                <a:latin typeface="Times New Roman"/>
                <a:cs typeface="Times New Roman"/>
              </a:rPr>
              <a:t>out  </a:t>
            </a:r>
            <a:r>
              <a:rPr sz="3200" i="1" spc="-315" dirty="0">
                <a:latin typeface="Times New Roman"/>
                <a:cs typeface="Times New Roman"/>
              </a:rPr>
              <a:t>perpendicular </a:t>
            </a:r>
            <a:r>
              <a:rPr sz="3200" i="1" spc="-245" dirty="0">
                <a:latin typeface="Times New Roman"/>
                <a:cs typeface="Times New Roman"/>
              </a:rPr>
              <a:t>to </a:t>
            </a:r>
            <a:r>
              <a:rPr sz="3200" i="1" spc="-270" dirty="0">
                <a:latin typeface="Times New Roman"/>
                <a:cs typeface="Times New Roman"/>
              </a:rPr>
              <a:t>alignment </a:t>
            </a:r>
            <a:r>
              <a:rPr sz="3200" i="1" spc="-225" dirty="0">
                <a:latin typeface="Times New Roman"/>
                <a:cs typeface="Times New Roman"/>
              </a:rPr>
              <a:t>at </a:t>
            </a:r>
            <a:r>
              <a:rPr sz="3200" i="1" spc="-300" dirty="0">
                <a:latin typeface="Times New Roman"/>
                <a:cs typeface="Times New Roman"/>
              </a:rPr>
              <a:t>an </a:t>
            </a:r>
            <a:r>
              <a:rPr sz="3200" i="1" spc="-270" dirty="0">
                <a:latin typeface="Times New Roman"/>
                <a:cs typeface="Times New Roman"/>
              </a:rPr>
              <a:t>interval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80" dirty="0">
                <a:latin typeface="Times New Roman"/>
                <a:cs typeface="Times New Roman"/>
              </a:rPr>
              <a:t>10, </a:t>
            </a:r>
            <a:r>
              <a:rPr sz="3200" i="1" spc="-135" dirty="0">
                <a:latin typeface="Times New Roman"/>
                <a:cs typeface="Times New Roman"/>
              </a:rPr>
              <a:t>20 </a:t>
            </a:r>
            <a:r>
              <a:rPr sz="3200" i="1" spc="-55" dirty="0">
                <a:latin typeface="Times New Roman"/>
                <a:cs typeface="Times New Roman"/>
              </a:rPr>
              <a:t>,30,  </a:t>
            </a:r>
            <a:r>
              <a:rPr sz="3200" i="1" spc="-135" dirty="0">
                <a:latin typeface="Times New Roman"/>
                <a:cs typeface="Times New Roman"/>
              </a:rPr>
              <a:t>40 </a:t>
            </a:r>
            <a:r>
              <a:rPr sz="3200" i="1" spc="-275" dirty="0">
                <a:latin typeface="Times New Roman"/>
                <a:cs typeface="Times New Roman"/>
              </a:rPr>
              <a:t>m.The  </a:t>
            </a:r>
            <a:r>
              <a:rPr sz="3200" i="1" spc="-305" dirty="0">
                <a:latin typeface="Times New Roman"/>
                <a:cs typeface="Times New Roman"/>
              </a:rPr>
              <a:t>idea</a:t>
            </a:r>
            <a:r>
              <a:rPr sz="3200" i="1" spc="-340" dirty="0">
                <a:latin typeface="Times New Roman"/>
                <a:cs typeface="Times New Roman"/>
              </a:rPr>
              <a:t> </a:t>
            </a:r>
            <a:r>
              <a:rPr sz="3200" i="1" spc="-285" dirty="0">
                <a:latin typeface="Times New Roman"/>
                <a:cs typeface="Times New Roman"/>
              </a:rPr>
              <a:t>is</a:t>
            </a:r>
            <a:r>
              <a:rPr sz="3200" i="1" spc="-60" dirty="0">
                <a:latin typeface="Times New Roman"/>
                <a:cs typeface="Times New Roman"/>
              </a:rPr>
              <a:t> </a:t>
            </a:r>
            <a:r>
              <a:rPr sz="3200" i="1" spc="-250" dirty="0">
                <a:latin typeface="Times New Roman"/>
                <a:cs typeface="Times New Roman"/>
              </a:rPr>
              <a:t>to	</a:t>
            </a:r>
            <a:r>
              <a:rPr sz="3200" i="1" spc="-370" dirty="0">
                <a:latin typeface="Times New Roman"/>
                <a:cs typeface="Times New Roman"/>
              </a:rPr>
              <a:t>make </a:t>
            </a:r>
            <a:r>
              <a:rPr sz="3200" i="1" spc="-300" dirty="0">
                <a:latin typeface="Times New Roman"/>
                <a:cs typeface="Times New Roman"/>
              </a:rPr>
              <a:t>an </a:t>
            </a:r>
            <a:r>
              <a:rPr sz="3200" i="1" spc="-295" dirty="0">
                <a:latin typeface="Times New Roman"/>
                <a:cs typeface="Times New Roman"/>
              </a:rPr>
              <a:t>estimate </a:t>
            </a:r>
            <a:r>
              <a:rPr sz="3200" i="1" spc="-280" dirty="0">
                <a:latin typeface="Times New Roman"/>
                <a:cs typeface="Times New Roman"/>
              </a:rPr>
              <a:t>of</a:t>
            </a:r>
            <a:r>
              <a:rPr sz="3200" i="1" spc="-390" dirty="0">
                <a:latin typeface="Times New Roman"/>
                <a:cs typeface="Times New Roman"/>
              </a:rPr>
              <a:t> </a:t>
            </a:r>
            <a:r>
              <a:rPr sz="3200" i="1" spc="-295" dirty="0">
                <a:latin typeface="Times New Roman"/>
                <a:cs typeface="Times New Roman"/>
              </a:rPr>
              <a:t>earthwork.</a:t>
            </a:r>
            <a:endParaRPr sz="3200">
              <a:latin typeface="Times New Roman"/>
              <a:cs typeface="Times New Roman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415" dirty="0">
                <a:solidFill>
                  <a:srgbClr val="0000FF"/>
                </a:solidFill>
                <a:latin typeface="Times New Roman"/>
                <a:cs typeface="Times New Roman"/>
              </a:rPr>
              <a:t>Precise </a:t>
            </a:r>
            <a:r>
              <a:rPr sz="3200" i="1" spc="-240" dirty="0">
                <a:solidFill>
                  <a:srgbClr val="0000FF"/>
                </a:solidFill>
                <a:latin typeface="Times New Roman"/>
                <a:cs typeface="Times New Roman"/>
              </a:rPr>
              <a:t>levelling</a:t>
            </a:r>
            <a:r>
              <a:rPr sz="3200" i="1" spc="-240" dirty="0">
                <a:latin typeface="Times New Roman"/>
                <a:cs typeface="Times New Roman"/>
              </a:rPr>
              <a:t>:- </a:t>
            </a:r>
            <a:r>
              <a:rPr sz="3200" i="1" spc="-150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65" dirty="0">
                <a:latin typeface="Times New Roman"/>
                <a:cs typeface="Times New Roman"/>
              </a:rPr>
              <a:t>used </a:t>
            </a:r>
            <a:r>
              <a:rPr sz="3200" i="1" spc="-330" dirty="0">
                <a:latin typeface="Times New Roman"/>
                <a:cs typeface="Times New Roman"/>
              </a:rPr>
              <a:t>for </a:t>
            </a:r>
            <a:r>
              <a:rPr sz="3200" i="1" spc="-290" dirty="0">
                <a:latin typeface="Times New Roman"/>
                <a:cs typeface="Times New Roman"/>
              </a:rPr>
              <a:t>establishing </a:t>
            </a:r>
            <a:r>
              <a:rPr sz="3200" i="1" spc="-370" dirty="0">
                <a:latin typeface="Times New Roman"/>
                <a:cs typeface="Times New Roman"/>
              </a:rPr>
              <a:t>bench </a:t>
            </a:r>
            <a:r>
              <a:rPr sz="3200" i="1" spc="-390" dirty="0">
                <a:latin typeface="Times New Roman"/>
                <a:cs typeface="Times New Roman"/>
              </a:rPr>
              <a:t>marks </a:t>
            </a:r>
            <a:r>
              <a:rPr sz="3200" i="1" spc="-475" dirty="0">
                <a:latin typeface="Times New Roman"/>
                <a:cs typeface="Times New Roman"/>
              </a:rPr>
              <a:t>for  </a:t>
            </a:r>
            <a:r>
              <a:rPr sz="3200" i="1" spc="-265" dirty="0">
                <a:latin typeface="Times New Roman"/>
                <a:cs typeface="Times New Roman"/>
              </a:rPr>
              <a:t>future </a:t>
            </a:r>
            <a:r>
              <a:rPr sz="3200" i="1" spc="-310" dirty="0">
                <a:latin typeface="Times New Roman"/>
                <a:cs typeface="Times New Roman"/>
              </a:rPr>
              <a:t>public </a:t>
            </a:r>
            <a:r>
              <a:rPr sz="3200" i="1" spc="-275" dirty="0">
                <a:latin typeface="Times New Roman"/>
                <a:cs typeface="Times New Roman"/>
              </a:rPr>
              <a:t>use. </a:t>
            </a:r>
            <a:r>
              <a:rPr sz="3200" i="1" spc="-145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00" dirty="0">
                <a:latin typeface="Times New Roman"/>
                <a:cs typeface="Times New Roman"/>
              </a:rPr>
              <a:t>carried </a:t>
            </a:r>
            <a:r>
              <a:rPr sz="3200" i="1" spc="-254" dirty="0">
                <a:latin typeface="Times New Roman"/>
                <a:cs typeface="Times New Roman"/>
              </a:rPr>
              <a:t>out </a:t>
            </a:r>
            <a:r>
              <a:rPr sz="3200" i="1" spc="-240" dirty="0">
                <a:latin typeface="Times New Roman"/>
                <a:cs typeface="Times New Roman"/>
              </a:rPr>
              <a:t>with </a:t>
            </a:r>
            <a:r>
              <a:rPr sz="3200" i="1" spc="-254" dirty="0">
                <a:latin typeface="Times New Roman"/>
                <a:cs typeface="Times New Roman"/>
              </a:rPr>
              <a:t>high </a:t>
            </a:r>
            <a:r>
              <a:rPr sz="3200" i="1" spc="-385" dirty="0">
                <a:latin typeface="Times New Roman"/>
                <a:cs typeface="Times New Roman"/>
              </a:rPr>
              <a:t>degree </a:t>
            </a:r>
            <a:r>
              <a:rPr sz="3200" i="1" spc="-280" dirty="0">
                <a:latin typeface="Times New Roman"/>
                <a:cs typeface="Times New Roman"/>
              </a:rPr>
              <a:t>of  </a:t>
            </a:r>
            <a:r>
              <a:rPr sz="3200" i="1" spc="-370" dirty="0">
                <a:latin typeface="Times New Roman"/>
                <a:cs typeface="Times New Roman"/>
              </a:rPr>
              <a:t>accuracy </a:t>
            </a:r>
            <a:r>
              <a:rPr sz="3200" i="1" spc="-295" dirty="0">
                <a:latin typeface="Times New Roman"/>
                <a:cs typeface="Times New Roman"/>
              </a:rPr>
              <a:t>using </a:t>
            </a:r>
            <a:r>
              <a:rPr sz="3200" i="1" spc="-380" dirty="0">
                <a:latin typeface="Times New Roman"/>
                <a:cs typeface="Times New Roman"/>
              </a:rPr>
              <a:t>advanced</a:t>
            </a:r>
            <a:r>
              <a:rPr sz="3200" i="1" spc="-165" dirty="0">
                <a:latin typeface="Times New Roman"/>
                <a:cs typeface="Times New Roman"/>
              </a:rPr>
              <a:t> </a:t>
            </a:r>
            <a:r>
              <a:rPr sz="3200" i="1" spc="-290" dirty="0">
                <a:latin typeface="Times New Roman"/>
                <a:cs typeface="Times New Roman"/>
              </a:rPr>
              <a:t>instruments</a:t>
            </a:r>
            <a:endParaRPr sz="3200">
              <a:latin typeface="Times New Roman"/>
              <a:cs typeface="Times New Roman"/>
            </a:endParaRPr>
          </a:p>
          <a:p>
            <a:pPr marL="285115" marR="347980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340" dirty="0">
                <a:solidFill>
                  <a:srgbClr val="0000FF"/>
                </a:solidFill>
                <a:latin typeface="Times New Roman"/>
                <a:cs typeface="Times New Roman"/>
              </a:rPr>
              <a:t>Trignometric </a:t>
            </a:r>
            <a:r>
              <a:rPr sz="3200" i="1" spc="-240" dirty="0">
                <a:solidFill>
                  <a:srgbClr val="0000FF"/>
                </a:solidFill>
                <a:latin typeface="Times New Roman"/>
                <a:cs typeface="Times New Roman"/>
              </a:rPr>
              <a:t>levelling</a:t>
            </a:r>
            <a:r>
              <a:rPr sz="3200" i="1" spc="-240" dirty="0">
                <a:latin typeface="Times New Roman"/>
                <a:cs typeface="Times New Roman"/>
              </a:rPr>
              <a:t>:- </a:t>
            </a:r>
            <a:r>
              <a:rPr sz="3200" i="1" spc="-254" dirty="0">
                <a:latin typeface="Times New Roman"/>
                <a:cs typeface="Times New Roman"/>
              </a:rPr>
              <a:t>In </a:t>
            </a:r>
            <a:r>
              <a:rPr sz="3200" i="1" spc="-225" dirty="0">
                <a:latin typeface="Times New Roman"/>
                <a:cs typeface="Times New Roman"/>
              </a:rPr>
              <a:t>this </a:t>
            </a:r>
            <a:r>
              <a:rPr sz="3200" i="1" spc="-335" dirty="0">
                <a:latin typeface="Times New Roman"/>
                <a:cs typeface="Times New Roman"/>
              </a:rPr>
              <a:t>method </a:t>
            </a:r>
            <a:r>
              <a:rPr sz="3200" i="1" spc="-270" dirty="0">
                <a:latin typeface="Times New Roman"/>
                <a:cs typeface="Times New Roman"/>
              </a:rPr>
              <a:t>vertical </a:t>
            </a:r>
            <a:r>
              <a:rPr sz="3200" i="1" spc="-370" dirty="0">
                <a:latin typeface="Times New Roman"/>
                <a:cs typeface="Times New Roman"/>
              </a:rPr>
              <a:t>distances  </a:t>
            </a:r>
            <a:r>
              <a:rPr sz="3200" i="1" spc="-365" dirty="0">
                <a:latin typeface="Times New Roman"/>
                <a:cs typeface="Times New Roman"/>
              </a:rPr>
              <a:t>between </a:t>
            </a:r>
            <a:r>
              <a:rPr sz="3200" i="1" spc="-280" dirty="0">
                <a:latin typeface="Times New Roman"/>
                <a:cs typeface="Times New Roman"/>
              </a:rPr>
              <a:t>points </a:t>
            </a:r>
            <a:r>
              <a:rPr sz="3200" i="1" spc="-385" dirty="0">
                <a:latin typeface="Times New Roman"/>
                <a:cs typeface="Times New Roman"/>
              </a:rPr>
              <a:t>are </a:t>
            </a:r>
            <a:r>
              <a:rPr sz="3200" i="1" spc="-350" dirty="0">
                <a:latin typeface="Times New Roman"/>
                <a:cs typeface="Times New Roman"/>
              </a:rPr>
              <a:t>computed </a:t>
            </a:r>
            <a:r>
              <a:rPr sz="3200" i="1" spc="-400" dirty="0">
                <a:latin typeface="Times New Roman"/>
                <a:cs typeface="Times New Roman"/>
              </a:rPr>
              <a:t>by </a:t>
            </a:r>
            <a:r>
              <a:rPr sz="3200" i="1" spc="-350" dirty="0">
                <a:latin typeface="Times New Roman"/>
                <a:cs typeface="Times New Roman"/>
              </a:rPr>
              <a:t>observing </a:t>
            </a:r>
            <a:r>
              <a:rPr sz="3200" i="1" spc="-245" dirty="0">
                <a:latin typeface="Times New Roman"/>
                <a:cs typeface="Times New Roman"/>
              </a:rPr>
              <a:t>horizontal  </a:t>
            </a:r>
            <a:r>
              <a:rPr sz="3200" i="1" spc="-320" dirty="0">
                <a:latin typeface="Times New Roman"/>
                <a:cs typeface="Times New Roman"/>
              </a:rPr>
              <a:t>distances </a:t>
            </a:r>
            <a:r>
              <a:rPr sz="3200" i="1" spc="-310" dirty="0">
                <a:latin typeface="Times New Roman"/>
                <a:cs typeface="Times New Roman"/>
              </a:rPr>
              <a:t>and </a:t>
            </a:r>
            <a:r>
              <a:rPr sz="3200" i="1" spc="-270" dirty="0">
                <a:latin typeface="Times New Roman"/>
                <a:cs typeface="Times New Roman"/>
              </a:rPr>
              <a:t>vertical </a:t>
            </a:r>
            <a:r>
              <a:rPr sz="3200" i="1" spc="-300" dirty="0">
                <a:latin typeface="Times New Roman"/>
                <a:cs typeface="Times New Roman"/>
              </a:rPr>
              <a:t>angle </a:t>
            </a:r>
            <a:r>
              <a:rPr sz="3200" i="1" spc="-365" dirty="0">
                <a:latin typeface="Times New Roman"/>
                <a:cs typeface="Times New Roman"/>
              </a:rPr>
              <a:t>between</a:t>
            </a:r>
            <a:r>
              <a:rPr sz="3200" i="1" spc="-220" dirty="0">
                <a:latin typeface="Times New Roman"/>
                <a:cs typeface="Times New Roman"/>
              </a:rPr>
              <a:t> </a:t>
            </a:r>
            <a:r>
              <a:rPr sz="3200" i="1" spc="-254" dirty="0">
                <a:latin typeface="Times New Roman"/>
                <a:cs typeface="Times New Roman"/>
              </a:rPr>
              <a:t>points.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704214"/>
            <a:ext cx="8083550" cy="4980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11430" indent="-273050" algn="just">
              <a:lnSpc>
                <a:spcPct val="100000"/>
              </a:lnSpc>
              <a:spcBef>
                <a:spcPts val="105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340" dirty="0">
                <a:solidFill>
                  <a:srgbClr val="0000FF"/>
                </a:solidFill>
                <a:latin typeface="Times New Roman"/>
                <a:cs typeface="Times New Roman"/>
              </a:rPr>
              <a:t>Barometric </a:t>
            </a:r>
            <a:r>
              <a:rPr sz="3200" i="1" spc="-245" dirty="0">
                <a:solidFill>
                  <a:srgbClr val="0000FF"/>
                </a:solidFill>
                <a:latin typeface="Times New Roman"/>
                <a:cs typeface="Times New Roman"/>
              </a:rPr>
              <a:t>levelling</a:t>
            </a:r>
            <a:r>
              <a:rPr sz="3200" i="1" spc="-245" dirty="0">
                <a:latin typeface="Times New Roman"/>
                <a:cs typeface="Times New Roman"/>
              </a:rPr>
              <a:t>:- </a:t>
            </a:r>
            <a:r>
              <a:rPr sz="3200" i="1" spc="-254" dirty="0">
                <a:latin typeface="Times New Roman"/>
                <a:cs typeface="Times New Roman"/>
              </a:rPr>
              <a:t>In </a:t>
            </a:r>
            <a:r>
              <a:rPr sz="3200" i="1" spc="-225" dirty="0">
                <a:latin typeface="Times New Roman"/>
                <a:cs typeface="Times New Roman"/>
              </a:rPr>
              <a:t>this </a:t>
            </a:r>
            <a:r>
              <a:rPr sz="3200" i="1" spc="-335" dirty="0">
                <a:latin typeface="Times New Roman"/>
                <a:cs typeface="Times New Roman"/>
              </a:rPr>
              <a:t>method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215" dirty="0">
                <a:latin typeface="Times New Roman"/>
                <a:cs typeface="Times New Roman"/>
              </a:rPr>
              <a:t>altitude </a:t>
            </a:r>
            <a:r>
              <a:rPr sz="3200" i="1" spc="-365" dirty="0">
                <a:latin typeface="Times New Roman"/>
                <a:cs typeface="Times New Roman"/>
              </a:rPr>
              <a:t>difference 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15" dirty="0">
                <a:latin typeface="Times New Roman"/>
                <a:cs typeface="Times New Roman"/>
              </a:rPr>
              <a:t>determined </a:t>
            </a:r>
            <a:r>
              <a:rPr sz="3200" i="1" spc="-400" dirty="0">
                <a:latin typeface="Times New Roman"/>
                <a:cs typeface="Times New Roman"/>
              </a:rPr>
              <a:t>by </a:t>
            </a:r>
            <a:r>
              <a:rPr sz="3200" i="1" spc="-395" dirty="0">
                <a:latin typeface="Times New Roman"/>
                <a:cs typeface="Times New Roman"/>
              </a:rPr>
              <a:t>means </a:t>
            </a:r>
            <a:r>
              <a:rPr sz="3200" i="1" spc="-275" dirty="0">
                <a:latin typeface="Times New Roman"/>
                <a:cs typeface="Times New Roman"/>
              </a:rPr>
              <a:t>of </a:t>
            </a:r>
            <a:r>
              <a:rPr sz="3200" i="1" spc="-335" dirty="0">
                <a:latin typeface="Times New Roman"/>
                <a:cs typeface="Times New Roman"/>
              </a:rPr>
              <a:t>a</a:t>
            </a:r>
            <a:r>
              <a:rPr sz="3200" i="1" spc="-150" dirty="0">
                <a:latin typeface="Times New Roman"/>
                <a:cs typeface="Times New Roman"/>
              </a:rPr>
              <a:t> </a:t>
            </a:r>
            <a:r>
              <a:rPr sz="3200" i="1" spc="-365" dirty="0">
                <a:latin typeface="Times New Roman"/>
                <a:cs typeface="Times New Roman"/>
              </a:rPr>
              <a:t>barometer.</a:t>
            </a:r>
            <a:endParaRPr sz="3200">
              <a:latin typeface="Times New Roman"/>
              <a:cs typeface="Times New Roman"/>
            </a:endParaRPr>
          </a:p>
          <a:p>
            <a:pPr marL="285115" marR="5080" indent="-273050" algn="just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335" dirty="0">
                <a:solidFill>
                  <a:srgbClr val="0000FF"/>
                </a:solidFill>
                <a:latin typeface="Times New Roman"/>
                <a:cs typeface="Times New Roman"/>
              </a:rPr>
              <a:t>Hyposometric </a:t>
            </a:r>
            <a:r>
              <a:rPr sz="3200" i="1" spc="-245" dirty="0">
                <a:solidFill>
                  <a:srgbClr val="0000FF"/>
                </a:solidFill>
                <a:latin typeface="Times New Roman"/>
                <a:cs typeface="Times New Roman"/>
              </a:rPr>
              <a:t>levelling:- </a:t>
            </a:r>
            <a:r>
              <a:rPr sz="3200" i="1" spc="-300" dirty="0">
                <a:latin typeface="Times New Roman"/>
                <a:cs typeface="Times New Roman"/>
              </a:rPr>
              <a:t>The </a:t>
            </a:r>
            <a:r>
              <a:rPr sz="3200" i="1" spc="-345" dirty="0">
                <a:latin typeface="Times New Roman"/>
                <a:cs typeface="Times New Roman"/>
              </a:rPr>
              <a:t>working </a:t>
            </a:r>
            <a:r>
              <a:rPr sz="3200" i="1" spc="-270" dirty="0">
                <a:latin typeface="Times New Roman"/>
                <a:cs typeface="Times New Roman"/>
              </a:rPr>
              <a:t>of </a:t>
            </a:r>
            <a:r>
              <a:rPr sz="3200" i="1" spc="-345" dirty="0">
                <a:latin typeface="Times New Roman"/>
                <a:cs typeface="Times New Roman"/>
              </a:rPr>
              <a:t>Hyposometry </a:t>
            </a:r>
            <a:r>
              <a:rPr sz="3200" i="1" spc="-465" dirty="0">
                <a:latin typeface="Times New Roman"/>
                <a:cs typeface="Times New Roman"/>
              </a:rPr>
              <a:t>for  </a:t>
            </a:r>
            <a:r>
              <a:rPr sz="3200" i="1" spc="-280" dirty="0">
                <a:latin typeface="Times New Roman"/>
                <a:cs typeface="Times New Roman"/>
              </a:rPr>
              <a:t>determining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05" dirty="0">
                <a:latin typeface="Times New Roman"/>
                <a:cs typeface="Times New Roman"/>
              </a:rPr>
              <a:t>elevation </a:t>
            </a:r>
            <a:r>
              <a:rPr sz="3200" i="1" spc="-370" dirty="0">
                <a:latin typeface="Times New Roman"/>
                <a:cs typeface="Times New Roman"/>
              </a:rPr>
              <a:t>depends </a:t>
            </a:r>
            <a:r>
              <a:rPr sz="3200" i="1" spc="-325" dirty="0">
                <a:latin typeface="Times New Roman"/>
                <a:cs typeface="Times New Roman"/>
              </a:rPr>
              <a:t>upon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270" dirty="0">
                <a:latin typeface="Times New Roman"/>
                <a:cs typeface="Times New Roman"/>
              </a:rPr>
              <a:t>fact </a:t>
            </a:r>
            <a:r>
              <a:rPr sz="3200" i="1" spc="-195" dirty="0">
                <a:latin typeface="Times New Roman"/>
                <a:cs typeface="Times New Roman"/>
              </a:rPr>
              <a:t>that </a:t>
            </a:r>
            <a:r>
              <a:rPr sz="3200" i="1" spc="-250" dirty="0">
                <a:latin typeface="Times New Roman"/>
                <a:cs typeface="Times New Roman"/>
              </a:rPr>
              <a:t>the  </a:t>
            </a:r>
            <a:r>
              <a:rPr sz="3200" i="1" spc="-355" dirty="0">
                <a:latin typeface="Times New Roman"/>
                <a:cs typeface="Times New Roman"/>
              </a:rPr>
              <a:t>temperature </a:t>
            </a:r>
            <a:r>
              <a:rPr sz="3200" i="1" spc="-220" dirty="0">
                <a:latin typeface="Times New Roman"/>
                <a:cs typeface="Times New Roman"/>
              </a:rPr>
              <a:t>at </a:t>
            </a:r>
            <a:r>
              <a:rPr sz="3200" i="1" spc="-340" dirty="0">
                <a:latin typeface="Times New Roman"/>
                <a:cs typeface="Times New Roman"/>
              </a:rPr>
              <a:t>which </a:t>
            </a:r>
            <a:r>
              <a:rPr sz="3200" i="1" spc="-375" dirty="0">
                <a:latin typeface="Times New Roman"/>
                <a:cs typeface="Times New Roman"/>
              </a:rPr>
              <a:t>water </a:t>
            </a:r>
            <a:r>
              <a:rPr sz="3200" i="1" spc="-315" dirty="0">
                <a:latin typeface="Times New Roman"/>
                <a:cs typeface="Times New Roman"/>
              </a:rPr>
              <a:t>boils </a:t>
            </a:r>
            <a:r>
              <a:rPr sz="3200" i="1" spc="-340" dirty="0">
                <a:latin typeface="Times New Roman"/>
                <a:cs typeface="Times New Roman"/>
              </a:rPr>
              <a:t>varies </a:t>
            </a:r>
            <a:r>
              <a:rPr sz="3200" i="1" spc="-240" dirty="0">
                <a:latin typeface="Times New Roman"/>
                <a:cs typeface="Times New Roman"/>
              </a:rPr>
              <a:t>with </a:t>
            </a:r>
            <a:r>
              <a:rPr sz="3200" i="1" spc="-250" dirty="0">
                <a:latin typeface="Times New Roman"/>
                <a:cs typeface="Times New Roman"/>
              </a:rPr>
              <a:t>the  </a:t>
            </a:r>
            <a:r>
              <a:rPr sz="3200" i="1" spc="-335" dirty="0">
                <a:latin typeface="Times New Roman"/>
                <a:cs typeface="Times New Roman"/>
              </a:rPr>
              <a:t>atmospheric </a:t>
            </a:r>
            <a:r>
              <a:rPr sz="3200" i="1" spc="-345" dirty="0">
                <a:latin typeface="Times New Roman"/>
                <a:cs typeface="Times New Roman"/>
              </a:rPr>
              <a:t>pressure. </a:t>
            </a:r>
            <a:r>
              <a:rPr sz="3200" i="1" spc="-300" dirty="0">
                <a:latin typeface="Times New Roman"/>
                <a:cs typeface="Times New Roman"/>
              </a:rPr>
              <a:t>The </a:t>
            </a:r>
            <a:r>
              <a:rPr sz="3200" i="1" spc="-270" dirty="0">
                <a:latin typeface="Times New Roman"/>
                <a:cs typeface="Times New Roman"/>
              </a:rPr>
              <a:t>boiling </a:t>
            </a:r>
            <a:r>
              <a:rPr sz="3200" i="1" spc="-245" dirty="0">
                <a:latin typeface="Times New Roman"/>
                <a:cs typeface="Times New Roman"/>
              </a:rPr>
              <a:t>point </a:t>
            </a:r>
            <a:r>
              <a:rPr sz="3200" i="1" spc="-270" dirty="0">
                <a:latin typeface="Times New Roman"/>
                <a:cs typeface="Times New Roman"/>
              </a:rPr>
              <a:t>of </a:t>
            </a:r>
            <a:r>
              <a:rPr sz="3200" i="1" spc="-375" dirty="0">
                <a:latin typeface="Times New Roman"/>
                <a:cs typeface="Times New Roman"/>
              </a:rPr>
              <a:t>water </a:t>
            </a:r>
            <a:r>
              <a:rPr sz="3200" i="1" spc="-400" dirty="0">
                <a:latin typeface="Times New Roman"/>
                <a:cs typeface="Times New Roman"/>
              </a:rPr>
              <a:t>reduces </a:t>
            </a:r>
            <a:r>
              <a:rPr sz="3200" i="1" spc="-254" dirty="0">
                <a:latin typeface="Times New Roman"/>
                <a:cs typeface="Times New Roman"/>
              </a:rPr>
              <a:t>at  </a:t>
            </a:r>
            <a:r>
              <a:rPr sz="3200" i="1" spc="-300" dirty="0">
                <a:latin typeface="Times New Roman"/>
                <a:cs typeface="Times New Roman"/>
              </a:rPr>
              <a:t>higher </a:t>
            </a:r>
            <a:r>
              <a:rPr sz="3200" i="1" spc="-215" dirty="0">
                <a:latin typeface="Times New Roman"/>
                <a:cs typeface="Times New Roman"/>
              </a:rPr>
              <a:t>altitude </a:t>
            </a:r>
            <a:r>
              <a:rPr sz="3200" i="1" spc="-265" dirty="0">
                <a:latin typeface="Times New Roman"/>
                <a:cs typeface="Times New Roman"/>
              </a:rPr>
              <a:t>thus </a:t>
            </a:r>
            <a:r>
              <a:rPr sz="3200" i="1" spc="-325" dirty="0">
                <a:latin typeface="Times New Roman"/>
                <a:cs typeface="Times New Roman"/>
              </a:rPr>
              <a:t>knowing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270" dirty="0">
                <a:latin typeface="Times New Roman"/>
                <a:cs typeface="Times New Roman"/>
              </a:rPr>
              <a:t>boiling </a:t>
            </a:r>
            <a:r>
              <a:rPr sz="3200" i="1" spc="-245" dirty="0">
                <a:latin typeface="Times New Roman"/>
                <a:cs typeface="Times New Roman"/>
              </a:rPr>
              <a:t>point </a:t>
            </a:r>
            <a:r>
              <a:rPr sz="3200" i="1" spc="-275" dirty="0">
                <a:latin typeface="Times New Roman"/>
                <a:cs typeface="Times New Roman"/>
              </a:rPr>
              <a:t>of </a:t>
            </a:r>
            <a:r>
              <a:rPr sz="3200" i="1" spc="-350" dirty="0">
                <a:latin typeface="Times New Roman"/>
                <a:cs typeface="Times New Roman"/>
              </a:rPr>
              <a:t>water, </a:t>
            </a:r>
            <a:r>
              <a:rPr sz="3200" i="1" spc="-245" dirty="0">
                <a:latin typeface="Times New Roman"/>
                <a:cs typeface="Times New Roman"/>
              </a:rPr>
              <a:t>the  </a:t>
            </a:r>
            <a:r>
              <a:rPr sz="3200" i="1" spc="-330" dirty="0">
                <a:latin typeface="Times New Roman"/>
                <a:cs typeface="Times New Roman"/>
              </a:rPr>
              <a:t>atmospheric </a:t>
            </a:r>
            <a:r>
              <a:rPr sz="3200" i="1" spc="-400" dirty="0">
                <a:latin typeface="Times New Roman"/>
                <a:cs typeface="Times New Roman"/>
              </a:rPr>
              <a:t>pressure </a:t>
            </a:r>
            <a:r>
              <a:rPr sz="3200" i="1" spc="-350" dirty="0">
                <a:latin typeface="Times New Roman"/>
                <a:cs typeface="Times New Roman"/>
              </a:rPr>
              <a:t>can </a:t>
            </a:r>
            <a:r>
              <a:rPr sz="3200" i="1" spc="-425" dirty="0">
                <a:latin typeface="Times New Roman"/>
                <a:cs typeface="Times New Roman"/>
              </a:rPr>
              <a:t>be </a:t>
            </a:r>
            <a:r>
              <a:rPr sz="3200" i="1" spc="-300" dirty="0">
                <a:latin typeface="Times New Roman"/>
                <a:cs typeface="Times New Roman"/>
              </a:rPr>
              <a:t>calculated </a:t>
            </a:r>
            <a:r>
              <a:rPr sz="3200" i="1" spc="-310" dirty="0">
                <a:latin typeface="Times New Roman"/>
                <a:cs typeface="Times New Roman"/>
              </a:rPr>
              <a:t>and </a:t>
            </a:r>
            <a:r>
              <a:rPr sz="3200" i="1" spc="-335" dirty="0">
                <a:latin typeface="Times New Roman"/>
                <a:cs typeface="Times New Roman"/>
              </a:rPr>
              <a:t>knowing </a:t>
            </a:r>
            <a:r>
              <a:rPr sz="3200" i="1" spc="-250" dirty="0">
                <a:latin typeface="Times New Roman"/>
                <a:cs typeface="Times New Roman"/>
              </a:rPr>
              <a:t>the  </a:t>
            </a:r>
            <a:r>
              <a:rPr sz="3200" i="1" spc="-335" dirty="0">
                <a:latin typeface="Times New Roman"/>
                <a:cs typeface="Times New Roman"/>
              </a:rPr>
              <a:t>atmospheric </a:t>
            </a:r>
            <a:r>
              <a:rPr sz="3200" i="1" spc="-400" dirty="0">
                <a:latin typeface="Times New Roman"/>
                <a:cs typeface="Times New Roman"/>
              </a:rPr>
              <a:t>pressure </a:t>
            </a:r>
            <a:r>
              <a:rPr sz="3200" i="1" spc="-215" dirty="0">
                <a:latin typeface="Times New Roman"/>
                <a:cs typeface="Times New Roman"/>
              </a:rPr>
              <a:t>altitude </a:t>
            </a:r>
            <a:r>
              <a:rPr sz="3200" i="1" spc="-390" dirty="0">
                <a:latin typeface="Times New Roman"/>
                <a:cs typeface="Times New Roman"/>
              </a:rPr>
              <a:t>or </a:t>
            </a:r>
            <a:r>
              <a:rPr sz="3200" i="1" spc="-305" dirty="0">
                <a:latin typeface="Times New Roman"/>
                <a:cs typeface="Times New Roman"/>
              </a:rPr>
              <a:t>elevation </a:t>
            </a:r>
            <a:r>
              <a:rPr sz="3200" i="1" spc="-350" dirty="0">
                <a:latin typeface="Times New Roman"/>
                <a:cs typeface="Times New Roman"/>
              </a:rPr>
              <a:t>can </a:t>
            </a:r>
            <a:r>
              <a:rPr sz="3200" i="1" spc="-409" dirty="0">
                <a:latin typeface="Times New Roman"/>
                <a:cs typeface="Times New Roman"/>
              </a:rPr>
              <a:t>be  </a:t>
            </a:r>
            <a:r>
              <a:rPr sz="3200" i="1" spc="-315" dirty="0">
                <a:latin typeface="Times New Roman"/>
                <a:cs typeface="Times New Roman"/>
              </a:rPr>
              <a:t>determined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674" y="780415"/>
            <a:ext cx="5850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Methods </a:t>
            </a:r>
            <a:r>
              <a:rPr spc="-180" dirty="0"/>
              <a:t>of </a:t>
            </a:r>
            <a:r>
              <a:rPr spc="-85" dirty="0"/>
              <a:t>Reducing</a:t>
            </a:r>
            <a:r>
              <a:rPr spc="-550" dirty="0"/>
              <a:t> </a:t>
            </a:r>
            <a:r>
              <a:rPr spc="-155" dirty="0"/>
              <a:t>levels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93139" y="1353439"/>
            <a:ext cx="7499350" cy="19960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</a:pPr>
            <a:r>
              <a:rPr sz="2700" i="0" spc="-705" dirty="0">
                <a:solidFill>
                  <a:srgbClr val="D24617"/>
                </a:solidFill>
                <a:latin typeface="Arial"/>
                <a:cs typeface="Arial"/>
              </a:rPr>
              <a:t> </a:t>
            </a:r>
            <a:r>
              <a:rPr i="1" spc="-265" dirty="0">
                <a:solidFill>
                  <a:srgbClr val="0000FF"/>
                </a:solidFill>
              </a:rPr>
              <a:t>Height </a:t>
            </a:r>
            <a:r>
              <a:rPr i="1" spc="-280" dirty="0">
                <a:solidFill>
                  <a:srgbClr val="0000FF"/>
                </a:solidFill>
              </a:rPr>
              <a:t>of Instrument Method</a:t>
            </a:r>
            <a:r>
              <a:rPr i="1" spc="-280" dirty="0" smtClean="0"/>
              <a:t>:-</a:t>
            </a:r>
            <a:endParaRPr lang="en-IN" i="1" spc="-280" dirty="0" smtClean="0"/>
          </a:p>
          <a:p>
            <a:pPr marL="285115" marR="5080" indent="-273050">
              <a:lnSpc>
                <a:spcPct val="100000"/>
              </a:lnSpc>
              <a:spcBef>
                <a:spcPts val="105"/>
              </a:spcBef>
            </a:pPr>
            <a:r>
              <a:rPr i="1" spc="-280" dirty="0" smtClean="0"/>
              <a:t>This </a:t>
            </a:r>
            <a:r>
              <a:rPr i="1" spc="-335" dirty="0"/>
              <a:t>method </a:t>
            </a:r>
            <a:r>
              <a:rPr i="1" spc="-320" dirty="0"/>
              <a:t>consist </a:t>
            </a:r>
            <a:r>
              <a:rPr i="1" spc="-445" dirty="0"/>
              <a:t>of  </a:t>
            </a:r>
            <a:r>
              <a:rPr spc="-235" dirty="0"/>
              <a:t>finding </a:t>
            </a:r>
            <a:r>
              <a:rPr spc="-135" dirty="0"/>
              <a:t>H.I. </a:t>
            </a:r>
            <a:r>
              <a:rPr spc="-330" dirty="0"/>
              <a:t>for </a:t>
            </a:r>
            <a:r>
              <a:rPr spc="-370" dirty="0"/>
              <a:t>every </a:t>
            </a:r>
            <a:r>
              <a:rPr spc="-305" dirty="0"/>
              <a:t>setup </a:t>
            </a:r>
            <a:r>
              <a:rPr spc="-280" dirty="0"/>
              <a:t>of </a:t>
            </a:r>
            <a:r>
              <a:rPr spc="-245" dirty="0"/>
              <a:t>instrument, </a:t>
            </a:r>
            <a:r>
              <a:rPr spc="-310" dirty="0"/>
              <a:t>and </a:t>
            </a:r>
            <a:r>
              <a:rPr spc="-254" dirty="0"/>
              <a:t>then  </a:t>
            </a:r>
            <a:r>
              <a:rPr spc="-270" dirty="0"/>
              <a:t>obtaining </a:t>
            </a:r>
            <a:r>
              <a:rPr spc="-250" dirty="0"/>
              <a:t>the </a:t>
            </a:r>
            <a:r>
              <a:rPr spc="-190" dirty="0"/>
              <a:t>R.L. </a:t>
            </a:r>
            <a:r>
              <a:rPr spc="-280" dirty="0"/>
              <a:t>of </a:t>
            </a:r>
            <a:r>
              <a:rPr spc="-240" dirty="0"/>
              <a:t>point </a:t>
            </a:r>
            <a:r>
              <a:rPr spc="-280" dirty="0"/>
              <a:t>of </a:t>
            </a:r>
            <a:r>
              <a:rPr spc="-380" dirty="0"/>
              <a:t>reference </a:t>
            </a:r>
            <a:r>
              <a:rPr spc="-240" dirty="0"/>
              <a:t>with </a:t>
            </a:r>
            <a:r>
              <a:rPr spc="-360" dirty="0"/>
              <a:t>respect </a:t>
            </a:r>
            <a:r>
              <a:rPr spc="-254" dirty="0"/>
              <a:t>to  </a:t>
            </a:r>
            <a:r>
              <a:rPr spc="-190" dirty="0"/>
              <a:t>H.I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01675" y="3702050"/>
          <a:ext cx="7827642" cy="21945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8235"/>
                <a:gridCol w="1118235"/>
                <a:gridCol w="1118234"/>
                <a:gridCol w="1118235"/>
                <a:gridCol w="1118235"/>
                <a:gridCol w="1118234"/>
                <a:gridCol w="1118234"/>
              </a:tblGrid>
              <a:tr h="365760"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B.S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I.S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b="1" spc="-2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F.S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H.I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R.L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14"/>
                        </a:lnSpc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Remark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85090">
                        <a:lnSpc>
                          <a:spcPts val="187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870"/>
                        </a:lnSpc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0.9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870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100.9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870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100.00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870"/>
                        </a:lnSpc>
                      </a:pP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B.M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1.1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99.800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1.450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1.05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101.3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99.850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14"/>
                        </a:lnSpc>
                      </a:pP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C.P.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1.550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99.750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731266" y="1493266"/>
            <a:ext cx="7932420" cy="1683385"/>
            <a:chOff x="731266" y="1493266"/>
            <a:chExt cx="7932420" cy="1683385"/>
          </a:xfrm>
        </p:grpSpPr>
        <p:sp>
          <p:nvSpPr>
            <p:cNvPr id="4" name="object 4"/>
            <p:cNvSpPr/>
            <p:nvPr/>
          </p:nvSpPr>
          <p:spPr>
            <a:xfrm>
              <a:off x="737616" y="1499616"/>
              <a:ext cx="7919720" cy="1670685"/>
            </a:xfrm>
            <a:custGeom>
              <a:avLst/>
              <a:gdLst/>
              <a:ahLst/>
              <a:cxnLst/>
              <a:rect l="l" t="t" r="r" b="b"/>
              <a:pathLst>
                <a:path w="7919720" h="1670685">
                  <a:moveTo>
                    <a:pt x="0" y="1596771"/>
                  </a:moveTo>
                  <a:lnTo>
                    <a:pt x="48501" y="1592834"/>
                  </a:lnTo>
                  <a:lnTo>
                    <a:pt x="97040" y="1589405"/>
                  </a:lnTo>
                  <a:lnTo>
                    <a:pt x="145592" y="1586103"/>
                  </a:lnTo>
                  <a:lnTo>
                    <a:pt x="194132" y="1582547"/>
                  </a:lnTo>
                  <a:lnTo>
                    <a:pt x="242595" y="1578356"/>
                  </a:lnTo>
                  <a:lnTo>
                    <a:pt x="290969" y="1573403"/>
                  </a:lnTo>
                  <a:lnTo>
                    <a:pt x="339204" y="1567307"/>
                  </a:lnTo>
                  <a:lnTo>
                    <a:pt x="386918" y="1556512"/>
                  </a:lnTo>
                  <a:lnTo>
                    <a:pt x="425983" y="1521841"/>
                  </a:lnTo>
                  <a:lnTo>
                    <a:pt x="457187" y="1493774"/>
                  </a:lnTo>
                  <a:lnTo>
                    <a:pt x="514438" y="1454150"/>
                  </a:lnTo>
                  <a:lnTo>
                    <a:pt x="575183" y="1420368"/>
                  </a:lnTo>
                  <a:lnTo>
                    <a:pt x="630428" y="1409446"/>
                  </a:lnTo>
                  <a:lnTo>
                    <a:pt x="648843" y="1405636"/>
                  </a:lnTo>
                  <a:lnTo>
                    <a:pt x="667639" y="1399159"/>
                  </a:lnTo>
                  <a:lnTo>
                    <a:pt x="686054" y="1391539"/>
                  </a:lnTo>
                  <a:lnTo>
                    <a:pt x="704215" y="1383664"/>
                  </a:lnTo>
                  <a:lnTo>
                    <a:pt x="722630" y="1376172"/>
                  </a:lnTo>
                  <a:lnTo>
                    <a:pt x="733552" y="1372362"/>
                  </a:lnTo>
                  <a:lnTo>
                    <a:pt x="744728" y="1368679"/>
                  </a:lnTo>
                  <a:lnTo>
                    <a:pt x="755777" y="1365123"/>
                  </a:lnTo>
                  <a:lnTo>
                    <a:pt x="766826" y="1361439"/>
                  </a:lnTo>
                  <a:lnTo>
                    <a:pt x="793115" y="1343914"/>
                  </a:lnTo>
                  <a:lnTo>
                    <a:pt x="806450" y="1334897"/>
                  </a:lnTo>
                  <a:lnTo>
                    <a:pt x="810895" y="1331976"/>
                  </a:lnTo>
                  <a:lnTo>
                    <a:pt x="810768" y="1332611"/>
                  </a:lnTo>
                  <a:lnTo>
                    <a:pt x="810006" y="1334389"/>
                  </a:lnTo>
                  <a:lnTo>
                    <a:pt x="812927" y="1334770"/>
                  </a:lnTo>
                  <a:lnTo>
                    <a:pt x="884936" y="1302766"/>
                  </a:lnTo>
                  <a:lnTo>
                    <a:pt x="907034" y="1288034"/>
                  </a:lnTo>
                  <a:lnTo>
                    <a:pt x="917702" y="1280160"/>
                  </a:lnTo>
                  <a:lnTo>
                    <a:pt x="957072" y="1260729"/>
                  </a:lnTo>
                  <a:lnTo>
                    <a:pt x="1017523" y="1239012"/>
                  </a:lnTo>
                  <a:lnTo>
                    <a:pt x="1047115" y="1229233"/>
                  </a:lnTo>
                  <a:lnTo>
                    <a:pt x="1088771" y="1201420"/>
                  </a:lnTo>
                  <a:lnTo>
                    <a:pt x="1120394" y="1184148"/>
                  </a:lnTo>
                  <a:lnTo>
                    <a:pt x="1154938" y="1174877"/>
                  </a:lnTo>
                  <a:lnTo>
                    <a:pt x="1204848" y="1171194"/>
                  </a:lnTo>
                  <a:lnTo>
                    <a:pt x="1283081" y="1170432"/>
                  </a:lnTo>
                  <a:lnTo>
                    <a:pt x="1320292" y="1174114"/>
                  </a:lnTo>
                  <a:lnTo>
                    <a:pt x="1356995" y="1182624"/>
                  </a:lnTo>
                  <a:lnTo>
                    <a:pt x="1393571" y="1192403"/>
                  </a:lnTo>
                  <a:lnTo>
                    <a:pt x="1430528" y="1199896"/>
                  </a:lnTo>
                  <a:lnTo>
                    <a:pt x="1474597" y="1204849"/>
                  </a:lnTo>
                  <a:lnTo>
                    <a:pt x="1518920" y="1208405"/>
                  </a:lnTo>
                  <a:lnTo>
                    <a:pt x="1563242" y="1211326"/>
                  </a:lnTo>
                  <a:lnTo>
                    <a:pt x="1607439" y="1214628"/>
                  </a:lnTo>
                  <a:lnTo>
                    <a:pt x="1618615" y="1217930"/>
                  </a:lnTo>
                  <a:lnTo>
                    <a:pt x="1629917" y="1221105"/>
                  </a:lnTo>
                  <a:lnTo>
                    <a:pt x="1641094" y="1224661"/>
                  </a:lnTo>
                  <a:lnTo>
                    <a:pt x="1651762" y="1229233"/>
                  </a:lnTo>
                  <a:lnTo>
                    <a:pt x="1662938" y="1236599"/>
                  </a:lnTo>
                  <a:lnTo>
                    <a:pt x="1673352" y="1245616"/>
                  </a:lnTo>
                  <a:lnTo>
                    <a:pt x="1684020" y="1253744"/>
                  </a:lnTo>
                  <a:lnTo>
                    <a:pt x="1695958" y="1258570"/>
                  </a:lnTo>
                  <a:lnTo>
                    <a:pt x="1739900" y="1265047"/>
                  </a:lnTo>
                  <a:lnTo>
                    <a:pt x="1784096" y="1268476"/>
                  </a:lnTo>
                  <a:lnTo>
                    <a:pt x="1828546" y="1270508"/>
                  </a:lnTo>
                  <a:lnTo>
                    <a:pt x="1872996" y="1273302"/>
                  </a:lnTo>
                  <a:lnTo>
                    <a:pt x="1883917" y="1277112"/>
                  </a:lnTo>
                  <a:lnTo>
                    <a:pt x="1894966" y="1281049"/>
                  </a:lnTo>
                  <a:lnTo>
                    <a:pt x="1906015" y="1284859"/>
                  </a:lnTo>
                  <a:lnTo>
                    <a:pt x="1917319" y="1288034"/>
                  </a:lnTo>
                  <a:lnTo>
                    <a:pt x="1935988" y="1291209"/>
                  </a:lnTo>
                  <a:lnTo>
                    <a:pt x="1955038" y="1292987"/>
                  </a:lnTo>
                  <a:lnTo>
                    <a:pt x="1973707" y="1296035"/>
                  </a:lnTo>
                  <a:lnTo>
                    <a:pt x="1990978" y="1302766"/>
                  </a:lnTo>
                  <a:lnTo>
                    <a:pt x="1999741" y="1312418"/>
                  </a:lnTo>
                  <a:lnTo>
                    <a:pt x="2005329" y="1325626"/>
                  </a:lnTo>
                  <a:lnTo>
                    <a:pt x="2011045" y="1338453"/>
                  </a:lnTo>
                  <a:lnTo>
                    <a:pt x="2020442" y="1346835"/>
                  </a:lnTo>
                  <a:lnTo>
                    <a:pt x="2048890" y="1354582"/>
                  </a:lnTo>
                  <a:lnTo>
                    <a:pt x="2078482" y="1357884"/>
                  </a:lnTo>
                  <a:lnTo>
                    <a:pt x="2108581" y="1359281"/>
                  </a:lnTo>
                  <a:lnTo>
                    <a:pt x="2138426" y="1361439"/>
                  </a:lnTo>
                  <a:lnTo>
                    <a:pt x="2149983" y="1399286"/>
                  </a:lnTo>
                  <a:lnTo>
                    <a:pt x="2152650" y="1407414"/>
                  </a:lnTo>
                  <a:lnTo>
                    <a:pt x="2155571" y="1398143"/>
                  </a:lnTo>
                  <a:lnTo>
                    <a:pt x="2167509" y="1383792"/>
                  </a:lnTo>
                  <a:lnTo>
                    <a:pt x="2197481" y="1376172"/>
                  </a:lnTo>
                  <a:lnTo>
                    <a:pt x="2213229" y="1379474"/>
                  </a:lnTo>
                  <a:lnTo>
                    <a:pt x="2227834" y="1387221"/>
                  </a:lnTo>
                  <a:lnTo>
                    <a:pt x="2241931" y="1396873"/>
                  </a:lnTo>
                  <a:lnTo>
                    <a:pt x="2256409" y="1405636"/>
                  </a:lnTo>
                  <a:lnTo>
                    <a:pt x="2274570" y="1396873"/>
                  </a:lnTo>
                  <a:lnTo>
                    <a:pt x="2292604" y="1387221"/>
                  </a:lnTo>
                  <a:lnTo>
                    <a:pt x="2310891" y="1379474"/>
                  </a:lnTo>
                  <a:lnTo>
                    <a:pt x="2330196" y="1376172"/>
                  </a:lnTo>
                  <a:lnTo>
                    <a:pt x="2345816" y="1379601"/>
                  </a:lnTo>
                  <a:lnTo>
                    <a:pt x="2360295" y="1387729"/>
                  </a:lnTo>
                  <a:lnTo>
                    <a:pt x="2374519" y="1397381"/>
                  </a:lnTo>
                  <a:lnTo>
                    <a:pt x="2389124" y="1405636"/>
                  </a:lnTo>
                  <a:lnTo>
                    <a:pt x="2433320" y="1420368"/>
                  </a:lnTo>
                  <a:lnTo>
                    <a:pt x="2486406" y="1436116"/>
                  </a:lnTo>
                  <a:lnTo>
                    <a:pt x="2550287" y="1452880"/>
                  </a:lnTo>
                  <a:lnTo>
                    <a:pt x="2621661" y="1466977"/>
                  </a:lnTo>
                  <a:lnTo>
                    <a:pt x="2684145" y="1479169"/>
                  </a:lnTo>
                  <a:lnTo>
                    <a:pt x="2694813" y="1487043"/>
                  </a:lnTo>
                  <a:lnTo>
                    <a:pt x="2763393" y="1517142"/>
                  </a:lnTo>
                  <a:lnTo>
                    <a:pt x="2812923" y="1526794"/>
                  </a:lnTo>
                  <a:lnTo>
                    <a:pt x="2868549" y="1536700"/>
                  </a:lnTo>
                  <a:lnTo>
                    <a:pt x="2921762" y="1545589"/>
                  </a:lnTo>
                  <a:lnTo>
                    <a:pt x="2964307" y="1552575"/>
                  </a:lnTo>
                  <a:lnTo>
                    <a:pt x="2978785" y="1560576"/>
                  </a:lnTo>
                  <a:lnTo>
                    <a:pt x="3023362" y="1582039"/>
                  </a:lnTo>
                  <a:lnTo>
                    <a:pt x="3074543" y="1591183"/>
                  </a:lnTo>
                  <a:lnTo>
                    <a:pt x="3100578" y="1593977"/>
                  </a:lnTo>
                  <a:lnTo>
                    <a:pt x="3126486" y="1596771"/>
                  </a:lnTo>
                  <a:lnTo>
                    <a:pt x="3391916" y="1626108"/>
                  </a:lnTo>
                  <a:lnTo>
                    <a:pt x="3461004" y="1632839"/>
                  </a:lnTo>
                  <a:lnTo>
                    <a:pt x="3519805" y="1638427"/>
                  </a:lnTo>
                  <a:lnTo>
                    <a:pt x="3570224" y="1643126"/>
                  </a:lnTo>
                  <a:lnTo>
                    <a:pt x="3613912" y="1646936"/>
                  </a:lnTo>
                  <a:lnTo>
                    <a:pt x="3652266" y="1650111"/>
                  </a:lnTo>
                  <a:lnTo>
                    <a:pt x="3720465" y="1654810"/>
                  </a:lnTo>
                  <a:lnTo>
                    <a:pt x="3787902" y="1658620"/>
                  </a:lnTo>
                  <a:lnTo>
                    <a:pt x="3868039" y="1662303"/>
                  </a:lnTo>
                  <a:lnTo>
                    <a:pt x="3916934" y="1664462"/>
                  </a:lnTo>
                  <a:lnTo>
                    <a:pt x="3973957" y="1667002"/>
                  </a:lnTo>
                  <a:lnTo>
                    <a:pt x="4040886" y="1670177"/>
                  </a:lnTo>
                  <a:lnTo>
                    <a:pt x="4080891" y="1664081"/>
                  </a:lnTo>
                  <a:lnTo>
                    <a:pt x="4143502" y="1654302"/>
                  </a:lnTo>
                  <a:lnTo>
                    <a:pt x="4186047" y="1647698"/>
                  </a:lnTo>
                  <a:lnTo>
                    <a:pt x="4201033" y="1645412"/>
                  </a:lnTo>
                  <a:lnTo>
                    <a:pt x="4237101" y="1640586"/>
                  </a:lnTo>
                  <a:lnTo>
                    <a:pt x="4238879" y="1640586"/>
                  </a:lnTo>
                  <a:lnTo>
                    <a:pt x="4240784" y="1640713"/>
                  </a:lnTo>
                  <a:lnTo>
                    <a:pt x="4243451" y="1640967"/>
                  </a:lnTo>
                  <a:lnTo>
                    <a:pt x="4247134" y="1640967"/>
                  </a:lnTo>
                  <a:lnTo>
                    <a:pt x="4252595" y="1640967"/>
                  </a:lnTo>
                  <a:lnTo>
                    <a:pt x="4260342" y="1640713"/>
                  </a:lnTo>
                  <a:lnTo>
                    <a:pt x="4301744" y="1637919"/>
                  </a:lnTo>
                  <a:lnTo>
                    <a:pt x="4349877" y="1633855"/>
                  </a:lnTo>
                  <a:lnTo>
                    <a:pt x="4419092" y="1627251"/>
                  </a:lnTo>
                  <a:lnTo>
                    <a:pt x="4463034" y="1622806"/>
                  </a:lnTo>
                  <a:lnTo>
                    <a:pt x="4513707" y="1617599"/>
                  </a:lnTo>
                  <a:lnTo>
                    <a:pt x="4571873" y="1611376"/>
                  </a:lnTo>
                  <a:lnTo>
                    <a:pt x="4627245" y="1600962"/>
                  </a:lnTo>
                  <a:lnTo>
                    <a:pt x="4686046" y="1587373"/>
                  </a:lnTo>
                  <a:lnTo>
                    <a:pt x="4727067" y="1577339"/>
                  </a:lnTo>
                  <a:lnTo>
                    <a:pt x="4767961" y="1566037"/>
                  </a:lnTo>
                  <a:lnTo>
                    <a:pt x="4807839" y="1552575"/>
                  </a:lnTo>
                  <a:lnTo>
                    <a:pt x="4844161" y="1535303"/>
                  </a:lnTo>
                  <a:lnTo>
                    <a:pt x="4862322" y="1527556"/>
                  </a:lnTo>
                  <a:lnTo>
                    <a:pt x="4932299" y="1518920"/>
                  </a:lnTo>
                  <a:lnTo>
                    <a:pt x="4983226" y="1515237"/>
                  </a:lnTo>
                  <a:lnTo>
                    <a:pt x="5034153" y="1512062"/>
                  </a:lnTo>
                  <a:lnTo>
                    <a:pt x="5085080" y="1509268"/>
                  </a:lnTo>
                  <a:lnTo>
                    <a:pt x="5136134" y="1506855"/>
                  </a:lnTo>
                  <a:lnTo>
                    <a:pt x="5187061" y="1504696"/>
                  </a:lnTo>
                  <a:lnTo>
                    <a:pt x="5237988" y="1502664"/>
                  </a:lnTo>
                  <a:lnTo>
                    <a:pt x="5289042" y="1500632"/>
                  </a:lnTo>
                  <a:lnTo>
                    <a:pt x="5339969" y="1498600"/>
                  </a:lnTo>
                  <a:lnTo>
                    <a:pt x="5391023" y="1496314"/>
                  </a:lnTo>
                  <a:lnTo>
                    <a:pt x="5441950" y="1493774"/>
                  </a:lnTo>
                  <a:lnTo>
                    <a:pt x="5489702" y="1485138"/>
                  </a:lnTo>
                  <a:lnTo>
                    <a:pt x="5537581" y="1475486"/>
                  </a:lnTo>
                  <a:lnTo>
                    <a:pt x="5585460" y="1467612"/>
                  </a:lnTo>
                  <a:lnTo>
                    <a:pt x="5633720" y="1464437"/>
                  </a:lnTo>
                  <a:lnTo>
                    <a:pt x="5717159" y="1464945"/>
                  </a:lnTo>
                  <a:lnTo>
                    <a:pt x="5792851" y="1466723"/>
                  </a:lnTo>
                  <a:lnTo>
                    <a:pt x="5861431" y="1469389"/>
                  </a:lnTo>
                  <a:lnTo>
                    <a:pt x="5923153" y="1473073"/>
                  </a:lnTo>
                  <a:lnTo>
                    <a:pt x="5978525" y="1477391"/>
                  </a:lnTo>
                  <a:lnTo>
                    <a:pt x="6027928" y="1482217"/>
                  </a:lnTo>
                  <a:lnTo>
                    <a:pt x="6071743" y="1487678"/>
                  </a:lnTo>
                  <a:lnTo>
                    <a:pt x="6110351" y="1493393"/>
                  </a:lnTo>
                  <a:lnTo>
                    <a:pt x="6173851" y="1505458"/>
                  </a:lnTo>
                  <a:lnTo>
                    <a:pt x="6221603" y="1517269"/>
                  </a:lnTo>
                  <a:lnTo>
                    <a:pt x="6271006" y="1532382"/>
                  </a:lnTo>
                  <a:lnTo>
                    <a:pt x="6283198" y="1536319"/>
                  </a:lnTo>
                  <a:lnTo>
                    <a:pt x="6293993" y="1539239"/>
                  </a:lnTo>
                  <a:lnTo>
                    <a:pt x="6303645" y="1541399"/>
                  </a:lnTo>
                  <a:lnTo>
                    <a:pt x="6312662" y="1542414"/>
                  </a:lnTo>
                  <a:lnTo>
                    <a:pt x="6321552" y="1542161"/>
                  </a:lnTo>
                  <a:lnTo>
                    <a:pt x="6363081" y="1526539"/>
                  </a:lnTo>
                  <a:lnTo>
                    <a:pt x="6412103" y="1495933"/>
                  </a:lnTo>
                  <a:lnTo>
                    <a:pt x="6459601" y="1464437"/>
                  </a:lnTo>
                  <a:lnTo>
                    <a:pt x="6477762" y="1473200"/>
                  </a:lnTo>
                  <a:lnTo>
                    <a:pt x="6495669" y="1482852"/>
                  </a:lnTo>
                  <a:lnTo>
                    <a:pt x="6514083" y="1490599"/>
                  </a:lnTo>
                  <a:lnTo>
                    <a:pt x="6533260" y="1493774"/>
                  </a:lnTo>
                  <a:lnTo>
                    <a:pt x="6584950" y="1493139"/>
                  </a:lnTo>
                  <a:lnTo>
                    <a:pt x="6636765" y="1491107"/>
                  </a:lnTo>
                  <a:lnTo>
                    <a:pt x="6688328" y="1488059"/>
                  </a:lnTo>
                  <a:lnTo>
                    <a:pt x="6740016" y="1484122"/>
                  </a:lnTo>
                  <a:lnTo>
                    <a:pt x="6791579" y="1479550"/>
                  </a:lnTo>
                  <a:lnTo>
                    <a:pt x="6843140" y="1474597"/>
                  </a:lnTo>
                  <a:lnTo>
                    <a:pt x="6894703" y="1469517"/>
                  </a:lnTo>
                  <a:lnTo>
                    <a:pt x="6946137" y="1464437"/>
                  </a:lnTo>
                  <a:lnTo>
                    <a:pt x="6979284" y="1453261"/>
                  </a:lnTo>
                  <a:lnTo>
                    <a:pt x="6990460" y="1449705"/>
                  </a:lnTo>
                  <a:lnTo>
                    <a:pt x="7027290" y="1441958"/>
                  </a:lnTo>
                  <a:lnTo>
                    <a:pt x="7064248" y="1434973"/>
                  </a:lnTo>
                  <a:lnTo>
                    <a:pt x="7101205" y="1428114"/>
                  </a:lnTo>
                  <a:lnTo>
                    <a:pt x="7138034" y="1420368"/>
                  </a:lnTo>
                  <a:lnTo>
                    <a:pt x="7182231" y="1405636"/>
                  </a:lnTo>
                  <a:lnTo>
                    <a:pt x="7219441" y="1384300"/>
                  </a:lnTo>
                  <a:lnTo>
                    <a:pt x="7237730" y="1372743"/>
                  </a:lnTo>
                  <a:lnTo>
                    <a:pt x="7256017" y="1361439"/>
                  </a:lnTo>
                  <a:lnTo>
                    <a:pt x="7274686" y="1364361"/>
                  </a:lnTo>
                  <a:lnTo>
                    <a:pt x="7293609" y="1366520"/>
                  </a:lnTo>
                  <a:lnTo>
                    <a:pt x="7312152" y="1369949"/>
                  </a:lnTo>
                  <a:lnTo>
                    <a:pt x="7329678" y="1376172"/>
                  </a:lnTo>
                  <a:lnTo>
                    <a:pt x="7341742" y="1385824"/>
                  </a:lnTo>
                  <a:lnTo>
                    <a:pt x="7351649" y="1398524"/>
                  </a:lnTo>
                  <a:lnTo>
                    <a:pt x="7361555" y="1411224"/>
                  </a:lnTo>
                  <a:lnTo>
                    <a:pt x="7374001" y="1420368"/>
                  </a:lnTo>
                  <a:lnTo>
                    <a:pt x="7395209" y="1427099"/>
                  </a:lnTo>
                  <a:lnTo>
                    <a:pt x="7417434" y="1430401"/>
                  </a:lnTo>
                  <a:lnTo>
                    <a:pt x="7440040" y="1432433"/>
                  </a:lnTo>
                  <a:lnTo>
                    <a:pt x="7462392" y="1435100"/>
                  </a:lnTo>
                  <a:lnTo>
                    <a:pt x="7476616" y="1450339"/>
                  </a:lnTo>
                  <a:lnTo>
                    <a:pt x="7490586" y="1466088"/>
                  </a:lnTo>
                  <a:lnTo>
                    <a:pt x="7505191" y="1480947"/>
                  </a:lnTo>
                  <a:lnTo>
                    <a:pt x="7521448" y="1493774"/>
                  </a:lnTo>
                  <a:lnTo>
                    <a:pt x="7538974" y="1502918"/>
                  </a:lnTo>
                  <a:lnTo>
                    <a:pt x="7557642" y="1509649"/>
                  </a:lnTo>
                  <a:lnTo>
                    <a:pt x="7576692" y="1515745"/>
                  </a:lnTo>
                  <a:lnTo>
                    <a:pt x="7595108" y="1523238"/>
                  </a:lnTo>
                  <a:lnTo>
                    <a:pt x="7614031" y="1533398"/>
                  </a:lnTo>
                  <a:lnTo>
                    <a:pt x="7632445" y="1544574"/>
                  </a:lnTo>
                  <a:lnTo>
                    <a:pt x="7650607" y="1556004"/>
                  </a:lnTo>
                  <a:lnTo>
                    <a:pt x="7668894" y="1567307"/>
                  </a:lnTo>
                  <a:lnTo>
                    <a:pt x="7680706" y="1604772"/>
                  </a:lnTo>
                  <a:lnTo>
                    <a:pt x="7690484" y="1616964"/>
                  </a:lnTo>
                  <a:lnTo>
                    <a:pt x="7715250" y="1618996"/>
                  </a:lnTo>
                  <a:lnTo>
                    <a:pt x="7772018" y="1626108"/>
                  </a:lnTo>
                  <a:lnTo>
                    <a:pt x="7815960" y="1634617"/>
                  </a:lnTo>
                  <a:lnTo>
                    <a:pt x="7864348" y="1644269"/>
                  </a:lnTo>
                  <a:lnTo>
                    <a:pt x="7903463" y="1652143"/>
                  </a:lnTo>
                  <a:lnTo>
                    <a:pt x="7919592" y="1655445"/>
                  </a:lnTo>
                </a:path>
                <a:path w="7919720" h="1670685">
                  <a:moveTo>
                    <a:pt x="1120140" y="71628"/>
                  </a:moveTo>
                  <a:lnTo>
                    <a:pt x="1120140" y="1144143"/>
                  </a:lnTo>
                </a:path>
                <a:path w="7919720" h="1670685">
                  <a:moveTo>
                    <a:pt x="1906270" y="143256"/>
                  </a:moveTo>
                  <a:lnTo>
                    <a:pt x="1872996" y="1273937"/>
                  </a:lnTo>
                </a:path>
                <a:path w="7919720" h="1670685">
                  <a:moveTo>
                    <a:pt x="4907026" y="214884"/>
                  </a:moveTo>
                  <a:lnTo>
                    <a:pt x="4905756" y="1572387"/>
                  </a:lnTo>
                </a:path>
                <a:path w="7919720" h="1670685">
                  <a:moveTo>
                    <a:pt x="7406639" y="0"/>
                  </a:moveTo>
                  <a:lnTo>
                    <a:pt x="7374635" y="1420368"/>
                  </a:lnTo>
                </a:path>
                <a:path w="7919720" h="1670685">
                  <a:moveTo>
                    <a:pt x="3477768" y="786384"/>
                  </a:moveTo>
                  <a:lnTo>
                    <a:pt x="2906268" y="1572514"/>
                  </a:lnTo>
                </a:path>
                <a:path w="7919720" h="1670685">
                  <a:moveTo>
                    <a:pt x="3477768" y="786384"/>
                  </a:moveTo>
                  <a:lnTo>
                    <a:pt x="3906012" y="1644396"/>
                  </a:lnTo>
                </a:path>
                <a:path w="7919720" h="1670685">
                  <a:moveTo>
                    <a:pt x="3477514" y="786384"/>
                  </a:moveTo>
                  <a:lnTo>
                    <a:pt x="3406140" y="1644396"/>
                  </a:lnTo>
                </a:path>
              </a:pathLst>
            </a:custGeom>
            <a:ln w="12192">
              <a:solidFill>
                <a:srgbClr val="AD3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00500" y="2142744"/>
              <a:ext cx="428625" cy="143510"/>
            </a:xfrm>
            <a:custGeom>
              <a:avLst/>
              <a:gdLst/>
              <a:ahLst/>
              <a:cxnLst/>
              <a:rect l="l" t="t" r="r" b="b"/>
              <a:pathLst>
                <a:path w="428625" h="143510">
                  <a:moveTo>
                    <a:pt x="428244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428244" y="143255"/>
                  </a:lnTo>
                  <a:lnTo>
                    <a:pt x="4282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00500" y="2142744"/>
              <a:ext cx="428625" cy="143510"/>
            </a:xfrm>
            <a:custGeom>
              <a:avLst/>
              <a:gdLst/>
              <a:ahLst/>
              <a:cxnLst/>
              <a:rect l="l" t="t" r="r" b="b"/>
              <a:pathLst>
                <a:path w="428625" h="143510">
                  <a:moveTo>
                    <a:pt x="0" y="143255"/>
                  </a:moveTo>
                  <a:lnTo>
                    <a:pt x="428244" y="143255"/>
                  </a:lnTo>
                  <a:lnTo>
                    <a:pt x="428244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</a:pathLst>
            </a:custGeom>
            <a:ln w="12192">
              <a:solidFill>
                <a:srgbClr val="9B30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57755" y="2142744"/>
              <a:ext cx="6292850" cy="858519"/>
            </a:xfrm>
            <a:custGeom>
              <a:avLst/>
              <a:gdLst/>
              <a:ahLst/>
              <a:cxnLst/>
              <a:rect l="l" t="t" r="r" b="b"/>
              <a:pathLst>
                <a:path w="6292850" h="858519">
                  <a:moveTo>
                    <a:pt x="3785361" y="72897"/>
                  </a:moveTo>
                  <a:lnTo>
                    <a:pt x="2570988" y="71627"/>
                  </a:lnTo>
                </a:path>
                <a:path w="6292850" h="858519">
                  <a:moveTo>
                    <a:pt x="2142363" y="72897"/>
                  </a:moveTo>
                  <a:lnTo>
                    <a:pt x="784860" y="71627"/>
                  </a:lnTo>
                </a:path>
                <a:path w="6292850" h="858519">
                  <a:moveTo>
                    <a:pt x="2214118" y="72897"/>
                  </a:moveTo>
                  <a:lnTo>
                    <a:pt x="0" y="71627"/>
                  </a:lnTo>
                </a:path>
                <a:path w="6292850" h="858519">
                  <a:moveTo>
                    <a:pt x="3779520" y="1523"/>
                  </a:moveTo>
                  <a:lnTo>
                    <a:pt x="4858131" y="1523"/>
                  </a:lnTo>
                </a:path>
                <a:path w="6292850" h="858519">
                  <a:moveTo>
                    <a:pt x="5286756" y="1523"/>
                  </a:moveTo>
                  <a:lnTo>
                    <a:pt x="6292596" y="1523"/>
                  </a:lnTo>
                </a:path>
                <a:path w="6292850" h="858519">
                  <a:moveTo>
                    <a:pt x="5071872" y="0"/>
                  </a:moveTo>
                  <a:lnTo>
                    <a:pt x="4512564" y="821054"/>
                  </a:lnTo>
                </a:path>
                <a:path w="6292850" h="858519">
                  <a:moveTo>
                    <a:pt x="5071872" y="0"/>
                  </a:moveTo>
                  <a:lnTo>
                    <a:pt x="5500116" y="858011"/>
                  </a:lnTo>
                </a:path>
                <a:path w="6292850" h="858519">
                  <a:moveTo>
                    <a:pt x="5071618" y="0"/>
                  </a:moveTo>
                  <a:lnTo>
                    <a:pt x="5000244" y="858011"/>
                  </a:lnTo>
                </a:path>
              </a:pathLst>
            </a:custGeom>
            <a:ln w="12192">
              <a:solidFill>
                <a:srgbClr val="AD3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14744" y="2071116"/>
              <a:ext cx="429895" cy="143510"/>
            </a:xfrm>
            <a:custGeom>
              <a:avLst/>
              <a:gdLst/>
              <a:ahLst/>
              <a:cxnLst/>
              <a:rect l="l" t="t" r="r" b="b"/>
              <a:pathLst>
                <a:path w="429895" h="143510">
                  <a:moveTo>
                    <a:pt x="429768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429768" y="143255"/>
                  </a:lnTo>
                  <a:lnTo>
                    <a:pt x="42976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14744" y="2071116"/>
              <a:ext cx="429895" cy="143510"/>
            </a:xfrm>
            <a:custGeom>
              <a:avLst/>
              <a:gdLst/>
              <a:ahLst/>
              <a:cxnLst/>
              <a:rect l="l" t="t" r="r" b="b"/>
              <a:pathLst>
                <a:path w="429895" h="143510">
                  <a:moveTo>
                    <a:pt x="0" y="143255"/>
                  </a:moveTo>
                  <a:lnTo>
                    <a:pt x="429768" y="143255"/>
                  </a:lnTo>
                  <a:lnTo>
                    <a:pt x="429768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</a:pathLst>
            </a:custGeom>
            <a:ln w="12192">
              <a:solidFill>
                <a:srgbClr val="9B30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95768" y="2483357"/>
            <a:ext cx="7880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70" dirty="0">
                <a:latin typeface="Times New Roman"/>
                <a:cs typeface="Times New Roman"/>
              </a:rPr>
              <a:t>F.S=1.55</a:t>
            </a:r>
            <a:r>
              <a:rPr sz="1400" b="1" spc="-235" dirty="0">
                <a:latin typeface="Times New Roman"/>
                <a:cs typeface="Times New Roman"/>
              </a:rPr>
              <a:t> </a:t>
            </a:r>
            <a:r>
              <a:rPr sz="1400" b="1" spc="-45" dirty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3239" y="2769235"/>
            <a:ext cx="5651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8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400" spc="-60" dirty="0">
                <a:solidFill>
                  <a:srgbClr val="FF0000"/>
                </a:solidFill>
                <a:latin typeface="Times New Roman"/>
                <a:cs typeface="Times New Roman"/>
              </a:rPr>
              <a:t>100</a:t>
            </a:r>
            <a:r>
              <a:rPr sz="1400" spc="-2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8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3238" y="2483357"/>
            <a:ext cx="2184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60" dirty="0">
                <a:latin typeface="Times New Roman"/>
                <a:cs typeface="Times New Roman"/>
              </a:rPr>
              <a:t>I.S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62098" y="2772918"/>
            <a:ext cx="6559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spc="-22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400" spc="-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315" dirty="0">
                <a:solidFill>
                  <a:srgbClr val="FF0000"/>
                </a:solidFill>
                <a:latin typeface="Times New Roman"/>
                <a:cs typeface="Times New Roman"/>
              </a:rPr>
              <a:t>99</a:t>
            </a:r>
            <a:r>
              <a:rPr sz="2100" b="1" spc="-472" baseline="17857" dirty="0">
                <a:latin typeface="Times New Roman"/>
                <a:cs typeface="Times New Roman"/>
              </a:rPr>
              <a:t>1</a:t>
            </a:r>
            <a:r>
              <a:rPr sz="1400" spc="-31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100" b="1" spc="-472" baseline="17857" dirty="0">
                <a:latin typeface="Times New Roman"/>
                <a:cs typeface="Times New Roman"/>
              </a:rPr>
              <a:t>.1</a:t>
            </a:r>
            <a:r>
              <a:rPr sz="1400" spc="-315" dirty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r>
              <a:rPr sz="2100" b="1" spc="-472" baseline="17857" dirty="0">
                <a:latin typeface="Times New Roman"/>
                <a:cs typeface="Times New Roman"/>
              </a:rPr>
              <a:t>m</a:t>
            </a:r>
            <a:r>
              <a:rPr sz="1400" spc="-31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12105" y="2483357"/>
            <a:ext cx="1463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b="1" spc="-247" baseline="-17857" dirty="0">
                <a:latin typeface="Times New Roman"/>
                <a:cs typeface="Times New Roman"/>
              </a:rPr>
              <a:t>F.S </a:t>
            </a:r>
            <a:r>
              <a:rPr sz="2100" b="1" spc="-67" baseline="-17857" dirty="0">
                <a:latin typeface="Times New Roman"/>
                <a:cs typeface="Times New Roman"/>
              </a:rPr>
              <a:t>1.05m </a:t>
            </a:r>
            <a:r>
              <a:rPr sz="1400" b="1" spc="-80" dirty="0">
                <a:latin typeface="Times New Roman"/>
                <a:cs typeface="Times New Roman"/>
              </a:rPr>
              <a:t>B.S</a:t>
            </a:r>
            <a:r>
              <a:rPr sz="1400" b="1" spc="-145" dirty="0">
                <a:latin typeface="Times New Roman"/>
                <a:cs typeface="Times New Roman"/>
              </a:rPr>
              <a:t> </a:t>
            </a:r>
            <a:r>
              <a:rPr sz="1400" b="1" spc="-45" dirty="0">
                <a:latin typeface="Times New Roman"/>
                <a:cs typeface="Times New Roman"/>
              </a:rPr>
              <a:t>1.45m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81015" y="2993898"/>
            <a:ext cx="701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70" dirty="0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r>
              <a:rPr sz="1400" spc="-35" dirty="0">
                <a:solidFill>
                  <a:srgbClr val="FF0000"/>
                </a:solidFill>
                <a:latin typeface="Times New Roman"/>
                <a:cs typeface="Times New Roman"/>
              </a:rPr>
              <a:t>99.85</a:t>
            </a:r>
            <a:r>
              <a:rPr sz="1400" spc="-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8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24647" y="2911856"/>
            <a:ext cx="7937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75" dirty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r>
              <a:rPr sz="1400" spc="-40" dirty="0">
                <a:solidFill>
                  <a:srgbClr val="FF0000"/>
                </a:solidFill>
                <a:latin typeface="Times New Roman"/>
                <a:cs typeface="Times New Roman"/>
              </a:rPr>
              <a:t>99.750</a:t>
            </a:r>
            <a:r>
              <a:rPr sz="1400" spc="-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8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80032" y="1824227"/>
            <a:ext cx="5988050" cy="1319530"/>
            <a:chOff x="1780032" y="1824227"/>
            <a:chExt cx="5988050" cy="1319530"/>
          </a:xfrm>
        </p:grpSpPr>
        <p:sp>
          <p:nvSpPr>
            <p:cNvPr id="18" name="object 18"/>
            <p:cNvSpPr/>
            <p:nvPr/>
          </p:nvSpPr>
          <p:spPr>
            <a:xfrm>
              <a:off x="1786128" y="2642616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10" h="143510">
                  <a:moveTo>
                    <a:pt x="143256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143256" y="143255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D24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86128" y="2642616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10" h="143510">
                  <a:moveTo>
                    <a:pt x="0" y="143255"/>
                  </a:moveTo>
                  <a:lnTo>
                    <a:pt x="143256" y="143255"/>
                  </a:lnTo>
                  <a:lnTo>
                    <a:pt x="143256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</a:pathLst>
            </a:custGeom>
            <a:ln w="12192">
              <a:solidFill>
                <a:srgbClr val="9B30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44012" y="2110104"/>
              <a:ext cx="95250" cy="1042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58871" y="1824227"/>
              <a:ext cx="274955" cy="370205"/>
            </a:xfrm>
            <a:custGeom>
              <a:avLst/>
              <a:gdLst/>
              <a:ahLst/>
              <a:cxnLst/>
              <a:rect l="l" t="t" r="r" b="b"/>
              <a:pathLst>
                <a:path w="274954" h="370205">
                  <a:moveTo>
                    <a:pt x="264541" y="0"/>
                  </a:moveTo>
                  <a:lnTo>
                    <a:pt x="1270" y="357505"/>
                  </a:lnTo>
                  <a:lnTo>
                    <a:pt x="0" y="369950"/>
                  </a:lnTo>
                  <a:lnTo>
                    <a:pt x="11556" y="364871"/>
                  </a:lnTo>
                  <a:lnTo>
                    <a:pt x="274701" y="7493"/>
                  </a:lnTo>
                  <a:lnTo>
                    <a:pt x="264541" y="0"/>
                  </a:lnTo>
                  <a:close/>
                </a:path>
              </a:pathLst>
            </a:custGeom>
            <a:solidFill>
              <a:srgbClr val="AD3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91868" y="2239644"/>
              <a:ext cx="14604" cy="430530"/>
            </a:xfrm>
            <a:custGeom>
              <a:avLst/>
              <a:gdLst/>
              <a:ahLst/>
              <a:cxnLst/>
              <a:rect l="l" t="t" r="r" b="b"/>
              <a:pathLst>
                <a:path w="14605" h="430530">
                  <a:moveTo>
                    <a:pt x="7874" y="0"/>
                  </a:moveTo>
                  <a:lnTo>
                    <a:pt x="1524" y="10794"/>
                  </a:lnTo>
                  <a:lnTo>
                    <a:pt x="0" y="430149"/>
                  </a:lnTo>
                  <a:lnTo>
                    <a:pt x="12826" y="430149"/>
                  </a:lnTo>
                  <a:lnTo>
                    <a:pt x="14224" y="11049"/>
                  </a:lnTo>
                  <a:lnTo>
                    <a:pt x="78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47672" y="2214371"/>
              <a:ext cx="103631" cy="962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32532" y="2761106"/>
              <a:ext cx="103505" cy="961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78441" y="2214879"/>
              <a:ext cx="13335" cy="607060"/>
            </a:xfrm>
            <a:custGeom>
              <a:avLst/>
              <a:gdLst/>
              <a:ahLst/>
              <a:cxnLst/>
              <a:rect l="l" t="t" r="r" b="b"/>
              <a:pathLst>
                <a:path w="13335" h="607060">
                  <a:moveTo>
                    <a:pt x="0" y="607060"/>
                  </a:moveTo>
                  <a:lnTo>
                    <a:pt x="12763" y="607060"/>
                  </a:lnTo>
                  <a:lnTo>
                    <a:pt x="12763" y="0"/>
                  </a:lnTo>
                  <a:lnTo>
                    <a:pt x="0" y="0"/>
                  </a:lnTo>
                  <a:lnTo>
                    <a:pt x="0" y="60706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20055" y="3047491"/>
              <a:ext cx="103505" cy="962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66081" y="2167889"/>
              <a:ext cx="800100" cy="939800"/>
            </a:xfrm>
            <a:custGeom>
              <a:avLst/>
              <a:gdLst/>
              <a:ahLst/>
              <a:cxnLst/>
              <a:rect l="l" t="t" r="r" b="b"/>
              <a:pathLst>
                <a:path w="800100" h="939800">
                  <a:moveTo>
                    <a:pt x="12763" y="46990"/>
                  </a:moveTo>
                  <a:lnTo>
                    <a:pt x="0" y="46990"/>
                  </a:lnTo>
                  <a:lnTo>
                    <a:pt x="0" y="939800"/>
                  </a:lnTo>
                  <a:lnTo>
                    <a:pt x="12763" y="939800"/>
                  </a:lnTo>
                  <a:lnTo>
                    <a:pt x="12763" y="46990"/>
                  </a:lnTo>
                  <a:close/>
                </a:path>
                <a:path w="800100" h="939800">
                  <a:moveTo>
                    <a:pt x="800049" y="10922"/>
                  </a:moveTo>
                  <a:lnTo>
                    <a:pt x="793699" y="0"/>
                  </a:lnTo>
                  <a:lnTo>
                    <a:pt x="787349" y="10922"/>
                  </a:lnTo>
                  <a:lnTo>
                    <a:pt x="785825" y="832866"/>
                  </a:lnTo>
                  <a:lnTo>
                    <a:pt x="798652" y="832866"/>
                  </a:lnTo>
                  <a:lnTo>
                    <a:pt x="800049" y="1092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07964" y="2142743"/>
              <a:ext cx="103505" cy="962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64196" y="2904489"/>
              <a:ext cx="103504" cy="962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10234" y="2142489"/>
              <a:ext cx="13335" cy="821690"/>
            </a:xfrm>
            <a:custGeom>
              <a:avLst/>
              <a:gdLst/>
              <a:ahLst/>
              <a:cxnLst/>
              <a:rect l="l" t="t" r="r" b="b"/>
              <a:pathLst>
                <a:path w="13334" h="821689">
                  <a:moveTo>
                    <a:pt x="0" y="821689"/>
                  </a:moveTo>
                  <a:lnTo>
                    <a:pt x="12763" y="821689"/>
                  </a:lnTo>
                  <a:lnTo>
                    <a:pt x="12763" y="0"/>
                  </a:lnTo>
                  <a:lnTo>
                    <a:pt x="0" y="0"/>
                  </a:lnTo>
                  <a:lnTo>
                    <a:pt x="0" y="82168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57783" y="2254622"/>
            <a:ext cx="662940" cy="8826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b="1" spc="-80" dirty="0">
                <a:latin typeface="Times New Roman"/>
                <a:cs typeface="Times New Roman"/>
              </a:rPr>
              <a:t>B.S</a:t>
            </a:r>
            <a:r>
              <a:rPr sz="1400" b="1" spc="-240" dirty="0">
                <a:latin typeface="Times New Roman"/>
                <a:cs typeface="Times New Roman"/>
              </a:rPr>
              <a:t> </a:t>
            </a:r>
            <a:r>
              <a:rPr sz="1400" b="1" spc="-35" dirty="0">
                <a:latin typeface="Times New Roman"/>
                <a:cs typeface="Times New Roman"/>
              </a:rPr>
              <a:t>0.9m</a:t>
            </a:r>
            <a:endParaRPr sz="1400">
              <a:latin typeface="Times New Roman"/>
              <a:cs typeface="Times New Roman"/>
            </a:endParaRPr>
          </a:p>
          <a:p>
            <a:pPr marL="419100" marR="5080" algn="just">
              <a:lnSpc>
                <a:spcPct val="94800"/>
              </a:lnSpc>
              <a:spcBef>
                <a:spcPts val="165"/>
              </a:spcBef>
            </a:pPr>
            <a:r>
              <a:rPr sz="1200" spc="-265" dirty="0">
                <a:solidFill>
                  <a:srgbClr val="6E2E9F"/>
                </a:solidFill>
                <a:latin typeface="Times New Roman"/>
                <a:cs typeface="Times New Roman"/>
              </a:rPr>
              <a:t>B</a:t>
            </a:r>
            <a:r>
              <a:rPr sz="1200" spc="45" dirty="0">
                <a:solidFill>
                  <a:srgbClr val="6E2E9F"/>
                </a:solidFill>
                <a:latin typeface="Times New Roman"/>
                <a:cs typeface="Times New Roman"/>
              </a:rPr>
              <a:t>.</a:t>
            </a:r>
            <a:r>
              <a:rPr sz="1200" spc="-75" dirty="0">
                <a:solidFill>
                  <a:srgbClr val="6E2E9F"/>
                </a:solidFill>
                <a:latin typeface="Times New Roman"/>
                <a:cs typeface="Times New Roman"/>
              </a:rPr>
              <a:t>M  </a:t>
            </a:r>
            <a:r>
              <a:rPr sz="1200" spc="-55" dirty="0">
                <a:solidFill>
                  <a:srgbClr val="6E2E9F"/>
                </a:solidFill>
                <a:latin typeface="Times New Roman"/>
                <a:cs typeface="Times New Roman"/>
              </a:rPr>
              <a:t>100  </a:t>
            </a:r>
            <a:r>
              <a:rPr sz="1200" spc="-40" dirty="0">
                <a:solidFill>
                  <a:srgbClr val="6E2E9F"/>
                </a:solidFill>
                <a:latin typeface="Times New Roman"/>
                <a:cs typeface="Times New Roman"/>
              </a:rPr>
              <a:t>M</a:t>
            </a:r>
            <a:r>
              <a:rPr sz="1800" spc="-4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08375" y="1612468"/>
            <a:ext cx="2381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Times New Roman"/>
                <a:cs typeface="Times New Roman"/>
              </a:rPr>
              <a:t>HI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24015" y="2983483"/>
            <a:ext cx="3035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70" dirty="0">
                <a:solidFill>
                  <a:srgbClr val="6E2E9F"/>
                </a:solidFill>
                <a:latin typeface="Times New Roman"/>
                <a:cs typeface="Times New Roman"/>
              </a:rPr>
              <a:t>C</a:t>
            </a:r>
            <a:r>
              <a:rPr sz="1400" spc="-210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spc="-125" dirty="0">
                <a:solidFill>
                  <a:srgbClr val="6E2E9F"/>
                </a:solidFill>
                <a:latin typeface="Times New Roman"/>
                <a:cs typeface="Times New Roman"/>
              </a:rPr>
              <a:t>.P.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2484" y="1517903"/>
              <a:ext cx="9022080" cy="1458595"/>
            </a:xfrm>
            <a:custGeom>
              <a:avLst/>
              <a:gdLst/>
              <a:ahLst/>
              <a:cxnLst/>
              <a:rect l="l" t="t" r="r" b="b"/>
              <a:pathLst>
                <a:path w="9022080" h="1458595">
                  <a:moveTo>
                    <a:pt x="0" y="1458468"/>
                  </a:moveTo>
                  <a:lnTo>
                    <a:pt x="9022080" y="1458468"/>
                  </a:lnTo>
                  <a:lnTo>
                    <a:pt x="9022080" y="0"/>
                  </a:lnTo>
                  <a:lnTo>
                    <a:pt x="0" y="0"/>
                  </a:lnTo>
                  <a:lnTo>
                    <a:pt x="0" y="1458468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484" y="1395983"/>
              <a:ext cx="9022080" cy="121920"/>
            </a:xfrm>
            <a:custGeom>
              <a:avLst/>
              <a:gdLst/>
              <a:ahLst/>
              <a:cxnLst/>
              <a:rect l="l" t="t" r="r" b="b"/>
              <a:pathLst>
                <a:path w="9022080" h="121919">
                  <a:moveTo>
                    <a:pt x="902208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022080" y="12192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84" y="2976372"/>
              <a:ext cx="9022080" cy="111760"/>
            </a:xfrm>
            <a:custGeom>
              <a:avLst/>
              <a:gdLst/>
              <a:ahLst/>
              <a:cxnLst/>
              <a:rect l="l" t="t" r="r" b="b"/>
              <a:pathLst>
                <a:path w="9022080" h="111760">
                  <a:moveTo>
                    <a:pt x="9022080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9022080" y="111251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pc="-265" dirty="0"/>
              <a:t>This </a:t>
            </a:r>
            <a:r>
              <a:rPr spc="-335" dirty="0"/>
              <a:t>method </a:t>
            </a:r>
            <a:r>
              <a:rPr spc="-320" dirty="0"/>
              <a:t>consist </a:t>
            </a:r>
            <a:r>
              <a:rPr spc="-275" dirty="0"/>
              <a:t>of </a:t>
            </a:r>
            <a:r>
              <a:rPr spc="-280" dirty="0"/>
              <a:t>determining </a:t>
            </a:r>
            <a:r>
              <a:rPr spc="-250" dirty="0"/>
              <a:t>the </a:t>
            </a:r>
            <a:r>
              <a:rPr spc="-320" dirty="0"/>
              <a:t>difference</a:t>
            </a:r>
            <a:r>
              <a:rPr spc="-160" dirty="0"/>
              <a:t> </a:t>
            </a:r>
            <a:r>
              <a:rPr spc="-270" dirty="0"/>
              <a:t>of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3576" y="1787459"/>
            <a:ext cx="6779895" cy="10217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8100" marR="17780">
              <a:lnSpc>
                <a:spcPts val="3840"/>
              </a:lnSpc>
              <a:spcBef>
                <a:spcPts val="229"/>
              </a:spcBef>
            </a:pPr>
            <a:r>
              <a:rPr sz="3200" i="1" spc="-305" dirty="0">
                <a:latin typeface="Times New Roman"/>
                <a:cs typeface="Times New Roman"/>
              </a:rPr>
              <a:t>level </a:t>
            </a:r>
            <a:r>
              <a:rPr sz="3200" i="1" spc="-370" dirty="0">
                <a:latin typeface="Times New Roman"/>
                <a:cs typeface="Times New Roman"/>
              </a:rPr>
              <a:t>between </a:t>
            </a:r>
            <a:r>
              <a:rPr sz="3200" i="1" spc="-345" dirty="0">
                <a:latin typeface="Times New Roman"/>
                <a:cs typeface="Times New Roman"/>
              </a:rPr>
              <a:t>consecutive </a:t>
            </a:r>
            <a:r>
              <a:rPr sz="3200" i="1" spc="-280" dirty="0">
                <a:latin typeface="Times New Roman"/>
                <a:cs typeface="Times New Roman"/>
              </a:rPr>
              <a:t>points </a:t>
            </a:r>
            <a:r>
              <a:rPr sz="3200" i="1" spc="-400" dirty="0">
                <a:latin typeface="Times New Roman"/>
                <a:cs typeface="Times New Roman"/>
              </a:rPr>
              <a:t>by </a:t>
            </a:r>
            <a:r>
              <a:rPr sz="3200" i="1" spc="-340" dirty="0">
                <a:latin typeface="Times New Roman"/>
                <a:cs typeface="Times New Roman"/>
              </a:rPr>
              <a:t>comparing </a:t>
            </a:r>
            <a:r>
              <a:rPr sz="3200" i="1" spc="-370" dirty="0">
                <a:latin typeface="Times New Roman"/>
                <a:cs typeface="Times New Roman"/>
              </a:rPr>
              <a:t>each  </a:t>
            </a:r>
            <a:r>
              <a:rPr sz="3200" i="1" spc="-240" smtClean="0">
                <a:latin typeface="Times New Roman"/>
                <a:cs typeface="Times New Roman"/>
              </a:rPr>
              <a:t>point</a:t>
            </a:r>
            <a:r>
              <a:rPr sz="3200" i="1" spc="-150" smtClean="0">
                <a:latin typeface="Times New Roman"/>
                <a:cs typeface="Times New Roman"/>
              </a:rPr>
              <a:t> </a:t>
            </a:r>
            <a:r>
              <a:rPr sz="3200" i="1" spc="-660" smtClean="0">
                <a:latin typeface="Times New Roman"/>
                <a:cs typeface="Times New Roman"/>
              </a:rPr>
              <a:t>wit</a:t>
            </a:r>
            <a:r>
              <a:rPr sz="6000" spc="-989" baseline="9722" smtClean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200" i="1" spc="-660" smtClean="0">
                <a:latin typeface="Times New Roman"/>
                <a:cs typeface="Times New Roman"/>
              </a:rPr>
              <a:t>h </a:t>
            </a:r>
            <a:r>
              <a:rPr sz="6000" spc="-1335" baseline="9722" smtClean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200" i="1" spc="-890" smtClean="0">
                <a:latin typeface="Times New Roman"/>
                <a:cs typeface="Times New Roman"/>
              </a:rPr>
              <a:t>i</a:t>
            </a:r>
            <a:r>
              <a:rPr sz="6000" spc="-1335" baseline="9722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200" i="1" spc="-890" smtClean="0">
                <a:latin typeface="Times New Roman"/>
                <a:cs typeface="Times New Roman"/>
              </a:rPr>
              <a:t>m</a:t>
            </a:r>
            <a:r>
              <a:rPr sz="6000" spc="-1335" baseline="9722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200" i="1" spc="-890" smtClean="0">
                <a:latin typeface="Times New Roman"/>
                <a:cs typeface="Times New Roman"/>
              </a:rPr>
              <a:t>med</a:t>
            </a:r>
            <a:r>
              <a:rPr sz="6000" spc="-1335" baseline="9722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200" i="1" spc="-890" smtClean="0">
                <a:latin typeface="Times New Roman"/>
                <a:cs typeface="Times New Roman"/>
              </a:rPr>
              <a:t>ia</a:t>
            </a:r>
            <a:r>
              <a:rPr sz="6000" spc="-1335" baseline="9722" smtClean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200" i="1" spc="-890" smtClean="0">
                <a:latin typeface="Times New Roman"/>
                <a:cs typeface="Times New Roman"/>
              </a:rPr>
              <a:t>te</a:t>
            </a:r>
            <a:r>
              <a:rPr sz="6000" spc="-1335" baseline="9722" smtClean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200" i="1" spc="-890" smtClean="0">
                <a:latin typeface="Times New Roman"/>
                <a:cs typeface="Times New Roman"/>
              </a:rPr>
              <a:t>pr</a:t>
            </a:r>
            <a:r>
              <a:rPr sz="6000" spc="-1335" baseline="9722" smtClean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3200" i="1" spc="-890" smtClean="0">
                <a:latin typeface="Times New Roman"/>
                <a:cs typeface="Times New Roman"/>
              </a:rPr>
              <a:t>e</a:t>
            </a:r>
            <a:r>
              <a:rPr sz="6000" spc="-1335" baseline="9722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200" i="1" spc="-890" smtClean="0">
                <a:latin typeface="Times New Roman"/>
                <a:cs typeface="Times New Roman"/>
              </a:rPr>
              <a:t>ce</a:t>
            </a:r>
            <a:r>
              <a:rPr sz="6000" spc="-1335" baseline="9722" smtClean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200" i="1" spc="-890" smtClean="0">
                <a:latin typeface="Times New Roman"/>
                <a:cs typeface="Times New Roman"/>
              </a:rPr>
              <a:t>d</a:t>
            </a:r>
            <a:r>
              <a:rPr sz="6000" spc="-1335" baseline="9722" smtClean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200" i="1" spc="-890" smtClean="0">
                <a:latin typeface="Times New Roman"/>
                <a:cs typeface="Times New Roman"/>
              </a:rPr>
              <a:t>in</a:t>
            </a:r>
            <a:r>
              <a:rPr sz="6000" spc="-1335" baseline="9722" smtClean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200" i="1" spc="-890" smtClean="0">
                <a:latin typeface="Times New Roman"/>
                <a:cs typeface="Times New Roman"/>
              </a:rPr>
              <a:t>g</a:t>
            </a:r>
            <a:r>
              <a:rPr sz="3200" i="1" spc="-165" smtClean="0">
                <a:latin typeface="Times New Roman"/>
                <a:cs typeface="Times New Roman"/>
              </a:rPr>
              <a:t> </a:t>
            </a:r>
            <a:r>
              <a:rPr sz="3200" i="1" spc="-680" smtClean="0">
                <a:latin typeface="Times New Roman"/>
                <a:cs typeface="Times New Roman"/>
              </a:rPr>
              <a:t>p</a:t>
            </a:r>
            <a:r>
              <a:rPr sz="6000" spc="-1019" baseline="9722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200" i="1" spc="-680" smtClean="0">
                <a:latin typeface="Times New Roman"/>
                <a:cs typeface="Times New Roman"/>
              </a:rPr>
              <a:t>oi</a:t>
            </a:r>
            <a:r>
              <a:rPr sz="6000" spc="-1019" baseline="9722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200" i="1" spc="-680" smtClean="0">
                <a:latin typeface="Times New Roman"/>
                <a:cs typeface="Times New Roman"/>
              </a:rPr>
              <a:t>n</a:t>
            </a:r>
            <a:r>
              <a:rPr sz="6000" spc="-1019" baseline="9722" smtClean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3200" i="1" spc="-680" smtClean="0">
                <a:latin typeface="Times New Roman"/>
                <a:cs typeface="Times New Roman"/>
              </a:rPr>
              <a:t>t.</a:t>
            </a:r>
            <a:r>
              <a:rPr sz="6000" spc="-1019" baseline="9722" smtClean="0">
                <a:solidFill>
                  <a:srgbClr val="FFFFFF"/>
                </a:solidFill>
                <a:latin typeface="Trebuchet MS"/>
                <a:cs typeface="Trebuchet MS"/>
              </a:rPr>
              <a:t>od</a:t>
            </a:r>
            <a:endParaRPr sz="6000" baseline="9722" dirty="0">
              <a:latin typeface="Trebuchet MS"/>
              <a:cs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3125" y="3156020"/>
            <a:ext cx="1638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spc="-660" dirty="0" smtClean="0">
                <a:latin typeface="Times New Roman"/>
                <a:cs typeface="Times New Roman"/>
              </a:rPr>
              <a:t>wit</a:t>
            </a:r>
            <a:r>
              <a:rPr lang="en-US" sz="4000" spc="-989" baseline="9722" dirty="0" smtClean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lang="en-US" i="1" spc="-660" dirty="0" smtClean="0">
                <a:latin typeface="Times New Roman"/>
                <a:cs typeface="Times New Roman"/>
              </a:rPr>
              <a:t>h </a:t>
            </a:r>
            <a:r>
              <a:rPr lang="en-US" sz="4000" spc="-1335" baseline="9722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lang="en-US" i="1" spc="-890" dirty="0" err="1" smtClean="0">
                <a:latin typeface="Times New Roman"/>
                <a:cs typeface="Times New Roman"/>
              </a:rPr>
              <a:t>i</a:t>
            </a:r>
            <a:r>
              <a:rPr lang="en-US" sz="4000" spc="-1335" baseline="9722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n-US" i="1" spc="-890" dirty="0" err="1" smtClean="0">
                <a:latin typeface="Times New Roman"/>
                <a:cs typeface="Times New Roman"/>
              </a:rPr>
              <a:t>m</a:t>
            </a:r>
            <a:r>
              <a:rPr lang="en-US" sz="4000" spc="-1335" baseline="9722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n-US" i="1" spc="-890" dirty="0" err="1" smtClean="0">
                <a:latin typeface="Times New Roman"/>
                <a:cs typeface="Times New Roman"/>
              </a:rPr>
              <a:t>med</a:t>
            </a:r>
            <a:r>
              <a:rPr lang="en-US" sz="4000" spc="-1335" baseline="9722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n-US" i="1" spc="-890" dirty="0" err="1" smtClean="0">
                <a:latin typeface="Times New Roman"/>
                <a:cs typeface="Times New Roman"/>
              </a:rPr>
              <a:t>ia</a:t>
            </a:r>
            <a:r>
              <a:rPr lang="en-US" sz="4000" spc="-1335" baseline="9722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n-US" i="1" spc="-890" dirty="0" err="1" smtClean="0">
                <a:latin typeface="Times New Roman"/>
                <a:cs typeface="Times New Roman"/>
              </a:rPr>
              <a:t>te</a:t>
            </a:r>
            <a:r>
              <a:rPr lang="en-US" sz="4000" spc="-1335" baseline="9722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n-US" i="1" spc="-890" dirty="0" err="1" smtClean="0">
                <a:latin typeface="Times New Roman"/>
                <a:cs typeface="Times New Roman"/>
              </a:rPr>
              <a:t>pr</a:t>
            </a:r>
            <a:r>
              <a:rPr lang="en-US" sz="4000" spc="-1335" baseline="9722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lang="en-US" i="1" spc="-890" dirty="0" err="1" smtClean="0">
                <a:latin typeface="Times New Roman"/>
                <a:cs typeface="Times New Roman"/>
              </a:rPr>
              <a:t>e</a:t>
            </a:r>
            <a:r>
              <a:rPr lang="en-US" sz="4000" spc="-1335" baseline="9722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n-US" i="1" spc="-890" dirty="0" err="1" smtClean="0">
                <a:latin typeface="Times New Roman"/>
                <a:cs typeface="Times New Roman"/>
              </a:rPr>
              <a:t>ce</a:t>
            </a:r>
            <a:r>
              <a:rPr lang="en-US" sz="4000" spc="-1335" baseline="9722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n-US" i="1" spc="-890" dirty="0" err="1" smtClean="0">
                <a:latin typeface="Times New Roman"/>
                <a:cs typeface="Times New Roman"/>
              </a:rPr>
              <a:t>d</a:t>
            </a:r>
            <a:r>
              <a:rPr lang="en-US" sz="4000" spc="-1335" baseline="9722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lang="en-US" i="1" spc="-890" dirty="0" err="1" smtClean="0">
                <a:latin typeface="Times New Roman"/>
                <a:cs typeface="Times New Roman"/>
              </a:rPr>
              <a:t>in</a:t>
            </a:r>
            <a:r>
              <a:rPr lang="en-US" sz="4000" spc="-1335" baseline="9722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lang="en-US" i="1" spc="-890" dirty="0" err="1" smtClean="0">
                <a:latin typeface="Times New Roman"/>
                <a:cs typeface="Times New Roman"/>
              </a:rPr>
              <a:t>g</a:t>
            </a:r>
            <a:r>
              <a:rPr lang="en-US" i="1" spc="-165" dirty="0" smtClean="0">
                <a:latin typeface="Times New Roman"/>
                <a:cs typeface="Times New Roman"/>
              </a:rPr>
              <a:t> </a:t>
            </a:r>
            <a:r>
              <a:rPr lang="en-US" i="1" spc="-680" dirty="0" err="1" smtClean="0">
                <a:latin typeface="Times New Roman"/>
                <a:cs typeface="Times New Roman"/>
              </a:rPr>
              <a:t>p</a:t>
            </a:r>
            <a:r>
              <a:rPr lang="en-US" sz="4000" spc="-1019" baseline="9722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n-US" i="1" spc="-680" dirty="0" err="1" smtClean="0">
                <a:latin typeface="Times New Roman"/>
                <a:cs typeface="Times New Roman"/>
              </a:rPr>
              <a:t>oi</a:t>
            </a:r>
            <a:r>
              <a:rPr lang="en-US" sz="4000" spc="-1019" baseline="9722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n-US" i="1" spc="-680" dirty="0" err="1" smtClean="0">
                <a:latin typeface="Times New Roman"/>
                <a:cs typeface="Times New Roman"/>
              </a:rPr>
              <a:t>n</a:t>
            </a:r>
            <a:r>
              <a:rPr lang="en-US" sz="4000" spc="-1019" baseline="9722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lang="en-US" i="1" spc="-680" dirty="0" err="1" smtClean="0">
                <a:latin typeface="Times New Roman"/>
                <a:cs typeface="Times New Roman"/>
              </a:rPr>
              <a:t>t.</a:t>
            </a:r>
            <a:r>
              <a:rPr lang="en-US" sz="4000" spc="-1019" baseline="9722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od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5824" y="780415"/>
            <a:ext cx="4509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Rise </a:t>
            </a:r>
            <a:r>
              <a:rPr spc="-110" dirty="0"/>
              <a:t>And </a:t>
            </a:r>
            <a:r>
              <a:rPr spc="-190" dirty="0"/>
              <a:t>Fall</a:t>
            </a:r>
            <a:r>
              <a:rPr spc="-685" dirty="0"/>
              <a:t> </a:t>
            </a:r>
            <a:r>
              <a:rPr spc="-60" dirty="0"/>
              <a:t>Method</a:t>
            </a:r>
          </a:p>
        </p:txBody>
      </p:sp>
      <p:sp>
        <p:nvSpPr>
          <p:cNvPr id="3" name="object 3"/>
          <p:cNvSpPr/>
          <p:nvPr/>
        </p:nvSpPr>
        <p:spPr>
          <a:xfrm>
            <a:off x="2665476" y="5171440"/>
            <a:ext cx="979169" cy="365760"/>
          </a:xfrm>
          <a:custGeom>
            <a:avLst/>
            <a:gdLst/>
            <a:ahLst/>
            <a:cxnLst/>
            <a:rect l="l" t="t" r="r" b="b"/>
            <a:pathLst>
              <a:path w="979170" h="365760">
                <a:moveTo>
                  <a:pt x="978662" y="0"/>
                </a:moveTo>
                <a:lnTo>
                  <a:pt x="0" y="0"/>
                </a:lnTo>
                <a:lnTo>
                  <a:pt x="0" y="365760"/>
                </a:lnTo>
                <a:lnTo>
                  <a:pt x="978662" y="365760"/>
                </a:lnTo>
                <a:lnTo>
                  <a:pt x="978662" y="0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1675" y="3702050"/>
          <a:ext cx="7828278" cy="21945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8535"/>
                <a:gridCol w="978535"/>
                <a:gridCol w="978534"/>
                <a:gridCol w="978535"/>
                <a:gridCol w="978535"/>
                <a:gridCol w="978535"/>
                <a:gridCol w="978535"/>
                <a:gridCol w="978534"/>
              </a:tblGrid>
              <a:tr h="365760"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B.S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I.S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b="1" spc="-2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F.S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Rise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Fall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R.L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Remark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85090">
                        <a:lnSpc>
                          <a:spcPts val="187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870"/>
                        </a:lnSpc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0.9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870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100.00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870"/>
                        </a:lnSpc>
                      </a:pP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B.M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1.1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0.2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99.800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1.450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1.05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0.05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99.850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C.P.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1.550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0.1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99.750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31266" y="1493266"/>
            <a:ext cx="7932420" cy="1683385"/>
            <a:chOff x="731266" y="1493266"/>
            <a:chExt cx="7932420" cy="1683385"/>
          </a:xfrm>
        </p:grpSpPr>
        <p:sp>
          <p:nvSpPr>
            <p:cNvPr id="6" name="object 6"/>
            <p:cNvSpPr/>
            <p:nvPr/>
          </p:nvSpPr>
          <p:spPr>
            <a:xfrm>
              <a:off x="737616" y="1499616"/>
              <a:ext cx="7919720" cy="1670685"/>
            </a:xfrm>
            <a:custGeom>
              <a:avLst/>
              <a:gdLst/>
              <a:ahLst/>
              <a:cxnLst/>
              <a:rect l="l" t="t" r="r" b="b"/>
              <a:pathLst>
                <a:path w="7919720" h="1670685">
                  <a:moveTo>
                    <a:pt x="0" y="1596771"/>
                  </a:moveTo>
                  <a:lnTo>
                    <a:pt x="48501" y="1592834"/>
                  </a:lnTo>
                  <a:lnTo>
                    <a:pt x="97040" y="1589405"/>
                  </a:lnTo>
                  <a:lnTo>
                    <a:pt x="145592" y="1586103"/>
                  </a:lnTo>
                  <a:lnTo>
                    <a:pt x="194132" y="1582547"/>
                  </a:lnTo>
                  <a:lnTo>
                    <a:pt x="242595" y="1578356"/>
                  </a:lnTo>
                  <a:lnTo>
                    <a:pt x="290969" y="1573403"/>
                  </a:lnTo>
                  <a:lnTo>
                    <a:pt x="339204" y="1567307"/>
                  </a:lnTo>
                  <a:lnTo>
                    <a:pt x="386918" y="1556512"/>
                  </a:lnTo>
                  <a:lnTo>
                    <a:pt x="425983" y="1521841"/>
                  </a:lnTo>
                  <a:lnTo>
                    <a:pt x="457187" y="1493774"/>
                  </a:lnTo>
                  <a:lnTo>
                    <a:pt x="514438" y="1454150"/>
                  </a:lnTo>
                  <a:lnTo>
                    <a:pt x="575183" y="1420368"/>
                  </a:lnTo>
                  <a:lnTo>
                    <a:pt x="630428" y="1409446"/>
                  </a:lnTo>
                  <a:lnTo>
                    <a:pt x="648843" y="1405636"/>
                  </a:lnTo>
                  <a:lnTo>
                    <a:pt x="667639" y="1399159"/>
                  </a:lnTo>
                  <a:lnTo>
                    <a:pt x="686054" y="1391539"/>
                  </a:lnTo>
                  <a:lnTo>
                    <a:pt x="704215" y="1383664"/>
                  </a:lnTo>
                  <a:lnTo>
                    <a:pt x="722630" y="1376172"/>
                  </a:lnTo>
                  <a:lnTo>
                    <a:pt x="733552" y="1372362"/>
                  </a:lnTo>
                  <a:lnTo>
                    <a:pt x="744728" y="1368679"/>
                  </a:lnTo>
                  <a:lnTo>
                    <a:pt x="755777" y="1365123"/>
                  </a:lnTo>
                  <a:lnTo>
                    <a:pt x="766826" y="1361439"/>
                  </a:lnTo>
                  <a:lnTo>
                    <a:pt x="793115" y="1343914"/>
                  </a:lnTo>
                  <a:lnTo>
                    <a:pt x="806450" y="1334897"/>
                  </a:lnTo>
                  <a:lnTo>
                    <a:pt x="810895" y="1331976"/>
                  </a:lnTo>
                  <a:lnTo>
                    <a:pt x="810768" y="1332611"/>
                  </a:lnTo>
                  <a:lnTo>
                    <a:pt x="810006" y="1334389"/>
                  </a:lnTo>
                  <a:lnTo>
                    <a:pt x="812927" y="1334770"/>
                  </a:lnTo>
                  <a:lnTo>
                    <a:pt x="884936" y="1302766"/>
                  </a:lnTo>
                  <a:lnTo>
                    <a:pt x="907034" y="1288034"/>
                  </a:lnTo>
                  <a:lnTo>
                    <a:pt x="917702" y="1280160"/>
                  </a:lnTo>
                  <a:lnTo>
                    <a:pt x="957072" y="1260729"/>
                  </a:lnTo>
                  <a:lnTo>
                    <a:pt x="1017523" y="1239012"/>
                  </a:lnTo>
                  <a:lnTo>
                    <a:pt x="1047115" y="1229233"/>
                  </a:lnTo>
                  <a:lnTo>
                    <a:pt x="1088771" y="1201420"/>
                  </a:lnTo>
                  <a:lnTo>
                    <a:pt x="1120394" y="1184148"/>
                  </a:lnTo>
                  <a:lnTo>
                    <a:pt x="1154938" y="1174877"/>
                  </a:lnTo>
                  <a:lnTo>
                    <a:pt x="1204848" y="1171194"/>
                  </a:lnTo>
                  <a:lnTo>
                    <a:pt x="1283081" y="1170432"/>
                  </a:lnTo>
                  <a:lnTo>
                    <a:pt x="1320292" y="1174114"/>
                  </a:lnTo>
                  <a:lnTo>
                    <a:pt x="1356995" y="1182624"/>
                  </a:lnTo>
                  <a:lnTo>
                    <a:pt x="1393571" y="1192403"/>
                  </a:lnTo>
                  <a:lnTo>
                    <a:pt x="1430528" y="1199896"/>
                  </a:lnTo>
                  <a:lnTo>
                    <a:pt x="1474597" y="1204849"/>
                  </a:lnTo>
                  <a:lnTo>
                    <a:pt x="1518920" y="1208405"/>
                  </a:lnTo>
                  <a:lnTo>
                    <a:pt x="1563242" y="1211326"/>
                  </a:lnTo>
                  <a:lnTo>
                    <a:pt x="1607439" y="1214628"/>
                  </a:lnTo>
                  <a:lnTo>
                    <a:pt x="1618615" y="1217930"/>
                  </a:lnTo>
                  <a:lnTo>
                    <a:pt x="1629917" y="1221105"/>
                  </a:lnTo>
                  <a:lnTo>
                    <a:pt x="1641094" y="1224661"/>
                  </a:lnTo>
                  <a:lnTo>
                    <a:pt x="1651762" y="1229233"/>
                  </a:lnTo>
                  <a:lnTo>
                    <a:pt x="1662938" y="1236599"/>
                  </a:lnTo>
                  <a:lnTo>
                    <a:pt x="1673352" y="1245616"/>
                  </a:lnTo>
                  <a:lnTo>
                    <a:pt x="1684020" y="1253744"/>
                  </a:lnTo>
                  <a:lnTo>
                    <a:pt x="1695958" y="1258570"/>
                  </a:lnTo>
                  <a:lnTo>
                    <a:pt x="1739900" y="1265047"/>
                  </a:lnTo>
                  <a:lnTo>
                    <a:pt x="1784096" y="1268476"/>
                  </a:lnTo>
                  <a:lnTo>
                    <a:pt x="1828546" y="1270508"/>
                  </a:lnTo>
                  <a:lnTo>
                    <a:pt x="1872996" y="1273302"/>
                  </a:lnTo>
                  <a:lnTo>
                    <a:pt x="1883917" y="1277112"/>
                  </a:lnTo>
                  <a:lnTo>
                    <a:pt x="1894966" y="1281049"/>
                  </a:lnTo>
                  <a:lnTo>
                    <a:pt x="1906015" y="1284859"/>
                  </a:lnTo>
                  <a:lnTo>
                    <a:pt x="1917319" y="1288034"/>
                  </a:lnTo>
                  <a:lnTo>
                    <a:pt x="1935988" y="1291209"/>
                  </a:lnTo>
                  <a:lnTo>
                    <a:pt x="1955038" y="1292987"/>
                  </a:lnTo>
                  <a:lnTo>
                    <a:pt x="1973707" y="1296035"/>
                  </a:lnTo>
                  <a:lnTo>
                    <a:pt x="1990978" y="1302766"/>
                  </a:lnTo>
                  <a:lnTo>
                    <a:pt x="1999741" y="1312418"/>
                  </a:lnTo>
                  <a:lnTo>
                    <a:pt x="2005329" y="1325626"/>
                  </a:lnTo>
                  <a:lnTo>
                    <a:pt x="2011045" y="1338453"/>
                  </a:lnTo>
                  <a:lnTo>
                    <a:pt x="2020442" y="1346835"/>
                  </a:lnTo>
                  <a:lnTo>
                    <a:pt x="2048890" y="1354582"/>
                  </a:lnTo>
                  <a:lnTo>
                    <a:pt x="2078482" y="1357884"/>
                  </a:lnTo>
                  <a:lnTo>
                    <a:pt x="2108581" y="1359281"/>
                  </a:lnTo>
                  <a:lnTo>
                    <a:pt x="2138426" y="1361439"/>
                  </a:lnTo>
                  <a:lnTo>
                    <a:pt x="2149983" y="1399286"/>
                  </a:lnTo>
                  <a:lnTo>
                    <a:pt x="2152650" y="1407414"/>
                  </a:lnTo>
                  <a:lnTo>
                    <a:pt x="2155571" y="1398143"/>
                  </a:lnTo>
                  <a:lnTo>
                    <a:pt x="2167509" y="1383792"/>
                  </a:lnTo>
                  <a:lnTo>
                    <a:pt x="2197481" y="1376172"/>
                  </a:lnTo>
                  <a:lnTo>
                    <a:pt x="2213229" y="1379474"/>
                  </a:lnTo>
                  <a:lnTo>
                    <a:pt x="2227834" y="1387221"/>
                  </a:lnTo>
                  <a:lnTo>
                    <a:pt x="2241931" y="1396873"/>
                  </a:lnTo>
                  <a:lnTo>
                    <a:pt x="2256409" y="1405636"/>
                  </a:lnTo>
                  <a:lnTo>
                    <a:pt x="2274570" y="1396873"/>
                  </a:lnTo>
                  <a:lnTo>
                    <a:pt x="2292604" y="1387221"/>
                  </a:lnTo>
                  <a:lnTo>
                    <a:pt x="2310891" y="1379474"/>
                  </a:lnTo>
                  <a:lnTo>
                    <a:pt x="2330196" y="1376172"/>
                  </a:lnTo>
                  <a:lnTo>
                    <a:pt x="2345816" y="1379601"/>
                  </a:lnTo>
                  <a:lnTo>
                    <a:pt x="2360295" y="1387729"/>
                  </a:lnTo>
                  <a:lnTo>
                    <a:pt x="2374519" y="1397381"/>
                  </a:lnTo>
                  <a:lnTo>
                    <a:pt x="2389124" y="1405636"/>
                  </a:lnTo>
                  <a:lnTo>
                    <a:pt x="2433320" y="1420368"/>
                  </a:lnTo>
                  <a:lnTo>
                    <a:pt x="2486406" y="1436116"/>
                  </a:lnTo>
                  <a:lnTo>
                    <a:pt x="2550287" y="1452880"/>
                  </a:lnTo>
                  <a:lnTo>
                    <a:pt x="2621661" y="1466977"/>
                  </a:lnTo>
                  <a:lnTo>
                    <a:pt x="2684145" y="1479169"/>
                  </a:lnTo>
                  <a:lnTo>
                    <a:pt x="2694813" y="1487043"/>
                  </a:lnTo>
                  <a:lnTo>
                    <a:pt x="2763393" y="1517142"/>
                  </a:lnTo>
                  <a:lnTo>
                    <a:pt x="2812923" y="1526794"/>
                  </a:lnTo>
                  <a:lnTo>
                    <a:pt x="2868549" y="1536700"/>
                  </a:lnTo>
                  <a:lnTo>
                    <a:pt x="2921762" y="1545589"/>
                  </a:lnTo>
                  <a:lnTo>
                    <a:pt x="2964307" y="1552575"/>
                  </a:lnTo>
                  <a:lnTo>
                    <a:pt x="2978785" y="1560576"/>
                  </a:lnTo>
                  <a:lnTo>
                    <a:pt x="3023362" y="1582039"/>
                  </a:lnTo>
                  <a:lnTo>
                    <a:pt x="3074543" y="1591183"/>
                  </a:lnTo>
                  <a:lnTo>
                    <a:pt x="3100578" y="1593977"/>
                  </a:lnTo>
                  <a:lnTo>
                    <a:pt x="3126486" y="1596771"/>
                  </a:lnTo>
                  <a:lnTo>
                    <a:pt x="3391916" y="1626108"/>
                  </a:lnTo>
                  <a:lnTo>
                    <a:pt x="3461004" y="1632839"/>
                  </a:lnTo>
                  <a:lnTo>
                    <a:pt x="3519805" y="1638427"/>
                  </a:lnTo>
                  <a:lnTo>
                    <a:pt x="3570224" y="1643126"/>
                  </a:lnTo>
                  <a:lnTo>
                    <a:pt x="3613912" y="1646936"/>
                  </a:lnTo>
                  <a:lnTo>
                    <a:pt x="3652266" y="1650111"/>
                  </a:lnTo>
                  <a:lnTo>
                    <a:pt x="3720465" y="1654810"/>
                  </a:lnTo>
                  <a:lnTo>
                    <a:pt x="3787902" y="1658620"/>
                  </a:lnTo>
                  <a:lnTo>
                    <a:pt x="3868039" y="1662303"/>
                  </a:lnTo>
                  <a:lnTo>
                    <a:pt x="3916934" y="1664462"/>
                  </a:lnTo>
                  <a:lnTo>
                    <a:pt x="3973957" y="1667002"/>
                  </a:lnTo>
                  <a:lnTo>
                    <a:pt x="4040886" y="1670177"/>
                  </a:lnTo>
                  <a:lnTo>
                    <a:pt x="4080891" y="1664081"/>
                  </a:lnTo>
                  <a:lnTo>
                    <a:pt x="4143502" y="1654302"/>
                  </a:lnTo>
                  <a:lnTo>
                    <a:pt x="4186047" y="1647698"/>
                  </a:lnTo>
                  <a:lnTo>
                    <a:pt x="4201033" y="1645412"/>
                  </a:lnTo>
                  <a:lnTo>
                    <a:pt x="4237101" y="1640586"/>
                  </a:lnTo>
                  <a:lnTo>
                    <a:pt x="4238879" y="1640586"/>
                  </a:lnTo>
                  <a:lnTo>
                    <a:pt x="4240784" y="1640713"/>
                  </a:lnTo>
                  <a:lnTo>
                    <a:pt x="4243451" y="1640967"/>
                  </a:lnTo>
                  <a:lnTo>
                    <a:pt x="4247134" y="1640967"/>
                  </a:lnTo>
                  <a:lnTo>
                    <a:pt x="4252595" y="1640967"/>
                  </a:lnTo>
                  <a:lnTo>
                    <a:pt x="4260342" y="1640713"/>
                  </a:lnTo>
                  <a:lnTo>
                    <a:pt x="4301744" y="1637919"/>
                  </a:lnTo>
                  <a:lnTo>
                    <a:pt x="4349877" y="1633855"/>
                  </a:lnTo>
                  <a:lnTo>
                    <a:pt x="4419092" y="1627251"/>
                  </a:lnTo>
                  <a:lnTo>
                    <a:pt x="4463034" y="1622806"/>
                  </a:lnTo>
                  <a:lnTo>
                    <a:pt x="4513707" y="1617599"/>
                  </a:lnTo>
                  <a:lnTo>
                    <a:pt x="4571873" y="1611376"/>
                  </a:lnTo>
                  <a:lnTo>
                    <a:pt x="4627245" y="1600962"/>
                  </a:lnTo>
                  <a:lnTo>
                    <a:pt x="4686046" y="1587373"/>
                  </a:lnTo>
                  <a:lnTo>
                    <a:pt x="4727067" y="1577339"/>
                  </a:lnTo>
                  <a:lnTo>
                    <a:pt x="4767961" y="1566037"/>
                  </a:lnTo>
                  <a:lnTo>
                    <a:pt x="4807839" y="1552575"/>
                  </a:lnTo>
                  <a:lnTo>
                    <a:pt x="4844161" y="1535303"/>
                  </a:lnTo>
                  <a:lnTo>
                    <a:pt x="4862322" y="1527556"/>
                  </a:lnTo>
                  <a:lnTo>
                    <a:pt x="4932299" y="1518920"/>
                  </a:lnTo>
                  <a:lnTo>
                    <a:pt x="4983226" y="1515237"/>
                  </a:lnTo>
                  <a:lnTo>
                    <a:pt x="5034153" y="1512062"/>
                  </a:lnTo>
                  <a:lnTo>
                    <a:pt x="5085080" y="1509268"/>
                  </a:lnTo>
                  <a:lnTo>
                    <a:pt x="5136134" y="1506855"/>
                  </a:lnTo>
                  <a:lnTo>
                    <a:pt x="5187061" y="1504696"/>
                  </a:lnTo>
                  <a:lnTo>
                    <a:pt x="5237988" y="1502664"/>
                  </a:lnTo>
                  <a:lnTo>
                    <a:pt x="5289042" y="1500632"/>
                  </a:lnTo>
                  <a:lnTo>
                    <a:pt x="5339969" y="1498600"/>
                  </a:lnTo>
                  <a:lnTo>
                    <a:pt x="5391023" y="1496314"/>
                  </a:lnTo>
                  <a:lnTo>
                    <a:pt x="5441950" y="1493774"/>
                  </a:lnTo>
                  <a:lnTo>
                    <a:pt x="5489702" y="1485138"/>
                  </a:lnTo>
                  <a:lnTo>
                    <a:pt x="5537581" y="1475486"/>
                  </a:lnTo>
                  <a:lnTo>
                    <a:pt x="5585460" y="1467612"/>
                  </a:lnTo>
                  <a:lnTo>
                    <a:pt x="5633720" y="1464437"/>
                  </a:lnTo>
                  <a:lnTo>
                    <a:pt x="5717159" y="1464945"/>
                  </a:lnTo>
                  <a:lnTo>
                    <a:pt x="5792851" y="1466723"/>
                  </a:lnTo>
                  <a:lnTo>
                    <a:pt x="5861431" y="1469389"/>
                  </a:lnTo>
                  <a:lnTo>
                    <a:pt x="5923153" y="1473073"/>
                  </a:lnTo>
                  <a:lnTo>
                    <a:pt x="5978525" y="1477391"/>
                  </a:lnTo>
                  <a:lnTo>
                    <a:pt x="6027928" y="1482217"/>
                  </a:lnTo>
                  <a:lnTo>
                    <a:pt x="6071743" y="1487678"/>
                  </a:lnTo>
                  <a:lnTo>
                    <a:pt x="6110351" y="1493393"/>
                  </a:lnTo>
                  <a:lnTo>
                    <a:pt x="6173851" y="1505458"/>
                  </a:lnTo>
                  <a:lnTo>
                    <a:pt x="6221603" y="1517269"/>
                  </a:lnTo>
                  <a:lnTo>
                    <a:pt x="6271006" y="1532382"/>
                  </a:lnTo>
                  <a:lnTo>
                    <a:pt x="6283198" y="1536319"/>
                  </a:lnTo>
                  <a:lnTo>
                    <a:pt x="6293993" y="1539239"/>
                  </a:lnTo>
                  <a:lnTo>
                    <a:pt x="6303645" y="1541399"/>
                  </a:lnTo>
                  <a:lnTo>
                    <a:pt x="6312662" y="1542414"/>
                  </a:lnTo>
                  <a:lnTo>
                    <a:pt x="6321552" y="1542161"/>
                  </a:lnTo>
                  <a:lnTo>
                    <a:pt x="6363081" y="1526539"/>
                  </a:lnTo>
                  <a:lnTo>
                    <a:pt x="6412103" y="1495933"/>
                  </a:lnTo>
                  <a:lnTo>
                    <a:pt x="6459601" y="1464437"/>
                  </a:lnTo>
                  <a:lnTo>
                    <a:pt x="6477762" y="1473200"/>
                  </a:lnTo>
                  <a:lnTo>
                    <a:pt x="6495669" y="1482852"/>
                  </a:lnTo>
                  <a:lnTo>
                    <a:pt x="6514083" y="1490599"/>
                  </a:lnTo>
                  <a:lnTo>
                    <a:pt x="6533260" y="1493774"/>
                  </a:lnTo>
                  <a:lnTo>
                    <a:pt x="6584950" y="1493139"/>
                  </a:lnTo>
                  <a:lnTo>
                    <a:pt x="6636765" y="1491107"/>
                  </a:lnTo>
                  <a:lnTo>
                    <a:pt x="6688328" y="1488059"/>
                  </a:lnTo>
                  <a:lnTo>
                    <a:pt x="6740016" y="1484122"/>
                  </a:lnTo>
                  <a:lnTo>
                    <a:pt x="6791579" y="1479550"/>
                  </a:lnTo>
                  <a:lnTo>
                    <a:pt x="6843140" y="1474597"/>
                  </a:lnTo>
                  <a:lnTo>
                    <a:pt x="6894703" y="1469517"/>
                  </a:lnTo>
                  <a:lnTo>
                    <a:pt x="6946137" y="1464437"/>
                  </a:lnTo>
                  <a:lnTo>
                    <a:pt x="6979284" y="1453261"/>
                  </a:lnTo>
                  <a:lnTo>
                    <a:pt x="6990460" y="1449705"/>
                  </a:lnTo>
                  <a:lnTo>
                    <a:pt x="7027290" y="1441958"/>
                  </a:lnTo>
                  <a:lnTo>
                    <a:pt x="7064248" y="1434973"/>
                  </a:lnTo>
                  <a:lnTo>
                    <a:pt x="7101205" y="1428114"/>
                  </a:lnTo>
                  <a:lnTo>
                    <a:pt x="7138034" y="1420368"/>
                  </a:lnTo>
                  <a:lnTo>
                    <a:pt x="7182231" y="1405636"/>
                  </a:lnTo>
                  <a:lnTo>
                    <a:pt x="7219441" y="1384300"/>
                  </a:lnTo>
                  <a:lnTo>
                    <a:pt x="7237730" y="1372743"/>
                  </a:lnTo>
                  <a:lnTo>
                    <a:pt x="7256017" y="1361439"/>
                  </a:lnTo>
                  <a:lnTo>
                    <a:pt x="7274686" y="1364361"/>
                  </a:lnTo>
                  <a:lnTo>
                    <a:pt x="7293609" y="1366520"/>
                  </a:lnTo>
                  <a:lnTo>
                    <a:pt x="7312152" y="1369949"/>
                  </a:lnTo>
                  <a:lnTo>
                    <a:pt x="7329678" y="1376172"/>
                  </a:lnTo>
                  <a:lnTo>
                    <a:pt x="7341742" y="1385824"/>
                  </a:lnTo>
                  <a:lnTo>
                    <a:pt x="7351649" y="1398524"/>
                  </a:lnTo>
                  <a:lnTo>
                    <a:pt x="7361555" y="1411224"/>
                  </a:lnTo>
                  <a:lnTo>
                    <a:pt x="7374001" y="1420368"/>
                  </a:lnTo>
                  <a:lnTo>
                    <a:pt x="7395209" y="1427099"/>
                  </a:lnTo>
                  <a:lnTo>
                    <a:pt x="7417434" y="1430401"/>
                  </a:lnTo>
                  <a:lnTo>
                    <a:pt x="7440040" y="1432433"/>
                  </a:lnTo>
                  <a:lnTo>
                    <a:pt x="7462392" y="1435100"/>
                  </a:lnTo>
                  <a:lnTo>
                    <a:pt x="7476616" y="1450339"/>
                  </a:lnTo>
                  <a:lnTo>
                    <a:pt x="7490586" y="1466088"/>
                  </a:lnTo>
                  <a:lnTo>
                    <a:pt x="7505191" y="1480947"/>
                  </a:lnTo>
                  <a:lnTo>
                    <a:pt x="7521448" y="1493774"/>
                  </a:lnTo>
                  <a:lnTo>
                    <a:pt x="7538974" y="1502918"/>
                  </a:lnTo>
                  <a:lnTo>
                    <a:pt x="7557642" y="1509649"/>
                  </a:lnTo>
                  <a:lnTo>
                    <a:pt x="7576692" y="1515745"/>
                  </a:lnTo>
                  <a:lnTo>
                    <a:pt x="7595108" y="1523238"/>
                  </a:lnTo>
                  <a:lnTo>
                    <a:pt x="7614031" y="1533398"/>
                  </a:lnTo>
                  <a:lnTo>
                    <a:pt x="7632445" y="1544574"/>
                  </a:lnTo>
                  <a:lnTo>
                    <a:pt x="7650607" y="1556004"/>
                  </a:lnTo>
                  <a:lnTo>
                    <a:pt x="7668894" y="1567307"/>
                  </a:lnTo>
                  <a:lnTo>
                    <a:pt x="7680706" y="1604772"/>
                  </a:lnTo>
                  <a:lnTo>
                    <a:pt x="7690484" y="1616964"/>
                  </a:lnTo>
                  <a:lnTo>
                    <a:pt x="7715250" y="1618996"/>
                  </a:lnTo>
                  <a:lnTo>
                    <a:pt x="7772018" y="1626108"/>
                  </a:lnTo>
                  <a:lnTo>
                    <a:pt x="7815960" y="1634617"/>
                  </a:lnTo>
                  <a:lnTo>
                    <a:pt x="7864348" y="1644269"/>
                  </a:lnTo>
                  <a:lnTo>
                    <a:pt x="7903463" y="1652143"/>
                  </a:lnTo>
                  <a:lnTo>
                    <a:pt x="7919592" y="1655445"/>
                  </a:lnTo>
                </a:path>
                <a:path w="7919720" h="1670685">
                  <a:moveTo>
                    <a:pt x="1120140" y="71628"/>
                  </a:moveTo>
                  <a:lnTo>
                    <a:pt x="1120140" y="1144143"/>
                  </a:lnTo>
                </a:path>
                <a:path w="7919720" h="1670685">
                  <a:moveTo>
                    <a:pt x="1906270" y="143256"/>
                  </a:moveTo>
                  <a:lnTo>
                    <a:pt x="1872996" y="1273937"/>
                  </a:lnTo>
                </a:path>
                <a:path w="7919720" h="1670685">
                  <a:moveTo>
                    <a:pt x="4907026" y="214884"/>
                  </a:moveTo>
                  <a:lnTo>
                    <a:pt x="4905756" y="1572387"/>
                  </a:lnTo>
                </a:path>
                <a:path w="7919720" h="1670685">
                  <a:moveTo>
                    <a:pt x="7406639" y="0"/>
                  </a:moveTo>
                  <a:lnTo>
                    <a:pt x="7374635" y="1420368"/>
                  </a:lnTo>
                </a:path>
                <a:path w="7919720" h="1670685">
                  <a:moveTo>
                    <a:pt x="3477768" y="786384"/>
                  </a:moveTo>
                  <a:lnTo>
                    <a:pt x="2906268" y="1572514"/>
                  </a:lnTo>
                </a:path>
                <a:path w="7919720" h="1670685">
                  <a:moveTo>
                    <a:pt x="3477768" y="786384"/>
                  </a:moveTo>
                  <a:lnTo>
                    <a:pt x="3906012" y="1644396"/>
                  </a:lnTo>
                </a:path>
                <a:path w="7919720" h="1670685">
                  <a:moveTo>
                    <a:pt x="3477514" y="786384"/>
                  </a:moveTo>
                  <a:lnTo>
                    <a:pt x="3406140" y="1644396"/>
                  </a:lnTo>
                </a:path>
              </a:pathLst>
            </a:custGeom>
            <a:ln w="12192">
              <a:solidFill>
                <a:srgbClr val="AD3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00500" y="2142744"/>
              <a:ext cx="428625" cy="143510"/>
            </a:xfrm>
            <a:custGeom>
              <a:avLst/>
              <a:gdLst/>
              <a:ahLst/>
              <a:cxnLst/>
              <a:rect l="l" t="t" r="r" b="b"/>
              <a:pathLst>
                <a:path w="428625" h="143510">
                  <a:moveTo>
                    <a:pt x="428244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428244" y="143255"/>
                  </a:lnTo>
                  <a:lnTo>
                    <a:pt x="4282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00500" y="2142744"/>
              <a:ext cx="428625" cy="143510"/>
            </a:xfrm>
            <a:custGeom>
              <a:avLst/>
              <a:gdLst/>
              <a:ahLst/>
              <a:cxnLst/>
              <a:rect l="l" t="t" r="r" b="b"/>
              <a:pathLst>
                <a:path w="428625" h="143510">
                  <a:moveTo>
                    <a:pt x="0" y="143255"/>
                  </a:moveTo>
                  <a:lnTo>
                    <a:pt x="428244" y="143255"/>
                  </a:lnTo>
                  <a:lnTo>
                    <a:pt x="428244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</a:pathLst>
            </a:custGeom>
            <a:ln w="12192">
              <a:solidFill>
                <a:srgbClr val="9B30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7755" y="2142744"/>
              <a:ext cx="6292850" cy="858519"/>
            </a:xfrm>
            <a:custGeom>
              <a:avLst/>
              <a:gdLst/>
              <a:ahLst/>
              <a:cxnLst/>
              <a:rect l="l" t="t" r="r" b="b"/>
              <a:pathLst>
                <a:path w="6292850" h="858519">
                  <a:moveTo>
                    <a:pt x="3785361" y="72897"/>
                  </a:moveTo>
                  <a:lnTo>
                    <a:pt x="2570988" y="71627"/>
                  </a:lnTo>
                </a:path>
                <a:path w="6292850" h="858519">
                  <a:moveTo>
                    <a:pt x="2142363" y="72897"/>
                  </a:moveTo>
                  <a:lnTo>
                    <a:pt x="784860" y="71627"/>
                  </a:lnTo>
                </a:path>
                <a:path w="6292850" h="858519">
                  <a:moveTo>
                    <a:pt x="2214118" y="72897"/>
                  </a:moveTo>
                  <a:lnTo>
                    <a:pt x="0" y="71627"/>
                  </a:lnTo>
                </a:path>
                <a:path w="6292850" h="858519">
                  <a:moveTo>
                    <a:pt x="3779520" y="1523"/>
                  </a:moveTo>
                  <a:lnTo>
                    <a:pt x="4858131" y="1523"/>
                  </a:lnTo>
                </a:path>
                <a:path w="6292850" h="858519">
                  <a:moveTo>
                    <a:pt x="5286756" y="1523"/>
                  </a:moveTo>
                  <a:lnTo>
                    <a:pt x="6292596" y="1523"/>
                  </a:lnTo>
                </a:path>
                <a:path w="6292850" h="858519">
                  <a:moveTo>
                    <a:pt x="5071872" y="0"/>
                  </a:moveTo>
                  <a:lnTo>
                    <a:pt x="4512564" y="821054"/>
                  </a:lnTo>
                </a:path>
                <a:path w="6292850" h="858519">
                  <a:moveTo>
                    <a:pt x="5071872" y="0"/>
                  </a:moveTo>
                  <a:lnTo>
                    <a:pt x="5500116" y="858011"/>
                  </a:lnTo>
                </a:path>
                <a:path w="6292850" h="858519">
                  <a:moveTo>
                    <a:pt x="5071618" y="0"/>
                  </a:moveTo>
                  <a:lnTo>
                    <a:pt x="5000244" y="858011"/>
                  </a:lnTo>
                </a:path>
              </a:pathLst>
            </a:custGeom>
            <a:ln w="12192">
              <a:solidFill>
                <a:srgbClr val="AD3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14744" y="2071116"/>
              <a:ext cx="429895" cy="143510"/>
            </a:xfrm>
            <a:custGeom>
              <a:avLst/>
              <a:gdLst/>
              <a:ahLst/>
              <a:cxnLst/>
              <a:rect l="l" t="t" r="r" b="b"/>
              <a:pathLst>
                <a:path w="429895" h="143510">
                  <a:moveTo>
                    <a:pt x="429768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429768" y="143255"/>
                  </a:lnTo>
                  <a:lnTo>
                    <a:pt x="42976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14744" y="2071116"/>
              <a:ext cx="429895" cy="143510"/>
            </a:xfrm>
            <a:custGeom>
              <a:avLst/>
              <a:gdLst/>
              <a:ahLst/>
              <a:cxnLst/>
              <a:rect l="l" t="t" r="r" b="b"/>
              <a:pathLst>
                <a:path w="429895" h="143510">
                  <a:moveTo>
                    <a:pt x="0" y="143255"/>
                  </a:moveTo>
                  <a:lnTo>
                    <a:pt x="429768" y="143255"/>
                  </a:lnTo>
                  <a:lnTo>
                    <a:pt x="429768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</a:pathLst>
            </a:custGeom>
            <a:ln w="12192">
              <a:solidFill>
                <a:srgbClr val="9B30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794630" y="2483357"/>
            <a:ext cx="6699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65" dirty="0">
                <a:latin typeface="Times New Roman"/>
                <a:cs typeface="Times New Roman"/>
              </a:rPr>
              <a:t>F.S</a:t>
            </a:r>
            <a:r>
              <a:rPr sz="1400" b="1" spc="-250" dirty="0">
                <a:latin typeface="Times New Roman"/>
                <a:cs typeface="Times New Roman"/>
              </a:rPr>
              <a:t> </a:t>
            </a:r>
            <a:r>
              <a:rPr sz="1400" b="1" spc="-45" dirty="0">
                <a:latin typeface="Times New Roman"/>
                <a:cs typeface="Times New Roman"/>
              </a:rPr>
              <a:t>1.05m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3890" y="2483357"/>
            <a:ext cx="7169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80" dirty="0">
                <a:latin typeface="Times New Roman"/>
                <a:cs typeface="Times New Roman"/>
              </a:rPr>
              <a:t>B.S</a:t>
            </a:r>
            <a:r>
              <a:rPr sz="1400" b="1" spc="-215" dirty="0">
                <a:latin typeface="Times New Roman"/>
                <a:cs typeface="Times New Roman"/>
              </a:rPr>
              <a:t> </a:t>
            </a:r>
            <a:r>
              <a:rPr sz="1400" b="1" spc="-45" dirty="0">
                <a:latin typeface="Times New Roman"/>
                <a:cs typeface="Times New Roman"/>
              </a:rPr>
              <a:t>1.45m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95768" y="2483357"/>
            <a:ext cx="7880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70" dirty="0">
                <a:latin typeface="Times New Roman"/>
                <a:cs typeface="Times New Roman"/>
              </a:rPr>
              <a:t>F.S=1.55</a:t>
            </a:r>
            <a:r>
              <a:rPr sz="1400" b="1" spc="-235" dirty="0">
                <a:latin typeface="Times New Roman"/>
                <a:cs typeface="Times New Roman"/>
              </a:rPr>
              <a:t> </a:t>
            </a:r>
            <a:r>
              <a:rPr sz="1400" b="1" spc="-45" dirty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93239" y="2769235"/>
            <a:ext cx="5651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8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400" spc="-60" dirty="0">
                <a:solidFill>
                  <a:srgbClr val="FF0000"/>
                </a:solidFill>
                <a:latin typeface="Times New Roman"/>
                <a:cs typeface="Times New Roman"/>
              </a:rPr>
              <a:t>100</a:t>
            </a:r>
            <a:r>
              <a:rPr sz="1400" spc="-2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8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94254" y="2483357"/>
            <a:ext cx="6350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5" dirty="0">
                <a:latin typeface="Times New Roman"/>
                <a:cs typeface="Times New Roman"/>
              </a:rPr>
              <a:t>I.S</a:t>
            </a:r>
            <a:r>
              <a:rPr sz="1400" b="1" spc="75" dirty="0">
                <a:latin typeface="Times New Roman"/>
                <a:cs typeface="Times New Roman"/>
              </a:rPr>
              <a:t> </a:t>
            </a:r>
            <a:r>
              <a:rPr sz="1400" b="1" spc="-40" dirty="0">
                <a:latin typeface="Times New Roman"/>
                <a:cs typeface="Times New Roman"/>
              </a:rPr>
              <a:t>1.1m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79370" y="2772918"/>
            <a:ext cx="5676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2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400" spc="-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Times New Roman"/>
                <a:cs typeface="Times New Roman"/>
              </a:rPr>
              <a:t>99.8m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1015" y="2983483"/>
            <a:ext cx="701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70" dirty="0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r>
              <a:rPr sz="1400" spc="-35" dirty="0">
                <a:solidFill>
                  <a:srgbClr val="FF0000"/>
                </a:solidFill>
                <a:latin typeface="Times New Roman"/>
                <a:cs typeface="Times New Roman"/>
              </a:rPr>
              <a:t>99.85</a:t>
            </a:r>
            <a:r>
              <a:rPr sz="1400" spc="-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8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80032" y="2636520"/>
            <a:ext cx="155575" cy="155575"/>
            <a:chOff x="1780032" y="2636520"/>
            <a:chExt cx="155575" cy="155575"/>
          </a:xfrm>
        </p:grpSpPr>
        <p:sp>
          <p:nvSpPr>
            <p:cNvPr id="20" name="object 20"/>
            <p:cNvSpPr/>
            <p:nvPr/>
          </p:nvSpPr>
          <p:spPr>
            <a:xfrm>
              <a:off x="1786128" y="2642616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10" h="143510">
                  <a:moveTo>
                    <a:pt x="143256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143256" y="143255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D24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86128" y="2642616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10" h="143510">
                  <a:moveTo>
                    <a:pt x="0" y="143255"/>
                  </a:moveTo>
                  <a:lnTo>
                    <a:pt x="143256" y="143255"/>
                  </a:lnTo>
                  <a:lnTo>
                    <a:pt x="143256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</a:pathLst>
            </a:custGeom>
            <a:ln w="12192">
              <a:solidFill>
                <a:srgbClr val="9B30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57783" y="2254622"/>
            <a:ext cx="662940" cy="8826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b="1" spc="-80" dirty="0">
                <a:latin typeface="Times New Roman"/>
                <a:cs typeface="Times New Roman"/>
              </a:rPr>
              <a:t>B.S</a:t>
            </a:r>
            <a:r>
              <a:rPr sz="1400" b="1" spc="-240" dirty="0">
                <a:latin typeface="Times New Roman"/>
                <a:cs typeface="Times New Roman"/>
              </a:rPr>
              <a:t> </a:t>
            </a:r>
            <a:r>
              <a:rPr sz="1400" b="1" spc="-35" dirty="0">
                <a:latin typeface="Times New Roman"/>
                <a:cs typeface="Times New Roman"/>
              </a:rPr>
              <a:t>0.9m</a:t>
            </a:r>
            <a:endParaRPr sz="1400">
              <a:latin typeface="Times New Roman"/>
              <a:cs typeface="Times New Roman"/>
            </a:endParaRPr>
          </a:p>
          <a:p>
            <a:pPr marL="419100" marR="5080" algn="just">
              <a:lnSpc>
                <a:spcPct val="94800"/>
              </a:lnSpc>
              <a:spcBef>
                <a:spcPts val="165"/>
              </a:spcBef>
            </a:pPr>
            <a:r>
              <a:rPr sz="1200" spc="-265" dirty="0">
                <a:solidFill>
                  <a:srgbClr val="6E2E9F"/>
                </a:solidFill>
                <a:latin typeface="Times New Roman"/>
                <a:cs typeface="Times New Roman"/>
              </a:rPr>
              <a:t>B</a:t>
            </a:r>
            <a:r>
              <a:rPr sz="1200" spc="45" dirty="0">
                <a:solidFill>
                  <a:srgbClr val="6E2E9F"/>
                </a:solidFill>
                <a:latin typeface="Times New Roman"/>
                <a:cs typeface="Times New Roman"/>
              </a:rPr>
              <a:t>.</a:t>
            </a:r>
            <a:r>
              <a:rPr sz="1200" spc="-75" dirty="0">
                <a:solidFill>
                  <a:srgbClr val="6E2E9F"/>
                </a:solidFill>
                <a:latin typeface="Times New Roman"/>
                <a:cs typeface="Times New Roman"/>
              </a:rPr>
              <a:t>M  </a:t>
            </a:r>
            <a:r>
              <a:rPr sz="1200" spc="-55" dirty="0">
                <a:solidFill>
                  <a:srgbClr val="6E2E9F"/>
                </a:solidFill>
                <a:latin typeface="Times New Roman"/>
                <a:cs typeface="Times New Roman"/>
              </a:rPr>
              <a:t>100  </a:t>
            </a:r>
            <a:r>
              <a:rPr sz="1200" spc="-40" dirty="0">
                <a:solidFill>
                  <a:srgbClr val="6E2E9F"/>
                </a:solidFill>
                <a:latin typeface="Times New Roman"/>
                <a:cs typeface="Times New Roman"/>
              </a:rPr>
              <a:t>M</a:t>
            </a:r>
            <a:r>
              <a:rPr sz="1800" spc="-4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39695" y="4209288"/>
            <a:ext cx="574675" cy="298450"/>
            <a:chOff x="2139695" y="4209288"/>
            <a:chExt cx="574675" cy="298450"/>
          </a:xfrm>
        </p:grpSpPr>
        <p:sp>
          <p:nvSpPr>
            <p:cNvPr id="24" name="object 24"/>
            <p:cNvSpPr/>
            <p:nvPr/>
          </p:nvSpPr>
          <p:spPr>
            <a:xfrm>
              <a:off x="2608071" y="4414139"/>
              <a:ext cx="105790" cy="934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39696" y="4209287"/>
              <a:ext cx="564515" cy="281305"/>
            </a:xfrm>
            <a:custGeom>
              <a:avLst/>
              <a:gdLst/>
              <a:ahLst/>
              <a:cxnLst/>
              <a:rect l="l" t="t" r="r" b="b"/>
              <a:pathLst>
                <a:path w="564514" h="281304">
                  <a:moveTo>
                    <a:pt x="564261" y="279654"/>
                  </a:moveTo>
                  <a:lnTo>
                    <a:pt x="544830" y="269875"/>
                  </a:lnTo>
                  <a:lnTo>
                    <a:pt x="5588" y="0"/>
                  </a:lnTo>
                  <a:lnTo>
                    <a:pt x="0" y="11303"/>
                  </a:lnTo>
                  <a:lnTo>
                    <a:pt x="538988" y="281178"/>
                  </a:lnTo>
                  <a:lnTo>
                    <a:pt x="551688" y="280289"/>
                  </a:lnTo>
                  <a:lnTo>
                    <a:pt x="564261" y="279654"/>
                  </a:lnTo>
                  <a:close/>
                </a:path>
              </a:pathLst>
            </a:custGeom>
            <a:solidFill>
              <a:srgbClr val="AD3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069335" y="4637532"/>
            <a:ext cx="646430" cy="303530"/>
            <a:chOff x="3069335" y="4637532"/>
            <a:chExt cx="646430" cy="303530"/>
          </a:xfrm>
        </p:grpSpPr>
        <p:sp>
          <p:nvSpPr>
            <p:cNvPr id="27" name="object 27"/>
            <p:cNvSpPr/>
            <p:nvPr/>
          </p:nvSpPr>
          <p:spPr>
            <a:xfrm>
              <a:off x="3609339" y="4845431"/>
              <a:ext cx="105918" cy="95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69336" y="4637531"/>
              <a:ext cx="636270" cy="283210"/>
            </a:xfrm>
            <a:custGeom>
              <a:avLst/>
              <a:gdLst/>
              <a:ahLst/>
              <a:cxnLst/>
              <a:rect l="l" t="t" r="r" b="b"/>
              <a:pathLst>
                <a:path w="636270" h="283210">
                  <a:moveTo>
                    <a:pt x="635889" y="280543"/>
                  </a:moveTo>
                  <a:lnTo>
                    <a:pt x="615569" y="271526"/>
                  </a:lnTo>
                  <a:lnTo>
                    <a:pt x="5207" y="0"/>
                  </a:lnTo>
                  <a:lnTo>
                    <a:pt x="0" y="11557"/>
                  </a:lnTo>
                  <a:lnTo>
                    <a:pt x="610362" y="283083"/>
                  </a:lnTo>
                  <a:lnTo>
                    <a:pt x="622935" y="281686"/>
                  </a:lnTo>
                  <a:lnTo>
                    <a:pt x="633730" y="280543"/>
                  </a:lnTo>
                  <a:lnTo>
                    <a:pt x="635889" y="280543"/>
                  </a:lnTo>
                  <a:close/>
                </a:path>
              </a:pathLst>
            </a:custGeom>
            <a:solidFill>
              <a:srgbClr val="AD3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356104" y="4994147"/>
            <a:ext cx="1287780" cy="389890"/>
            <a:chOff x="2356104" y="4994147"/>
            <a:chExt cx="1287780" cy="389890"/>
          </a:xfrm>
        </p:grpSpPr>
        <p:sp>
          <p:nvSpPr>
            <p:cNvPr id="30" name="object 30"/>
            <p:cNvSpPr/>
            <p:nvPr/>
          </p:nvSpPr>
          <p:spPr>
            <a:xfrm>
              <a:off x="3539236" y="5283961"/>
              <a:ext cx="104521" cy="998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56104" y="4994147"/>
              <a:ext cx="1277620" cy="360045"/>
            </a:xfrm>
            <a:custGeom>
              <a:avLst/>
              <a:gdLst/>
              <a:ahLst/>
              <a:cxnLst/>
              <a:rect l="l" t="t" r="r" b="b"/>
              <a:pathLst>
                <a:path w="1277620" h="360045">
                  <a:moveTo>
                    <a:pt x="1277239" y="354076"/>
                  </a:moveTo>
                  <a:lnTo>
                    <a:pt x="1254506" y="347726"/>
                  </a:lnTo>
                  <a:lnTo>
                    <a:pt x="3429" y="0"/>
                  </a:lnTo>
                  <a:lnTo>
                    <a:pt x="0" y="12192"/>
                  </a:lnTo>
                  <a:lnTo>
                    <a:pt x="1251204" y="359918"/>
                  </a:lnTo>
                  <a:lnTo>
                    <a:pt x="1263269" y="356743"/>
                  </a:lnTo>
                  <a:lnTo>
                    <a:pt x="1273810" y="354076"/>
                  </a:lnTo>
                  <a:lnTo>
                    <a:pt x="1277239" y="354076"/>
                  </a:lnTo>
                  <a:close/>
                </a:path>
              </a:pathLst>
            </a:custGeom>
            <a:solidFill>
              <a:srgbClr val="AD3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581645" y="2970657"/>
            <a:ext cx="101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99.750</a:t>
            </a:r>
            <a:r>
              <a:rPr sz="1800" spc="-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24015" y="2983483"/>
            <a:ext cx="3035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70" dirty="0">
                <a:solidFill>
                  <a:srgbClr val="6E2E9F"/>
                </a:solidFill>
                <a:latin typeface="Times New Roman"/>
                <a:cs typeface="Times New Roman"/>
              </a:rPr>
              <a:t>C</a:t>
            </a:r>
            <a:r>
              <a:rPr sz="1400" spc="-210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spc="-125" dirty="0">
                <a:solidFill>
                  <a:srgbClr val="6E2E9F"/>
                </a:solidFill>
                <a:latin typeface="Times New Roman"/>
                <a:cs typeface="Times New Roman"/>
              </a:rPr>
              <a:t>.P.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674" y="780415"/>
            <a:ext cx="1838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5" dirty="0"/>
              <a:t>E</a:t>
            </a:r>
            <a:r>
              <a:rPr spc="-335" dirty="0"/>
              <a:t>x</a:t>
            </a:r>
            <a:r>
              <a:rPr spc="-5" dirty="0"/>
              <a:t>a</a:t>
            </a:r>
            <a:r>
              <a:rPr spc="-120" dirty="0"/>
              <a:t>m</a:t>
            </a:r>
            <a:r>
              <a:rPr spc="-240" dirty="0"/>
              <a:t>p</a:t>
            </a:r>
            <a:r>
              <a:rPr spc="-145" dirty="0"/>
              <a:t>l</a:t>
            </a:r>
            <a:r>
              <a:rPr spc="-10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387601"/>
            <a:ext cx="7427595" cy="24141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</a:pPr>
            <a:r>
              <a:rPr sz="2200" spc="-580" dirty="0">
                <a:solidFill>
                  <a:srgbClr val="D24617"/>
                </a:solidFill>
                <a:latin typeface="Arial"/>
                <a:cs typeface="Arial"/>
              </a:rPr>
              <a:t> </a:t>
            </a:r>
            <a:r>
              <a:rPr sz="2600" spc="-130" dirty="0">
                <a:latin typeface="Times New Roman"/>
                <a:cs typeface="Times New Roman"/>
              </a:rPr>
              <a:t>The </a:t>
            </a:r>
            <a:r>
              <a:rPr sz="2600" spc="-155" dirty="0">
                <a:latin typeface="Times New Roman"/>
                <a:cs typeface="Times New Roman"/>
              </a:rPr>
              <a:t>following staff </a:t>
            </a:r>
            <a:r>
              <a:rPr sz="2600" spc="-135" dirty="0">
                <a:latin typeface="Times New Roman"/>
                <a:cs typeface="Times New Roman"/>
              </a:rPr>
              <a:t>readings were </a:t>
            </a:r>
            <a:r>
              <a:rPr sz="2600" spc="-110" dirty="0">
                <a:latin typeface="Times New Roman"/>
                <a:cs typeface="Times New Roman"/>
              </a:rPr>
              <a:t>observed </a:t>
            </a:r>
            <a:r>
              <a:rPr sz="2600" spc="-180" dirty="0">
                <a:latin typeface="Times New Roman"/>
                <a:cs typeface="Times New Roman"/>
              </a:rPr>
              <a:t>successively </a:t>
            </a:r>
            <a:r>
              <a:rPr sz="2600" spc="-185" dirty="0">
                <a:latin typeface="Times New Roman"/>
                <a:cs typeface="Times New Roman"/>
              </a:rPr>
              <a:t>with 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165" dirty="0">
                <a:latin typeface="Times New Roman"/>
                <a:cs typeface="Times New Roman"/>
              </a:rPr>
              <a:t>level </a:t>
            </a:r>
            <a:r>
              <a:rPr sz="2600" spc="-75" dirty="0">
                <a:latin typeface="Times New Roman"/>
                <a:cs typeface="Times New Roman"/>
              </a:rPr>
              <a:t>the instrument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195" dirty="0">
                <a:latin typeface="Times New Roman"/>
                <a:cs typeface="Times New Roman"/>
              </a:rPr>
              <a:t>moved </a:t>
            </a:r>
            <a:r>
              <a:rPr sz="2600" spc="-220" dirty="0">
                <a:latin typeface="Times New Roman"/>
                <a:cs typeface="Times New Roman"/>
              </a:rPr>
              <a:t>by </a:t>
            </a:r>
            <a:r>
              <a:rPr sz="2600" spc="-65" dirty="0">
                <a:latin typeface="Times New Roman"/>
                <a:cs typeface="Times New Roman"/>
              </a:rPr>
              <a:t>third </a:t>
            </a:r>
            <a:r>
              <a:rPr sz="2600" spc="-114" dirty="0">
                <a:latin typeface="Times New Roman"/>
                <a:cs typeface="Times New Roman"/>
              </a:rPr>
              <a:t>sixth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25" dirty="0">
                <a:latin typeface="Times New Roman"/>
                <a:cs typeface="Times New Roman"/>
              </a:rPr>
              <a:t>eighth  readings</a:t>
            </a:r>
            <a:r>
              <a:rPr sz="2600" spc="-125" dirty="0" smtClean="0">
                <a:latin typeface="Times New Roman"/>
                <a:cs typeface="Times New Roman"/>
              </a:rPr>
              <a:t>.</a:t>
            </a:r>
            <a:r>
              <a:rPr lang="en-IN" sz="2600" dirty="0">
                <a:latin typeface="Times New Roman"/>
                <a:cs typeface="Times New Roman"/>
              </a:rPr>
              <a:t> </a:t>
            </a:r>
            <a:r>
              <a:rPr sz="2600" spc="35" dirty="0" smtClean="0">
                <a:latin typeface="Times New Roman"/>
                <a:cs typeface="Times New Roman"/>
              </a:rPr>
              <a:t>:</a:t>
            </a:r>
            <a:r>
              <a:rPr sz="2600" spc="-160" dirty="0" smtClean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2.228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:1.606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:0.988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:2.090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:2.864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:1.262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0.602</a:t>
            </a:r>
            <a:r>
              <a:rPr sz="2600" spc="-315" dirty="0">
                <a:latin typeface="Times New Roman"/>
                <a:cs typeface="Times New Roman"/>
              </a:rPr>
              <a:t> </a:t>
            </a:r>
            <a:r>
              <a:rPr sz="2600" spc="-55">
                <a:latin typeface="Times New Roman"/>
                <a:cs typeface="Times New Roman"/>
              </a:rPr>
              <a:t>:</a:t>
            </a:r>
            <a:r>
              <a:rPr sz="2600" spc="-55" smtClean="0">
                <a:latin typeface="Times New Roman"/>
                <a:cs typeface="Times New Roman"/>
              </a:rPr>
              <a:t>1.982:1.044 </a:t>
            </a:r>
            <a:r>
              <a:rPr sz="2600" spc="-60" dirty="0">
                <a:latin typeface="Times New Roman"/>
                <a:cs typeface="Times New Roman"/>
              </a:rPr>
              <a:t>:2.684 </a:t>
            </a:r>
            <a:r>
              <a:rPr sz="2600" spc="-150" dirty="0">
                <a:latin typeface="Times New Roman"/>
                <a:cs typeface="Times New Roman"/>
              </a:rPr>
              <a:t>m </a:t>
            </a:r>
            <a:r>
              <a:rPr sz="2600" spc="-55" dirty="0">
                <a:latin typeface="Times New Roman"/>
                <a:cs typeface="Times New Roman"/>
              </a:rPr>
              <a:t>enter </a:t>
            </a:r>
            <a:r>
              <a:rPr sz="2600" spc="-85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reading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85" dirty="0">
                <a:latin typeface="Times New Roman"/>
                <a:cs typeface="Times New Roman"/>
              </a:rPr>
              <a:t>record </a:t>
            </a:r>
            <a:r>
              <a:rPr sz="2600" spc="-135" dirty="0">
                <a:latin typeface="Times New Roman"/>
                <a:cs typeface="Times New Roman"/>
              </a:rPr>
              <a:t>book </a:t>
            </a:r>
            <a:r>
              <a:rPr sz="2600" spc="-150" dirty="0">
                <a:latin typeface="Times New Roman"/>
                <a:cs typeface="Times New Roman"/>
              </a:rPr>
              <a:t>and  </a:t>
            </a:r>
            <a:r>
              <a:rPr sz="2600" spc="-130" dirty="0">
                <a:latin typeface="Times New Roman"/>
                <a:cs typeface="Times New Roman"/>
              </a:rPr>
              <a:t>calculate </a:t>
            </a:r>
            <a:r>
              <a:rPr sz="2600" spc="-70" dirty="0">
                <a:latin typeface="Times New Roman"/>
                <a:cs typeface="Times New Roman"/>
              </a:rPr>
              <a:t>R.L. </a:t>
            </a:r>
            <a:r>
              <a:rPr sz="2600" spc="-160" dirty="0">
                <a:latin typeface="Times New Roman"/>
                <a:cs typeface="Times New Roman"/>
              </a:rPr>
              <a:t>if </a:t>
            </a:r>
            <a:r>
              <a:rPr sz="2600" spc="-75" dirty="0">
                <a:latin typeface="Times New Roman"/>
                <a:cs typeface="Times New Roman"/>
              </a:rPr>
              <a:t>the first </a:t>
            </a:r>
            <a:r>
              <a:rPr sz="2600" spc="-130" dirty="0">
                <a:latin typeface="Times New Roman"/>
                <a:cs typeface="Times New Roman"/>
              </a:rPr>
              <a:t>reading </a:t>
            </a:r>
            <a:r>
              <a:rPr sz="2600" spc="-200" dirty="0">
                <a:latin typeface="Times New Roman"/>
                <a:cs typeface="Times New Roman"/>
              </a:rPr>
              <a:t>was </a:t>
            </a:r>
            <a:r>
              <a:rPr sz="2600" spc="-130" dirty="0">
                <a:latin typeface="Times New Roman"/>
                <a:cs typeface="Times New Roman"/>
              </a:rPr>
              <a:t>taken </a:t>
            </a:r>
            <a:r>
              <a:rPr sz="2600" spc="-105" dirty="0">
                <a:latin typeface="Times New Roman"/>
                <a:cs typeface="Times New Roman"/>
              </a:rPr>
              <a:t>at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240" dirty="0">
                <a:latin typeface="Times New Roman"/>
                <a:cs typeface="Times New Roman"/>
              </a:rPr>
              <a:t>B.M </a:t>
            </a:r>
            <a:r>
              <a:rPr sz="2600" spc="-155" dirty="0">
                <a:latin typeface="Times New Roman"/>
                <a:cs typeface="Times New Roman"/>
              </a:rPr>
              <a:t>of  </a:t>
            </a:r>
            <a:r>
              <a:rPr sz="2600" spc="-95" dirty="0">
                <a:latin typeface="Times New Roman"/>
                <a:cs typeface="Times New Roman"/>
              </a:rPr>
              <a:t>432.383m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614172"/>
            <a:ext cx="7366000" cy="45631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4000" spc="-229" dirty="0" smtClean="0">
                <a:solidFill>
                  <a:srgbClr val="0000FF"/>
                </a:solidFill>
                <a:latin typeface="Trebuchet MS"/>
                <a:cs typeface="Trebuchet MS"/>
              </a:rPr>
              <a:t>Object</a:t>
            </a:r>
            <a:r>
              <a:rPr lang="en-IN" sz="4000" spc="-229" dirty="0" smtClean="0">
                <a:solidFill>
                  <a:srgbClr val="0000FF"/>
                </a:solidFill>
                <a:latin typeface="Trebuchet MS"/>
                <a:cs typeface="Trebuchet MS"/>
              </a:rPr>
              <a:t>ives</a:t>
            </a:r>
            <a:r>
              <a:rPr sz="4000" spc="-229" dirty="0" smtClean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4000" spc="-170" dirty="0">
                <a:solidFill>
                  <a:srgbClr val="0000FF"/>
                </a:solidFill>
                <a:latin typeface="Trebuchet MS"/>
                <a:cs typeface="Trebuchet MS"/>
              </a:rPr>
              <a:t>of</a:t>
            </a:r>
            <a:r>
              <a:rPr sz="4000" spc="-35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4000" spc="-180" dirty="0">
                <a:solidFill>
                  <a:srgbClr val="0000FF"/>
                </a:solidFill>
                <a:latin typeface="Trebuchet MS"/>
                <a:cs typeface="Trebuchet MS"/>
              </a:rPr>
              <a:t>levelling</a:t>
            </a:r>
            <a:endParaRPr sz="4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4000" i="1" spc="-465" dirty="0" smtClean="0">
                <a:latin typeface="Times New Roman"/>
                <a:cs typeface="Times New Roman"/>
              </a:rPr>
              <a:t>The </a:t>
            </a:r>
            <a:r>
              <a:rPr sz="4000" i="1" spc="-409" dirty="0">
                <a:latin typeface="Times New Roman"/>
                <a:cs typeface="Times New Roman"/>
              </a:rPr>
              <a:t>objective </a:t>
            </a:r>
            <a:r>
              <a:rPr sz="4000" i="1" spc="-350" dirty="0">
                <a:latin typeface="Times New Roman"/>
                <a:cs typeface="Times New Roman"/>
              </a:rPr>
              <a:t>of </a:t>
            </a:r>
            <a:r>
              <a:rPr sz="4000" i="1" spc="-340" dirty="0">
                <a:latin typeface="Times New Roman"/>
                <a:cs typeface="Times New Roman"/>
              </a:rPr>
              <a:t>levelling </a:t>
            </a:r>
            <a:r>
              <a:rPr sz="4000" i="1" spc="-355" dirty="0">
                <a:latin typeface="Times New Roman"/>
                <a:cs typeface="Times New Roman"/>
              </a:rPr>
              <a:t>is</a:t>
            </a:r>
            <a:r>
              <a:rPr sz="4000" i="1" spc="-120" dirty="0">
                <a:latin typeface="Times New Roman"/>
                <a:cs typeface="Times New Roman"/>
              </a:rPr>
              <a:t> </a:t>
            </a:r>
            <a:r>
              <a:rPr sz="4000" i="1" spc="-305" dirty="0">
                <a:latin typeface="Times New Roman"/>
                <a:cs typeface="Times New Roman"/>
              </a:rPr>
              <a:t>to</a:t>
            </a:r>
            <a:endParaRPr sz="4000" dirty="0">
              <a:latin typeface="Times New Roman"/>
              <a:cs typeface="Times New Roman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</a:pPr>
            <a:r>
              <a:rPr sz="3400" spc="-395" dirty="0">
                <a:solidFill>
                  <a:srgbClr val="D24617"/>
                </a:solidFill>
                <a:latin typeface="Arial"/>
                <a:cs typeface="Arial"/>
              </a:rPr>
              <a:t></a:t>
            </a:r>
            <a:r>
              <a:rPr sz="4000" i="1" spc="-395" dirty="0">
                <a:latin typeface="Times New Roman"/>
                <a:cs typeface="Times New Roman"/>
              </a:rPr>
              <a:t>1) </a:t>
            </a:r>
            <a:r>
              <a:rPr sz="4000" i="1" spc="-434" dirty="0">
                <a:latin typeface="Times New Roman"/>
                <a:cs typeface="Times New Roman"/>
              </a:rPr>
              <a:t>Find </a:t>
            </a:r>
            <a:r>
              <a:rPr sz="4000" i="1" spc="-310" dirty="0">
                <a:latin typeface="Times New Roman"/>
                <a:cs typeface="Times New Roman"/>
              </a:rPr>
              <a:t>the </a:t>
            </a:r>
            <a:r>
              <a:rPr sz="4000" i="1" spc="-390" dirty="0">
                <a:solidFill>
                  <a:srgbClr val="0000FF"/>
                </a:solidFill>
                <a:latin typeface="Times New Roman"/>
                <a:cs typeface="Times New Roman"/>
              </a:rPr>
              <a:t>elevation </a:t>
            </a:r>
            <a:r>
              <a:rPr sz="4000" i="1" spc="-350" dirty="0">
                <a:latin typeface="Times New Roman"/>
                <a:cs typeface="Times New Roman"/>
              </a:rPr>
              <a:t>of </a:t>
            </a:r>
            <a:r>
              <a:rPr sz="4000" i="1" spc="-400" dirty="0">
                <a:latin typeface="Times New Roman"/>
                <a:cs typeface="Times New Roman"/>
              </a:rPr>
              <a:t>given </a:t>
            </a:r>
            <a:r>
              <a:rPr sz="4000" i="1" spc="-305" dirty="0">
                <a:latin typeface="Times New Roman"/>
                <a:cs typeface="Times New Roman"/>
              </a:rPr>
              <a:t>point </a:t>
            </a:r>
            <a:r>
              <a:rPr sz="4000" i="1" spc="-300" dirty="0">
                <a:latin typeface="Times New Roman"/>
                <a:cs typeface="Times New Roman"/>
              </a:rPr>
              <a:t>with  </a:t>
            </a:r>
            <a:r>
              <a:rPr sz="4000" i="1" spc="-465" dirty="0">
                <a:latin typeface="Times New Roman"/>
                <a:cs typeface="Times New Roman"/>
              </a:rPr>
              <a:t>respect </a:t>
            </a:r>
            <a:r>
              <a:rPr sz="4000" i="1" spc="-310" dirty="0">
                <a:latin typeface="Times New Roman"/>
                <a:cs typeface="Times New Roman"/>
              </a:rPr>
              <a:t>to </a:t>
            </a:r>
            <a:r>
              <a:rPr sz="4000" i="1" spc="-560" dirty="0">
                <a:latin typeface="Times New Roman"/>
                <a:cs typeface="Times New Roman"/>
              </a:rPr>
              <a:t>some </a:t>
            </a:r>
            <a:r>
              <a:rPr sz="4000" i="1" spc="-490" dirty="0">
                <a:latin typeface="Times New Roman"/>
                <a:cs typeface="Times New Roman"/>
              </a:rPr>
              <a:t>assumed reference </a:t>
            </a:r>
            <a:r>
              <a:rPr sz="4000" i="1" spc="-295" dirty="0">
                <a:latin typeface="Times New Roman"/>
                <a:cs typeface="Times New Roman"/>
              </a:rPr>
              <a:t>line </a:t>
            </a:r>
            <a:r>
              <a:rPr sz="4000" i="1" spc="-375" dirty="0">
                <a:latin typeface="Times New Roman"/>
                <a:cs typeface="Times New Roman"/>
              </a:rPr>
              <a:t>called  </a:t>
            </a:r>
            <a:r>
              <a:rPr sz="4000" i="1" spc="-320" dirty="0">
                <a:solidFill>
                  <a:srgbClr val="0000FF"/>
                </a:solidFill>
                <a:latin typeface="Times New Roman"/>
                <a:cs typeface="Times New Roman"/>
              </a:rPr>
              <a:t>datum</a:t>
            </a:r>
            <a:r>
              <a:rPr sz="4000" i="1" spc="-320" dirty="0">
                <a:latin typeface="Times New Roman"/>
                <a:cs typeface="Times New Roman"/>
              </a:rPr>
              <a:t>.</a:t>
            </a:r>
            <a:endParaRPr sz="4000" dirty="0">
              <a:latin typeface="Times New Roman"/>
              <a:cs typeface="Times New Roman"/>
            </a:endParaRPr>
          </a:p>
          <a:p>
            <a:pPr marL="285115" marR="563880" indent="-273050">
              <a:lnSpc>
                <a:spcPct val="100000"/>
              </a:lnSpc>
              <a:spcBef>
                <a:spcPts val="605"/>
              </a:spcBef>
            </a:pPr>
            <a:r>
              <a:rPr sz="3400" spc="-570" dirty="0">
                <a:solidFill>
                  <a:srgbClr val="D24617"/>
                </a:solidFill>
                <a:latin typeface="Arial"/>
                <a:cs typeface="Arial"/>
              </a:rPr>
              <a:t></a:t>
            </a:r>
            <a:r>
              <a:rPr sz="4000" i="1" spc="-570" dirty="0">
                <a:latin typeface="Times New Roman"/>
                <a:cs typeface="Times New Roman"/>
              </a:rPr>
              <a:t>2)To </a:t>
            </a:r>
            <a:r>
              <a:rPr sz="4000" i="1" spc="-390" dirty="0">
                <a:solidFill>
                  <a:srgbClr val="0000FF"/>
                </a:solidFill>
                <a:latin typeface="Times New Roman"/>
                <a:cs typeface="Times New Roman"/>
              </a:rPr>
              <a:t>establish </a:t>
            </a:r>
            <a:r>
              <a:rPr sz="4000" i="1" spc="-305" dirty="0">
                <a:latin typeface="Times New Roman"/>
                <a:cs typeface="Times New Roman"/>
              </a:rPr>
              <a:t>point </a:t>
            </a:r>
            <a:r>
              <a:rPr sz="4000" i="1" spc="-280" dirty="0">
                <a:latin typeface="Times New Roman"/>
                <a:cs typeface="Times New Roman"/>
              </a:rPr>
              <a:t>at </a:t>
            </a:r>
            <a:r>
              <a:rPr sz="4000" i="1" spc="-434" dirty="0">
                <a:latin typeface="Times New Roman"/>
                <a:cs typeface="Times New Roman"/>
              </a:rPr>
              <a:t>required </a:t>
            </a:r>
            <a:r>
              <a:rPr sz="4000" i="1" spc="-459" dirty="0">
                <a:solidFill>
                  <a:srgbClr val="0000FF"/>
                </a:solidFill>
                <a:latin typeface="Times New Roman"/>
                <a:cs typeface="Times New Roman"/>
              </a:rPr>
              <a:t>elevation  </a:t>
            </a:r>
            <a:r>
              <a:rPr sz="4000" i="1" spc="-300" dirty="0">
                <a:latin typeface="Times New Roman"/>
                <a:cs typeface="Times New Roman"/>
              </a:rPr>
              <a:t>with </a:t>
            </a:r>
            <a:r>
              <a:rPr sz="4000" i="1" spc="-465" dirty="0">
                <a:latin typeface="Times New Roman"/>
                <a:cs typeface="Times New Roman"/>
              </a:rPr>
              <a:t>respect </a:t>
            </a:r>
            <a:r>
              <a:rPr sz="4000" i="1" spc="-305" dirty="0">
                <a:latin typeface="Times New Roman"/>
                <a:cs typeface="Times New Roman"/>
              </a:rPr>
              <a:t>to</a:t>
            </a:r>
            <a:r>
              <a:rPr sz="4000" i="1" spc="-140" dirty="0">
                <a:latin typeface="Times New Roman"/>
                <a:cs typeface="Times New Roman"/>
              </a:rPr>
              <a:t> </a:t>
            </a:r>
            <a:r>
              <a:rPr sz="4000" i="1" spc="-320" dirty="0">
                <a:solidFill>
                  <a:srgbClr val="0000FF"/>
                </a:solidFill>
                <a:latin typeface="Times New Roman"/>
                <a:cs typeface="Times New Roman"/>
              </a:rPr>
              <a:t>datum</a:t>
            </a:r>
            <a:r>
              <a:rPr sz="4000" i="1" spc="-320" dirty="0">
                <a:latin typeface="Times New Roman"/>
                <a:cs typeface="Times New Roman"/>
              </a:rPr>
              <a:t>.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674" y="780415"/>
            <a:ext cx="2477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80" dirty="0"/>
              <a:t>H.I.</a:t>
            </a:r>
            <a:r>
              <a:rPr spc="-370" dirty="0"/>
              <a:t> </a:t>
            </a:r>
            <a:r>
              <a:rPr spc="-60" dirty="0"/>
              <a:t>Method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5925" y="1344675"/>
          <a:ext cx="8045449" cy="3782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0"/>
                <a:gridCol w="1149350"/>
                <a:gridCol w="1149350"/>
                <a:gridCol w="1149350"/>
                <a:gridCol w="1149350"/>
                <a:gridCol w="1280159"/>
                <a:gridCol w="1018540"/>
              </a:tblGrid>
              <a:tr h="757174">
                <a:tc>
                  <a:txBody>
                    <a:bodyPr/>
                    <a:lstStyle/>
                    <a:p>
                      <a:pPr marL="85090">
                        <a:lnSpc>
                          <a:spcPts val="1910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910"/>
                        </a:lnSpc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B.S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0"/>
                        </a:lnSpc>
                      </a:pP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I.S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0"/>
                        </a:lnSpc>
                      </a:pPr>
                      <a:r>
                        <a:rPr sz="1800" b="1" spc="-2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F.S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0"/>
                        </a:lnSpc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0"/>
                        </a:lnSpc>
                      </a:pPr>
                      <a:r>
                        <a:rPr sz="1800" b="1" spc="-2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0"/>
                        </a:lnSpc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REMAR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spc="-20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ts val="186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6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2.228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864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434.612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864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432.384</a:t>
                      </a:r>
                      <a:r>
                        <a:rPr sz="1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15" dirty="0">
                          <a:latin typeface="Times New Roman"/>
                          <a:cs typeface="Times New Roman"/>
                        </a:rPr>
                        <a:t>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864"/>
                        </a:lnSpc>
                      </a:pP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B.M.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ts val="191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0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1.606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0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433.006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429895"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2.090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0.988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435.714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433.624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spc="-120" baseline="20833" dirty="0">
                          <a:latin typeface="Times New Roman"/>
                          <a:cs typeface="Times New Roman"/>
                        </a:rPr>
                        <a:t>RD</a:t>
                      </a:r>
                      <a:r>
                        <a:rPr sz="1800" spc="-30" baseline="2083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C.P.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2.864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432.850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0.602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1.262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435.054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434.452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800" spc="-104" baseline="20833" dirty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800" spc="-37" baseline="2083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C.P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1.044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1.982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434.116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433.072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spc="-104" baseline="20833" dirty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800" spc="-37" baseline="2083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C.P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2.684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431.432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5.964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6.916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92709" y="5615127"/>
            <a:ext cx="3841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solidFill>
                  <a:srgbClr val="FF0000"/>
                </a:solidFill>
                <a:latin typeface="Times New Roman"/>
                <a:cs typeface="Times New Roman"/>
              </a:rPr>
              <a:t>CHECK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∑ </a:t>
            </a:r>
            <a:r>
              <a:rPr sz="1800" spc="-150" dirty="0">
                <a:solidFill>
                  <a:srgbClr val="0000FF"/>
                </a:solidFill>
                <a:latin typeface="Times New Roman"/>
                <a:cs typeface="Times New Roman"/>
              </a:rPr>
              <a:t>B.S-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∑ </a:t>
            </a:r>
            <a:r>
              <a:rPr sz="1800" spc="-125" dirty="0">
                <a:solidFill>
                  <a:srgbClr val="0000FF"/>
                </a:solidFill>
                <a:latin typeface="Times New Roman"/>
                <a:cs typeface="Times New Roman"/>
              </a:rPr>
              <a:t>F.S</a:t>
            </a:r>
            <a:r>
              <a:rPr sz="1800" spc="-125" dirty="0">
                <a:latin typeface="Times New Roman"/>
                <a:cs typeface="Times New Roman"/>
              </a:rPr>
              <a:t>= </a:t>
            </a:r>
            <a:r>
              <a:rPr sz="1800" spc="-25" dirty="0">
                <a:latin typeface="Times New Roman"/>
                <a:cs typeface="Times New Roman"/>
              </a:rPr>
              <a:t>5.964-6.916=</a:t>
            </a:r>
            <a:r>
              <a:rPr sz="1800" spc="-180" dirty="0"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00421E"/>
                </a:solidFill>
                <a:latin typeface="Times New Roman"/>
                <a:cs typeface="Times New Roman"/>
              </a:rPr>
              <a:t>-0.952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1141" y="5615127"/>
            <a:ext cx="4447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Times New Roman"/>
                <a:cs typeface="Times New Roman"/>
              </a:rPr>
              <a:t>= </a:t>
            </a:r>
            <a:r>
              <a:rPr sz="1800" spc="-195" dirty="0">
                <a:solidFill>
                  <a:srgbClr val="0000FF"/>
                </a:solidFill>
                <a:latin typeface="Times New Roman"/>
                <a:cs typeface="Times New Roman"/>
              </a:rPr>
              <a:t>LAST </a:t>
            </a:r>
            <a:r>
              <a:rPr sz="1800" spc="-80" dirty="0">
                <a:solidFill>
                  <a:srgbClr val="0000FF"/>
                </a:solidFill>
                <a:latin typeface="Times New Roman"/>
                <a:cs typeface="Times New Roman"/>
              </a:rPr>
              <a:t>R.L- </a:t>
            </a:r>
            <a:r>
              <a:rPr sz="1800" spc="-155" dirty="0">
                <a:solidFill>
                  <a:srgbClr val="0000FF"/>
                </a:solidFill>
                <a:latin typeface="Times New Roman"/>
                <a:cs typeface="Times New Roman"/>
              </a:rPr>
              <a:t>FIRST 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R.L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18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431.432-432.384=-</a:t>
            </a:r>
            <a:r>
              <a:rPr sz="1800" spc="-40" dirty="0">
                <a:solidFill>
                  <a:srgbClr val="00461F"/>
                </a:solidFill>
                <a:latin typeface="Times New Roman"/>
                <a:cs typeface="Times New Roman"/>
              </a:rPr>
              <a:t>0.952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674" y="780415"/>
            <a:ext cx="4413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Rise </a:t>
            </a:r>
            <a:r>
              <a:rPr spc="-30" dirty="0"/>
              <a:t>and </a:t>
            </a:r>
            <a:r>
              <a:rPr spc="-215" dirty="0"/>
              <a:t>fall</a:t>
            </a:r>
            <a:r>
              <a:rPr spc="-810" dirty="0"/>
              <a:t> </a:t>
            </a:r>
            <a:r>
              <a:rPr spc="-135" dirty="0"/>
              <a:t>method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79675" y="2306954"/>
            <a:ext cx="2014855" cy="2225040"/>
            <a:chOff x="2479675" y="2306954"/>
            <a:chExt cx="2014855" cy="2225040"/>
          </a:xfrm>
        </p:grpSpPr>
        <p:sp>
          <p:nvSpPr>
            <p:cNvPr id="4" name="object 4"/>
            <p:cNvSpPr/>
            <p:nvPr/>
          </p:nvSpPr>
          <p:spPr>
            <a:xfrm>
              <a:off x="2479675" y="2306954"/>
              <a:ext cx="1085850" cy="370840"/>
            </a:xfrm>
            <a:custGeom>
              <a:avLst/>
              <a:gdLst/>
              <a:ahLst/>
              <a:cxnLst/>
              <a:rect l="l" t="t" r="r" b="b"/>
              <a:pathLst>
                <a:path w="1085850" h="370839">
                  <a:moveTo>
                    <a:pt x="1085850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1085850" y="370839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F7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5525" y="2677794"/>
              <a:ext cx="929005" cy="370840"/>
            </a:xfrm>
            <a:custGeom>
              <a:avLst/>
              <a:gdLst/>
              <a:ahLst/>
              <a:cxnLst/>
              <a:rect l="l" t="t" r="r" b="b"/>
              <a:pathLst>
                <a:path w="929004" h="370839">
                  <a:moveTo>
                    <a:pt x="928751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928751" y="370839"/>
                  </a:lnTo>
                  <a:lnTo>
                    <a:pt x="928751" y="0"/>
                  </a:lnTo>
                  <a:close/>
                </a:path>
              </a:pathLst>
            </a:custGeom>
            <a:solidFill>
              <a:srgbClr val="ED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79675" y="3048634"/>
              <a:ext cx="1085850" cy="370840"/>
            </a:xfrm>
            <a:custGeom>
              <a:avLst/>
              <a:gdLst/>
              <a:ahLst/>
              <a:cxnLst/>
              <a:rect l="l" t="t" r="r" b="b"/>
              <a:pathLst>
                <a:path w="1085850" h="370839">
                  <a:moveTo>
                    <a:pt x="1085850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1085850" y="370839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F7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79675" y="3419474"/>
              <a:ext cx="1085850" cy="370840"/>
            </a:xfrm>
            <a:custGeom>
              <a:avLst/>
              <a:gdLst/>
              <a:ahLst/>
              <a:cxnLst/>
              <a:rect l="l" t="t" r="r" b="b"/>
              <a:pathLst>
                <a:path w="1085850" h="370839">
                  <a:moveTo>
                    <a:pt x="1085850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1085850" y="370839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ED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79675" y="3790314"/>
              <a:ext cx="1085850" cy="370840"/>
            </a:xfrm>
            <a:custGeom>
              <a:avLst/>
              <a:gdLst/>
              <a:ahLst/>
              <a:cxnLst/>
              <a:rect l="l" t="t" r="r" b="b"/>
              <a:pathLst>
                <a:path w="1085850" h="370839">
                  <a:moveTo>
                    <a:pt x="1085850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1085850" y="370839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F7E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79675" y="4161154"/>
              <a:ext cx="1085850" cy="370840"/>
            </a:xfrm>
            <a:custGeom>
              <a:avLst/>
              <a:gdLst/>
              <a:ahLst/>
              <a:cxnLst/>
              <a:rect l="l" t="t" r="r" b="b"/>
              <a:pathLst>
                <a:path w="1085850" h="370839">
                  <a:moveTo>
                    <a:pt x="1085850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1085850" y="370840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ED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01625" y="1558925"/>
          <a:ext cx="8689972" cy="3337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5850"/>
                <a:gridCol w="1085850"/>
                <a:gridCol w="1085850"/>
                <a:gridCol w="929004"/>
                <a:gridCol w="929004"/>
                <a:gridCol w="1000760"/>
                <a:gridCol w="1358264"/>
                <a:gridCol w="1215390"/>
              </a:tblGrid>
              <a:tr h="370839">
                <a:tc>
                  <a:txBody>
                    <a:bodyPr/>
                    <a:lstStyle/>
                    <a:p>
                      <a:pPr marL="83820">
                        <a:lnSpc>
                          <a:spcPts val="1910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0"/>
                        </a:lnSpc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B.S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0"/>
                        </a:lnSpc>
                      </a:pP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I.S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0"/>
                        </a:lnSpc>
                      </a:pPr>
                      <a:r>
                        <a:rPr sz="1800" b="1" spc="-2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F.S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0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Rise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0"/>
                        </a:lnSpc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Fall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0"/>
                        </a:lnSpc>
                      </a:pPr>
                      <a:r>
                        <a:rPr sz="1800" b="1" spc="-2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0"/>
                        </a:lnSpc>
                      </a:pP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REMARKS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61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3820">
                        <a:lnSpc>
                          <a:spcPts val="186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86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2.228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864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432.384</a:t>
                      </a:r>
                      <a:r>
                        <a:rPr sz="1800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15" dirty="0">
                          <a:latin typeface="Times New Roman"/>
                          <a:cs typeface="Times New Roman"/>
                        </a:rPr>
                        <a:t>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864"/>
                        </a:lnSpc>
                      </a:pP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B.M.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3820">
                        <a:lnSpc>
                          <a:spcPts val="1910"/>
                        </a:lnSpc>
                      </a:pPr>
                      <a:r>
                        <a:rPr sz="1800" i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0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1.606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0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0.622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0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433.006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3820">
                        <a:lnSpc>
                          <a:spcPts val="191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0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2.090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0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0.988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0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0.618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0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433.624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0"/>
                        </a:lnSpc>
                      </a:pP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spc="-120" baseline="20833" dirty="0">
                          <a:latin typeface="Times New Roman"/>
                          <a:cs typeface="Times New Roman"/>
                        </a:rPr>
                        <a:t>RD</a:t>
                      </a:r>
                      <a:r>
                        <a:rPr sz="1800" spc="-30" baseline="2083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C.P.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3820">
                        <a:lnSpc>
                          <a:spcPts val="19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2.864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0.774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432.850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3820">
                        <a:lnSpc>
                          <a:spcPts val="19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0.602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1.262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1.602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434.452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800" spc="-104" baseline="20833" dirty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800" spc="-30" baseline="2083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C.P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3820">
                        <a:lnSpc>
                          <a:spcPts val="19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1.044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1.982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1.38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433.072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spc="-104" baseline="20833" dirty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800" spc="-30" baseline="2083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C.P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3820">
                        <a:lnSpc>
                          <a:spcPts val="191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2.684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1.64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14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431.432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C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5.964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6.916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364361" y="5329173"/>
            <a:ext cx="42475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032250" algn="l"/>
              </a:tabLst>
            </a:pPr>
            <a:r>
              <a:rPr sz="1800" spc="-140" dirty="0">
                <a:solidFill>
                  <a:srgbClr val="FF0000"/>
                </a:solidFill>
                <a:latin typeface="Times New Roman"/>
                <a:cs typeface="Times New Roman"/>
              </a:rPr>
              <a:t>CHECK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∑ </a:t>
            </a:r>
            <a:r>
              <a:rPr sz="1800" spc="-150" dirty="0">
                <a:solidFill>
                  <a:srgbClr val="0000FF"/>
                </a:solidFill>
                <a:latin typeface="Times New Roman"/>
                <a:cs typeface="Times New Roman"/>
              </a:rPr>
              <a:t>B.S- 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∑ </a:t>
            </a:r>
            <a:r>
              <a:rPr sz="1800" spc="-125" dirty="0">
                <a:solidFill>
                  <a:srgbClr val="0000FF"/>
                </a:solidFill>
                <a:latin typeface="Times New Roman"/>
                <a:cs typeface="Times New Roman"/>
              </a:rPr>
              <a:t>F.S</a:t>
            </a:r>
            <a:r>
              <a:rPr sz="1800" spc="-125" dirty="0">
                <a:latin typeface="Times New Roman"/>
                <a:cs typeface="Times New Roman"/>
              </a:rPr>
              <a:t>=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5.964-6.916=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00421E"/>
                </a:solidFill>
                <a:latin typeface="Times New Roman"/>
                <a:cs typeface="Times New Roman"/>
              </a:rPr>
              <a:t>-0.952	</a:t>
            </a:r>
            <a:r>
              <a:rPr sz="1800" spc="185" dirty="0">
                <a:latin typeface="Times New Roman"/>
                <a:cs typeface="Times New Roman"/>
              </a:rPr>
              <a:t>=  </a:t>
            </a:r>
            <a:r>
              <a:rPr sz="1800" spc="-195" dirty="0">
                <a:solidFill>
                  <a:srgbClr val="0000FF"/>
                </a:solidFill>
                <a:latin typeface="Times New Roman"/>
                <a:cs typeface="Times New Roman"/>
              </a:rPr>
              <a:t>LAST </a:t>
            </a:r>
            <a:r>
              <a:rPr sz="1800" spc="-80" dirty="0">
                <a:solidFill>
                  <a:srgbClr val="0000FF"/>
                </a:solidFill>
                <a:latin typeface="Times New Roman"/>
                <a:cs typeface="Times New Roman"/>
              </a:rPr>
              <a:t>R.L- </a:t>
            </a:r>
            <a:r>
              <a:rPr sz="1800" spc="-155" dirty="0">
                <a:solidFill>
                  <a:srgbClr val="0000FF"/>
                </a:solidFill>
                <a:latin typeface="Times New Roman"/>
                <a:cs typeface="Times New Roman"/>
              </a:rPr>
              <a:t>FIRST 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R.L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431.432-432.384=-</a:t>
            </a:r>
            <a:r>
              <a:rPr sz="1800" spc="-40" dirty="0">
                <a:solidFill>
                  <a:srgbClr val="00461F"/>
                </a:solidFill>
                <a:latin typeface="Times New Roman"/>
                <a:cs typeface="Times New Roman"/>
              </a:rPr>
              <a:t>0.952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75" dirty="0">
                <a:solidFill>
                  <a:srgbClr val="0000FF"/>
                </a:solidFill>
                <a:latin typeface="Arial"/>
                <a:cs typeface="Arial"/>
              </a:rPr>
              <a:t>∑RISE</a:t>
            </a:r>
            <a:r>
              <a:rPr sz="1800" spc="-175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∑ </a:t>
            </a:r>
            <a:r>
              <a:rPr sz="1800" spc="-150" dirty="0">
                <a:solidFill>
                  <a:srgbClr val="0000FF"/>
                </a:solidFill>
                <a:latin typeface="Times New Roman"/>
                <a:cs typeface="Times New Roman"/>
              </a:rPr>
              <a:t>FALL=</a:t>
            </a:r>
            <a:r>
              <a:rPr sz="1800" spc="-1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0000FF"/>
                </a:solidFill>
                <a:latin typeface="Times New Roman"/>
                <a:cs typeface="Times New Roman"/>
              </a:rPr>
              <a:t>2.842-3.794=-</a:t>
            </a:r>
            <a:r>
              <a:rPr sz="1800" spc="-35" dirty="0">
                <a:solidFill>
                  <a:srgbClr val="0D2C1A"/>
                </a:solidFill>
                <a:latin typeface="Times New Roman"/>
                <a:cs typeface="Times New Roman"/>
              </a:rPr>
              <a:t>0.952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11323" y="2138172"/>
            <a:ext cx="411480" cy="276860"/>
          </a:xfrm>
          <a:custGeom>
            <a:avLst/>
            <a:gdLst/>
            <a:ahLst/>
            <a:cxnLst/>
            <a:rect l="l" t="t" r="r" b="b"/>
            <a:pathLst>
              <a:path w="411480" h="276860">
                <a:moveTo>
                  <a:pt x="6984" y="0"/>
                </a:moveTo>
                <a:lnTo>
                  <a:pt x="0" y="10667"/>
                </a:lnTo>
                <a:lnTo>
                  <a:pt x="398780" y="275970"/>
                </a:lnTo>
                <a:lnTo>
                  <a:pt x="411480" y="276732"/>
                </a:lnTo>
                <a:lnTo>
                  <a:pt x="405892" y="265302"/>
                </a:lnTo>
                <a:lnTo>
                  <a:pt x="6984" y="0"/>
                </a:lnTo>
                <a:close/>
              </a:path>
            </a:pathLst>
          </a:custGeom>
          <a:solidFill>
            <a:srgbClr val="AD340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069592" y="2335529"/>
            <a:ext cx="1574165" cy="2115820"/>
            <a:chOff x="2069592" y="2335529"/>
            <a:chExt cx="1574165" cy="2115820"/>
          </a:xfrm>
        </p:grpSpPr>
        <p:sp>
          <p:nvSpPr>
            <p:cNvPr id="14" name="object 14"/>
            <p:cNvSpPr/>
            <p:nvPr/>
          </p:nvSpPr>
          <p:spPr>
            <a:xfrm>
              <a:off x="2538603" y="2335529"/>
              <a:ext cx="105283" cy="933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37458" y="2770631"/>
              <a:ext cx="106171" cy="928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11068" y="2638043"/>
              <a:ext cx="422909" cy="208915"/>
            </a:xfrm>
            <a:custGeom>
              <a:avLst/>
              <a:gdLst/>
              <a:ahLst/>
              <a:cxnLst/>
              <a:rect l="l" t="t" r="r" b="b"/>
              <a:pathLst>
                <a:path w="422910" h="208914">
                  <a:moveTo>
                    <a:pt x="422783" y="207010"/>
                  </a:moveTo>
                  <a:lnTo>
                    <a:pt x="402971" y="197231"/>
                  </a:lnTo>
                  <a:lnTo>
                    <a:pt x="5715" y="0"/>
                  </a:lnTo>
                  <a:lnTo>
                    <a:pt x="0" y="11303"/>
                  </a:lnTo>
                  <a:lnTo>
                    <a:pt x="397510" y="208534"/>
                  </a:lnTo>
                  <a:lnTo>
                    <a:pt x="409956" y="207645"/>
                  </a:lnTo>
                  <a:lnTo>
                    <a:pt x="422783" y="207010"/>
                  </a:lnTo>
                  <a:close/>
                </a:path>
              </a:pathLst>
            </a:custGeom>
            <a:solidFill>
              <a:srgbClr val="AD3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66340" y="3060191"/>
              <a:ext cx="105791" cy="956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69592" y="2923031"/>
              <a:ext cx="492759" cy="212090"/>
            </a:xfrm>
            <a:custGeom>
              <a:avLst/>
              <a:gdLst/>
              <a:ahLst/>
              <a:cxnLst/>
              <a:rect l="l" t="t" r="r" b="b"/>
              <a:pathLst>
                <a:path w="492760" h="212089">
                  <a:moveTo>
                    <a:pt x="492379" y="208915"/>
                  </a:moveTo>
                  <a:lnTo>
                    <a:pt x="471805" y="200152"/>
                  </a:lnTo>
                  <a:lnTo>
                    <a:pt x="4953" y="0"/>
                  </a:lnTo>
                  <a:lnTo>
                    <a:pt x="0" y="11557"/>
                  </a:lnTo>
                  <a:lnTo>
                    <a:pt x="466852" y="211836"/>
                  </a:lnTo>
                  <a:lnTo>
                    <a:pt x="479425" y="210312"/>
                  </a:lnTo>
                  <a:lnTo>
                    <a:pt x="490220" y="208915"/>
                  </a:lnTo>
                  <a:lnTo>
                    <a:pt x="492379" y="208915"/>
                  </a:lnTo>
                  <a:close/>
                </a:path>
              </a:pathLst>
            </a:custGeom>
            <a:solidFill>
              <a:srgbClr val="AD3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66084" y="3418966"/>
              <a:ext cx="105663" cy="969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12592" y="3351275"/>
              <a:ext cx="349250" cy="142240"/>
            </a:xfrm>
            <a:custGeom>
              <a:avLst/>
              <a:gdLst/>
              <a:ahLst/>
              <a:cxnLst/>
              <a:rect l="l" t="t" r="r" b="b"/>
              <a:pathLst>
                <a:path w="349250" h="142239">
                  <a:moveTo>
                    <a:pt x="348996" y="138430"/>
                  </a:moveTo>
                  <a:lnTo>
                    <a:pt x="328168" y="130048"/>
                  </a:lnTo>
                  <a:lnTo>
                    <a:pt x="4699" y="0"/>
                  </a:lnTo>
                  <a:lnTo>
                    <a:pt x="0" y="11811"/>
                  </a:lnTo>
                  <a:lnTo>
                    <a:pt x="323342" y="141859"/>
                  </a:lnTo>
                  <a:lnTo>
                    <a:pt x="335915" y="140081"/>
                  </a:lnTo>
                  <a:lnTo>
                    <a:pt x="346583" y="138430"/>
                  </a:lnTo>
                  <a:lnTo>
                    <a:pt x="348996" y="138430"/>
                  </a:lnTo>
                  <a:close/>
                </a:path>
              </a:pathLst>
            </a:custGeom>
            <a:solidFill>
              <a:srgbClr val="AD3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95853" y="3927855"/>
              <a:ext cx="104267" cy="996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41220" y="3637787"/>
              <a:ext cx="1348740" cy="359410"/>
            </a:xfrm>
            <a:custGeom>
              <a:avLst/>
              <a:gdLst/>
              <a:ahLst/>
              <a:cxnLst/>
              <a:rect l="l" t="t" r="r" b="b"/>
              <a:pathLst>
                <a:path w="1348739" h="359410">
                  <a:moveTo>
                    <a:pt x="1348359" y="353060"/>
                  </a:moveTo>
                  <a:lnTo>
                    <a:pt x="1325499" y="346964"/>
                  </a:lnTo>
                  <a:lnTo>
                    <a:pt x="3302" y="0"/>
                  </a:lnTo>
                  <a:lnTo>
                    <a:pt x="0" y="12319"/>
                  </a:lnTo>
                  <a:lnTo>
                    <a:pt x="1322451" y="359410"/>
                  </a:lnTo>
                  <a:lnTo>
                    <a:pt x="1334516" y="355981"/>
                  </a:lnTo>
                  <a:lnTo>
                    <a:pt x="1344930" y="353187"/>
                  </a:lnTo>
                  <a:lnTo>
                    <a:pt x="1348359" y="353060"/>
                  </a:lnTo>
                  <a:close/>
                </a:path>
              </a:pathLst>
            </a:custGeom>
            <a:solidFill>
              <a:srgbClr val="AD3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95345" y="4352416"/>
              <a:ext cx="105028" cy="986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41220" y="3994403"/>
              <a:ext cx="1348740" cy="429259"/>
            </a:xfrm>
            <a:custGeom>
              <a:avLst/>
              <a:gdLst/>
              <a:ahLst/>
              <a:cxnLst/>
              <a:rect l="l" t="t" r="r" b="b"/>
              <a:pathLst>
                <a:path w="1348739" h="429260">
                  <a:moveTo>
                    <a:pt x="1348232" y="424053"/>
                  </a:moveTo>
                  <a:lnTo>
                    <a:pt x="1326642" y="417322"/>
                  </a:lnTo>
                  <a:lnTo>
                    <a:pt x="3810" y="0"/>
                  </a:lnTo>
                  <a:lnTo>
                    <a:pt x="0" y="12192"/>
                  </a:lnTo>
                  <a:lnTo>
                    <a:pt x="1322705" y="429260"/>
                  </a:lnTo>
                  <a:lnTo>
                    <a:pt x="1335024" y="426466"/>
                  </a:lnTo>
                  <a:lnTo>
                    <a:pt x="1345692" y="424053"/>
                  </a:lnTo>
                  <a:lnTo>
                    <a:pt x="1348232" y="424053"/>
                  </a:lnTo>
                  <a:close/>
                </a:path>
              </a:pathLst>
            </a:custGeom>
            <a:solidFill>
              <a:srgbClr val="AD3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674" y="780415"/>
            <a:ext cx="37960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Errors </a:t>
            </a:r>
            <a:r>
              <a:rPr spc="-125" dirty="0"/>
              <a:t>in</a:t>
            </a:r>
            <a:r>
              <a:rPr spc="-455" dirty="0"/>
              <a:t> </a:t>
            </a:r>
            <a:r>
              <a:rPr spc="-155" dirty="0"/>
              <a:t>Levelling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302862"/>
            <a:ext cx="7127875" cy="47517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350" spc="-615" dirty="0">
                <a:solidFill>
                  <a:srgbClr val="D24617"/>
                </a:solidFill>
                <a:latin typeface="Arial"/>
                <a:cs typeface="Arial"/>
              </a:rPr>
              <a:t> </a:t>
            </a:r>
            <a:r>
              <a:rPr sz="2800" i="1" spc="-270" dirty="0">
                <a:latin typeface="Times New Roman"/>
                <a:cs typeface="Times New Roman"/>
              </a:rPr>
              <a:t>The following </a:t>
            </a:r>
            <a:r>
              <a:rPr sz="2800" i="1" spc="-345" dirty="0">
                <a:latin typeface="Times New Roman"/>
                <a:cs typeface="Times New Roman"/>
              </a:rPr>
              <a:t>are </a:t>
            </a:r>
            <a:r>
              <a:rPr sz="2800" i="1" spc="-220" dirty="0">
                <a:latin typeface="Times New Roman"/>
                <a:cs typeface="Times New Roman"/>
              </a:rPr>
              <a:t>the </a:t>
            </a:r>
            <a:r>
              <a:rPr sz="2800" i="1" spc="-240" dirty="0">
                <a:latin typeface="Times New Roman"/>
                <a:cs typeface="Times New Roman"/>
              </a:rPr>
              <a:t>different </a:t>
            </a:r>
            <a:r>
              <a:rPr sz="2800" i="1" spc="-355" dirty="0">
                <a:latin typeface="Times New Roman"/>
                <a:cs typeface="Times New Roman"/>
              </a:rPr>
              <a:t>sources </a:t>
            </a:r>
            <a:r>
              <a:rPr sz="2800" i="1" spc="-245" dirty="0">
                <a:latin typeface="Times New Roman"/>
                <a:cs typeface="Times New Roman"/>
              </a:rPr>
              <a:t>of</a:t>
            </a:r>
            <a:r>
              <a:rPr sz="2800" i="1" spc="-65" dirty="0">
                <a:latin typeface="Times New Roman"/>
                <a:cs typeface="Times New Roman"/>
              </a:rPr>
              <a:t> </a:t>
            </a:r>
            <a:r>
              <a:rPr sz="2800" i="1" spc="-345" dirty="0">
                <a:latin typeface="Times New Roman"/>
                <a:cs typeface="Times New Roman"/>
              </a:rPr>
              <a:t>Errors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3928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800" b="1" i="1" spc="-150" dirty="0">
                <a:latin typeface="Times New Roman"/>
                <a:cs typeface="Times New Roman"/>
              </a:rPr>
              <a:t>Personal</a:t>
            </a:r>
            <a:r>
              <a:rPr sz="2800" b="1" i="1" spc="-180" dirty="0">
                <a:latin typeface="Times New Roman"/>
                <a:cs typeface="Times New Roman"/>
              </a:rPr>
              <a:t> </a:t>
            </a:r>
            <a:r>
              <a:rPr sz="2800" b="1" i="1" spc="-140" dirty="0">
                <a:latin typeface="Times New Roman"/>
                <a:cs typeface="Times New Roman"/>
              </a:rPr>
              <a:t>Error</a:t>
            </a:r>
            <a:endParaRPr sz="2800">
              <a:latin typeface="Times New Roman"/>
              <a:cs typeface="Times New Roman"/>
            </a:endParaRPr>
          </a:p>
          <a:p>
            <a:pPr marL="802005" lvl="1" indent="-516255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3928"/>
              <a:buFont typeface="Wingdings"/>
              <a:buChar char=""/>
              <a:tabLst>
                <a:tab pos="802005" algn="l"/>
                <a:tab pos="802640" algn="l"/>
              </a:tabLst>
            </a:pPr>
            <a:r>
              <a:rPr sz="2800" i="1" spc="-270" dirty="0">
                <a:latin typeface="Times New Roman"/>
                <a:cs typeface="Times New Roman"/>
              </a:rPr>
              <a:t>The </a:t>
            </a:r>
            <a:r>
              <a:rPr sz="2800" i="1" spc="-260" dirty="0">
                <a:latin typeface="Times New Roman"/>
                <a:cs typeface="Times New Roman"/>
              </a:rPr>
              <a:t>Instruments </a:t>
            </a:r>
            <a:r>
              <a:rPr sz="2800" i="1" spc="-365" dirty="0">
                <a:latin typeface="Times New Roman"/>
                <a:cs typeface="Times New Roman"/>
              </a:rPr>
              <a:t>may </a:t>
            </a:r>
            <a:r>
              <a:rPr sz="2800" i="1" spc="-225" dirty="0">
                <a:latin typeface="Times New Roman"/>
                <a:cs typeface="Times New Roman"/>
              </a:rPr>
              <a:t>not </a:t>
            </a:r>
            <a:r>
              <a:rPr sz="2800" i="1" spc="-385" dirty="0">
                <a:latin typeface="Times New Roman"/>
                <a:cs typeface="Times New Roman"/>
              </a:rPr>
              <a:t>be</a:t>
            </a:r>
            <a:r>
              <a:rPr sz="2800" i="1" spc="-190" dirty="0">
                <a:latin typeface="Times New Roman"/>
                <a:cs typeface="Times New Roman"/>
              </a:rPr>
              <a:t> </a:t>
            </a:r>
            <a:r>
              <a:rPr sz="2800" i="1" spc="-295" dirty="0">
                <a:latin typeface="Times New Roman"/>
                <a:cs typeface="Times New Roman"/>
              </a:rPr>
              <a:t>leveled</a:t>
            </a:r>
            <a:endParaRPr sz="2800">
              <a:latin typeface="Times New Roman"/>
              <a:cs typeface="Times New Roman"/>
            </a:endParaRPr>
          </a:p>
          <a:p>
            <a:pPr marL="802005" marR="109220" lvl="1" indent="-51562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3928"/>
              <a:buFont typeface="Wingdings"/>
              <a:buChar char=""/>
              <a:tabLst>
                <a:tab pos="802005" algn="l"/>
                <a:tab pos="802640" algn="l"/>
              </a:tabLst>
            </a:pPr>
            <a:r>
              <a:rPr sz="2800" i="1" spc="-270" dirty="0">
                <a:latin typeface="Times New Roman"/>
                <a:cs typeface="Times New Roman"/>
              </a:rPr>
              <a:t>The </a:t>
            </a:r>
            <a:r>
              <a:rPr sz="2800" i="1" spc="-295" dirty="0">
                <a:latin typeface="Times New Roman"/>
                <a:cs typeface="Times New Roman"/>
              </a:rPr>
              <a:t>focusing </a:t>
            </a:r>
            <a:r>
              <a:rPr sz="2800" i="1" spc="-245" dirty="0">
                <a:latin typeface="Times New Roman"/>
                <a:cs typeface="Times New Roman"/>
              </a:rPr>
              <a:t>of </a:t>
            </a:r>
            <a:r>
              <a:rPr sz="2800" i="1" spc="-345" dirty="0">
                <a:latin typeface="Times New Roman"/>
                <a:cs typeface="Times New Roman"/>
              </a:rPr>
              <a:t>eye </a:t>
            </a:r>
            <a:r>
              <a:rPr sz="2800" i="1" spc="-310" dirty="0">
                <a:latin typeface="Times New Roman"/>
                <a:cs typeface="Times New Roman"/>
              </a:rPr>
              <a:t>piece </a:t>
            </a:r>
            <a:r>
              <a:rPr sz="2800" i="1" spc="-275" dirty="0">
                <a:latin typeface="Times New Roman"/>
                <a:cs typeface="Times New Roman"/>
              </a:rPr>
              <a:t>and </a:t>
            </a:r>
            <a:r>
              <a:rPr sz="2800" i="1" spc="-290" dirty="0">
                <a:latin typeface="Times New Roman"/>
                <a:cs typeface="Times New Roman"/>
              </a:rPr>
              <a:t>objective </a:t>
            </a:r>
            <a:r>
              <a:rPr sz="2800" i="1" spc="-305" dirty="0">
                <a:latin typeface="Times New Roman"/>
                <a:cs typeface="Times New Roman"/>
              </a:rPr>
              <a:t>glass </a:t>
            </a:r>
            <a:r>
              <a:rPr sz="2800" i="1" spc="-365" dirty="0">
                <a:latin typeface="Times New Roman"/>
                <a:cs typeface="Times New Roman"/>
              </a:rPr>
              <a:t>may </a:t>
            </a:r>
            <a:r>
              <a:rPr sz="2800" i="1" spc="-225" dirty="0">
                <a:latin typeface="Times New Roman"/>
                <a:cs typeface="Times New Roman"/>
              </a:rPr>
              <a:t>not </a:t>
            </a:r>
            <a:r>
              <a:rPr sz="2800" i="1" spc="-380" dirty="0">
                <a:latin typeface="Times New Roman"/>
                <a:cs typeface="Times New Roman"/>
              </a:rPr>
              <a:t>be  </a:t>
            </a:r>
            <a:r>
              <a:rPr sz="2800" i="1" spc="-295" dirty="0">
                <a:latin typeface="Times New Roman"/>
                <a:cs typeface="Times New Roman"/>
              </a:rPr>
              <a:t>perfect</a:t>
            </a:r>
            <a:endParaRPr sz="2800">
              <a:latin typeface="Times New Roman"/>
              <a:cs typeface="Times New Roman"/>
            </a:endParaRPr>
          </a:p>
          <a:p>
            <a:pPr marL="802005" lvl="1" indent="-516255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3928"/>
              <a:buFont typeface="Wingdings"/>
              <a:buChar char=""/>
              <a:tabLst>
                <a:tab pos="802005" algn="l"/>
                <a:tab pos="802640" algn="l"/>
              </a:tabLst>
            </a:pPr>
            <a:r>
              <a:rPr sz="2800" i="1" spc="-270" dirty="0">
                <a:latin typeface="Times New Roman"/>
                <a:cs typeface="Times New Roman"/>
              </a:rPr>
              <a:t>The parallax </a:t>
            </a:r>
            <a:r>
              <a:rPr sz="2800" i="1" spc="-365" dirty="0">
                <a:latin typeface="Times New Roman"/>
                <a:cs typeface="Times New Roman"/>
              </a:rPr>
              <a:t>may </a:t>
            </a:r>
            <a:r>
              <a:rPr sz="2800" i="1" spc="-225" dirty="0">
                <a:latin typeface="Times New Roman"/>
                <a:cs typeface="Times New Roman"/>
              </a:rPr>
              <a:t>not </a:t>
            </a:r>
            <a:r>
              <a:rPr sz="2800" i="1" spc="-385" dirty="0">
                <a:latin typeface="Times New Roman"/>
                <a:cs typeface="Times New Roman"/>
              </a:rPr>
              <a:t>be</a:t>
            </a:r>
            <a:r>
              <a:rPr sz="2800" i="1" spc="-335" dirty="0">
                <a:latin typeface="Times New Roman"/>
                <a:cs typeface="Times New Roman"/>
              </a:rPr>
              <a:t> </a:t>
            </a:r>
            <a:r>
              <a:rPr sz="2800" i="1" spc="-240" dirty="0">
                <a:latin typeface="Times New Roman"/>
                <a:cs typeface="Times New Roman"/>
              </a:rPr>
              <a:t>eliminated</a:t>
            </a:r>
            <a:endParaRPr sz="2800">
              <a:latin typeface="Times New Roman"/>
              <a:cs typeface="Times New Roman"/>
            </a:endParaRPr>
          </a:p>
          <a:p>
            <a:pPr marL="802005" lvl="1" indent="-516255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3928"/>
              <a:buFont typeface="Wingdings"/>
              <a:buChar char=""/>
              <a:tabLst>
                <a:tab pos="802005" algn="l"/>
                <a:tab pos="802640" algn="l"/>
              </a:tabLst>
            </a:pPr>
            <a:r>
              <a:rPr sz="2800" i="1" spc="-270" dirty="0">
                <a:latin typeface="Times New Roman"/>
                <a:cs typeface="Times New Roman"/>
              </a:rPr>
              <a:t>The </a:t>
            </a:r>
            <a:r>
              <a:rPr sz="2800" i="1" spc="-250" dirty="0">
                <a:latin typeface="Times New Roman"/>
                <a:cs typeface="Times New Roman"/>
              </a:rPr>
              <a:t>position </a:t>
            </a:r>
            <a:r>
              <a:rPr sz="2800" i="1" spc="-245" dirty="0">
                <a:latin typeface="Times New Roman"/>
                <a:cs typeface="Times New Roman"/>
              </a:rPr>
              <a:t>of </a:t>
            </a:r>
            <a:r>
              <a:rPr sz="2800" i="1" spc="-190" dirty="0">
                <a:latin typeface="Times New Roman"/>
                <a:cs typeface="Times New Roman"/>
              </a:rPr>
              <a:t>staff </a:t>
            </a:r>
            <a:r>
              <a:rPr sz="2800" i="1" spc="-365" dirty="0">
                <a:latin typeface="Times New Roman"/>
                <a:cs typeface="Times New Roman"/>
              </a:rPr>
              <a:t>may </a:t>
            </a:r>
            <a:r>
              <a:rPr sz="2800" i="1" spc="-360" dirty="0">
                <a:latin typeface="Times New Roman"/>
                <a:cs typeface="Times New Roman"/>
              </a:rPr>
              <a:t>have</a:t>
            </a:r>
            <a:r>
              <a:rPr sz="2800" i="1" spc="-75" dirty="0">
                <a:latin typeface="Times New Roman"/>
                <a:cs typeface="Times New Roman"/>
              </a:rPr>
              <a:t> </a:t>
            </a:r>
            <a:r>
              <a:rPr sz="2800" i="1" spc="-330" dirty="0">
                <a:latin typeface="Times New Roman"/>
                <a:cs typeface="Times New Roman"/>
              </a:rPr>
              <a:t>changed</a:t>
            </a:r>
            <a:endParaRPr sz="2800">
              <a:latin typeface="Times New Roman"/>
              <a:cs typeface="Times New Roman"/>
            </a:endParaRPr>
          </a:p>
          <a:p>
            <a:pPr marL="802005" lvl="1" indent="-516255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3928"/>
              <a:buFont typeface="Wingdings"/>
              <a:buChar char=""/>
              <a:tabLst>
                <a:tab pos="802005" algn="l"/>
                <a:tab pos="802640" algn="l"/>
              </a:tabLst>
            </a:pPr>
            <a:r>
              <a:rPr sz="2800" i="1" spc="-250" dirty="0">
                <a:latin typeface="Times New Roman"/>
                <a:cs typeface="Times New Roman"/>
              </a:rPr>
              <a:t>Entry </a:t>
            </a:r>
            <a:r>
              <a:rPr sz="2800" i="1" spc="-285" dirty="0">
                <a:latin typeface="Times New Roman"/>
                <a:cs typeface="Times New Roman"/>
              </a:rPr>
              <a:t>and </a:t>
            </a:r>
            <a:r>
              <a:rPr sz="2800" i="1" spc="-320" dirty="0">
                <a:latin typeface="Times New Roman"/>
                <a:cs typeface="Times New Roman"/>
              </a:rPr>
              <a:t>recording </a:t>
            </a:r>
            <a:r>
              <a:rPr sz="2800" i="1" spc="-175" dirty="0">
                <a:latin typeface="Times New Roman"/>
                <a:cs typeface="Times New Roman"/>
              </a:rPr>
              <a:t>in </a:t>
            </a:r>
            <a:r>
              <a:rPr sz="2800" i="1" spc="-220" dirty="0">
                <a:latin typeface="Times New Roman"/>
                <a:cs typeface="Times New Roman"/>
              </a:rPr>
              <a:t>the </a:t>
            </a:r>
            <a:r>
              <a:rPr sz="2800" i="1" spc="-210" dirty="0">
                <a:latin typeface="Times New Roman"/>
                <a:cs typeface="Times New Roman"/>
              </a:rPr>
              <a:t>field </a:t>
            </a:r>
            <a:r>
              <a:rPr sz="2800" i="1" spc="-355" dirty="0">
                <a:latin typeface="Times New Roman"/>
                <a:cs typeface="Times New Roman"/>
              </a:rPr>
              <a:t>book </a:t>
            </a:r>
            <a:r>
              <a:rPr sz="2800" i="1" spc="-365" dirty="0">
                <a:latin typeface="Times New Roman"/>
                <a:cs typeface="Times New Roman"/>
              </a:rPr>
              <a:t>may </a:t>
            </a:r>
            <a:r>
              <a:rPr sz="2800" i="1" spc="-225" dirty="0">
                <a:latin typeface="Times New Roman"/>
                <a:cs typeface="Times New Roman"/>
              </a:rPr>
              <a:t>not </a:t>
            </a:r>
            <a:r>
              <a:rPr sz="2800" i="1" spc="-380" dirty="0">
                <a:latin typeface="Times New Roman"/>
                <a:cs typeface="Times New Roman"/>
              </a:rPr>
              <a:t>be</a:t>
            </a:r>
            <a:r>
              <a:rPr sz="2800" i="1" spc="-130" dirty="0">
                <a:latin typeface="Times New Roman"/>
                <a:cs typeface="Times New Roman"/>
              </a:rPr>
              <a:t> </a:t>
            </a:r>
            <a:r>
              <a:rPr sz="2800" i="1" spc="-315" dirty="0">
                <a:latin typeface="Times New Roman"/>
                <a:cs typeface="Times New Roman"/>
              </a:rPr>
              <a:t>correct</a:t>
            </a:r>
            <a:endParaRPr sz="2800">
              <a:latin typeface="Times New Roman"/>
              <a:cs typeface="Times New Roman"/>
            </a:endParaRPr>
          </a:p>
          <a:p>
            <a:pPr marL="802005" marR="490220" lvl="1" indent="-51562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3928"/>
              <a:buFont typeface="Wingdings"/>
              <a:buChar char=""/>
              <a:tabLst>
                <a:tab pos="802005" algn="l"/>
                <a:tab pos="802640" algn="l"/>
              </a:tabLst>
            </a:pPr>
            <a:r>
              <a:rPr sz="2800" i="1" spc="-270" dirty="0">
                <a:latin typeface="Times New Roman"/>
                <a:cs typeface="Times New Roman"/>
              </a:rPr>
              <a:t>The </a:t>
            </a:r>
            <a:r>
              <a:rPr sz="2800" i="1" spc="-190" dirty="0">
                <a:latin typeface="Times New Roman"/>
                <a:cs typeface="Times New Roman"/>
              </a:rPr>
              <a:t>staff </a:t>
            </a:r>
            <a:r>
              <a:rPr sz="2800" i="1" spc="-365" dirty="0">
                <a:latin typeface="Times New Roman"/>
                <a:cs typeface="Times New Roman"/>
              </a:rPr>
              <a:t>may </a:t>
            </a:r>
            <a:r>
              <a:rPr sz="2800" i="1" spc="-225" dirty="0">
                <a:latin typeface="Times New Roman"/>
                <a:cs typeface="Times New Roman"/>
              </a:rPr>
              <a:t>not </a:t>
            </a:r>
            <a:r>
              <a:rPr sz="2800" i="1" spc="-380" dirty="0">
                <a:latin typeface="Times New Roman"/>
                <a:cs typeface="Times New Roman"/>
              </a:rPr>
              <a:t>be </a:t>
            </a:r>
            <a:r>
              <a:rPr sz="2800" i="1" spc="-190" dirty="0">
                <a:latin typeface="Times New Roman"/>
                <a:cs typeface="Times New Roman"/>
              </a:rPr>
              <a:t>fully </a:t>
            </a:r>
            <a:r>
              <a:rPr sz="2800" i="1" spc="-250" dirty="0">
                <a:latin typeface="Times New Roman"/>
                <a:cs typeface="Times New Roman"/>
              </a:rPr>
              <a:t>extended, </a:t>
            </a:r>
            <a:r>
              <a:rPr sz="2800" i="1" spc="-365" dirty="0">
                <a:latin typeface="Times New Roman"/>
                <a:cs typeface="Times New Roman"/>
              </a:rPr>
              <a:t>may </a:t>
            </a:r>
            <a:r>
              <a:rPr sz="2800" i="1" spc="-235" dirty="0">
                <a:latin typeface="Times New Roman"/>
                <a:cs typeface="Times New Roman"/>
              </a:rPr>
              <a:t>not </a:t>
            </a:r>
            <a:r>
              <a:rPr sz="2800" i="1" spc="-380" dirty="0">
                <a:latin typeface="Times New Roman"/>
                <a:cs typeface="Times New Roman"/>
              </a:rPr>
              <a:t>be </a:t>
            </a:r>
            <a:r>
              <a:rPr sz="2800" i="1" spc="-254" dirty="0">
                <a:latin typeface="Times New Roman"/>
                <a:cs typeface="Times New Roman"/>
              </a:rPr>
              <a:t>held  </a:t>
            </a:r>
            <a:r>
              <a:rPr sz="2800" i="1" spc="-210" dirty="0">
                <a:latin typeface="Times New Roman"/>
                <a:cs typeface="Times New Roman"/>
              </a:rPr>
              <a:t>vertical.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1403467"/>
            <a:ext cx="7626350" cy="321818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85115" indent="-273050" algn="just">
              <a:lnSpc>
                <a:spcPct val="100000"/>
              </a:lnSpc>
              <a:spcBef>
                <a:spcPts val="509"/>
              </a:spcBef>
              <a:buClr>
                <a:srgbClr val="D24617"/>
              </a:buClr>
              <a:buSzPct val="83928"/>
              <a:buFont typeface="Arial"/>
              <a:buChar char=""/>
              <a:tabLst>
                <a:tab pos="28575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Instrumental</a:t>
            </a:r>
            <a:r>
              <a:rPr sz="2800" b="1" i="1" spc="-8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Error:</a:t>
            </a:r>
            <a:endParaRPr sz="2800">
              <a:latin typeface="Times New Roman"/>
              <a:cs typeface="Times New Roman"/>
            </a:endParaRPr>
          </a:p>
          <a:p>
            <a:pPr marL="561340" marR="5080" lvl="1" indent="-228600" algn="just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0357"/>
              <a:buFont typeface="Wingdings"/>
              <a:buChar char=""/>
              <a:tabLst>
                <a:tab pos="570865" algn="l"/>
              </a:tabLst>
            </a:pPr>
            <a:r>
              <a:rPr sz="2800" i="1" dirty="0">
                <a:latin typeface="Times New Roman"/>
                <a:cs typeface="Times New Roman"/>
              </a:rPr>
              <a:t>The </a:t>
            </a:r>
            <a:r>
              <a:rPr sz="2800" i="1" spc="-10" dirty="0">
                <a:latin typeface="Times New Roman"/>
                <a:cs typeface="Times New Roman"/>
              </a:rPr>
              <a:t>Permanent adjustment </a:t>
            </a:r>
            <a:r>
              <a:rPr sz="2800" i="1" spc="-15" dirty="0">
                <a:latin typeface="Times New Roman"/>
                <a:cs typeface="Times New Roman"/>
              </a:rPr>
              <a:t>of </a:t>
            </a:r>
            <a:r>
              <a:rPr sz="2800" i="1" dirty="0">
                <a:latin typeface="Times New Roman"/>
                <a:cs typeface="Times New Roman"/>
              </a:rPr>
              <a:t>the </a:t>
            </a:r>
            <a:r>
              <a:rPr sz="2800" i="1" spc="-10" dirty="0">
                <a:latin typeface="Times New Roman"/>
                <a:cs typeface="Times New Roman"/>
              </a:rPr>
              <a:t>instrument </a:t>
            </a:r>
            <a:r>
              <a:rPr sz="2800" i="1" spc="-5" dirty="0">
                <a:latin typeface="Times New Roman"/>
                <a:cs typeface="Times New Roman"/>
              </a:rPr>
              <a:t>may  </a:t>
            </a:r>
            <a:r>
              <a:rPr sz="2800" i="1" dirty="0">
                <a:latin typeface="Times New Roman"/>
                <a:cs typeface="Times New Roman"/>
              </a:rPr>
              <a:t>not be </a:t>
            </a:r>
            <a:r>
              <a:rPr sz="2800" i="1" spc="-20" dirty="0">
                <a:latin typeface="Times New Roman"/>
                <a:cs typeface="Times New Roman"/>
              </a:rPr>
              <a:t>perfect. </a:t>
            </a:r>
            <a:r>
              <a:rPr sz="2800" i="1" dirty="0">
                <a:latin typeface="Times New Roman"/>
                <a:cs typeface="Times New Roman"/>
              </a:rPr>
              <a:t>That </a:t>
            </a:r>
            <a:r>
              <a:rPr sz="2800" i="1" spc="-10" dirty="0">
                <a:latin typeface="Times New Roman"/>
                <a:cs typeface="Times New Roman"/>
              </a:rPr>
              <a:t>is </a:t>
            </a:r>
            <a:r>
              <a:rPr sz="2800" i="1" dirty="0">
                <a:latin typeface="Times New Roman"/>
                <a:cs typeface="Times New Roman"/>
              </a:rPr>
              <a:t>the </a:t>
            </a:r>
            <a:r>
              <a:rPr sz="2800" i="1" spc="-10" dirty="0">
                <a:latin typeface="Times New Roman"/>
                <a:cs typeface="Times New Roman"/>
              </a:rPr>
              <a:t>line </a:t>
            </a:r>
            <a:r>
              <a:rPr sz="2800" i="1" dirty="0">
                <a:latin typeface="Times New Roman"/>
                <a:cs typeface="Times New Roman"/>
              </a:rPr>
              <a:t>of </a:t>
            </a:r>
            <a:r>
              <a:rPr sz="2800" i="1" spc="-10" dirty="0">
                <a:latin typeface="Times New Roman"/>
                <a:cs typeface="Times New Roman"/>
              </a:rPr>
              <a:t>collimation may  </a:t>
            </a:r>
            <a:r>
              <a:rPr sz="2800" i="1" spc="-5" dirty="0">
                <a:latin typeface="Times New Roman"/>
                <a:cs typeface="Times New Roman"/>
              </a:rPr>
              <a:t>not be </a:t>
            </a:r>
            <a:r>
              <a:rPr sz="2800" i="1" dirty="0">
                <a:latin typeface="Times New Roman"/>
                <a:cs typeface="Times New Roman"/>
              </a:rPr>
              <a:t>horizontal</a:t>
            </a:r>
            <a:r>
              <a:rPr sz="2800" i="1" spc="-17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line</a:t>
            </a:r>
            <a:endParaRPr sz="2800">
              <a:latin typeface="Times New Roman"/>
              <a:cs typeface="Times New Roman"/>
            </a:endParaRPr>
          </a:p>
          <a:p>
            <a:pPr marL="561340" marR="12700" lvl="1" indent="-228600" algn="just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0357"/>
              <a:buFont typeface="Wingdings"/>
              <a:buChar char=""/>
              <a:tabLst>
                <a:tab pos="572135" algn="l"/>
              </a:tabLst>
            </a:pPr>
            <a:r>
              <a:rPr sz="2800" i="1" dirty="0">
                <a:latin typeface="Times New Roman"/>
                <a:cs typeface="Times New Roman"/>
              </a:rPr>
              <a:t>The </a:t>
            </a:r>
            <a:r>
              <a:rPr sz="2800" i="1" spc="-5" dirty="0">
                <a:latin typeface="Times New Roman"/>
                <a:cs typeface="Times New Roman"/>
              </a:rPr>
              <a:t>internal arrangement </a:t>
            </a:r>
            <a:r>
              <a:rPr sz="2800" i="1" dirty="0">
                <a:latin typeface="Times New Roman"/>
                <a:cs typeface="Times New Roman"/>
              </a:rPr>
              <a:t>of </a:t>
            </a:r>
            <a:r>
              <a:rPr sz="2800" i="1" spc="-5" dirty="0">
                <a:latin typeface="Times New Roman"/>
                <a:cs typeface="Times New Roman"/>
              </a:rPr>
              <a:t>focusing tube may  </a:t>
            </a:r>
            <a:r>
              <a:rPr sz="2800" i="1" dirty="0">
                <a:latin typeface="Times New Roman"/>
                <a:cs typeface="Times New Roman"/>
              </a:rPr>
              <a:t>not </a:t>
            </a:r>
            <a:r>
              <a:rPr sz="2800" i="1" spc="-5" dirty="0">
                <a:latin typeface="Times New Roman"/>
                <a:cs typeface="Times New Roman"/>
              </a:rPr>
              <a:t>be</a:t>
            </a:r>
            <a:r>
              <a:rPr sz="2800" i="1" spc="-140" dirty="0">
                <a:latin typeface="Times New Roman"/>
                <a:cs typeface="Times New Roman"/>
              </a:rPr>
              <a:t> </a:t>
            </a:r>
            <a:r>
              <a:rPr sz="2800" i="1" spc="-45" dirty="0">
                <a:latin typeface="Times New Roman"/>
                <a:cs typeface="Times New Roman"/>
              </a:rPr>
              <a:t>correct</a:t>
            </a:r>
            <a:endParaRPr sz="2800">
              <a:latin typeface="Times New Roman"/>
              <a:cs typeface="Times New Roman"/>
            </a:endParaRPr>
          </a:p>
          <a:p>
            <a:pPr marL="570865" lvl="1" indent="-238760" algn="just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0357"/>
              <a:buFont typeface="Wingdings"/>
              <a:buChar char=""/>
              <a:tabLst>
                <a:tab pos="571500" algn="l"/>
              </a:tabLst>
            </a:pPr>
            <a:r>
              <a:rPr sz="2800" i="1" dirty="0">
                <a:latin typeface="Times New Roman"/>
                <a:cs typeface="Times New Roman"/>
              </a:rPr>
              <a:t>The graduation </a:t>
            </a:r>
            <a:r>
              <a:rPr sz="2800" i="1" spc="-5" dirty="0">
                <a:latin typeface="Times New Roman"/>
                <a:cs typeface="Times New Roman"/>
              </a:rPr>
              <a:t>of </a:t>
            </a:r>
            <a:r>
              <a:rPr sz="2800" i="1" dirty="0">
                <a:latin typeface="Times New Roman"/>
                <a:cs typeface="Times New Roman"/>
              </a:rPr>
              <a:t>the staff </a:t>
            </a:r>
            <a:r>
              <a:rPr sz="2800" i="1" spc="-5" dirty="0">
                <a:latin typeface="Times New Roman"/>
                <a:cs typeface="Times New Roman"/>
              </a:rPr>
              <a:t>may </a:t>
            </a:r>
            <a:r>
              <a:rPr sz="2800" i="1" dirty="0">
                <a:latin typeface="Times New Roman"/>
                <a:cs typeface="Times New Roman"/>
              </a:rPr>
              <a:t>not </a:t>
            </a:r>
            <a:r>
              <a:rPr sz="2800" i="1" spc="-5" dirty="0">
                <a:latin typeface="Times New Roman"/>
                <a:cs typeface="Times New Roman"/>
              </a:rPr>
              <a:t>be</a:t>
            </a:r>
            <a:r>
              <a:rPr sz="2800" i="1" spc="-27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perfect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937386"/>
            <a:ext cx="7618095" cy="3698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95"/>
              </a:spcBef>
              <a:buClr>
                <a:srgbClr val="D24617"/>
              </a:buClr>
              <a:buSzPct val="83928"/>
              <a:buFont typeface="Arial"/>
              <a:buChar char=""/>
              <a:tabLst>
                <a:tab pos="28575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Errors due to Natural</a:t>
            </a:r>
            <a:r>
              <a:rPr sz="2800" b="1" i="1" spc="-12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Causes: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4617"/>
              </a:buClr>
              <a:buFont typeface="Arial"/>
              <a:buChar char=""/>
            </a:pPr>
            <a:endParaRPr sz="4000">
              <a:latin typeface="Times New Roman"/>
              <a:cs typeface="Times New Roman"/>
            </a:endParaRPr>
          </a:p>
          <a:p>
            <a:pPr marL="561340" marR="5080" lvl="1" indent="-228600">
              <a:lnSpc>
                <a:spcPct val="100000"/>
              </a:lnSpc>
              <a:buClr>
                <a:srgbClr val="9B2C1F"/>
              </a:buClr>
              <a:buSzPct val="80357"/>
              <a:buFont typeface="Wingdings"/>
              <a:buChar char=""/>
              <a:tabLst>
                <a:tab pos="572135" algn="l"/>
                <a:tab pos="1242695" algn="l"/>
                <a:tab pos="2827655" algn="l"/>
                <a:tab pos="3243580" algn="l"/>
                <a:tab pos="3812540" algn="l"/>
                <a:tab pos="4763770" algn="l"/>
                <a:tab pos="5492115" algn="l"/>
                <a:tab pos="6419215" algn="l"/>
                <a:tab pos="6990715" algn="l"/>
              </a:tabLst>
            </a:pPr>
            <a:r>
              <a:rPr sz="2800" i="1" dirty="0">
                <a:latin typeface="Times New Roman"/>
                <a:cs typeface="Times New Roman"/>
              </a:rPr>
              <a:t>Th</a:t>
            </a:r>
            <a:r>
              <a:rPr sz="2800" i="1" spc="-5" dirty="0">
                <a:latin typeface="Times New Roman"/>
                <a:cs typeface="Times New Roman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Times New Roman"/>
                <a:cs typeface="Times New Roman"/>
              </a:rPr>
              <a:t>Curv</a:t>
            </a:r>
            <a:r>
              <a:rPr sz="2800" i="1" dirty="0">
                <a:latin typeface="Times New Roman"/>
                <a:cs typeface="Times New Roman"/>
              </a:rPr>
              <a:t>a</a:t>
            </a:r>
            <a:r>
              <a:rPr sz="2800" i="1" spc="-5" dirty="0">
                <a:latin typeface="Times New Roman"/>
                <a:cs typeface="Times New Roman"/>
              </a:rPr>
              <a:t>t</a:t>
            </a:r>
            <a:r>
              <a:rPr sz="2800" i="1" spc="-15" dirty="0">
                <a:latin typeface="Times New Roman"/>
                <a:cs typeface="Times New Roman"/>
              </a:rPr>
              <a:t>u</a:t>
            </a:r>
            <a:r>
              <a:rPr sz="2800" i="1" spc="-220" dirty="0">
                <a:latin typeface="Times New Roman"/>
                <a:cs typeface="Times New Roman"/>
              </a:rPr>
              <a:t>r</a:t>
            </a:r>
            <a:r>
              <a:rPr sz="2800" i="1" spc="-5" dirty="0">
                <a:latin typeface="Times New Roman"/>
                <a:cs typeface="Times New Roman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	o</a:t>
            </a:r>
            <a:r>
              <a:rPr sz="2800" i="1" spc="-5" dirty="0">
                <a:latin typeface="Times New Roman"/>
                <a:cs typeface="Times New Roman"/>
              </a:rPr>
              <a:t>f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Times New Roman"/>
                <a:cs typeface="Times New Roman"/>
              </a:rPr>
              <a:t>t</a:t>
            </a:r>
            <a:r>
              <a:rPr sz="2800" i="1" dirty="0">
                <a:latin typeface="Times New Roman"/>
                <a:cs typeface="Times New Roman"/>
              </a:rPr>
              <a:t>h</a:t>
            </a:r>
            <a:r>
              <a:rPr sz="2800" i="1" spc="-5" dirty="0">
                <a:latin typeface="Times New Roman"/>
                <a:cs typeface="Times New Roman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Times New Roman"/>
                <a:cs typeface="Times New Roman"/>
              </a:rPr>
              <a:t>Ea</a:t>
            </a:r>
            <a:r>
              <a:rPr sz="2800" i="1" dirty="0">
                <a:latin typeface="Times New Roman"/>
                <a:cs typeface="Times New Roman"/>
              </a:rPr>
              <a:t>rt</a:t>
            </a:r>
            <a:r>
              <a:rPr sz="2800" i="1" spc="-5" dirty="0">
                <a:latin typeface="Times New Roman"/>
                <a:cs typeface="Times New Roman"/>
              </a:rPr>
              <a:t>h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Times New Roman"/>
                <a:cs typeface="Times New Roman"/>
              </a:rPr>
              <a:t>may</a:t>
            </a:r>
            <a:r>
              <a:rPr sz="2800" i="1" dirty="0">
                <a:latin typeface="Times New Roman"/>
                <a:cs typeface="Times New Roman"/>
              </a:rPr>
              <a:t>	a</a:t>
            </a:r>
            <a:r>
              <a:rPr sz="2800" i="1" spc="-5" dirty="0">
                <a:latin typeface="Times New Roman"/>
                <a:cs typeface="Times New Roman"/>
              </a:rPr>
              <a:t>ffect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Times New Roman"/>
                <a:cs typeface="Times New Roman"/>
              </a:rPr>
              <a:t>t</a:t>
            </a:r>
            <a:r>
              <a:rPr sz="2800" i="1" dirty="0">
                <a:latin typeface="Times New Roman"/>
                <a:cs typeface="Times New Roman"/>
              </a:rPr>
              <a:t>h</a:t>
            </a:r>
            <a:r>
              <a:rPr sz="2800" i="1" spc="-5" dirty="0">
                <a:latin typeface="Times New Roman"/>
                <a:cs typeface="Times New Roman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Times New Roman"/>
                <a:cs typeface="Times New Roman"/>
              </a:rPr>
              <a:t>st</a:t>
            </a:r>
            <a:r>
              <a:rPr sz="2800" i="1" dirty="0">
                <a:latin typeface="Times New Roman"/>
                <a:cs typeface="Times New Roman"/>
              </a:rPr>
              <a:t>a</a:t>
            </a:r>
            <a:r>
              <a:rPr sz="2800" i="1" spc="-5" dirty="0">
                <a:latin typeface="Times New Roman"/>
                <a:cs typeface="Times New Roman"/>
              </a:rPr>
              <a:t>ff  </a:t>
            </a:r>
            <a:r>
              <a:rPr sz="2800" i="1" spc="-25" dirty="0">
                <a:latin typeface="Times New Roman"/>
                <a:cs typeface="Times New Roman"/>
              </a:rPr>
              <a:t>readings </a:t>
            </a:r>
            <a:r>
              <a:rPr sz="2800" i="1" spc="-5" dirty="0">
                <a:latin typeface="Times New Roman"/>
                <a:cs typeface="Times New Roman"/>
              </a:rPr>
              <a:t>when </a:t>
            </a:r>
            <a:r>
              <a:rPr sz="2800" i="1" dirty="0">
                <a:latin typeface="Times New Roman"/>
                <a:cs typeface="Times New Roman"/>
              </a:rPr>
              <a:t>the distance </a:t>
            </a:r>
            <a:r>
              <a:rPr sz="2800" i="1" spc="-5" dirty="0">
                <a:latin typeface="Times New Roman"/>
                <a:cs typeface="Times New Roman"/>
              </a:rPr>
              <a:t>of </a:t>
            </a:r>
            <a:r>
              <a:rPr sz="2800" i="1" dirty="0">
                <a:latin typeface="Times New Roman"/>
                <a:cs typeface="Times New Roman"/>
              </a:rPr>
              <a:t>sight </a:t>
            </a:r>
            <a:r>
              <a:rPr sz="2800" i="1" spc="-5" dirty="0">
                <a:latin typeface="Times New Roman"/>
                <a:cs typeface="Times New Roman"/>
              </a:rPr>
              <a:t>is</a:t>
            </a:r>
            <a:r>
              <a:rPr sz="2800" i="1" spc="-30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long.</a:t>
            </a:r>
            <a:endParaRPr sz="2800">
              <a:latin typeface="Times New Roman"/>
              <a:cs typeface="Times New Roman"/>
            </a:endParaRPr>
          </a:p>
          <a:p>
            <a:pPr marL="561340" marR="319405" lvl="1" indent="-22860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0357"/>
              <a:buFont typeface="Wingdings"/>
              <a:buChar char=""/>
              <a:tabLst>
                <a:tab pos="571500" algn="l"/>
              </a:tabLst>
            </a:pPr>
            <a:r>
              <a:rPr sz="2800" i="1" dirty="0">
                <a:latin typeface="Times New Roman"/>
                <a:cs typeface="Times New Roman"/>
              </a:rPr>
              <a:t>The </a:t>
            </a:r>
            <a:r>
              <a:rPr sz="2800" i="1" spc="-5" dirty="0">
                <a:latin typeface="Times New Roman"/>
                <a:cs typeface="Times New Roman"/>
              </a:rPr>
              <a:t>effect of </a:t>
            </a:r>
            <a:r>
              <a:rPr sz="2800" i="1" spc="-35" dirty="0">
                <a:latin typeface="Times New Roman"/>
                <a:cs typeface="Times New Roman"/>
              </a:rPr>
              <a:t>refraction </a:t>
            </a:r>
            <a:r>
              <a:rPr sz="2800" i="1" spc="-5" dirty="0">
                <a:latin typeface="Times New Roman"/>
                <a:cs typeface="Times New Roman"/>
              </a:rPr>
              <a:t>may cause a </a:t>
            </a:r>
            <a:r>
              <a:rPr sz="2800" i="1" spc="-45" dirty="0">
                <a:latin typeface="Times New Roman"/>
                <a:cs typeface="Times New Roman"/>
              </a:rPr>
              <a:t>wrong</a:t>
            </a:r>
            <a:r>
              <a:rPr sz="2800" i="1" spc="-16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staff  </a:t>
            </a:r>
            <a:r>
              <a:rPr sz="2800" i="1" spc="-40" dirty="0">
                <a:latin typeface="Times New Roman"/>
                <a:cs typeface="Times New Roman"/>
              </a:rPr>
              <a:t>reading</a:t>
            </a:r>
            <a:endParaRPr sz="2800">
              <a:latin typeface="Times New Roman"/>
              <a:cs typeface="Times New Roman"/>
            </a:endParaRPr>
          </a:p>
          <a:p>
            <a:pPr marL="561340" marR="5080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0357"/>
              <a:buFont typeface="Wingdings"/>
              <a:buChar char=""/>
              <a:tabLst>
                <a:tab pos="572135" algn="l"/>
                <a:tab pos="1542415" algn="l"/>
                <a:tab pos="2158365" algn="l"/>
                <a:tab pos="3045460" algn="l"/>
                <a:tab pos="4074160" algn="l"/>
                <a:tab pos="4509135" algn="l"/>
                <a:tab pos="5274310" algn="l"/>
                <a:tab pos="6659880" algn="l"/>
                <a:tab pos="7328534" algn="l"/>
              </a:tabLst>
            </a:pPr>
            <a:r>
              <a:rPr sz="2800" i="1" dirty="0">
                <a:latin typeface="Times New Roman"/>
                <a:cs typeface="Times New Roman"/>
              </a:rPr>
              <a:t>Th</a:t>
            </a:r>
            <a:r>
              <a:rPr sz="2800" i="1" spc="-10" dirty="0">
                <a:latin typeface="Times New Roman"/>
                <a:cs typeface="Times New Roman"/>
              </a:rPr>
              <a:t>e</a:t>
            </a:r>
            <a:r>
              <a:rPr sz="2800" i="1" spc="-220" dirty="0">
                <a:latin typeface="Times New Roman"/>
                <a:cs typeface="Times New Roman"/>
              </a:rPr>
              <a:t>r</a:t>
            </a:r>
            <a:r>
              <a:rPr sz="2800" i="1" spc="-5" dirty="0">
                <a:latin typeface="Times New Roman"/>
                <a:cs typeface="Times New Roman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	a</a:t>
            </a:r>
            <a:r>
              <a:rPr sz="2800" i="1" spc="-220" dirty="0">
                <a:latin typeface="Times New Roman"/>
                <a:cs typeface="Times New Roman"/>
              </a:rPr>
              <a:t>r</a:t>
            </a:r>
            <a:r>
              <a:rPr sz="2800" i="1" spc="-5" dirty="0">
                <a:latin typeface="Times New Roman"/>
                <a:cs typeface="Times New Roman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Times New Roman"/>
                <a:cs typeface="Times New Roman"/>
              </a:rPr>
              <a:t>s</a:t>
            </a:r>
            <a:r>
              <a:rPr sz="2800" i="1" dirty="0">
                <a:latin typeface="Times New Roman"/>
                <a:cs typeface="Times New Roman"/>
              </a:rPr>
              <a:t>o</a:t>
            </a:r>
            <a:r>
              <a:rPr sz="2800" i="1" spc="-10" dirty="0">
                <a:latin typeface="Times New Roman"/>
                <a:cs typeface="Times New Roman"/>
              </a:rPr>
              <a:t>m</a:t>
            </a:r>
            <a:r>
              <a:rPr sz="2800" i="1" spc="-5" dirty="0">
                <a:latin typeface="Times New Roman"/>
                <a:cs typeface="Times New Roman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15" dirty="0">
                <a:latin typeface="Times New Roman"/>
                <a:cs typeface="Times New Roman"/>
              </a:rPr>
              <a:t>e</a:t>
            </a:r>
            <a:r>
              <a:rPr sz="2800" i="1" spc="-5" dirty="0">
                <a:latin typeface="Times New Roman"/>
                <a:cs typeface="Times New Roman"/>
              </a:rPr>
              <a:t>r</a:t>
            </a:r>
            <a:r>
              <a:rPr sz="2800" i="1" spc="-220" dirty="0">
                <a:latin typeface="Times New Roman"/>
                <a:cs typeface="Times New Roman"/>
              </a:rPr>
              <a:t>r</a:t>
            </a:r>
            <a:r>
              <a:rPr sz="2800" i="1" dirty="0">
                <a:latin typeface="Times New Roman"/>
                <a:cs typeface="Times New Roman"/>
              </a:rPr>
              <a:t>o</a:t>
            </a:r>
            <a:r>
              <a:rPr sz="2800" i="1" spc="-5" dirty="0">
                <a:latin typeface="Times New Roman"/>
                <a:cs typeface="Times New Roman"/>
              </a:rPr>
              <a:t>rs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Times New Roman"/>
                <a:cs typeface="Times New Roman"/>
              </a:rPr>
              <a:t>in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Times New Roman"/>
                <a:cs typeface="Times New Roman"/>
              </a:rPr>
              <a:t>st</a:t>
            </a:r>
            <a:r>
              <a:rPr sz="2800" i="1" spc="5" dirty="0">
                <a:latin typeface="Times New Roman"/>
                <a:cs typeface="Times New Roman"/>
              </a:rPr>
              <a:t>a</a:t>
            </a:r>
            <a:r>
              <a:rPr sz="2800" i="1" spc="-5" dirty="0">
                <a:latin typeface="Times New Roman"/>
                <a:cs typeface="Times New Roman"/>
              </a:rPr>
              <a:t>ff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220" dirty="0">
                <a:latin typeface="Times New Roman"/>
                <a:cs typeface="Times New Roman"/>
              </a:rPr>
              <a:t>r</a:t>
            </a:r>
            <a:r>
              <a:rPr sz="2800" i="1" spc="-5" dirty="0">
                <a:latin typeface="Times New Roman"/>
                <a:cs typeface="Times New Roman"/>
              </a:rPr>
              <a:t>ead</a:t>
            </a:r>
            <a:r>
              <a:rPr sz="2800" i="1" dirty="0">
                <a:latin typeface="Times New Roman"/>
                <a:cs typeface="Times New Roman"/>
              </a:rPr>
              <a:t>i</a:t>
            </a:r>
            <a:r>
              <a:rPr sz="2800" i="1" spc="-5" dirty="0">
                <a:latin typeface="Times New Roman"/>
                <a:cs typeface="Times New Roman"/>
              </a:rPr>
              <a:t>ngs</a:t>
            </a:r>
            <a:r>
              <a:rPr sz="2800" i="1" dirty="0">
                <a:latin typeface="Times New Roman"/>
                <a:cs typeface="Times New Roman"/>
              </a:rPr>
              <a:t>	du</a:t>
            </a:r>
            <a:r>
              <a:rPr sz="2800" i="1" spc="-5" dirty="0">
                <a:latin typeface="Times New Roman"/>
                <a:cs typeface="Times New Roman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15" dirty="0">
                <a:latin typeface="Times New Roman"/>
                <a:cs typeface="Times New Roman"/>
              </a:rPr>
              <a:t>t</a:t>
            </a:r>
            <a:r>
              <a:rPr sz="2800" i="1" spc="-5" dirty="0">
                <a:latin typeface="Times New Roman"/>
                <a:cs typeface="Times New Roman"/>
              </a:rPr>
              <a:t>o  </a:t>
            </a:r>
            <a:r>
              <a:rPr sz="2800" i="1" dirty="0">
                <a:latin typeface="Times New Roman"/>
                <a:cs typeface="Times New Roman"/>
              </a:rPr>
              <a:t>high </a:t>
            </a:r>
            <a:r>
              <a:rPr sz="2800" i="1" spc="-5" dirty="0">
                <a:latin typeface="Times New Roman"/>
                <a:cs typeface="Times New Roman"/>
              </a:rPr>
              <a:t>velocity</a:t>
            </a:r>
            <a:r>
              <a:rPr sz="2800" i="1" spc="-18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wind.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8011" y="786383"/>
            <a:ext cx="7543762" cy="5228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674" y="780415"/>
            <a:ext cx="5878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Definitions </a:t>
            </a:r>
            <a:r>
              <a:rPr spc="15" dirty="0"/>
              <a:t>used </a:t>
            </a:r>
            <a:r>
              <a:rPr spc="-125" dirty="0"/>
              <a:t>in</a:t>
            </a:r>
            <a:r>
              <a:rPr spc="-610" dirty="0"/>
              <a:t> </a:t>
            </a:r>
            <a:r>
              <a:rPr spc="-180" dirty="0"/>
              <a:t>levelling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353439"/>
            <a:ext cx="7263130" cy="409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439420" indent="-273050">
              <a:lnSpc>
                <a:spcPct val="100000"/>
              </a:lnSpc>
              <a:spcBef>
                <a:spcPts val="100"/>
              </a:spcBef>
              <a:buClr>
                <a:srgbClr val="D24617"/>
              </a:buClr>
              <a:buSzPct val="84722"/>
              <a:buFont typeface="Arial"/>
              <a:buChar char=""/>
              <a:tabLst>
                <a:tab pos="285750" algn="l"/>
                <a:tab pos="3973829" algn="l"/>
              </a:tabLst>
            </a:pPr>
            <a:r>
              <a:rPr sz="3600" i="1" spc="-420" dirty="0">
                <a:solidFill>
                  <a:srgbClr val="0000FF"/>
                </a:solidFill>
                <a:latin typeface="Times New Roman"/>
                <a:cs typeface="Times New Roman"/>
              </a:rPr>
              <a:t>Level </a:t>
            </a:r>
            <a:r>
              <a:rPr sz="3600" i="1" spc="-360" dirty="0">
                <a:solidFill>
                  <a:srgbClr val="0000FF"/>
                </a:solidFill>
                <a:latin typeface="Times New Roman"/>
                <a:cs typeface="Times New Roman"/>
              </a:rPr>
              <a:t>surface</a:t>
            </a:r>
            <a:r>
              <a:rPr sz="3600" i="1" spc="-360" dirty="0">
                <a:latin typeface="Times New Roman"/>
                <a:cs typeface="Times New Roman"/>
              </a:rPr>
              <a:t>:- </a:t>
            </a:r>
            <a:r>
              <a:rPr sz="3600" i="1" spc="-165" dirty="0">
                <a:latin typeface="Times New Roman"/>
                <a:cs typeface="Times New Roman"/>
              </a:rPr>
              <a:t>It </a:t>
            </a:r>
            <a:r>
              <a:rPr sz="3600" i="1" spc="-325" dirty="0">
                <a:latin typeface="Times New Roman"/>
                <a:cs typeface="Times New Roman"/>
              </a:rPr>
              <a:t>is </a:t>
            </a:r>
            <a:r>
              <a:rPr sz="3600" i="1" spc="-280" dirty="0">
                <a:latin typeface="Times New Roman"/>
                <a:cs typeface="Times New Roman"/>
              </a:rPr>
              <a:t>the </a:t>
            </a:r>
            <a:r>
              <a:rPr sz="3600" i="1" spc="-405" dirty="0">
                <a:latin typeface="Times New Roman"/>
                <a:cs typeface="Times New Roman"/>
              </a:rPr>
              <a:t>surface </a:t>
            </a:r>
            <a:r>
              <a:rPr sz="3600" i="1" spc="-325" dirty="0">
                <a:latin typeface="Times New Roman"/>
                <a:cs typeface="Times New Roman"/>
              </a:rPr>
              <a:t>parallel </a:t>
            </a:r>
            <a:r>
              <a:rPr sz="3600" i="1" spc="-280" dirty="0">
                <a:latin typeface="Times New Roman"/>
                <a:cs typeface="Times New Roman"/>
              </a:rPr>
              <a:t>to </a:t>
            </a:r>
            <a:r>
              <a:rPr sz="3600" i="1" spc="-455" dirty="0">
                <a:latin typeface="Times New Roman"/>
                <a:cs typeface="Times New Roman"/>
              </a:rPr>
              <a:t>the  </a:t>
            </a:r>
            <a:r>
              <a:rPr sz="3600" i="1" spc="-425" dirty="0">
                <a:latin typeface="Times New Roman"/>
                <a:cs typeface="Times New Roman"/>
              </a:rPr>
              <a:t>mean</a:t>
            </a:r>
            <a:r>
              <a:rPr sz="3600" i="1" spc="-100" dirty="0">
                <a:latin typeface="Times New Roman"/>
                <a:cs typeface="Times New Roman"/>
              </a:rPr>
              <a:t> </a:t>
            </a:r>
            <a:r>
              <a:rPr sz="3600" i="1" spc="-355" dirty="0">
                <a:latin typeface="Times New Roman"/>
                <a:cs typeface="Times New Roman"/>
              </a:rPr>
              <a:t>spheroidal</a:t>
            </a:r>
            <a:r>
              <a:rPr sz="3600" i="1" spc="-105" dirty="0">
                <a:latin typeface="Times New Roman"/>
                <a:cs typeface="Times New Roman"/>
              </a:rPr>
              <a:t> </a:t>
            </a:r>
            <a:r>
              <a:rPr sz="3600" i="1" spc="-405" dirty="0">
                <a:latin typeface="Times New Roman"/>
                <a:cs typeface="Times New Roman"/>
              </a:rPr>
              <a:t>surface	</a:t>
            </a:r>
            <a:r>
              <a:rPr sz="3600" i="1" spc="-315" dirty="0">
                <a:latin typeface="Times New Roman"/>
                <a:cs typeface="Times New Roman"/>
              </a:rPr>
              <a:t>of </a:t>
            </a:r>
            <a:r>
              <a:rPr sz="3600" i="1" spc="-280" dirty="0">
                <a:latin typeface="Times New Roman"/>
                <a:cs typeface="Times New Roman"/>
              </a:rPr>
              <a:t>the</a:t>
            </a:r>
            <a:r>
              <a:rPr sz="3600" i="1" spc="-575" dirty="0">
                <a:latin typeface="Times New Roman"/>
                <a:cs typeface="Times New Roman"/>
              </a:rPr>
              <a:t> </a:t>
            </a:r>
            <a:r>
              <a:rPr sz="3600" i="1" spc="-285" dirty="0">
                <a:latin typeface="Times New Roman"/>
                <a:cs typeface="Times New Roman"/>
              </a:rPr>
              <a:t>earth</a:t>
            </a:r>
            <a:endParaRPr sz="360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722"/>
              <a:buFont typeface="Arial"/>
              <a:buChar char=""/>
              <a:tabLst>
                <a:tab pos="285750" algn="l"/>
              </a:tabLst>
            </a:pPr>
            <a:r>
              <a:rPr sz="3600" i="1" spc="-420" dirty="0">
                <a:solidFill>
                  <a:srgbClr val="0000FF"/>
                </a:solidFill>
                <a:latin typeface="Times New Roman"/>
                <a:cs typeface="Times New Roman"/>
              </a:rPr>
              <a:t>Level </a:t>
            </a:r>
            <a:r>
              <a:rPr sz="3600" i="1" spc="-235" dirty="0">
                <a:solidFill>
                  <a:srgbClr val="0000FF"/>
                </a:solidFill>
                <a:latin typeface="Times New Roman"/>
                <a:cs typeface="Times New Roman"/>
              </a:rPr>
              <a:t>line</a:t>
            </a:r>
            <a:r>
              <a:rPr sz="3600" i="1" spc="-235" dirty="0">
                <a:latin typeface="Times New Roman"/>
                <a:cs typeface="Times New Roman"/>
              </a:rPr>
              <a:t>:- </a:t>
            </a:r>
            <a:r>
              <a:rPr sz="3600" i="1" spc="-365" dirty="0">
                <a:latin typeface="Times New Roman"/>
                <a:cs typeface="Times New Roman"/>
              </a:rPr>
              <a:t>Line </a:t>
            </a:r>
            <a:r>
              <a:rPr sz="3600" i="1" spc="-290" dirty="0">
                <a:latin typeface="Times New Roman"/>
                <a:cs typeface="Times New Roman"/>
              </a:rPr>
              <a:t>lying </a:t>
            </a:r>
            <a:r>
              <a:rPr sz="3600" i="1" spc="-395" dirty="0">
                <a:latin typeface="Times New Roman"/>
                <a:cs typeface="Times New Roman"/>
              </a:rPr>
              <a:t>on </a:t>
            </a:r>
            <a:r>
              <a:rPr sz="3600" i="1" spc="-355" dirty="0">
                <a:latin typeface="Times New Roman"/>
                <a:cs typeface="Times New Roman"/>
              </a:rPr>
              <a:t>level</a:t>
            </a:r>
            <a:r>
              <a:rPr sz="3600" i="1" spc="-555" dirty="0">
                <a:latin typeface="Times New Roman"/>
                <a:cs typeface="Times New Roman"/>
              </a:rPr>
              <a:t> </a:t>
            </a:r>
            <a:r>
              <a:rPr sz="3600" i="1" spc="-350" dirty="0">
                <a:latin typeface="Times New Roman"/>
                <a:cs typeface="Times New Roman"/>
              </a:rPr>
              <a:t>surface.</a:t>
            </a:r>
            <a:endParaRPr sz="3600">
              <a:latin typeface="Times New Roman"/>
              <a:cs typeface="Times New Roman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722"/>
              <a:buFont typeface="Arial"/>
              <a:buChar char=""/>
              <a:tabLst>
                <a:tab pos="285750" algn="l"/>
              </a:tabLst>
            </a:pPr>
            <a:r>
              <a:rPr sz="3600" i="1" spc="-290" dirty="0">
                <a:solidFill>
                  <a:srgbClr val="0000FF"/>
                </a:solidFill>
                <a:latin typeface="Times New Roman"/>
                <a:cs typeface="Times New Roman"/>
              </a:rPr>
              <a:t>Horizontal </a:t>
            </a:r>
            <a:r>
              <a:rPr sz="3600" i="1" spc="-285" dirty="0">
                <a:solidFill>
                  <a:srgbClr val="0000FF"/>
                </a:solidFill>
                <a:latin typeface="Times New Roman"/>
                <a:cs typeface="Times New Roman"/>
              </a:rPr>
              <a:t>plane</a:t>
            </a:r>
            <a:r>
              <a:rPr sz="3600" i="1" spc="-285" dirty="0">
                <a:latin typeface="Times New Roman"/>
                <a:cs typeface="Times New Roman"/>
              </a:rPr>
              <a:t>:- </a:t>
            </a:r>
            <a:r>
              <a:rPr sz="3600" i="1" spc="-290" dirty="0">
                <a:latin typeface="Times New Roman"/>
                <a:cs typeface="Times New Roman"/>
              </a:rPr>
              <a:t>Horizontal </a:t>
            </a:r>
            <a:r>
              <a:rPr sz="3600" i="1" spc="-330" dirty="0">
                <a:latin typeface="Times New Roman"/>
                <a:cs typeface="Times New Roman"/>
              </a:rPr>
              <a:t>plane through </a:t>
            </a:r>
            <a:r>
              <a:rPr sz="3600" i="1" spc="-900" dirty="0">
                <a:latin typeface="Times New Roman"/>
                <a:cs typeface="Times New Roman"/>
              </a:rPr>
              <a:t>a </a:t>
            </a:r>
            <a:r>
              <a:rPr sz="3600" i="1" spc="-275" dirty="0">
                <a:latin typeface="Times New Roman"/>
                <a:cs typeface="Times New Roman"/>
              </a:rPr>
              <a:t>point </a:t>
            </a:r>
            <a:r>
              <a:rPr sz="3600" i="1" spc="-325" dirty="0">
                <a:latin typeface="Times New Roman"/>
                <a:cs typeface="Times New Roman"/>
              </a:rPr>
              <a:t>is </a:t>
            </a:r>
            <a:r>
              <a:rPr sz="3600" i="1" spc="-375" dirty="0">
                <a:latin typeface="Times New Roman"/>
                <a:cs typeface="Times New Roman"/>
              </a:rPr>
              <a:t>a </a:t>
            </a:r>
            <a:r>
              <a:rPr sz="3600" i="1" spc="-335" dirty="0">
                <a:latin typeface="Times New Roman"/>
                <a:cs typeface="Times New Roman"/>
              </a:rPr>
              <a:t>plane </a:t>
            </a:r>
            <a:r>
              <a:rPr sz="3600" i="1" spc="-280" dirty="0">
                <a:latin typeface="Times New Roman"/>
                <a:cs typeface="Times New Roman"/>
              </a:rPr>
              <a:t>tangential to </a:t>
            </a:r>
            <a:r>
              <a:rPr sz="3600" i="1" spc="-355" dirty="0">
                <a:latin typeface="Times New Roman"/>
                <a:cs typeface="Times New Roman"/>
              </a:rPr>
              <a:t>level</a:t>
            </a:r>
            <a:r>
              <a:rPr sz="3600" i="1" spc="-565" dirty="0">
                <a:latin typeface="Times New Roman"/>
                <a:cs typeface="Times New Roman"/>
              </a:rPr>
              <a:t> </a:t>
            </a:r>
            <a:r>
              <a:rPr sz="3600" i="1" spc="-350" dirty="0">
                <a:latin typeface="Times New Roman"/>
                <a:cs typeface="Times New Roman"/>
              </a:rPr>
              <a:t>surface.</a:t>
            </a:r>
            <a:endParaRPr sz="3600">
              <a:latin typeface="Times New Roman"/>
              <a:cs typeface="Times New Roman"/>
            </a:endParaRPr>
          </a:p>
          <a:p>
            <a:pPr marL="285115" marR="19050" indent="-273050">
              <a:lnSpc>
                <a:spcPct val="100000"/>
              </a:lnSpc>
              <a:spcBef>
                <a:spcPts val="605"/>
              </a:spcBef>
              <a:buClr>
                <a:srgbClr val="D24617"/>
              </a:buClr>
              <a:buSzPct val="84722"/>
              <a:buFont typeface="Arial"/>
              <a:buChar char=""/>
              <a:tabLst>
                <a:tab pos="285750" algn="l"/>
              </a:tabLst>
            </a:pPr>
            <a:r>
              <a:rPr sz="3600" i="1" spc="-290" dirty="0">
                <a:solidFill>
                  <a:srgbClr val="0000FF"/>
                </a:solidFill>
                <a:latin typeface="Times New Roman"/>
                <a:cs typeface="Times New Roman"/>
              </a:rPr>
              <a:t>Horizontal </a:t>
            </a:r>
            <a:r>
              <a:rPr sz="3600" i="1" spc="-235" dirty="0">
                <a:solidFill>
                  <a:srgbClr val="0000FF"/>
                </a:solidFill>
                <a:latin typeface="Times New Roman"/>
                <a:cs typeface="Times New Roman"/>
              </a:rPr>
              <a:t>line</a:t>
            </a:r>
            <a:r>
              <a:rPr sz="3600" i="1" spc="-235" dirty="0">
                <a:latin typeface="Times New Roman"/>
                <a:cs typeface="Times New Roman"/>
              </a:rPr>
              <a:t>:- </a:t>
            </a:r>
            <a:r>
              <a:rPr sz="3600" i="1" spc="-165" dirty="0">
                <a:latin typeface="Times New Roman"/>
                <a:cs typeface="Times New Roman"/>
              </a:rPr>
              <a:t>It </a:t>
            </a:r>
            <a:r>
              <a:rPr sz="3600" i="1" spc="-325" dirty="0">
                <a:latin typeface="Times New Roman"/>
                <a:cs typeface="Times New Roman"/>
              </a:rPr>
              <a:t>is </a:t>
            </a:r>
            <a:r>
              <a:rPr sz="3600" i="1" spc="-375" dirty="0">
                <a:latin typeface="Times New Roman"/>
                <a:cs typeface="Times New Roman"/>
              </a:rPr>
              <a:t>a </a:t>
            </a:r>
            <a:r>
              <a:rPr sz="3600" i="1" spc="-310" dirty="0">
                <a:latin typeface="Times New Roman"/>
                <a:cs typeface="Times New Roman"/>
              </a:rPr>
              <a:t>straight </a:t>
            </a:r>
            <a:r>
              <a:rPr sz="3600" i="1" spc="-265" dirty="0">
                <a:latin typeface="Times New Roman"/>
                <a:cs typeface="Times New Roman"/>
              </a:rPr>
              <a:t>line </a:t>
            </a:r>
            <a:r>
              <a:rPr sz="3600" i="1" spc="-335" dirty="0">
                <a:latin typeface="Times New Roman"/>
                <a:cs typeface="Times New Roman"/>
              </a:rPr>
              <a:t>tangential  </a:t>
            </a:r>
            <a:r>
              <a:rPr sz="3600" i="1" spc="-280" dirty="0">
                <a:latin typeface="Times New Roman"/>
                <a:cs typeface="Times New Roman"/>
              </a:rPr>
              <a:t>to </a:t>
            </a:r>
            <a:r>
              <a:rPr sz="3600" i="1" spc="-355" dirty="0">
                <a:latin typeface="Times New Roman"/>
                <a:cs typeface="Times New Roman"/>
              </a:rPr>
              <a:t>level</a:t>
            </a:r>
            <a:r>
              <a:rPr sz="3600" i="1" spc="-30" dirty="0">
                <a:latin typeface="Times New Roman"/>
                <a:cs typeface="Times New Roman"/>
              </a:rPr>
              <a:t> </a:t>
            </a:r>
            <a:r>
              <a:rPr sz="3600" i="1" spc="-204" dirty="0">
                <a:latin typeface="Times New Roman"/>
                <a:cs typeface="Times New Roman"/>
              </a:rPr>
              <a:t>line.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560654"/>
            <a:ext cx="8021320" cy="456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99060" indent="-273050">
              <a:lnSpc>
                <a:spcPct val="100000"/>
              </a:lnSpc>
              <a:spcBef>
                <a:spcPts val="105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275" dirty="0">
                <a:solidFill>
                  <a:srgbClr val="0000FF"/>
                </a:solidFill>
                <a:latin typeface="Times New Roman"/>
                <a:cs typeface="Times New Roman"/>
              </a:rPr>
              <a:t>Datum:</a:t>
            </a:r>
            <a:r>
              <a:rPr sz="3200" i="1" spc="-275" dirty="0">
                <a:latin typeface="Times New Roman"/>
                <a:cs typeface="Times New Roman"/>
              </a:rPr>
              <a:t>- </a:t>
            </a:r>
            <a:r>
              <a:rPr sz="3200" i="1" spc="-420" dirty="0">
                <a:latin typeface="Times New Roman"/>
                <a:cs typeface="Times New Roman"/>
              </a:rPr>
              <a:t>“It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00" dirty="0">
                <a:latin typeface="Times New Roman"/>
                <a:cs typeface="Times New Roman"/>
              </a:rPr>
              <a:t>an </a:t>
            </a:r>
            <a:r>
              <a:rPr sz="3200" i="1" spc="-310" dirty="0">
                <a:latin typeface="Times New Roman"/>
                <a:cs typeface="Times New Roman"/>
              </a:rPr>
              <a:t>arbitrary </a:t>
            </a:r>
            <a:r>
              <a:rPr sz="3200" i="1" spc="-300" dirty="0">
                <a:latin typeface="Times New Roman"/>
                <a:cs typeface="Times New Roman"/>
              </a:rPr>
              <a:t>level </a:t>
            </a:r>
            <a:r>
              <a:rPr sz="3200" i="1" spc="-360" dirty="0">
                <a:latin typeface="Times New Roman"/>
                <a:cs typeface="Times New Roman"/>
              </a:rPr>
              <a:t>surface </a:t>
            </a:r>
            <a:r>
              <a:rPr sz="3200" i="1" spc="-350" dirty="0">
                <a:latin typeface="Times New Roman"/>
                <a:cs typeface="Times New Roman"/>
              </a:rPr>
              <a:t>from </a:t>
            </a:r>
            <a:r>
              <a:rPr sz="3200" i="1" spc="-345" dirty="0">
                <a:latin typeface="Times New Roman"/>
                <a:cs typeface="Times New Roman"/>
              </a:rPr>
              <a:t>which  </a:t>
            </a:r>
            <a:r>
              <a:rPr sz="3200" i="1" spc="-300" dirty="0">
                <a:latin typeface="Times New Roman"/>
                <a:cs typeface="Times New Roman"/>
              </a:rPr>
              <a:t>elevation </a:t>
            </a:r>
            <a:r>
              <a:rPr sz="3200" i="1" spc="-280" dirty="0">
                <a:latin typeface="Times New Roman"/>
                <a:cs typeface="Times New Roman"/>
              </a:rPr>
              <a:t>of points </a:t>
            </a:r>
            <a:r>
              <a:rPr sz="3200" i="1" spc="-409" dirty="0">
                <a:latin typeface="Times New Roman"/>
                <a:cs typeface="Times New Roman"/>
              </a:rPr>
              <a:t>may </a:t>
            </a:r>
            <a:r>
              <a:rPr sz="3200" i="1" spc="-430" dirty="0">
                <a:latin typeface="Times New Roman"/>
                <a:cs typeface="Times New Roman"/>
              </a:rPr>
              <a:t>be </a:t>
            </a:r>
            <a:r>
              <a:rPr sz="3200" i="1" spc="-375" dirty="0">
                <a:latin typeface="Times New Roman"/>
                <a:cs typeface="Times New Roman"/>
              </a:rPr>
              <a:t>referred”. </a:t>
            </a:r>
            <a:r>
              <a:rPr sz="3200" i="1" spc="-250" dirty="0">
                <a:latin typeface="Times New Roman"/>
                <a:cs typeface="Times New Roman"/>
              </a:rPr>
              <a:t>In </a:t>
            </a:r>
            <a:r>
              <a:rPr sz="3200" i="1" spc="-260" dirty="0">
                <a:latin typeface="Times New Roman"/>
                <a:cs typeface="Times New Roman"/>
              </a:rPr>
              <a:t>India </a:t>
            </a:r>
            <a:r>
              <a:rPr sz="3200" i="1" spc="-375" dirty="0">
                <a:latin typeface="Times New Roman"/>
                <a:cs typeface="Times New Roman"/>
              </a:rPr>
              <a:t>mean </a:t>
            </a:r>
            <a:r>
              <a:rPr sz="3200" i="1" spc="-400" dirty="0">
                <a:latin typeface="Times New Roman"/>
                <a:cs typeface="Times New Roman"/>
              </a:rPr>
              <a:t>sea </a:t>
            </a:r>
            <a:r>
              <a:rPr sz="3200" i="1" spc="-300" dirty="0">
                <a:latin typeface="Times New Roman"/>
                <a:cs typeface="Times New Roman"/>
              </a:rPr>
              <a:t>level 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60" dirty="0">
                <a:latin typeface="Times New Roman"/>
                <a:cs typeface="Times New Roman"/>
              </a:rPr>
              <a:t>considered </a:t>
            </a:r>
            <a:r>
              <a:rPr sz="3200" i="1" spc="-390" dirty="0">
                <a:latin typeface="Times New Roman"/>
                <a:cs typeface="Times New Roman"/>
              </a:rPr>
              <a:t>as </a:t>
            </a:r>
            <a:r>
              <a:rPr sz="3200" i="1" spc="-300" dirty="0">
                <a:latin typeface="Times New Roman"/>
                <a:cs typeface="Times New Roman"/>
              </a:rPr>
              <a:t>datum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340" dirty="0">
                <a:latin typeface="Times New Roman"/>
                <a:cs typeface="Times New Roman"/>
              </a:rPr>
              <a:t>zero </a:t>
            </a:r>
            <a:r>
              <a:rPr sz="3200" i="1" spc="-300" dirty="0">
                <a:latin typeface="Times New Roman"/>
                <a:cs typeface="Times New Roman"/>
              </a:rPr>
              <a:t>elevation </a:t>
            </a:r>
            <a:r>
              <a:rPr sz="3200" i="1" spc="-95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260" dirty="0">
                <a:latin typeface="Times New Roman"/>
                <a:cs typeface="Times New Roman"/>
              </a:rPr>
              <a:t>situated </a:t>
            </a:r>
            <a:r>
              <a:rPr sz="3200" i="1" spc="-225" dirty="0">
                <a:latin typeface="Times New Roman"/>
                <a:cs typeface="Times New Roman"/>
              </a:rPr>
              <a:t>at  </a:t>
            </a:r>
            <a:r>
              <a:rPr sz="3200" i="1" spc="-310" dirty="0">
                <a:latin typeface="Times New Roman"/>
                <a:cs typeface="Times New Roman"/>
              </a:rPr>
              <a:t>Karachi.</a:t>
            </a:r>
            <a:endParaRPr sz="3200">
              <a:latin typeface="Times New Roman"/>
              <a:cs typeface="Times New Roman"/>
            </a:endParaRPr>
          </a:p>
          <a:p>
            <a:pPr marL="285115" marR="5080" indent="93980" algn="just">
              <a:lnSpc>
                <a:spcPct val="100000"/>
              </a:lnSpc>
              <a:spcBef>
                <a:spcPts val="605"/>
              </a:spcBef>
            </a:pPr>
            <a:r>
              <a:rPr sz="3200" i="1" spc="-390" dirty="0">
                <a:solidFill>
                  <a:srgbClr val="0000FF"/>
                </a:solidFill>
                <a:latin typeface="Times New Roman"/>
                <a:cs typeface="Times New Roman"/>
              </a:rPr>
              <a:t>Mean </a:t>
            </a:r>
            <a:r>
              <a:rPr sz="3200" i="1" spc="-405" dirty="0">
                <a:solidFill>
                  <a:srgbClr val="0000FF"/>
                </a:solidFill>
                <a:latin typeface="Times New Roman"/>
                <a:cs typeface="Times New Roman"/>
              </a:rPr>
              <a:t>sea </a:t>
            </a:r>
            <a:r>
              <a:rPr sz="3200" i="1" spc="-305" dirty="0">
                <a:solidFill>
                  <a:srgbClr val="0000FF"/>
                </a:solidFill>
                <a:latin typeface="Times New Roman"/>
                <a:cs typeface="Times New Roman"/>
              </a:rPr>
              <a:t>level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465" dirty="0">
                <a:latin typeface="Times New Roman"/>
                <a:cs typeface="Times New Roman"/>
              </a:rPr>
              <a:t>average </a:t>
            </a:r>
            <a:r>
              <a:rPr sz="3200" i="1" spc="-250" dirty="0">
                <a:latin typeface="Times New Roman"/>
                <a:cs typeface="Times New Roman"/>
              </a:rPr>
              <a:t>height </a:t>
            </a:r>
            <a:r>
              <a:rPr sz="3200" i="1" spc="-275" dirty="0">
                <a:latin typeface="Times New Roman"/>
                <a:cs typeface="Times New Roman"/>
              </a:rPr>
              <a:t>of </a:t>
            </a:r>
            <a:r>
              <a:rPr sz="3200" i="1" spc="-400" dirty="0">
                <a:latin typeface="Times New Roman"/>
                <a:cs typeface="Times New Roman"/>
              </a:rPr>
              <a:t>sea </a:t>
            </a:r>
            <a:r>
              <a:rPr sz="3200" i="1" spc="-330" dirty="0">
                <a:latin typeface="Times New Roman"/>
                <a:cs typeface="Times New Roman"/>
              </a:rPr>
              <a:t>for </a:t>
            </a:r>
            <a:r>
              <a:rPr sz="3200" i="1" spc="-190" dirty="0">
                <a:latin typeface="Times New Roman"/>
                <a:cs typeface="Times New Roman"/>
              </a:rPr>
              <a:t>all </a:t>
            </a:r>
            <a:r>
              <a:rPr sz="3200" i="1" spc="-385" dirty="0">
                <a:latin typeface="Times New Roman"/>
                <a:cs typeface="Times New Roman"/>
              </a:rPr>
              <a:t>stages </a:t>
            </a:r>
            <a:r>
              <a:rPr sz="3200" i="1" spc="-270" dirty="0">
                <a:latin typeface="Times New Roman"/>
                <a:cs typeface="Times New Roman"/>
              </a:rPr>
              <a:t>of  </a:t>
            </a:r>
            <a:r>
              <a:rPr sz="3200" i="1" spc="-275" dirty="0">
                <a:latin typeface="Times New Roman"/>
                <a:cs typeface="Times New Roman"/>
              </a:rPr>
              <a:t>tides </a:t>
            </a:r>
            <a:r>
              <a:rPr sz="3200" i="1" spc="-95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30" dirty="0">
                <a:latin typeface="Times New Roman"/>
                <a:cs typeface="Times New Roman"/>
              </a:rPr>
              <a:t>derived </a:t>
            </a:r>
            <a:r>
              <a:rPr sz="3200" i="1" spc="-400" dirty="0">
                <a:latin typeface="Times New Roman"/>
                <a:cs typeface="Times New Roman"/>
              </a:rPr>
              <a:t>by </a:t>
            </a:r>
            <a:r>
              <a:rPr sz="3200" i="1" spc="-385" dirty="0">
                <a:latin typeface="Times New Roman"/>
                <a:cs typeface="Times New Roman"/>
              </a:rPr>
              <a:t>averaging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15" dirty="0">
                <a:latin typeface="Times New Roman"/>
                <a:cs typeface="Times New Roman"/>
              </a:rPr>
              <a:t>hourly </a:t>
            </a:r>
            <a:r>
              <a:rPr sz="3200" i="1" spc="-235" dirty="0">
                <a:latin typeface="Times New Roman"/>
                <a:cs typeface="Times New Roman"/>
              </a:rPr>
              <a:t>tide </a:t>
            </a:r>
            <a:r>
              <a:rPr sz="3200" i="1" spc="-250" dirty="0">
                <a:latin typeface="Times New Roman"/>
                <a:cs typeface="Times New Roman"/>
              </a:rPr>
              <a:t>height </a:t>
            </a:r>
            <a:r>
              <a:rPr sz="3200" i="1" spc="-425" dirty="0">
                <a:latin typeface="Times New Roman"/>
                <a:cs typeface="Times New Roman"/>
              </a:rPr>
              <a:t>over </a:t>
            </a:r>
            <a:r>
              <a:rPr sz="3200" i="1" spc="-335" dirty="0">
                <a:latin typeface="Times New Roman"/>
                <a:cs typeface="Times New Roman"/>
              </a:rPr>
              <a:t>a  </a:t>
            </a:r>
            <a:r>
              <a:rPr sz="3200" i="1" spc="-310" dirty="0">
                <a:latin typeface="Times New Roman"/>
                <a:cs typeface="Times New Roman"/>
              </a:rPr>
              <a:t>period </a:t>
            </a:r>
            <a:r>
              <a:rPr sz="3200" i="1" spc="-275" dirty="0">
                <a:latin typeface="Times New Roman"/>
                <a:cs typeface="Times New Roman"/>
              </a:rPr>
              <a:t>of </a:t>
            </a:r>
            <a:r>
              <a:rPr sz="3200" i="1" spc="-135" dirty="0">
                <a:latin typeface="Times New Roman"/>
                <a:cs typeface="Times New Roman"/>
              </a:rPr>
              <a:t>19</a:t>
            </a:r>
            <a:r>
              <a:rPr sz="3200" i="1" spc="-240" dirty="0">
                <a:latin typeface="Times New Roman"/>
                <a:cs typeface="Times New Roman"/>
              </a:rPr>
              <a:t> </a:t>
            </a:r>
            <a:r>
              <a:rPr sz="3200" i="1" spc="-320" dirty="0">
                <a:latin typeface="Times New Roman"/>
                <a:cs typeface="Times New Roman"/>
              </a:rPr>
              <a:t>years.</a:t>
            </a:r>
            <a:endParaRPr sz="3200">
              <a:latin typeface="Times New Roman"/>
              <a:cs typeface="Times New Roman"/>
            </a:endParaRPr>
          </a:p>
          <a:p>
            <a:pPr marL="285115" marR="527685" indent="-273050" algn="just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310" dirty="0">
                <a:solidFill>
                  <a:srgbClr val="0000FF"/>
                </a:solidFill>
                <a:latin typeface="Times New Roman"/>
                <a:cs typeface="Times New Roman"/>
              </a:rPr>
              <a:t>Elevation </a:t>
            </a:r>
            <a:r>
              <a:rPr sz="3200" i="1" spc="-395" dirty="0">
                <a:solidFill>
                  <a:srgbClr val="0000FF"/>
                </a:solidFill>
                <a:latin typeface="Times New Roman"/>
                <a:cs typeface="Times New Roman"/>
              </a:rPr>
              <a:t>or </a:t>
            </a:r>
            <a:r>
              <a:rPr sz="3200" i="1" spc="-365" dirty="0">
                <a:solidFill>
                  <a:srgbClr val="0000FF"/>
                </a:solidFill>
                <a:latin typeface="Times New Roman"/>
                <a:cs typeface="Times New Roman"/>
              </a:rPr>
              <a:t>Reduced </a:t>
            </a:r>
            <a:r>
              <a:rPr sz="3200" i="1" spc="-265" dirty="0">
                <a:solidFill>
                  <a:srgbClr val="0000FF"/>
                </a:solidFill>
                <a:latin typeface="Times New Roman"/>
                <a:cs typeface="Times New Roman"/>
              </a:rPr>
              <a:t>level</a:t>
            </a:r>
            <a:r>
              <a:rPr sz="3200" i="1" spc="-265" dirty="0">
                <a:latin typeface="Times New Roman"/>
                <a:cs typeface="Times New Roman"/>
              </a:rPr>
              <a:t>:- </a:t>
            </a:r>
            <a:r>
              <a:rPr sz="3200" i="1" spc="-150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250" dirty="0">
                <a:latin typeface="Times New Roman"/>
                <a:cs typeface="Times New Roman"/>
              </a:rPr>
              <a:t>height </a:t>
            </a:r>
            <a:r>
              <a:rPr sz="3200" i="1" spc="-395" dirty="0">
                <a:latin typeface="Times New Roman"/>
                <a:cs typeface="Times New Roman"/>
              </a:rPr>
              <a:t>or </a:t>
            </a:r>
            <a:r>
              <a:rPr sz="3200" i="1" spc="-280" dirty="0">
                <a:latin typeface="Times New Roman"/>
                <a:cs typeface="Times New Roman"/>
              </a:rPr>
              <a:t>depth of </a:t>
            </a:r>
            <a:r>
              <a:rPr sz="3200" i="1" spc="-475" dirty="0">
                <a:latin typeface="Times New Roman"/>
                <a:cs typeface="Times New Roman"/>
              </a:rPr>
              <a:t>any  </a:t>
            </a:r>
            <a:r>
              <a:rPr sz="3200" i="1" spc="-245" dirty="0">
                <a:latin typeface="Times New Roman"/>
                <a:cs typeface="Times New Roman"/>
              </a:rPr>
              <a:t>point </a:t>
            </a:r>
            <a:r>
              <a:rPr sz="3200" i="1" spc="-425" dirty="0">
                <a:latin typeface="Times New Roman"/>
                <a:cs typeface="Times New Roman"/>
              </a:rPr>
              <a:t>above </a:t>
            </a:r>
            <a:r>
              <a:rPr sz="3200" i="1" spc="-395" dirty="0">
                <a:latin typeface="Times New Roman"/>
                <a:cs typeface="Times New Roman"/>
              </a:rPr>
              <a:t>or </a:t>
            </a:r>
            <a:r>
              <a:rPr sz="3200" i="1" spc="-400" dirty="0">
                <a:latin typeface="Times New Roman"/>
                <a:cs typeface="Times New Roman"/>
              </a:rPr>
              <a:t>below </a:t>
            </a:r>
            <a:r>
              <a:rPr sz="3200" i="1" spc="-320" dirty="0">
                <a:latin typeface="Times New Roman"/>
                <a:cs typeface="Times New Roman"/>
              </a:rPr>
              <a:t>any </a:t>
            </a:r>
            <a:r>
              <a:rPr sz="3200" i="1" spc="-245" dirty="0">
                <a:latin typeface="Times New Roman"/>
                <a:cs typeface="Times New Roman"/>
              </a:rPr>
              <a:t>datum. </a:t>
            </a:r>
            <a:r>
              <a:rPr sz="3200" i="1" spc="-150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25" dirty="0">
                <a:latin typeface="Times New Roman"/>
                <a:cs typeface="Times New Roman"/>
              </a:rPr>
              <a:t>denoted </a:t>
            </a:r>
            <a:r>
              <a:rPr sz="3200" i="1" spc="-390" dirty="0">
                <a:latin typeface="Times New Roman"/>
                <a:cs typeface="Times New Roman"/>
              </a:rPr>
              <a:t>as</a:t>
            </a:r>
            <a:r>
              <a:rPr sz="3200" i="1" spc="-400" dirty="0">
                <a:latin typeface="Times New Roman"/>
                <a:cs typeface="Times New Roman"/>
              </a:rPr>
              <a:t> </a:t>
            </a:r>
            <a:r>
              <a:rPr sz="3200" i="1" spc="-185" dirty="0">
                <a:latin typeface="Times New Roman"/>
                <a:cs typeface="Times New Roman"/>
              </a:rPr>
              <a:t>R.L.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560654"/>
            <a:ext cx="7994650" cy="5133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198120" indent="-273050">
              <a:lnSpc>
                <a:spcPct val="100000"/>
              </a:lnSpc>
              <a:spcBef>
                <a:spcPts val="105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385" dirty="0">
                <a:solidFill>
                  <a:srgbClr val="0000FF"/>
                </a:solidFill>
                <a:latin typeface="Times New Roman"/>
                <a:cs typeface="Times New Roman"/>
              </a:rPr>
              <a:t>Bench Mark </a:t>
            </a:r>
            <a:r>
              <a:rPr sz="3200" i="1" spc="-245" dirty="0">
                <a:solidFill>
                  <a:srgbClr val="0000FF"/>
                </a:solidFill>
                <a:latin typeface="Times New Roman"/>
                <a:cs typeface="Times New Roman"/>
              </a:rPr>
              <a:t>(B.M.):- </a:t>
            </a:r>
            <a:r>
              <a:rPr sz="3200" i="1" spc="-150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35" dirty="0">
                <a:latin typeface="Times New Roman"/>
                <a:cs typeface="Times New Roman"/>
              </a:rPr>
              <a:t>a </a:t>
            </a:r>
            <a:r>
              <a:rPr sz="3200" i="1" spc="-280" dirty="0">
                <a:latin typeface="Times New Roman"/>
                <a:cs typeface="Times New Roman"/>
              </a:rPr>
              <a:t>fixed </a:t>
            </a:r>
            <a:r>
              <a:rPr sz="3200" i="1" spc="-380" dirty="0">
                <a:latin typeface="Times New Roman"/>
                <a:cs typeface="Times New Roman"/>
              </a:rPr>
              <a:t>reference </a:t>
            </a:r>
            <a:r>
              <a:rPr sz="3200" i="1" spc="-240" dirty="0">
                <a:latin typeface="Times New Roman"/>
                <a:cs typeface="Times New Roman"/>
              </a:rPr>
              <a:t>point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455" dirty="0">
                <a:latin typeface="Times New Roman"/>
                <a:cs typeface="Times New Roman"/>
              </a:rPr>
              <a:t>known  </a:t>
            </a:r>
            <a:r>
              <a:rPr sz="3200" i="1" spc="-300" dirty="0">
                <a:latin typeface="Times New Roman"/>
                <a:cs typeface="Times New Roman"/>
              </a:rPr>
              <a:t>elevation </a:t>
            </a:r>
            <a:r>
              <a:rPr sz="3200" i="1" spc="-240" dirty="0">
                <a:latin typeface="Times New Roman"/>
                <a:cs typeface="Times New Roman"/>
              </a:rPr>
              <a:t>with </a:t>
            </a:r>
            <a:r>
              <a:rPr sz="3200" i="1" spc="-365" dirty="0">
                <a:latin typeface="Times New Roman"/>
                <a:cs typeface="Times New Roman"/>
              </a:rPr>
              <a:t>respect </a:t>
            </a:r>
            <a:r>
              <a:rPr sz="3200" i="1" spc="-254" dirty="0">
                <a:latin typeface="Times New Roman"/>
                <a:cs typeface="Times New Roman"/>
              </a:rPr>
              <a:t>to</a:t>
            </a:r>
            <a:r>
              <a:rPr sz="3200" i="1" spc="85" dirty="0">
                <a:latin typeface="Times New Roman"/>
                <a:cs typeface="Times New Roman"/>
              </a:rPr>
              <a:t> </a:t>
            </a:r>
            <a:r>
              <a:rPr sz="3200" i="1" spc="-245" dirty="0">
                <a:latin typeface="Times New Roman"/>
                <a:cs typeface="Times New Roman"/>
              </a:rPr>
              <a:t>datum.</a:t>
            </a:r>
            <a:endParaRPr sz="3200">
              <a:latin typeface="Times New Roman"/>
              <a:cs typeface="Times New Roman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325" dirty="0">
                <a:solidFill>
                  <a:srgbClr val="0000FF"/>
                </a:solidFill>
                <a:latin typeface="Times New Roman"/>
                <a:cs typeface="Times New Roman"/>
              </a:rPr>
              <a:t>Line </a:t>
            </a:r>
            <a:r>
              <a:rPr sz="3200" i="1" spc="-280" dirty="0">
                <a:solidFill>
                  <a:srgbClr val="0000FF"/>
                </a:solidFill>
                <a:latin typeface="Times New Roman"/>
                <a:cs typeface="Times New Roman"/>
              </a:rPr>
              <a:t>of </a:t>
            </a:r>
            <a:r>
              <a:rPr sz="3200" i="1" spc="-254" dirty="0">
                <a:solidFill>
                  <a:srgbClr val="0000FF"/>
                </a:solidFill>
                <a:latin typeface="Times New Roman"/>
                <a:cs typeface="Times New Roman"/>
              </a:rPr>
              <a:t>collimation</a:t>
            </a:r>
            <a:r>
              <a:rPr sz="3200" i="1" spc="-254" dirty="0">
                <a:latin typeface="Times New Roman"/>
                <a:cs typeface="Times New Roman"/>
              </a:rPr>
              <a:t>:- </a:t>
            </a:r>
            <a:r>
              <a:rPr sz="3200" i="1" spc="-150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35" dirty="0">
                <a:latin typeface="Times New Roman"/>
                <a:cs typeface="Times New Roman"/>
              </a:rPr>
              <a:t>a </a:t>
            </a:r>
            <a:r>
              <a:rPr sz="3200" i="1" spc="-235" dirty="0">
                <a:latin typeface="Times New Roman"/>
                <a:cs typeface="Times New Roman"/>
              </a:rPr>
              <a:t>line </a:t>
            </a:r>
            <a:r>
              <a:rPr sz="3200" i="1" spc="-245" dirty="0">
                <a:latin typeface="Times New Roman"/>
                <a:cs typeface="Times New Roman"/>
              </a:rPr>
              <a:t>joining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285" dirty="0">
                <a:latin typeface="Times New Roman"/>
                <a:cs typeface="Times New Roman"/>
              </a:rPr>
              <a:t>intersection </a:t>
            </a:r>
            <a:r>
              <a:rPr sz="3200" i="1" spc="-280" dirty="0">
                <a:latin typeface="Times New Roman"/>
                <a:cs typeface="Times New Roman"/>
              </a:rPr>
              <a:t>of  </a:t>
            </a:r>
            <a:r>
              <a:rPr sz="3200" i="1" spc="-425" dirty="0">
                <a:latin typeface="Times New Roman"/>
                <a:cs typeface="Times New Roman"/>
              </a:rPr>
              <a:t>cross </a:t>
            </a:r>
            <a:r>
              <a:rPr sz="3200" i="1" spc="-305" dirty="0">
                <a:latin typeface="Times New Roman"/>
                <a:cs typeface="Times New Roman"/>
              </a:rPr>
              <a:t>hairs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365" dirty="0">
                <a:latin typeface="Times New Roman"/>
                <a:cs typeface="Times New Roman"/>
              </a:rPr>
              <a:t>diaphragm </a:t>
            </a:r>
            <a:r>
              <a:rPr sz="3200" i="1" spc="-245" dirty="0">
                <a:latin typeface="Times New Roman"/>
                <a:cs typeface="Times New Roman"/>
              </a:rPr>
              <a:t>to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270" dirty="0">
                <a:latin typeface="Times New Roman"/>
                <a:cs typeface="Times New Roman"/>
              </a:rPr>
              <a:t>optical </a:t>
            </a:r>
            <a:r>
              <a:rPr sz="3200" i="1" spc="-345" dirty="0">
                <a:latin typeface="Times New Roman"/>
                <a:cs typeface="Times New Roman"/>
              </a:rPr>
              <a:t>centre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320" dirty="0">
                <a:latin typeface="Times New Roman"/>
                <a:cs typeface="Times New Roman"/>
              </a:rPr>
              <a:t>object </a:t>
            </a:r>
            <a:r>
              <a:rPr sz="3200" i="1" spc="-345" dirty="0">
                <a:latin typeface="Times New Roman"/>
                <a:cs typeface="Times New Roman"/>
              </a:rPr>
              <a:t>glass  </a:t>
            </a:r>
            <a:r>
              <a:rPr sz="3200" i="1" spc="-310" dirty="0">
                <a:latin typeface="Times New Roman"/>
                <a:cs typeface="Times New Roman"/>
              </a:rPr>
              <a:t>and </a:t>
            </a:r>
            <a:r>
              <a:rPr sz="3200" i="1" spc="-215" dirty="0">
                <a:latin typeface="Times New Roman"/>
                <a:cs typeface="Times New Roman"/>
              </a:rPr>
              <a:t>its </a:t>
            </a:r>
            <a:r>
              <a:rPr sz="3200" i="1" spc="-240" dirty="0">
                <a:latin typeface="Times New Roman"/>
                <a:cs typeface="Times New Roman"/>
              </a:rPr>
              <a:t>continuation. </a:t>
            </a:r>
            <a:r>
              <a:rPr sz="3200" i="1" spc="-150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35" dirty="0">
                <a:latin typeface="Times New Roman"/>
                <a:cs typeface="Times New Roman"/>
              </a:rPr>
              <a:t>also </a:t>
            </a:r>
            <a:r>
              <a:rPr sz="3200" i="1" spc="-365" dirty="0">
                <a:latin typeface="Times New Roman"/>
                <a:cs typeface="Times New Roman"/>
              </a:rPr>
              <a:t>known </a:t>
            </a:r>
            <a:r>
              <a:rPr sz="3200" i="1" spc="-390" dirty="0">
                <a:latin typeface="Times New Roman"/>
                <a:cs typeface="Times New Roman"/>
              </a:rPr>
              <a:t>as </a:t>
            </a:r>
            <a:r>
              <a:rPr sz="3200" i="1" spc="-235" dirty="0">
                <a:latin typeface="Times New Roman"/>
                <a:cs typeface="Times New Roman"/>
              </a:rPr>
              <a:t>line </a:t>
            </a:r>
            <a:r>
              <a:rPr sz="3200" i="1" spc="-280" dirty="0">
                <a:latin typeface="Times New Roman"/>
                <a:cs typeface="Times New Roman"/>
              </a:rPr>
              <a:t>of</a:t>
            </a:r>
            <a:r>
              <a:rPr sz="3200" i="1" spc="-655" dirty="0">
                <a:latin typeface="Times New Roman"/>
                <a:cs typeface="Times New Roman"/>
              </a:rPr>
              <a:t> </a:t>
            </a:r>
            <a:r>
              <a:rPr sz="3200" i="1" spc="-204" dirty="0">
                <a:latin typeface="Times New Roman"/>
                <a:cs typeface="Times New Roman"/>
              </a:rPr>
              <a:t>sight.</a:t>
            </a:r>
            <a:endParaRPr sz="3200">
              <a:latin typeface="Times New Roman"/>
              <a:cs typeface="Times New Roman"/>
            </a:endParaRPr>
          </a:p>
          <a:p>
            <a:pPr marL="285115" marR="1143635" indent="-273050">
              <a:lnSpc>
                <a:spcPct val="100000"/>
              </a:lnSpc>
              <a:spcBef>
                <a:spcPts val="605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265" dirty="0">
                <a:solidFill>
                  <a:srgbClr val="0000FF"/>
                </a:solidFill>
                <a:latin typeface="Times New Roman"/>
                <a:cs typeface="Times New Roman"/>
              </a:rPr>
              <a:t>Height </a:t>
            </a:r>
            <a:r>
              <a:rPr sz="3200" i="1" spc="-280" dirty="0">
                <a:solidFill>
                  <a:srgbClr val="0000FF"/>
                </a:solidFill>
                <a:latin typeface="Times New Roman"/>
                <a:cs typeface="Times New Roman"/>
              </a:rPr>
              <a:t>of </a:t>
            </a:r>
            <a:r>
              <a:rPr sz="3200" i="1" spc="-250" dirty="0">
                <a:solidFill>
                  <a:srgbClr val="0000FF"/>
                </a:solidFill>
                <a:latin typeface="Times New Roman"/>
                <a:cs typeface="Times New Roman"/>
              </a:rPr>
              <a:t>instrument</a:t>
            </a:r>
            <a:r>
              <a:rPr sz="3200" i="1" spc="-250" dirty="0">
                <a:latin typeface="Times New Roman"/>
                <a:cs typeface="Times New Roman"/>
              </a:rPr>
              <a:t>:- </a:t>
            </a:r>
            <a:r>
              <a:rPr sz="3200" i="1" spc="-150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300" dirty="0">
                <a:latin typeface="Times New Roman"/>
                <a:cs typeface="Times New Roman"/>
              </a:rPr>
              <a:t>elevation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235" dirty="0">
                <a:latin typeface="Times New Roman"/>
                <a:cs typeface="Times New Roman"/>
              </a:rPr>
              <a:t>line </a:t>
            </a:r>
            <a:r>
              <a:rPr sz="3200" i="1" spc="-500" dirty="0">
                <a:latin typeface="Times New Roman"/>
                <a:cs typeface="Times New Roman"/>
              </a:rPr>
              <a:t>of  </a:t>
            </a:r>
            <a:r>
              <a:rPr sz="3200" i="1" spc="-270" dirty="0">
                <a:latin typeface="Times New Roman"/>
                <a:cs typeface="Times New Roman"/>
              </a:rPr>
              <a:t>collimation </a:t>
            </a:r>
            <a:r>
              <a:rPr sz="3200" i="1" spc="-240" dirty="0">
                <a:latin typeface="Times New Roman"/>
                <a:cs typeface="Times New Roman"/>
              </a:rPr>
              <a:t>with </a:t>
            </a:r>
            <a:r>
              <a:rPr sz="3200" i="1" spc="-360" dirty="0">
                <a:latin typeface="Times New Roman"/>
                <a:cs typeface="Times New Roman"/>
              </a:rPr>
              <a:t>respect </a:t>
            </a:r>
            <a:r>
              <a:rPr sz="3200" i="1" spc="-254" dirty="0">
                <a:latin typeface="Times New Roman"/>
                <a:cs typeface="Times New Roman"/>
              </a:rPr>
              <a:t>to</a:t>
            </a:r>
            <a:r>
              <a:rPr sz="3200" i="1" spc="20" dirty="0">
                <a:latin typeface="Times New Roman"/>
                <a:cs typeface="Times New Roman"/>
              </a:rPr>
              <a:t> </a:t>
            </a:r>
            <a:r>
              <a:rPr sz="3200" i="1" spc="-300" dirty="0">
                <a:latin typeface="Times New Roman"/>
                <a:cs typeface="Times New Roman"/>
              </a:rPr>
              <a:t>datum</a:t>
            </a:r>
            <a:endParaRPr sz="3200">
              <a:latin typeface="Times New Roman"/>
              <a:cs typeface="Times New Roman"/>
            </a:endParaRPr>
          </a:p>
          <a:p>
            <a:pPr marL="285115" marR="501015" indent="-27305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405" dirty="0">
                <a:solidFill>
                  <a:srgbClr val="0000FF"/>
                </a:solidFill>
                <a:latin typeface="Times New Roman"/>
                <a:cs typeface="Times New Roman"/>
              </a:rPr>
              <a:t>Back </a:t>
            </a:r>
            <a:r>
              <a:rPr sz="3200" i="1" spc="-225" dirty="0">
                <a:solidFill>
                  <a:srgbClr val="0000FF"/>
                </a:solidFill>
                <a:latin typeface="Times New Roman"/>
                <a:cs typeface="Times New Roman"/>
              </a:rPr>
              <a:t>sight</a:t>
            </a:r>
            <a:r>
              <a:rPr sz="3200" i="1" spc="-225" dirty="0">
                <a:latin typeface="Times New Roman"/>
                <a:cs typeface="Times New Roman"/>
              </a:rPr>
              <a:t>:- </a:t>
            </a:r>
            <a:r>
              <a:rPr sz="3200" i="1" spc="-150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35" dirty="0">
                <a:latin typeface="Times New Roman"/>
                <a:cs typeface="Times New Roman"/>
              </a:rPr>
              <a:t>a </a:t>
            </a:r>
            <a:r>
              <a:rPr sz="3200" i="1" spc="-215" dirty="0">
                <a:latin typeface="Times New Roman"/>
                <a:cs typeface="Times New Roman"/>
              </a:rPr>
              <a:t>staff </a:t>
            </a:r>
            <a:r>
              <a:rPr sz="3200" i="1" spc="-320" dirty="0">
                <a:latin typeface="Times New Roman"/>
                <a:cs typeface="Times New Roman"/>
              </a:rPr>
              <a:t>reading </a:t>
            </a:r>
            <a:r>
              <a:rPr sz="3200" i="1" spc="-265" dirty="0">
                <a:latin typeface="Times New Roman"/>
                <a:cs typeface="Times New Roman"/>
              </a:rPr>
              <a:t>taken </a:t>
            </a:r>
            <a:r>
              <a:rPr sz="3200" i="1" spc="-225" dirty="0">
                <a:latin typeface="Times New Roman"/>
                <a:cs typeface="Times New Roman"/>
              </a:rPr>
              <a:t>at </a:t>
            </a:r>
            <a:r>
              <a:rPr sz="3200" i="1" spc="-335" dirty="0">
                <a:latin typeface="Times New Roman"/>
                <a:cs typeface="Times New Roman"/>
              </a:rPr>
              <a:t>a </a:t>
            </a:r>
            <a:r>
              <a:rPr sz="3200" i="1" spc="-365" dirty="0">
                <a:latin typeface="Times New Roman"/>
                <a:cs typeface="Times New Roman"/>
              </a:rPr>
              <a:t>known  </a:t>
            </a:r>
            <a:r>
              <a:rPr sz="3200" i="1" spc="-270" dirty="0">
                <a:latin typeface="Times New Roman"/>
                <a:cs typeface="Times New Roman"/>
              </a:rPr>
              <a:t>elevation. </a:t>
            </a:r>
            <a:r>
              <a:rPr sz="3200" i="1" spc="-150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220" dirty="0">
                <a:latin typeface="Times New Roman"/>
                <a:cs typeface="Times New Roman"/>
              </a:rPr>
              <a:t>first </a:t>
            </a:r>
            <a:r>
              <a:rPr sz="3200" i="1" spc="-215" dirty="0">
                <a:latin typeface="Times New Roman"/>
                <a:cs typeface="Times New Roman"/>
              </a:rPr>
              <a:t>staff </a:t>
            </a:r>
            <a:r>
              <a:rPr sz="3200" i="1" spc="-320" dirty="0">
                <a:latin typeface="Times New Roman"/>
                <a:cs typeface="Times New Roman"/>
              </a:rPr>
              <a:t>reading </a:t>
            </a:r>
            <a:r>
              <a:rPr sz="3200" i="1" spc="-265" dirty="0">
                <a:latin typeface="Times New Roman"/>
                <a:cs typeface="Times New Roman"/>
              </a:rPr>
              <a:t>taken </a:t>
            </a:r>
            <a:r>
              <a:rPr sz="3200" i="1" spc="-260" dirty="0">
                <a:latin typeface="Times New Roman"/>
                <a:cs typeface="Times New Roman"/>
              </a:rPr>
              <a:t>after </a:t>
            </a:r>
            <a:r>
              <a:rPr sz="3200" i="1" spc="-305" dirty="0">
                <a:latin typeface="Times New Roman"/>
                <a:cs typeface="Times New Roman"/>
              </a:rPr>
              <a:t>setup </a:t>
            </a:r>
            <a:r>
              <a:rPr sz="3200" i="1" spc="-280" dirty="0">
                <a:latin typeface="Times New Roman"/>
                <a:cs typeface="Times New Roman"/>
              </a:rPr>
              <a:t>of  </a:t>
            </a:r>
            <a:r>
              <a:rPr sz="3200" i="1" spc="-245" dirty="0">
                <a:latin typeface="Times New Roman"/>
                <a:cs typeface="Times New Roman"/>
              </a:rPr>
              <a:t>instrument.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632587"/>
            <a:ext cx="8056245" cy="3592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  <a:tab pos="2728595" algn="l"/>
              </a:tabLst>
            </a:pPr>
            <a:r>
              <a:rPr sz="3200" i="1" spc="-570" dirty="0">
                <a:solidFill>
                  <a:srgbClr val="0000FF"/>
                </a:solidFill>
                <a:latin typeface="Times New Roman"/>
                <a:cs typeface="Times New Roman"/>
              </a:rPr>
              <a:t>Fore  </a:t>
            </a:r>
            <a:r>
              <a:rPr sz="3200" i="1" spc="-4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i="1" spc="-250" dirty="0">
                <a:solidFill>
                  <a:srgbClr val="0000FF"/>
                </a:solidFill>
                <a:latin typeface="Times New Roman"/>
                <a:cs typeface="Times New Roman"/>
              </a:rPr>
              <a:t>sight(</a:t>
            </a:r>
            <a:r>
              <a:rPr sz="3200" i="1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i="1" spc="-375" dirty="0">
                <a:solidFill>
                  <a:srgbClr val="0000FF"/>
                </a:solidFill>
                <a:latin typeface="Times New Roman"/>
                <a:cs typeface="Times New Roman"/>
              </a:rPr>
              <a:t>F.S.):-	</a:t>
            </a:r>
            <a:r>
              <a:rPr sz="3200" i="1" spc="-150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245" dirty="0">
                <a:latin typeface="Times New Roman"/>
                <a:cs typeface="Times New Roman"/>
              </a:rPr>
              <a:t>last </a:t>
            </a:r>
            <a:r>
              <a:rPr sz="3200" i="1" spc="-215" dirty="0">
                <a:latin typeface="Times New Roman"/>
                <a:cs typeface="Times New Roman"/>
              </a:rPr>
              <a:t>staff </a:t>
            </a:r>
            <a:r>
              <a:rPr sz="3200" i="1" spc="-320" dirty="0">
                <a:latin typeface="Times New Roman"/>
                <a:cs typeface="Times New Roman"/>
              </a:rPr>
              <a:t>reading </a:t>
            </a:r>
            <a:r>
              <a:rPr sz="3200" i="1" spc="-265" dirty="0">
                <a:latin typeface="Times New Roman"/>
                <a:cs typeface="Times New Roman"/>
              </a:rPr>
              <a:t>taken </a:t>
            </a:r>
            <a:r>
              <a:rPr sz="3200" i="1" spc="-285" dirty="0">
                <a:latin typeface="Times New Roman"/>
                <a:cs typeface="Times New Roman"/>
              </a:rPr>
              <a:t>denoting  </a:t>
            </a:r>
            <a:r>
              <a:rPr sz="3200" i="1" spc="-250" dirty="0">
                <a:latin typeface="Times New Roman"/>
                <a:cs typeface="Times New Roman"/>
              </a:rPr>
              <a:t>the </a:t>
            </a:r>
            <a:r>
              <a:rPr sz="3200" i="1" spc="-225" dirty="0">
                <a:latin typeface="Times New Roman"/>
                <a:cs typeface="Times New Roman"/>
              </a:rPr>
              <a:t>shifting </a:t>
            </a:r>
            <a:r>
              <a:rPr sz="3200" i="1" spc="-280" dirty="0">
                <a:latin typeface="Times New Roman"/>
                <a:cs typeface="Times New Roman"/>
              </a:rPr>
              <a:t>of </a:t>
            </a:r>
            <a:r>
              <a:rPr sz="3200" i="1" spc="-250" dirty="0">
                <a:latin typeface="Times New Roman"/>
                <a:cs typeface="Times New Roman"/>
              </a:rPr>
              <a:t>the</a:t>
            </a:r>
            <a:r>
              <a:rPr sz="3200" i="1" spc="-30" dirty="0">
                <a:latin typeface="Times New Roman"/>
                <a:cs typeface="Times New Roman"/>
              </a:rPr>
              <a:t> </a:t>
            </a:r>
            <a:r>
              <a:rPr sz="3200" i="1" spc="-245" dirty="0">
                <a:latin typeface="Times New Roman"/>
                <a:cs typeface="Times New Roman"/>
              </a:rPr>
              <a:t>instrument.</a:t>
            </a:r>
            <a:endParaRPr sz="3200" dirty="0">
              <a:latin typeface="Times New Roman"/>
              <a:cs typeface="Times New Roman"/>
            </a:endParaRPr>
          </a:p>
          <a:p>
            <a:pPr marL="285115" marR="220345" indent="-273050">
              <a:lnSpc>
                <a:spcPct val="100000"/>
              </a:lnSpc>
              <a:spcBef>
                <a:spcPts val="595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290" dirty="0">
                <a:solidFill>
                  <a:srgbClr val="0000FF"/>
                </a:solidFill>
                <a:latin typeface="Times New Roman"/>
                <a:cs typeface="Times New Roman"/>
              </a:rPr>
              <a:t>Intermediate </a:t>
            </a:r>
            <a:r>
              <a:rPr sz="3200" i="1" spc="-185" dirty="0">
                <a:solidFill>
                  <a:srgbClr val="0000FF"/>
                </a:solidFill>
                <a:latin typeface="Times New Roman"/>
                <a:cs typeface="Times New Roman"/>
              </a:rPr>
              <a:t>sight.(I.S.)</a:t>
            </a:r>
            <a:r>
              <a:rPr sz="3200" i="1" spc="-185" dirty="0">
                <a:latin typeface="Times New Roman"/>
                <a:cs typeface="Times New Roman"/>
              </a:rPr>
              <a:t>:-It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215" dirty="0">
                <a:latin typeface="Times New Roman"/>
                <a:cs typeface="Times New Roman"/>
              </a:rPr>
              <a:t>staff </a:t>
            </a:r>
            <a:r>
              <a:rPr sz="3200" i="1" spc="-320" dirty="0">
                <a:latin typeface="Times New Roman"/>
                <a:cs typeface="Times New Roman"/>
              </a:rPr>
              <a:t>reading </a:t>
            </a:r>
            <a:r>
              <a:rPr sz="3200" i="1" spc="-265" dirty="0">
                <a:latin typeface="Times New Roman"/>
                <a:cs typeface="Times New Roman"/>
              </a:rPr>
              <a:t>taken </a:t>
            </a:r>
            <a:r>
              <a:rPr sz="3200" i="1" spc="-350" dirty="0">
                <a:latin typeface="Times New Roman"/>
                <a:cs typeface="Times New Roman"/>
              </a:rPr>
              <a:t>on </a:t>
            </a:r>
            <a:r>
              <a:rPr sz="3200" i="1" spc="-335" dirty="0">
                <a:latin typeface="Times New Roman"/>
                <a:cs typeface="Times New Roman"/>
              </a:rPr>
              <a:t>a  </a:t>
            </a:r>
            <a:r>
              <a:rPr sz="3200" i="1" spc="-245" dirty="0">
                <a:latin typeface="Times New Roman"/>
                <a:cs typeface="Times New Roman"/>
              </a:rPr>
              <a:t>point </a:t>
            </a:r>
            <a:r>
              <a:rPr sz="3200" i="1" spc="-440" dirty="0">
                <a:latin typeface="Times New Roman"/>
                <a:cs typeface="Times New Roman"/>
              </a:rPr>
              <a:t>whose </a:t>
            </a:r>
            <a:r>
              <a:rPr lang="en-IN" sz="3200" i="1" spc="-440" dirty="0" smtClean="0">
                <a:latin typeface="Times New Roman"/>
                <a:cs typeface="Times New Roman"/>
              </a:rPr>
              <a:t> </a:t>
            </a:r>
            <a:r>
              <a:rPr sz="3200" i="1" spc="-300" dirty="0" smtClean="0">
                <a:latin typeface="Times New Roman"/>
                <a:cs typeface="Times New Roman"/>
              </a:rPr>
              <a:t>elevation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245" dirty="0">
                <a:latin typeface="Times New Roman"/>
                <a:cs typeface="Times New Roman"/>
              </a:rPr>
              <a:t>to </a:t>
            </a:r>
            <a:r>
              <a:rPr sz="3200" i="1" spc="-430" dirty="0">
                <a:latin typeface="Times New Roman"/>
                <a:cs typeface="Times New Roman"/>
              </a:rPr>
              <a:t>be </a:t>
            </a:r>
            <a:r>
              <a:rPr sz="3200" i="1" spc="-254" dirty="0">
                <a:latin typeface="Times New Roman"/>
                <a:cs typeface="Times New Roman"/>
              </a:rPr>
              <a:t>determined.All </a:t>
            </a:r>
            <a:r>
              <a:rPr sz="3200" i="1" spc="-215" dirty="0">
                <a:latin typeface="Times New Roman"/>
                <a:cs typeface="Times New Roman"/>
              </a:rPr>
              <a:t>staff </a:t>
            </a:r>
            <a:r>
              <a:rPr sz="3200" i="1" spc="-320" dirty="0">
                <a:latin typeface="Times New Roman"/>
                <a:cs typeface="Times New Roman"/>
              </a:rPr>
              <a:t>reading  </a:t>
            </a:r>
            <a:r>
              <a:rPr sz="3200" i="1" spc="-365" dirty="0">
                <a:latin typeface="Times New Roman"/>
                <a:cs typeface="Times New Roman"/>
              </a:rPr>
              <a:t>between </a:t>
            </a:r>
            <a:r>
              <a:rPr sz="3200" i="1" spc="-280" dirty="0">
                <a:latin typeface="Times New Roman"/>
                <a:cs typeface="Times New Roman"/>
              </a:rPr>
              <a:t>B.S. </a:t>
            </a:r>
            <a:r>
              <a:rPr sz="3200" i="1" spc="-310" dirty="0">
                <a:latin typeface="Times New Roman"/>
                <a:cs typeface="Times New Roman"/>
              </a:rPr>
              <a:t>and </a:t>
            </a:r>
            <a:r>
              <a:rPr sz="3200" i="1" spc="-425" dirty="0">
                <a:latin typeface="Times New Roman"/>
                <a:cs typeface="Times New Roman"/>
              </a:rPr>
              <a:t>F.S</a:t>
            </a:r>
            <a:r>
              <a:rPr sz="3200" i="1" spc="-425" dirty="0" smtClean="0">
                <a:latin typeface="Times New Roman"/>
                <a:cs typeface="Times New Roman"/>
              </a:rPr>
              <a:t>.</a:t>
            </a:r>
            <a:r>
              <a:rPr lang="en-IN" sz="3200" i="1" spc="-425" dirty="0" smtClean="0">
                <a:latin typeface="Times New Roman"/>
                <a:cs typeface="Times New Roman"/>
              </a:rPr>
              <a:t> </a:t>
            </a:r>
            <a:r>
              <a:rPr sz="3200" i="1" spc="-425" dirty="0" smtClean="0">
                <a:latin typeface="Times New Roman"/>
                <a:cs typeface="Times New Roman"/>
              </a:rPr>
              <a:t>are </a:t>
            </a:r>
            <a:r>
              <a:rPr lang="en-IN" sz="3200" i="1" spc="-425" dirty="0" smtClean="0">
                <a:latin typeface="Times New Roman"/>
                <a:cs typeface="Times New Roman"/>
              </a:rPr>
              <a:t> </a:t>
            </a:r>
            <a:r>
              <a:rPr sz="3200" i="1" spc="-290" dirty="0" smtClean="0">
                <a:latin typeface="Times New Roman"/>
                <a:cs typeface="Times New Roman"/>
              </a:rPr>
              <a:t>Intermediate</a:t>
            </a:r>
            <a:r>
              <a:rPr sz="3200" i="1" spc="-285" dirty="0" smtClean="0">
                <a:latin typeface="Times New Roman"/>
                <a:cs typeface="Times New Roman"/>
              </a:rPr>
              <a:t> </a:t>
            </a:r>
            <a:r>
              <a:rPr sz="3200" i="1" spc="-204" dirty="0">
                <a:latin typeface="Times New Roman"/>
                <a:cs typeface="Times New Roman"/>
              </a:rPr>
              <a:t>sight.</a:t>
            </a:r>
            <a:endParaRPr sz="3200" dirty="0">
              <a:latin typeface="Times New Roman"/>
              <a:cs typeface="Times New Roman"/>
            </a:endParaRPr>
          </a:p>
          <a:p>
            <a:pPr marL="285115" marR="459105" indent="-273050">
              <a:lnSpc>
                <a:spcPct val="100000"/>
              </a:lnSpc>
              <a:spcBef>
                <a:spcPts val="605"/>
              </a:spcBef>
              <a:buClr>
                <a:srgbClr val="D24617"/>
              </a:buClr>
              <a:buSzPct val="84375"/>
              <a:buFont typeface="Arial"/>
              <a:buChar char=""/>
              <a:tabLst>
                <a:tab pos="285750" algn="l"/>
              </a:tabLst>
            </a:pPr>
            <a:r>
              <a:rPr sz="3200" i="1" spc="-390" dirty="0">
                <a:solidFill>
                  <a:srgbClr val="0000FF"/>
                </a:solidFill>
                <a:latin typeface="Times New Roman"/>
                <a:cs typeface="Times New Roman"/>
              </a:rPr>
              <a:t>Change </a:t>
            </a:r>
            <a:r>
              <a:rPr sz="3200" i="1" spc="-305" dirty="0">
                <a:solidFill>
                  <a:srgbClr val="0000FF"/>
                </a:solidFill>
                <a:latin typeface="Times New Roman"/>
                <a:cs typeface="Times New Roman"/>
              </a:rPr>
              <a:t>Point</a:t>
            </a:r>
            <a:r>
              <a:rPr sz="3200" i="1" spc="-305" dirty="0">
                <a:latin typeface="Times New Roman"/>
                <a:cs typeface="Times New Roman"/>
              </a:rPr>
              <a:t>:- </a:t>
            </a:r>
            <a:r>
              <a:rPr sz="3200" i="1" spc="-150" dirty="0">
                <a:latin typeface="Times New Roman"/>
                <a:cs typeface="Times New Roman"/>
              </a:rPr>
              <a:t>It </a:t>
            </a:r>
            <a:r>
              <a:rPr sz="3200" i="1" spc="-285" dirty="0">
                <a:latin typeface="Times New Roman"/>
                <a:cs typeface="Times New Roman"/>
              </a:rPr>
              <a:t>is </a:t>
            </a:r>
            <a:r>
              <a:rPr sz="3200" i="1" spc="-335" dirty="0">
                <a:latin typeface="Times New Roman"/>
                <a:cs typeface="Times New Roman"/>
              </a:rPr>
              <a:t>a </a:t>
            </a:r>
            <a:r>
              <a:rPr sz="3200" i="1" spc="-240" dirty="0">
                <a:latin typeface="Times New Roman"/>
                <a:cs typeface="Times New Roman"/>
              </a:rPr>
              <a:t>point </a:t>
            </a:r>
            <a:r>
              <a:rPr sz="3200" i="1" spc="-350" dirty="0">
                <a:latin typeface="Times New Roman"/>
                <a:cs typeface="Times New Roman"/>
              </a:rPr>
              <a:t>on </a:t>
            </a:r>
            <a:r>
              <a:rPr sz="3200" i="1" spc="-345" dirty="0">
                <a:latin typeface="Times New Roman"/>
                <a:cs typeface="Times New Roman"/>
              </a:rPr>
              <a:t>which </a:t>
            </a:r>
            <a:r>
              <a:rPr sz="3200" i="1" spc="-295" dirty="0">
                <a:latin typeface="Times New Roman"/>
                <a:cs typeface="Times New Roman"/>
              </a:rPr>
              <a:t>both </a:t>
            </a:r>
            <a:r>
              <a:rPr sz="3200" i="1" spc="-370" dirty="0">
                <a:latin typeface="Times New Roman"/>
                <a:cs typeface="Times New Roman"/>
              </a:rPr>
              <a:t>fore </a:t>
            </a:r>
            <a:r>
              <a:rPr sz="3200" i="1" spc="-310" dirty="0">
                <a:latin typeface="Times New Roman"/>
                <a:cs typeface="Times New Roman"/>
              </a:rPr>
              <a:t>and </a:t>
            </a:r>
            <a:r>
              <a:rPr sz="3200" i="1" spc="-500" dirty="0">
                <a:latin typeface="Times New Roman"/>
                <a:cs typeface="Times New Roman"/>
              </a:rPr>
              <a:t>back  </a:t>
            </a:r>
            <a:r>
              <a:rPr sz="3200" i="1" spc="-254" dirty="0">
                <a:latin typeface="Times New Roman"/>
                <a:cs typeface="Times New Roman"/>
              </a:rPr>
              <a:t>sight </a:t>
            </a:r>
            <a:r>
              <a:rPr sz="3200" i="1" spc="-385" dirty="0" smtClean="0">
                <a:latin typeface="Times New Roman"/>
                <a:cs typeface="Times New Roman"/>
              </a:rPr>
              <a:t>are</a:t>
            </a:r>
            <a:r>
              <a:rPr lang="en-IN" sz="3200" i="1" spc="-385" dirty="0" smtClean="0">
                <a:latin typeface="Times New Roman"/>
                <a:cs typeface="Times New Roman"/>
              </a:rPr>
              <a:t> </a:t>
            </a:r>
            <a:r>
              <a:rPr sz="3200" i="1" spc="-515" dirty="0" smtClean="0">
                <a:latin typeface="Times New Roman"/>
                <a:cs typeface="Times New Roman"/>
              </a:rPr>
              <a:t> </a:t>
            </a:r>
            <a:r>
              <a:rPr sz="3200" i="1" spc="-215" dirty="0">
                <a:latin typeface="Times New Roman"/>
                <a:cs typeface="Times New Roman"/>
              </a:rPr>
              <a:t>taken.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1743</Words>
  <Application>Microsoft Office PowerPoint</Application>
  <PresentationFormat>On-screen Show (4:3)</PresentationFormat>
  <Paragraphs>302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Times New Roman</vt:lpstr>
      <vt:lpstr>Trebuchet MS</vt:lpstr>
      <vt:lpstr>Wingdings</vt:lpstr>
      <vt:lpstr>Office Theme</vt:lpstr>
      <vt:lpstr>Levelling</vt:lpstr>
      <vt:lpstr>PowerPoint Presentation</vt:lpstr>
      <vt:lpstr>Principle of levelling</vt:lpstr>
      <vt:lpstr>PowerPoint Presentation</vt:lpstr>
      <vt:lpstr>PowerPoint Presentation</vt:lpstr>
      <vt:lpstr>Definitions used in levelling</vt:lpstr>
      <vt:lpstr>PowerPoint Presentation</vt:lpstr>
      <vt:lpstr>PowerPoint Presentation</vt:lpstr>
      <vt:lpstr>PowerPoint Presentation</vt:lpstr>
      <vt:lpstr>Instruments for levelling</vt:lpstr>
      <vt:lpstr>Level and types of level</vt:lpstr>
      <vt:lpstr>PowerPoint Presentation</vt:lpstr>
      <vt:lpstr>PowerPoint Presentation</vt:lpstr>
      <vt:lpstr>PowerPoint Presentation</vt:lpstr>
      <vt:lpstr>Automatic level</vt:lpstr>
      <vt:lpstr>Levelling Staffs</vt:lpstr>
      <vt:lpstr>Self reading staff</vt:lpstr>
      <vt:lpstr>Target staff</vt:lpstr>
      <vt:lpstr>PowerPoint Presentation</vt:lpstr>
      <vt:lpstr>Bench Marks</vt:lpstr>
      <vt:lpstr>GTS Bench mark</vt:lpstr>
      <vt:lpstr>Permanent Bench mark</vt:lpstr>
      <vt:lpstr>PowerPoint Presentation</vt:lpstr>
      <vt:lpstr>Temporary Adjustments of a level</vt:lpstr>
      <vt:lpstr>PowerPoint Presentation</vt:lpstr>
      <vt:lpstr>PowerPoint Presentation</vt:lpstr>
      <vt:lpstr>Classification of levelling</vt:lpstr>
      <vt:lpstr> Simple levelling:- It is the simplest method used, when it is  required to find the difference in elevation between 2 points.</vt:lpstr>
      <vt:lpstr>PowerPoint Presentation</vt:lpstr>
      <vt:lpstr> Fly levelling:- Fly levelling is just like differential levelling  carried out to check the accuracy of levelling work. In fly  levelling only B.S.and F.S.are taken</vt:lpstr>
      <vt:lpstr>PowerPoint Presentation</vt:lpstr>
      <vt:lpstr>PowerPoint Presentation</vt:lpstr>
      <vt:lpstr>PowerPoint Presentation</vt:lpstr>
      <vt:lpstr>PowerPoint Presentation</vt:lpstr>
      <vt:lpstr>Methods of Reducing levels</vt:lpstr>
      <vt:lpstr>PowerPoint Presentation</vt:lpstr>
      <vt:lpstr>This method consist of determining the difference of</vt:lpstr>
      <vt:lpstr>Rise And Fall Method</vt:lpstr>
      <vt:lpstr>Example</vt:lpstr>
      <vt:lpstr>H.I. Method</vt:lpstr>
      <vt:lpstr>Rise and fall method</vt:lpstr>
      <vt:lpstr>Errors in Levelling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BVRAO</dc:creator>
  <cp:lastModifiedBy>Microsoft account</cp:lastModifiedBy>
  <cp:revision>23</cp:revision>
  <dcterms:created xsi:type="dcterms:W3CDTF">2020-10-01T09:35:04Z</dcterms:created>
  <dcterms:modified xsi:type="dcterms:W3CDTF">2020-10-08T08:51:00Z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2020-10-01T00:00:00Z</vt:filetime>
  </property>
</Properties>
</file>