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7" r:id="rId2"/>
    <p:sldId id="312" r:id="rId3"/>
    <p:sldId id="276" r:id="rId4"/>
    <p:sldId id="278" r:id="rId5"/>
    <p:sldId id="283" r:id="rId6"/>
    <p:sldId id="280" r:id="rId7"/>
    <p:sldId id="284" r:id="rId8"/>
    <p:sldId id="285" r:id="rId9"/>
    <p:sldId id="286" r:id="rId10"/>
    <p:sldId id="287" r:id="rId11"/>
    <p:sldId id="289" r:id="rId12"/>
    <p:sldId id="290" r:id="rId13"/>
    <p:sldId id="288" r:id="rId14"/>
    <p:sldId id="291" r:id="rId15"/>
    <p:sldId id="292" r:id="rId16"/>
    <p:sldId id="293" r:id="rId17"/>
    <p:sldId id="294" r:id="rId18"/>
    <p:sldId id="295" r:id="rId19"/>
    <p:sldId id="257" r:id="rId20"/>
    <p:sldId id="256" r:id="rId21"/>
    <p:sldId id="259" r:id="rId22"/>
    <p:sldId id="270" r:id="rId23"/>
    <p:sldId id="271" r:id="rId24"/>
    <p:sldId id="296" r:id="rId25"/>
    <p:sldId id="275" r:id="rId26"/>
    <p:sldId id="297" r:id="rId27"/>
    <p:sldId id="298" r:id="rId28"/>
    <p:sldId id="299" r:id="rId29"/>
    <p:sldId id="301" r:id="rId30"/>
    <p:sldId id="302" r:id="rId31"/>
    <p:sldId id="303" r:id="rId32"/>
    <p:sldId id="304" r:id="rId33"/>
    <p:sldId id="305" r:id="rId34"/>
    <p:sldId id="306" r:id="rId35"/>
    <p:sldId id="307" r:id="rId36"/>
    <p:sldId id="308" r:id="rId37"/>
    <p:sldId id="309" r:id="rId38"/>
    <p:sldId id="310" r:id="rId39"/>
    <p:sldId id="311" r:id="rId40"/>
    <p:sldId id="313" r:id="rId41"/>
    <p:sldId id="300" r:id="rId42"/>
    <p:sldId id="31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E4AE4-E898-483E-BB9F-9CAC59AE806F}"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0C3D9-9FF1-4776-8A20-34A8CD06DAFF}" type="slidenum">
              <a:rPr lang="en-US" smtClean="0"/>
              <a:t>‹#›</a:t>
            </a:fld>
            <a:endParaRPr lang="en-US"/>
          </a:p>
        </p:txBody>
      </p:sp>
    </p:spTree>
    <p:extLst>
      <p:ext uri="{BB962C8B-B14F-4D97-AF65-F5344CB8AC3E}">
        <p14:creationId xmlns:p14="http://schemas.microsoft.com/office/powerpoint/2010/main" val="298271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FA768-296E-4F7C-8C58-0CE1EE1A0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215A10F-C89F-4435-9423-4427A65A2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17A49D7-B059-47D0-ABB8-B93FDC736ADC}"/>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5" name="Footer Placeholder 4">
            <a:extLst>
              <a:ext uri="{FF2B5EF4-FFF2-40B4-BE49-F238E27FC236}">
                <a16:creationId xmlns="" xmlns:a16="http://schemas.microsoft.com/office/drawing/2014/main" id="{510DD253-F791-4671-978F-BFD973480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EB5618-0102-4F13-92C1-E174E85D03D8}"/>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238977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D5F6D4-C7BA-46E2-A1B2-E9216F49E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D36AB0E-D423-4D54-A4AF-9AD506778C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67E5DC-88A9-4E23-9BED-789BC24822FC}"/>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5" name="Footer Placeholder 4">
            <a:extLst>
              <a:ext uri="{FF2B5EF4-FFF2-40B4-BE49-F238E27FC236}">
                <a16:creationId xmlns="" xmlns:a16="http://schemas.microsoft.com/office/drawing/2014/main" id="{A608B42E-A494-4B24-8306-0888F92B3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4AFF8D-1F65-415F-B1BB-C604636E179A}"/>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384759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9631771-D9E9-45F7-BB21-D03562917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1888A7-9923-4AA5-ACB3-AB778B88BE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D8BD5F-2E85-4586-8648-8DA8C8E5069D}"/>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5" name="Footer Placeholder 4">
            <a:extLst>
              <a:ext uri="{FF2B5EF4-FFF2-40B4-BE49-F238E27FC236}">
                <a16:creationId xmlns="" xmlns:a16="http://schemas.microsoft.com/office/drawing/2014/main" id="{0F02FFE2-042A-472D-8217-B2CAB6A18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3CE8045-8EE0-4B31-BAED-E7F345C11A82}"/>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356372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1F29AB-27EB-463C-A23A-6C14B7D94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CD4ED4-4114-4209-AC5B-0A6BBF941C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386FA6-0811-463B-B988-A8AB18755AED}"/>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5" name="Footer Placeholder 4">
            <a:extLst>
              <a:ext uri="{FF2B5EF4-FFF2-40B4-BE49-F238E27FC236}">
                <a16:creationId xmlns="" xmlns:a16="http://schemas.microsoft.com/office/drawing/2014/main" id="{A29E1D73-C2BC-4938-A0E5-F280F6491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F3BE39-7DD5-468D-9968-9C36839112F0}"/>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106283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7580B-B4EE-49A9-9D10-1CEE27F5FE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ACC6B74-8E9C-40FC-B235-A58A011C1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19904C6-8987-41EA-B296-351E9201D03D}"/>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5" name="Footer Placeholder 4">
            <a:extLst>
              <a:ext uri="{FF2B5EF4-FFF2-40B4-BE49-F238E27FC236}">
                <a16:creationId xmlns="" xmlns:a16="http://schemas.microsoft.com/office/drawing/2014/main" id="{506A5C83-811F-4AE7-82F9-D1F151C5C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2B4F63-8D50-4C19-9DF8-8CB27833A921}"/>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371992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AE4183-A968-4A03-A3FF-12B4BA817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82D03F2-3FD9-49A1-AD55-85A02DE536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3DBAA8-6196-4EC4-B068-562D7C9D4D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6809892-4B52-4885-8356-88A7CDDBE27C}"/>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6" name="Footer Placeholder 5">
            <a:extLst>
              <a:ext uri="{FF2B5EF4-FFF2-40B4-BE49-F238E27FC236}">
                <a16:creationId xmlns="" xmlns:a16="http://schemas.microsoft.com/office/drawing/2014/main" id="{E028321A-AC16-4825-AABD-0AC1188B1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24183AB-2095-404D-8E10-7091DC92DFE6}"/>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334879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03CAF7-1103-4052-8C53-07F7603D20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6CFEB1F-EDD6-491C-A46E-525322744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F8F90DB-4A2C-466F-9622-85E08A152A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FC039ED-725A-4D11-94C4-731DC6638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CA04F36-3749-4138-BD17-F6B01BAA05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A5C2969-BFD1-44C1-9D51-B079E12A010F}"/>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8" name="Footer Placeholder 7">
            <a:extLst>
              <a:ext uri="{FF2B5EF4-FFF2-40B4-BE49-F238E27FC236}">
                <a16:creationId xmlns="" xmlns:a16="http://schemas.microsoft.com/office/drawing/2014/main" id="{662DEBCE-5D79-40D6-A827-758A7BF541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35287A9-E420-4FA6-8741-3D893B597B42}"/>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226362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0BA611-6CC6-4FFA-9DBF-F27ED1B55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1B703B4-65DE-49C5-8B63-31513BED5D3B}"/>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4" name="Footer Placeholder 3">
            <a:extLst>
              <a:ext uri="{FF2B5EF4-FFF2-40B4-BE49-F238E27FC236}">
                <a16:creationId xmlns="" xmlns:a16="http://schemas.microsoft.com/office/drawing/2014/main" id="{F6F7A30D-C9DB-4572-BD78-AC74CD1DCD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AB39155-7BD7-4C82-9588-CE325C9EC2B4}"/>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159985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08AB93F-E2A7-4AD8-8343-4CFAB1A0C0A0}"/>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3" name="Footer Placeholder 2">
            <a:extLst>
              <a:ext uri="{FF2B5EF4-FFF2-40B4-BE49-F238E27FC236}">
                <a16:creationId xmlns="" xmlns:a16="http://schemas.microsoft.com/office/drawing/2014/main" id="{C8179950-DA6D-43F7-8568-8BD15B1E6F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9884729-D365-4525-8115-7BEE3AA86157}"/>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43877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CC6715-4106-422A-B148-29A9CFF17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A2B230E-3CD2-462A-A3C8-520B09D04D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3F8A9AF-3338-412F-AE47-75F7668BD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6A5A19E-8EC6-4588-ACBA-A23E7441B37E}"/>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6" name="Footer Placeholder 5">
            <a:extLst>
              <a:ext uri="{FF2B5EF4-FFF2-40B4-BE49-F238E27FC236}">
                <a16:creationId xmlns="" xmlns:a16="http://schemas.microsoft.com/office/drawing/2014/main" id="{8D0A41E1-E747-4A3A-921F-4FEBFFC65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836E24F-8D1A-4024-9E66-32CD79C6D23A}"/>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225926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5F06F-5575-40C9-BA76-4D08EC477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90924AA-B3E1-4BBA-BCEC-8CD1921AB6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97BF918-795F-4BFF-B805-5FEBC3597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BC51156-457B-4B8E-BE9A-52008E034BB9}"/>
              </a:ext>
            </a:extLst>
          </p:cNvPr>
          <p:cNvSpPr>
            <a:spLocks noGrp="1"/>
          </p:cNvSpPr>
          <p:nvPr>
            <p:ph type="dt" sz="half" idx="10"/>
          </p:nvPr>
        </p:nvSpPr>
        <p:spPr/>
        <p:txBody>
          <a:bodyPr/>
          <a:lstStyle/>
          <a:p>
            <a:fld id="{4C210C92-08E2-446E-A371-86C3A8E548BF}" type="datetimeFigureOut">
              <a:rPr lang="en-US" smtClean="0"/>
              <a:t>1/31/2022</a:t>
            </a:fld>
            <a:endParaRPr lang="en-US"/>
          </a:p>
        </p:txBody>
      </p:sp>
      <p:sp>
        <p:nvSpPr>
          <p:cNvPr id="6" name="Footer Placeholder 5">
            <a:extLst>
              <a:ext uri="{FF2B5EF4-FFF2-40B4-BE49-F238E27FC236}">
                <a16:creationId xmlns="" xmlns:a16="http://schemas.microsoft.com/office/drawing/2014/main" id="{7746CBDA-FEFD-46F6-AD34-7D720EE33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8CAE603-6A24-4059-B708-86A879FB45DC}"/>
              </a:ext>
            </a:extLst>
          </p:cNvPr>
          <p:cNvSpPr>
            <a:spLocks noGrp="1"/>
          </p:cNvSpPr>
          <p:nvPr>
            <p:ph type="sldNum" sz="quarter" idx="12"/>
          </p:nvPr>
        </p:nvSpPr>
        <p:spPr/>
        <p:txBody>
          <a:bodyPr/>
          <a:lstStyle/>
          <a:p>
            <a:fld id="{372E8691-0B2A-4FF3-BCAC-826720B62149}" type="slidenum">
              <a:rPr lang="en-US" smtClean="0"/>
              <a:t>‹#›</a:t>
            </a:fld>
            <a:endParaRPr lang="en-US"/>
          </a:p>
        </p:txBody>
      </p:sp>
    </p:spTree>
    <p:extLst>
      <p:ext uri="{BB962C8B-B14F-4D97-AF65-F5344CB8AC3E}">
        <p14:creationId xmlns:p14="http://schemas.microsoft.com/office/powerpoint/2010/main" val="340542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AED52A5-74E5-4A20-AB3F-91C967527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B18EF43-2C2A-45B8-99A6-9193457E7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F81109-AF11-4E61-AFB4-DBDBA86BA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10C92-08E2-446E-A371-86C3A8E548BF}" type="datetimeFigureOut">
              <a:rPr lang="en-US" smtClean="0"/>
              <a:t>1/31/2022</a:t>
            </a:fld>
            <a:endParaRPr lang="en-US"/>
          </a:p>
        </p:txBody>
      </p:sp>
      <p:sp>
        <p:nvSpPr>
          <p:cNvPr id="5" name="Footer Placeholder 4">
            <a:extLst>
              <a:ext uri="{FF2B5EF4-FFF2-40B4-BE49-F238E27FC236}">
                <a16:creationId xmlns="" xmlns:a16="http://schemas.microsoft.com/office/drawing/2014/main" id="{D9702750-9806-4455-A9E8-1B37496CC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662E2D5-C251-4785-B9A7-F43BC2588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E8691-0B2A-4FF3-BCAC-826720B62149}" type="slidenum">
              <a:rPr lang="en-US" smtClean="0"/>
              <a:t>‹#›</a:t>
            </a:fld>
            <a:endParaRPr lang="en-US"/>
          </a:p>
        </p:txBody>
      </p:sp>
    </p:spTree>
    <p:extLst>
      <p:ext uri="{BB962C8B-B14F-4D97-AF65-F5344CB8AC3E}">
        <p14:creationId xmlns:p14="http://schemas.microsoft.com/office/powerpoint/2010/main" val="204268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57.png"/><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FEFAB8-EF7C-4705-B99C-81EDEB038B16}"/>
              </a:ext>
            </a:extLst>
          </p:cNvPr>
          <p:cNvSpPr>
            <a:spLocks noGrp="1"/>
          </p:cNvSpPr>
          <p:nvPr>
            <p:ph type="title"/>
          </p:nvPr>
        </p:nvSpPr>
        <p:spPr/>
        <p:txBody>
          <a:bodyPr/>
          <a:lstStyle/>
          <a:p>
            <a:pPr algn="ctr"/>
            <a:r>
              <a:rPr lang="en-US" dirty="0"/>
              <a:t>2. Orbital Mechanics and Launchers</a:t>
            </a:r>
          </a:p>
        </p:txBody>
      </p:sp>
    </p:spTree>
    <p:extLst>
      <p:ext uri="{BB962C8B-B14F-4D97-AF65-F5344CB8AC3E}">
        <p14:creationId xmlns:p14="http://schemas.microsoft.com/office/powerpoint/2010/main" val="3633536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9B4D219-03DE-4430-A21C-6B9F0E017D8B}"/>
              </a:ext>
            </a:extLst>
          </p:cNvPr>
          <p:cNvPicPr>
            <a:picLocks noChangeAspect="1"/>
          </p:cNvPicPr>
          <p:nvPr/>
        </p:nvPicPr>
        <p:blipFill>
          <a:blip r:embed="rId2"/>
          <a:stretch>
            <a:fillRect/>
          </a:stretch>
        </p:blipFill>
        <p:spPr>
          <a:xfrm>
            <a:off x="718625" y="365125"/>
            <a:ext cx="11064240" cy="3853528"/>
          </a:xfrm>
          <a:prstGeom prst="rect">
            <a:avLst/>
          </a:prstGeom>
        </p:spPr>
      </p:pic>
      <p:sp>
        <p:nvSpPr>
          <p:cNvPr id="7" name="TextBox 6">
            <a:extLst>
              <a:ext uri="{FF2B5EF4-FFF2-40B4-BE49-F238E27FC236}">
                <a16:creationId xmlns="" xmlns:a16="http://schemas.microsoft.com/office/drawing/2014/main" id="{632FD94E-C9BC-44BD-BD57-D69419B0F619}"/>
              </a:ext>
            </a:extLst>
          </p:cNvPr>
          <p:cNvSpPr txBox="1"/>
          <p:nvPr/>
        </p:nvSpPr>
        <p:spPr>
          <a:xfrm>
            <a:off x="838199" y="4461550"/>
            <a:ext cx="10944665" cy="2123658"/>
          </a:xfrm>
          <a:prstGeom prst="rect">
            <a:avLst/>
          </a:prstGeom>
          <a:noFill/>
        </p:spPr>
        <p:txBody>
          <a:bodyPr wrap="square">
            <a:spAutoFit/>
          </a:bodyPr>
          <a:lstStyle/>
          <a:p>
            <a:pPr algn="just"/>
            <a:r>
              <a:rPr lang="en-US" sz="2200" b="0" i="0" u="none" strike="noStrike" baseline="0" dirty="0">
                <a:latin typeface="Arial" panose="020B0604020202020204" pitchFamily="34" charset="0"/>
                <a:cs typeface="Arial" panose="020B0604020202020204" pitchFamily="34" charset="0"/>
              </a:rPr>
              <a:t>Table 2.1 gives the velocity, </a:t>
            </a:r>
            <a:r>
              <a:rPr lang="en-US" sz="2200" b="0" i="1" u="none" strike="noStrike" baseline="0" dirty="0">
                <a:latin typeface="Arial" panose="020B0604020202020204" pitchFamily="34" charset="0"/>
                <a:cs typeface="Arial" panose="020B0604020202020204" pitchFamily="34" charset="0"/>
              </a:rPr>
              <a:t>v</a:t>
            </a:r>
            <a:r>
              <a:rPr lang="en-US" sz="2200" b="0" i="0" u="none" strike="noStrike" baseline="0" dirty="0">
                <a:latin typeface="Arial" panose="020B0604020202020204" pitchFamily="34" charset="0"/>
                <a:cs typeface="Arial" panose="020B0604020202020204" pitchFamily="34" charset="0"/>
              </a:rPr>
              <a:t>, and orbital period, </a:t>
            </a:r>
            <a:r>
              <a:rPr lang="en-US" sz="2200" b="0" i="1" u="none" strike="noStrike" baseline="0" dirty="0">
                <a:latin typeface="Arial" panose="020B0604020202020204" pitchFamily="34" charset="0"/>
                <a:cs typeface="Arial" panose="020B0604020202020204" pitchFamily="34" charset="0"/>
              </a:rPr>
              <a:t>T</a:t>
            </a:r>
            <a:r>
              <a:rPr lang="en-US" sz="2200" b="0" i="0" u="none" strike="noStrike" baseline="0" dirty="0">
                <a:latin typeface="Arial" panose="020B0604020202020204" pitchFamily="34" charset="0"/>
                <a:cs typeface="Arial" panose="020B0604020202020204" pitchFamily="34" charset="0"/>
              </a:rPr>
              <a:t>, for four satellite systems that occupy typical low earth orbit (LEO), medium earth orbit (MEO), and geostationary earth orbit (GEO) orbits around the earth. </a:t>
            </a:r>
          </a:p>
          <a:p>
            <a:pPr algn="just"/>
            <a:endParaRPr lang="en-US" sz="2200" dirty="0">
              <a:latin typeface="Arial" panose="020B0604020202020204" pitchFamily="34" charset="0"/>
              <a:cs typeface="Arial" panose="020B0604020202020204" pitchFamily="34" charset="0"/>
            </a:endParaRPr>
          </a:p>
          <a:p>
            <a:pPr algn="just"/>
            <a:r>
              <a:rPr lang="en-US" sz="2200" b="1" i="0" u="none" strike="noStrike" baseline="0" dirty="0">
                <a:latin typeface="Arial" panose="020B0604020202020204" pitchFamily="34" charset="0"/>
                <a:cs typeface="Arial" panose="020B0604020202020204" pitchFamily="34" charset="0"/>
              </a:rPr>
              <a:t>In each case, the orbits are circular and </a:t>
            </a:r>
            <a:r>
              <a:rPr lang="en-US" sz="2200" b="1" i="0" u="none" strike="noStrike" baseline="0" dirty="0">
                <a:solidFill>
                  <a:srgbClr val="FF0000"/>
                </a:solidFill>
                <a:latin typeface="Arial" panose="020B0604020202020204" pitchFamily="34" charset="0"/>
                <a:cs typeface="Arial" panose="020B0604020202020204" pitchFamily="34" charset="0"/>
              </a:rPr>
              <a:t>the average radius of the earth is taken as 6378.137 km</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276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9369010-2383-48D1-A923-F57B77EA4584}"/>
              </a:ext>
            </a:extLst>
          </p:cNvPr>
          <p:cNvSpPr>
            <a:spLocks noGrp="1"/>
          </p:cNvSpPr>
          <p:nvPr>
            <p:ph idx="1"/>
          </p:nvPr>
        </p:nvSpPr>
        <p:spPr>
          <a:xfrm>
            <a:off x="838199" y="731520"/>
            <a:ext cx="10978663" cy="5445443"/>
          </a:xfrm>
        </p:spPr>
        <p:txBody>
          <a:bodyPr>
            <a:normAutofit/>
          </a:bodyPr>
          <a:lstStyle/>
          <a:p>
            <a:pPr marL="0" indent="0">
              <a:buNone/>
            </a:pPr>
            <a:r>
              <a:rPr lang="en-US" sz="2200" b="1" i="0" u="sng" strike="noStrike" baseline="0" dirty="0">
                <a:latin typeface="Arial" panose="020B0604020202020204" pitchFamily="34" charset="0"/>
                <a:cs typeface="Arial" panose="020B0604020202020204" pitchFamily="34" charset="0"/>
              </a:rPr>
              <a:t>Example:</a:t>
            </a:r>
            <a:r>
              <a:rPr lang="en-US" sz="2200" b="1"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A satellite is in a 322 km high circular orbit. Determine:</a:t>
            </a:r>
          </a:p>
          <a:p>
            <a:pPr marL="457200" lvl="1" indent="0">
              <a:buNone/>
            </a:pPr>
            <a:r>
              <a:rPr lang="en-US" sz="2200" b="0" i="0" u="none" strike="noStrike" baseline="0" dirty="0">
                <a:solidFill>
                  <a:srgbClr val="231F20"/>
                </a:solidFill>
                <a:latin typeface="Arial" panose="020B0604020202020204" pitchFamily="34" charset="0"/>
                <a:cs typeface="Arial" panose="020B0604020202020204" pitchFamily="34" charset="0"/>
              </a:rPr>
              <a:t>a. </a:t>
            </a:r>
            <a:r>
              <a:rPr lang="en-US" sz="2200" b="0" i="0" u="none" strike="noStrike" baseline="0" dirty="0">
                <a:solidFill>
                  <a:srgbClr val="000000"/>
                </a:solidFill>
                <a:latin typeface="Arial" panose="020B0604020202020204" pitchFamily="34" charset="0"/>
                <a:cs typeface="Arial" panose="020B0604020202020204" pitchFamily="34" charset="0"/>
              </a:rPr>
              <a:t>The orbital angular velocity in radians per second;</a:t>
            </a:r>
          </a:p>
          <a:p>
            <a:pPr marL="457200" lvl="1" indent="0">
              <a:buNone/>
            </a:pPr>
            <a:r>
              <a:rPr lang="en-US" sz="2200" b="0" i="0" u="none" strike="noStrike" baseline="0" dirty="0">
                <a:solidFill>
                  <a:srgbClr val="231F20"/>
                </a:solidFill>
                <a:latin typeface="Arial" panose="020B0604020202020204" pitchFamily="34" charset="0"/>
                <a:cs typeface="Arial" panose="020B0604020202020204" pitchFamily="34" charset="0"/>
              </a:rPr>
              <a:t>b. </a:t>
            </a:r>
            <a:r>
              <a:rPr lang="en-US" sz="2200" b="0" i="0" u="none" strike="noStrike" baseline="0" dirty="0">
                <a:solidFill>
                  <a:srgbClr val="000000"/>
                </a:solidFill>
                <a:latin typeface="Arial" panose="020B0604020202020204" pitchFamily="34" charset="0"/>
                <a:cs typeface="Arial" panose="020B0604020202020204" pitchFamily="34" charset="0"/>
              </a:rPr>
              <a:t>The orbital period in minutes; and</a:t>
            </a:r>
          </a:p>
          <a:p>
            <a:pPr marL="457200" lvl="1" indent="0">
              <a:buNone/>
            </a:pPr>
            <a:r>
              <a:rPr lang="en-US" sz="2200" b="0" i="0" u="none" strike="noStrike" baseline="0" dirty="0">
                <a:solidFill>
                  <a:srgbClr val="231F20"/>
                </a:solidFill>
                <a:latin typeface="Arial" panose="020B0604020202020204" pitchFamily="34" charset="0"/>
                <a:cs typeface="Arial" panose="020B0604020202020204" pitchFamily="34" charset="0"/>
              </a:rPr>
              <a:t>c. </a:t>
            </a:r>
            <a:r>
              <a:rPr lang="en-US" sz="2200" b="0" i="0" u="none" strike="noStrike" baseline="0" dirty="0">
                <a:solidFill>
                  <a:srgbClr val="000000"/>
                </a:solidFill>
                <a:latin typeface="Arial" panose="020B0604020202020204" pitchFamily="34" charset="0"/>
                <a:cs typeface="Arial" panose="020B0604020202020204" pitchFamily="34" charset="0"/>
              </a:rPr>
              <a:t>The orbital velocity in meters per second.</a:t>
            </a:r>
            <a:endParaRPr lang="en-US" sz="2200" dirty="0">
              <a:solidFill>
                <a:srgbClr val="000000"/>
              </a:solidFill>
              <a:latin typeface="Arial" panose="020B0604020202020204" pitchFamily="34" charset="0"/>
              <a:cs typeface="Arial" panose="020B0604020202020204" pitchFamily="34" charset="0"/>
            </a:endParaRPr>
          </a:p>
          <a:p>
            <a:pPr marL="0" indent="0" algn="just">
              <a:buNone/>
            </a:pPr>
            <a:r>
              <a:rPr lang="en-US" sz="2200" b="0" i="0" u="none" strike="noStrike" baseline="0" dirty="0">
                <a:latin typeface="Arial" panose="020B0604020202020204" pitchFamily="34" charset="0"/>
                <a:cs typeface="Arial" panose="020B0604020202020204" pitchFamily="34" charset="0"/>
              </a:rPr>
              <a:t>Note: Assume the average radius of the earth is 6378.137 km and Kepler’s constant has the value</a:t>
            </a:r>
            <a:r>
              <a:rPr lang="en-US" sz="2200" b="0" i="0" u="none" strike="noStrike" baseline="0" dirty="0">
                <a:solidFill>
                  <a:srgbClr val="000000"/>
                </a:solidFill>
                <a:latin typeface="Arial" panose="020B060402020202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3.986004 418 </a:t>
            </a:r>
            <a:r>
              <a:rPr lang="en-US" sz="2200" dirty="0">
                <a:effectLst/>
                <a:latin typeface="Arial" panose="020B0604020202020204" pitchFamily="34" charset="0"/>
                <a:ea typeface="STIXMath-Regular"/>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10</a:t>
            </a:r>
            <a:r>
              <a:rPr lang="en-US" sz="2200" baseline="30000" dirty="0">
                <a:effectLst/>
                <a:latin typeface="Arial" panose="020B0604020202020204" pitchFamily="34" charset="0"/>
                <a:ea typeface="Calibri" panose="020F0502020204030204" pitchFamily="34" charset="0"/>
                <a:cs typeface="Arial" panose="020B0604020202020204" pitchFamily="34" charset="0"/>
              </a:rPr>
              <a:t>5</a:t>
            </a:r>
            <a:r>
              <a:rPr lang="en-US" sz="2200" dirty="0">
                <a:effectLst/>
                <a:latin typeface="Arial" panose="020B0604020202020204" pitchFamily="34" charset="0"/>
                <a:ea typeface="Calibri" panose="020F0502020204030204" pitchFamily="34" charset="0"/>
                <a:cs typeface="Arial" panose="020B0604020202020204" pitchFamily="34" charset="0"/>
              </a:rPr>
              <a:t> km</a:t>
            </a:r>
            <a:r>
              <a:rPr lang="en-US" sz="2200" baseline="30000" dirty="0">
                <a:effectLst/>
                <a:latin typeface="Arial" panose="020B0604020202020204" pitchFamily="34" charset="0"/>
                <a:ea typeface="Calibri" panose="020F0502020204030204" pitchFamily="34" charset="0"/>
                <a:cs typeface="Arial" panose="020B0604020202020204" pitchFamily="34" charset="0"/>
              </a:rPr>
              <a:t>3</a:t>
            </a:r>
            <a:r>
              <a:rPr lang="en-US" sz="2200" dirty="0">
                <a:effectLst/>
                <a:latin typeface="Arial" panose="020B0604020202020204" pitchFamily="34" charset="0"/>
                <a:ea typeface="Calibri" panose="020F0502020204030204" pitchFamily="34" charset="0"/>
                <a:cs typeface="Arial" panose="020B0604020202020204" pitchFamily="34" charset="0"/>
              </a:rPr>
              <a:t> /s</a:t>
            </a:r>
            <a:r>
              <a:rPr lang="en-US" sz="2200" baseline="30000" dirty="0">
                <a:effectLst/>
                <a:latin typeface="Arial" panose="020B0604020202020204" pitchFamily="34" charset="0"/>
                <a:ea typeface="Calibri" panose="020F0502020204030204" pitchFamily="34" charset="0"/>
                <a:cs typeface="Arial" panose="020B0604020202020204" pitchFamily="34" charset="0"/>
              </a:rPr>
              <a:t>2</a:t>
            </a:r>
          </a:p>
          <a:p>
            <a:pPr marL="0" indent="0" algn="l">
              <a:buNone/>
            </a:pPr>
            <a:r>
              <a:rPr lang="en-US" sz="2200" b="1" i="0" u="sng" strike="noStrike" baseline="0" dirty="0">
                <a:solidFill>
                  <a:srgbClr val="231F20"/>
                </a:solidFill>
                <a:latin typeface="Arial" panose="020B0604020202020204" pitchFamily="34" charset="0"/>
                <a:cs typeface="Arial" panose="020B0604020202020204" pitchFamily="34" charset="0"/>
              </a:rPr>
              <a:t>Answer:</a:t>
            </a:r>
          </a:p>
          <a:p>
            <a:pPr marL="0" indent="0">
              <a:buNone/>
            </a:pPr>
            <a:r>
              <a:rPr lang="en-US" sz="2200" b="0" i="0" u="none" strike="noStrike" baseline="0" dirty="0">
                <a:solidFill>
                  <a:srgbClr val="231F20"/>
                </a:solidFill>
                <a:latin typeface="Arial" panose="020B0604020202020204" pitchFamily="34" charset="0"/>
                <a:cs typeface="Arial" panose="020B0604020202020204" pitchFamily="34" charset="0"/>
              </a:rPr>
              <a:t>(c) </a:t>
            </a:r>
            <a:r>
              <a:rPr lang="en-US" sz="2200" b="1" i="0" u="none" strike="noStrike" baseline="0" dirty="0">
                <a:solidFill>
                  <a:srgbClr val="000000"/>
                </a:solidFill>
                <a:latin typeface="Arial" panose="020B0604020202020204" pitchFamily="34" charset="0"/>
                <a:cs typeface="Arial" panose="020B0604020202020204" pitchFamily="34" charset="0"/>
              </a:rPr>
              <a:t>The orbital velocity in meters per second</a:t>
            </a:r>
            <a:r>
              <a:rPr lang="en-US" sz="2200" dirty="0">
                <a:solidFill>
                  <a:srgbClr val="000000"/>
                </a:solidFill>
                <a:latin typeface="Arial" panose="020B0604020202020204" pitchFamily="34" charset="0"/>
                <a:cs typeface="Arial" panose="020B0604020202020204" pitchFamily="34" charset="0"/>
              </a:rPr>
              <a:t>:</a:t>
            </a:r>
          </a:p>
          <a:p>
            <a:pPr algn="l"/>
            <a:r>
              <a:rPr lang="en-US" sz="2200" b="0" i="0" u="none" strike="noStrike" baseline="0" dirty="0">
                <a:latin typeface="Arial" panose="020B0604020202020204" pitchFamily="34" charset="0"/>
                <a:cs typeface="Arial" panose="020B0604020202020204" pitchFamily="34" charset="0"/>
              </a:rPr>
              <a:t>The total radius </a:t>
            </a:r>
            <a:r>
              <a:rPr lang="en-US" sz="2200" b="1" i="1" u="none" strike="noStrike" baseline="0" dirty="0">
                <a:latin typeface="Arial" panose="020B0604020202020204" pitchFamily="34" charset="0"/>
                <a:cs typeface="Arial" panose="020B0604020202020204" pitchFamily="34" charset="0"/>
              </a:rPr>
              <a:t>r </a:t>
            </a:r>
            <a:r>
              <a:rPr lang="en-US" sz="2200" b="0" i="0" u="none" strike="noStrike" baseline="0" dirty="0">
                <a:latin typeface="Arial" panose="020B0604020202020204" pitchFamily="34" charset="0"/>
                <a:cs typeface="Arial" panose="020B0604020202020204" pitchFamily="34" charset="0"/>
              </a:rPr>
              <a:t>of the orbit</a:t>
            </a:r>
          </a:p>
          <a:p>
            <a:pPr algn="l"/>
            <a:endParaRPr lang="en-US" sz="2200" dirty="0">
              <a:solidFill>
                <a:srgbClr val="231F20"/>
              </a:solidFill>
              <a:latin typeface="Arial" panose="020B0604020202020204" pitchFamily="34" charset="0"/>
              <a:cs typeface="Arial" panose="020B0604020202020204" pitchFamily="34" charset="0"/>
            </a:endParaRPr>
          </a:p>
          <a:p>
            <a:endParaRPr lang="en-US" sz="2200" b="0" i="0" u="none" strike="noStrike" baseline="0" dirty="0">
              <a:latin typeface="Arial" panose="020B0604020202020204" pitchFamily="34" charset="0"/>
              <a:cs typeface="Arial" panose="020B0604020202020204" pitchFamily="34" charset="0"/>
            </a:endParaRPr>
          </a:p>
          <a:p>
            <a:r>
              <a:rPr lang="en-US" sz="2200" b="0" i="0" u="none" strike="noStrike" baseline="0" dirty="0">
                <a:latin typeface="Arial" panose="020B0604020202020204" pitchFamily="34" charset="0"/>
                <a:cs typeface="Arial" panose="020B0604020202020204" pitchFamily="34" charset="0"/>
              </a:rPr>
              <a:t>The velocity </a:t>
            </a:r>
            <a:r>
              <a:rPr lang="en-US" sz="2200" b="1" i="1" u="none" strike="noStrike" baseline="0" dirty="0">
                <a:latin typeface="Arial" panose="020B0604020202020204" pitchFamily="34" charset="0"/>
                <a:cs typeface="Arial" panose="020B0604020202020204" pitchFamily="34" charset="0"/>
              </a:rPr>
              <a:t>v</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of a satellite in a circular orbit is given by (the orbital velocity)</a:t>
            </a:r>
            <a:r>
              <a:rPr lang="en-US" sz="2200" b="1" dirty="0">
                <a:solidFill>
                  <a:srgbClr val="231F20"/>
                </a:solidFill>
                <a:latin typeface="Arial" panose="020B0604020202020204" pitchFamily="34" charset="0"/>
                <a:cs typeface="Arial" panose="020B0604020202020204" pitchFamily="34" charset="0"/>
              </a:rPr>
              <a:t> </a:t>
            </a:r>
            <a:endParaRPr lang="en-US" sz="2200" b="1" i="0" u="none" strike="noStrike" baseline="30000" dirty="0">
              <a:solidFill>
                <a:srgbClr val="231F20"/>
              </a:solidFill>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A7088F19-1661-4CC1-8C07-DA629F6BF935}"/>
              </a:ext>
            </a:extLst>
          </p:cNvPr>
          <p:cNvPicPr>
            <a:picLocks noChangeAspect="1"/>
          </p:cNvPicPr>
          <p:nvPr/>
        </p:nvPicPr>
        <p:blipFill>
          <a:blip r:embed="rId2"/>
          <a:stretch>
            <a:fillRect/>
          </a:stretch>
        </p:blipFill>
        <p:spPr>
          <a:xfrm>
            <a:off x="3678627" y="4355857"/>
            <a:ext cx="4937760" cy="359298"/>
          </a:xfrm>
          <a:prstGeom prst="rect">
            <a:avLst/>
          </a:prstGeom>
        </p:spPr>
      </p:pic>
      <p:pic>
        <p:nvPicPr>
          <p:cNvPr id="7" name="Picture 6">
            <a:extLst>
              <a:ext uri="{FF2B5EF4-FFF2-40B4-BE49-F238E27FC236}">
                <a16:creationId xmlns="" xmlns:a16="http://schemas.microsoft.com/office/drawing/2014/main" id="{2890773F-03D4-451F-8031-A291C39B8827}"/>
              </a:ext>
            </a:extLst>
          </p:cNvPr>
          <p:cNvPicPr>
            <a:picLocks noChangeAspect="1"/>
          </p:cNvPicPr>
          <p:nvPr/>
        </p:nvPicPr>
        <p:blipFill>
          <a:blip r:embed="rId3"/>
          <a:stretch>
            <a:fillRect/>
          </a:stretch>
        </p:blipFill>
        <p:spPr>
          <a:xfrm>
            <a:off x="3678627" y="5626841"/>
            <a:ext cx="5760720" cy="413541"/>
          </a:xfrm>
          <a:prstGeom prst="rect">
            <a:avLst/>
          </a:prstGeom>
        </p:spPr>
      </p:pic>
      <p:pic>
        <p:nvPicPr>
          <p:cNvPr id="9" name="Picture 8">
            <a:extLst>
              <a:ext uri="{FF2B5EF4-FFF2-40B4-BE49-F238E27FC236}">
                <a16:creationId xmlns="" xmlns:a16="http://schemas.microsoft.com/office/drawing/2014/main" id="{4C49CCCA-F55A-47D3-AC33-CC74EE8379BB}"/>
              </a:ext>
            </a:extLst>
          </p:cNvPr>
          <p:cNvPicPr>
            <a:picLocks noChangeAspect="1"/>
          </p:cNvPicPr>
          <p:nvPr/>
        </p:nvPicPr>
        <p:blipFill>
          <a:blip r:embed="rId4"/>
          <a:stretch>
            <a:fillRect/>
          </a:stretch>
        </p:blipFill>
        <p:spPr>
          <a:xfrm>
            <a:off x="3813295" y="6176963"/>
            <a:ext cx="4206240" cy="377111"/>
          </a:xfrm>
          <a:prstGeom prst="rect">
            <a:avLst/>
          </a:prstGeom>
        </p:spPr>
      </p:pic>
    </p:spTree>
    <p:extLst>
      <p:ext uri="{BB962C8B-B14F-4D97-AF65-F5344CB8AC3E}">
        <p14:creationId xmlns:p14="http://schemas.microsoft.com/office/powerpoint/2010/main" val="3217939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3012886-6722-4A39-A350-B7DE3102CF7A}"/>
              </a:ext>
            </a:extLst>
          </p:cNvPr>
          <p:cNvPicPr>
            <a:picLocks noChangeAspect="1"/>
          </p:cNvPicPr>
          <p:nvPr/>
        </p:nvPicPr>
        <p:blipFill>
          <a:blip r:embed="rId2"/>
          <a:stretch>
            <a:fillRect/>
          </a:stretch>
        </p:blipFill>
        <p:spPr>
          <a:xfrm>
            <a:off x="690050" y="1211902"/>
            <a:ext cx="7829550" cy="438150"/>
          </a:xfrm>
          <a:prstGeom prst="rect">
            <a:avLst/>
          </a:prstGeom>
        </p:spPr>
      </p:pic>
      <p:pic>
        <p:nvPicPr>
          <p:cNvPr id="7" name="Picture 6">
            <a:extLst>
              <a:ext uri="{FF2B5EF4-FFF2-40B4-BE49-F238E27FC236}">
                <a16:creationId xmlns="" xmlns:a16="http://schemas.microsoft.com/office/drawing/2014/main" id="{D015DEF6-F797-4CC3-9510-83746BC317BF}"/>
              </a:ext>
            </a:extLst>
          </p:cNvPr>
          <p:cNvPicPr>
            <a:picLocks noChangeAspect="1"/>
          </p:cNvPicPr>
          <p:nvPr/>
        </p:nvPicPr>
        <p:blipFill rotWithShape="1">
          <a:blip r:embed="rId3"/>
          <a:srcRect l="37434" t="7895"/>
          <a:stretch/>
        </p:blipFill>
        <p:spPr>
          <a:xfrm>
            <a:off x="3143139" y="1844077"/>
            <a:ext cx="6035040" cy="340676"/>
          </a:xfrm>
          <a:prstGeom prst="rect">
            <a:avLst/>
          </a:prstGeom>
        </p:spPr>
      </p:pic>
      <p:pic>
        <p:nvPicPr>
          <p:cNvPr id="9" name="Picture 8">
            <a:extLst>
              <a:ext uri="{FF2B5EF4-FFF2-40B4-BE49-F238E27FC236}">
                <a16:creationId xmlns="" xmlns:a16="http://schemas.microsoft.com/office/drawing/2014/main" id="{FF610649-AC37-4650-8F9A-8F069256FFD3}"/>
              </a:ext>
            </a:extLst>
          </p:cNvPr>
          <p:cNvPicPr>
            <a:picLocks noChangeAspect="1"/>
          </p:cNvPicPr>
          <p:nvPr/>
        </p:nvPicPr>
        <p:blipFill>
          <a:blip r:embed="rId4"/>
          <a:stretch>
            <a:fillRect/>
          </a:stretch>
        </p:blipFill>
        <p:spPr>
          <a:xfrm>
            <a:off x="8519600" y="1264289"/>
            <a:ext cx="3400425" cy="333375"/>
          </a:xfrm>
          <a:prstGeom prst="rect">
            <a:avLst/>
          </a:prstGeom>
        </p:spPr>
      </p:pic>
      <p:pic>
        <p:nvPicPr>
          <p:cNvPr id="11" name="Picture 10">
            <a:extLst>
              <a:ext uri="{FF2B5EF4-FFF2-40B4-BE49-F238E27FC236}">
                <a16:creationId xmlns="" xmlns:a16="http://schemas.microsoft.com/office/drawing/2014/main" id="{0F35187F-B38A-434D-9D95-5C8AFFDBF1B6}"/>
              </a:ext>
            </a:extLst>
          </p:cNvPr>
          <p:cNvPicPr>
            <a:picLocks noChangeAspect="1"/>
          </p:cNvPicPr>
          <p:nvPr/>
        </p:nvPicPr>
        <p:blipFill>
          <a:blip r:embed="rId5"/>
          <a:stretch>
            <a:fillRect/>
          </a:stretch>
        </p:blipFill>
        <p:spPr>
          <a:xfrm>
            <a:off x="9255185" y="1829335"/>
            <a:ext cx="1828800" cy="318977"/>
          </a:xfrm>
          <a:prstGeom prst="rect">
            <a:avLst/>
          </a:prstGeom>
        </p:spPr>
      </p:pic>
      <p:sp>
        <p:nvSpPr>
          <p:cNvPr id="17" name="TextBox 16">
            <a:extLst>
              <a:ext uri="{FF2B5EF4-FFF2-40B4-BE49-F238E27FC236}">
                <a16:creationId xmlns="" xmlns:a16="http://schemas.microsoft.com/office/drawing/2014/main" id="{F870526B-3495-4AC2-A4FD-538B8F614C29}"/>
              </a:ext>
            </a:extLst>
          </p:cNvPr>
          <p:cNvSpPr txBox="1"/>
          <p:nvPr/>
        </p:nvSpPr>
        <p:spPr>
          <a:xfrm>
            <a:off x="690050" y="628096"/>
            <a:ext cx="6098344" cy="430887"/>
          </a:xfrm>
          <a:prstGeom prst="rect">
            <a:avLst/>
          </a:prstGeom>
          <a:noFill/>
        </p:spPr>
        <p:txBody>
          <a:bodyPr wrap="square">
            <a:spAutoFit/>
          </a:bodyPr>
          <a:lstStyle/>
          <a:p>
            <a:r>
              <a:rPr lang="en-US" sz="2200" b="1" i="0" u="none" strike="noStrike" baseline="0" dirty="0">
                <a:solidFill>
                  <a:srgbClr val="231F20"/>
                </a:solidFill>
                <a:latin typeface="Arial" panose="020B0604020202020204" pitchFamily="34" charset="0"/>
                <a:cs typeface="Arial" panose="020B0604020202020204" pitchFamily="34" charset="0"/>
              </a:rPr>
              <a:t>(b</a:t>
            </a:r>
            <a:r>
              <a:rPr lang="en-US" sz="2200" b="1" dirty="0">
                <a:solidFill>
                  <a:srgbClr val="231F20"/>
                </a:solidFill>
                <a:latin typeface="Arial" panose="020B0604020202020204" pitchFamily="34" charset="0"/>
                <a:cs typeface="Arial" panose="020B0604020202020204" pitchFamily="34" charset="0"/>
              </a:rPr>
              <a:t>) </a:t>
            </a:r>
            <a:r>
              <a:rPr lang="en-US" sz="2200" b="1" i="0" u="none" strike="noStrike" baseline="0" dirty="0">
                <a:solidFill>
                  <a:srgbClr val="000000"/>
                </a:solidFill>
                <a:latin typeface="Arial" panose="020B0604020202020204" pitchFamily="34" charset="0"/>
                <a:cs typeface="Arial" panose="020B0604020202020204" pitchFamily="34" charset="0"/>
              </a:rPr>
              <a:t>The orbital period in minutes:</a:t>
            </a:r>
            <a:endParaRPr lang="en-US" sz="2200" b="1" dirty="0"/>
          </a:p>
        </p:txBody>
      </p:sp>
      <p:sp>
        <p:nvSpPr>
          <p:cNvPr id="10" name="TextBox 9">
            <a:extLst>
              <a:ext uri="{FF2B5EF4-FFF2-40B4-BE49-F238E27FC236}">
                <a16:creationId xmlns="" xmlns:a16="http://schemas.microsoft.com/office/drawing/2014/main" id="{1E2CCB02-A9D3-4019-9252-770FF3CA6C24}"/>
              </a:ext>
            </a:extLst>
          </p:cNvPr>
          <p:cNvSpPr txBox="1"/>
          <p:nvPr/>
        </p:nvSpPr>
        <p:spPr>
          <a:xfrm>
            <a:off x="690050" y="2431166"/>
            <a:ext cx="11000935" cy="4154984"/>
          </a:xfrm>
          <a:prstGeom prst="rect">
            <a:avLst/>
          </a:prstGeom>
          <a:noFill/>
        </p:spPr>
        <p:txBody>
          <a:bodyPr wrap="square">
            <a:spAutoFit/>
          </a:bodyPr>
          <a:lstStyle/>
          <a:p>
            <a:pPr algn="just"/>
            <a:r>
              <a:rPr lang="en-US" sz="2200" b="1" i="0" u="none" strike="noStrike" baseline="0" dirty="0">
                <a:latin typeface="Arial" panose="020B0604020202020204" pitchFamily="34" charset="0"/>
                <a:cs typeface="Arial" panose="020B0604020202020204" pitchFamily="34" charset="0"/>
              </a:rPr>
              <a:t>(a) </a:t>
            </a:r>
            <a:r>
              <a:rPr lang="en-US" sz="2200" b="1" i="0" u="none" strike="noStrike" baseline="0" dirty="0">
                <a:solidFill>
                  <a:srgbClr val="000000"/>
                </a:solidFill>
                <a:latin typeface="Arial" panose="020B0604020202020204" pitchFamily="34" charset="0"/>
                <a:cs typeface="Arial" panose="020B0604020202020204" pitchFamily="34" charset="0"/>
              </a:rPr>
              <a:t>The orbital angular velocity in radians per second:</a:t>
            </a:r>
            <a:endParaRPr lang="en-US" sz="2200" b="1" i="0" u="none" strike="noStrike" baseline="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The orbital period from above is 5458.037372 seconds. One revolution of the earth covers 360° or 2π radians. </a:t>
            </a:r>
          </a:p>
          <a:p>
            <a:pPr marL="342900" indent="-34290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Hence </a:t>
            </a:r>
            <a:r>
              <a:rPr lang="en-US" sz="2200" b="0" i="1" u="none" strike="noStrike" baseline="0" dirty="0">
                <a:latin typeface="Arial" panose="020B0604020202020204" pitchFamily="34" charset="0"/>
                <a:cs typeface="Arial" panose="020B0604020202020204" pitchFamily="34" charset="0"/>
              </a:rPr>
              <a:t>2π</a:t>
            </a:r>
            <a:r>
              <a:rPr lang="en-US" sz="2200" b="0" i="0" u="none" strike="noStrike" baseline="0" dirty="0">
                <a:latin typeface="Arial" panose="020B0604020202020204" pitchFamily="34" charset="0"/>
                <a:cs typeface="Arial" panose="020B0604020202020204" pitchFamily="34" charset="0"/>
              </a:rPr>
              <a:t> radians are covered in 5458.037372 seconds, giving the orbital angular velocity as </a:t>
            </a:r>
            <a:r>
              <a:rPr lang="en-US" sz="2200" b="0" i="1" u="none" strike="noStrike" baseline="0" dirty="0">
                <a:latin typeface="Arial" panose="020B0604020202020204" pitchFamily="34" charset="0"/>
                <a:cs typeface="Arial" panose="020B0604020202020204" pitchFamily="34" charset="0"/>
              </a:rPr>
              <a:t>2π</a:t>
            </a:r>
            <a:r>
              <a:rPr lang="en-US" sz="2200" b="0" i="0" u="none" strike="noStrike" baseline="0" dirty="0">
                <a:latin typeface="Arial" panose="020B0604020202020204" pitchFamily="34" charset="0"/>
                <a:cs typeface="Arial" panose="020B0604020202020204" pitchFamily="34" charset="0"/>
              </a:rPr>
              <a:t>/5458.037 372 rad/s = 0.0011512 rad/s.</a:t>
            </a:r>
          </a:p>
          <a:p>
            <a:pPr marL="342900" indent="-342900" algn="just">
              <a:buFont typeface="Arial" panose="020B0604020202020204" pitchFamily="34" charset="0"/>
              <a:buChar char="•"/>
            </a:pPr>
            <a:endParaRPr lang="en-US" sz="2200" b="0" i="0" u="none" strike="noStrike" baseline="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An</a:t>
            </a:r>
            <a:r>
              <a:rPr lang="en-US"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alternative calculation procedure would calculate the distance traveled in one orbit (2</a:t>
            </a:r>
            <a:r>
              <a:rPr lang="en-US" sz="2200" b="0" i="1" u="none" strike="noStrike" baseline="0" dirty="0">
                <a:latin typeface="Arial" panose="020B0604020202020204" pitchFamily="34" charset="0"/>
                <a:cs typeface="Arial" panose="020B0604020202020204" pitchFamily="34" charset="0"/>
              </a:rPr>
              <a:t>πr </a:t>
            </a:r>
            <a:r>
              <a:rPr lang="en-US" sz="2200" b="0" i="0" u="none" strike="noStrike" baseline="0" dirty="0">
                <a:latin typeface="Arial" panose="020B0604020202020204" pitchFamily="34" charset="0"/>
                <a:cs typeface="Arial" panose="020B0604020202020204" pitchFamily="34" charset="0"/>
              </a:rPr>
              <a:t>=2</a:t>
            </a:r>
            <a:r>
              <a:rPr lang="en-US" sz="2200" b="0" i="1" u="none" strike="noStrike" baseline="0" dirty="0">
                <a:latin typeface="Arial" panose="020B0604020202020204" pitchFamily="34" charset="0"/>
                <a:cs typeface="Arial" panose="020B0604020202020204" pitchFamily="34" charset="0"/>
              </a:rPr>
              <a:t>π</a:t>
            </a:r>
            <a:r>
              <a:rPr lang="en-US" sz="2200" b="0" i="0" u="none" strike="noStrike" baseline="0" dirty="0">
                <a:latin typeface="Arial" panose="020B0604020202020204" pitchFamily="34" charset="0"/>
                <a:cs typeface="Arial" panose="020B0604020202020204" pitchFamily="34" charset="0"/>
              </a:rPr>
              <a:t>6700.137 = 42098.20236 km).</a:t>
            </a:r>
          </a:p>
          <a:p>
            <a:pPr marL="342900" indent="-34290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This distance is equivalent to </a:t>
            </a:r>
            <a:r>
              <a:rPr lang="en-US" sz="2200" b="0" i="1" u="none" strike="noStrike" baseline="0" dirty="0">
                <a:latin typeface="Arial" panose="020B0604020202020204" pitchFamily="34" charset="0"/>
                <a:cs typeface="Arial" panose="020B0604020202020204" pitchFamily="34" charset="0"/>
              </a:rPr>
              <a:t>2π</a:t>
            </a:r>
            <a:r>
              <a:rPr lang="en-US" sz="2200" b="0" i="0" u="none" strike="noStrike" baseline="0" dirty="0">
                <a:latin typeface="Arial" panose="020B0604020202020204" pitchFamily="34" charset="0"/>
                <a:cs typeface="Arial" panose="020B0604020202020204" pitchFamily="34" charset="0"/>
              </a:rPr>
              <a:t> radians and so 1 km is equivalent to </a:t>
            </a:r>
            <a:r>
              <a:rPr lang="en-US" sz="2200" b="0" i="1" u="none" strike="noStrike" baseline="0" dirty="0">
                <a:latin typeface="Arial" panose="020B0604020202020204" pitchFamily="34" charset="0"/>
                <a:cs typeface="Arial" panose="020B0604020202020204" pitchFamily="34" charset="0"/>
              </a:rPr>
              <a:t>2π</a:t>
            </a:r>
            <a:r>
              <a:rPr lang="en-US" sz="2200" b="0" i="0" u="none" strike="noStrike" baseline="0" dirty="0">
                <a:latin typeface="Arial" panose="020B0604020202020204" pitchFamily="34" charset="0"/>
                <a:cs typeface="Arial" panose="020B0604020202020204" pitchFamily="34" charset="0"/>
              </a:rPr>
              <a:t>/42098.202 36 rad = 0.000 149 3 rad. </a:t>
            </a:r>
          </a:p>
          <a:p>
            <a:pPr marL="342900" indent="-34290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From above, the orbital velocity was 7.713 066 km/s = 7.713066 × 0.0001493 rad/s = 0.0011512 rad/s.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627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E9A52F-BDA0-43FF-9538-5B473CDC5233}"/>
              </a:ext>
            </a:extLst>
          </p:cNvPr>
          <p:cNvSpPr>
            <a:spLocks noGrp="1"/>
          </p:cNvSpPr>
          <p:nvPr>
            <p:ph idx="1"/>
          </p:nvPr>
        </p:nvSpPr>
        <p:spPr>
          <a:xfrm>
            <a:off x="534573" y="581171"/>
            <a:ext cx="5781821" cy="6129118"/>
          </a:xfrm>
        </p:spPr>
        <p:txBody>
          <a:bodyPr>
            <a:noAutofit/>
          </a:bodyPr>
          <a:lstStyle/>
          <a:p>
            <a:pPr algn="just"/>
            <a:r>
              <a:rPr lang="en-US" sz="2000" b="0" i="0" u="none" strike="noStrike" baseline="0" dirty="0">
                <a:latin typeface="Arial" panose="020B0604020202020204" pitchFamily="34" charset="0"/>
                <a:cs typeface="Arial" panose="020B0604020202020204" pitchFamily="34" charset="0"/>
              </a:rPr>
              <a:t>A number of coordinate systems and reference planes can be used to </a:t>
            </a:r>
            <a:r>
              <a:rPr lang="en-US" sz="2000" b="0" i="0" u="none" strike="noStrike" baseline="0" dirty="0">
                <a:solidFill>
                  <a:srgbClr val="000000"/>
                </a:solidFill>
                <a:latin typeface="Arial" panose="020B0604020202020204" pitchFamily="34" charset="0"/>
                <a:cs typeface="Arial" panose="020B0604020202020204" pitchFamily="34" charset="0"/>
              </a:rPr>
              <a:t>describe the relationship between the earth and a satellite.</a:t>
            </a:r>
            <a:r>
              <a:rPr lang="en-US" sz="2000" b="0" i="0" u="none" strike="noStrike" baseline="0" dirty="0">
                <a:latin typeface="Arial" panose="020B0604020202020204" pitchFamily="34" charset="0"/>
                <a:cs typeface="Arial" panose="020B0604020202020204" pitchFamily="34" charset="0"/>
              </a:rPr>
              <a:t> </a:t>
            </a:r>
          </a:p>
          <a:p>
            <a:pPr algn="just"/>
            <a:r>
              <a:rPr lang="en-US" sz="2000" b="1" i="0" u="none" strike="noStrike" baseline="0" dirty="0">
                <a:latin typeface="Arial" panose="020B0604020202020204" pitchFamily="34" charset="0"/>
                <a:cs typeface="Arial" panose="020B0604020202020204" pitchFamily="34" charset="0"/>
              </a:rPr>
              <a:t>Figure 2.2</a:t>
            </a:r>
            <a:r>
              <a:rPr lang="en-US" sz="2000" b="0" i="0" u="none" strike="noStrike" baseline="0" dirty="0">
                <a:latin typeface="Arial" panose="020B0604020202020204" pitchFamily="34" charset="0"/>
                <a:cs typeface="Arial" panose="020B0604020202020204" pitchFamily="34" charset="0"/>
              </a:rPr>
              <a:t> illustrates a Cartesian coordinate system with </a:t>
            </a:r>
            <a:r>
              <a:rPr lang="en-US" sz="2000" b="1" i="0" u="none" strike="noStrike" baseline="0" dirty="0">
                <a:latin typeface="Arial" panose="020B0604020202020204" pitchFamily="34" charset="0"/>
                <a:cs typeface="Arial" panose="020B0604020202020204" pitchFamily="34" charset="0"/>
              </a:rPr>
              <a:t>the earth at the center and the reference planes coinciding with the equator and the polar axis</a:t>
            </a:r>
            <a:r>
              <a:rPr lang="en-US" sz="2000" b="0" i="0" u="none" strike="noStrike" baseline="0" dirty="0">
                <a:latin typeface="Arial" panose="020B0604020202020204" pitchFamily="34" charset="0"/>
                <a:cs typeface="Arial" panose="020B0604020202020204" pitchFamily="34" charset="0"/>
              </a:rPr>
              <a:t>. This is referred to as a </a:t>
            </a:r>
            <a:r>
              <a:rPr lang="en-US" sz="2000" b="1" i="0" u="none" strike="noStrike" baseline="0" dirty="0">
                <a:highlight>
                  <a:srgbClr val="00FF00"/>
                </a:highlight>
                <a:latin typeface="Arial" panose="020B0604020202020204" pitchFamily="34" charset="0"/>
                <a:cs typeface="Arial" panose="020B0604020202020204" pitchFamily="34" charset="0"/>
              </a:rPr>
              <a:t>geocentric coordinate system</a:t>
            </a:r>
            <a:r>
              <a:rPr lang="en-US" sz="2000" b="1" i="0" u="none" strike="noStrike" baseline="0" dirty="0">
                <a:latin typeface="Arial" panose="020B0604020202020204" pitchFamily="34" charset="0"/>
                <a:cs typeface="Arial" panose="020B0604020202020204" pitchFamily="34" charset="0"/>
              </a:rPr>
              <a:t>.</a:t>
            </a:r>
          </a:p>
          <a:p>
            <a:pPr algn="just"/>
            <a:r>
              <a:rPr lang="en-US" sz="2000" b="0" i="0" u="none" strike="noStrike" baseline="0" dirty="0">
                <a:solidFill>
                  <a:srgbClr val="000000"/>
                </a:solidFill>
                <a:latin typeface="Arial" panose="020B0604020202020204" pitchFamily="34" charset="0"/>
                <a:cs typeface="Arial" panose="020B0604020202020204" pitchFamily="34" charset="0"/>
              </a:rPr>
              <a:t>A Cartesian coordinate system with the geographical axes of the earth as the principal axes is the simplest coordinate system and the origin at the center of the earth. </a:t>
            </a:r>
          </a:p>
          <a:p>
            <a:pPr algn="just"/>
            <a:r>
              <a:rPr lang="en-US" sz="2000" b="0" i="0" u="none" strike="noStrike" baseline="0" dirty="0">
                <a:solidFill>
                  <a:srgbClr val="000000"/>
                </a:solidFill>
                <a:latin typeface="Arial" panose="020B0604020202020204" pitchFamily="34" charset="0"/>
                <a:cs typeface="Arial" panose="020B0604020202020204" pitchFamily="34" charset="0"/>
              </a:rPr>
              <a:t>The</a:t>
            </a:r>
            <a:r>
              <a:rPr lang="en-US" sz="2000" dirty="0">
                <a:solidFill>
                  <a:srgbClr val="00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rotational axis of the earth is about the </a:t>
            </a:r>
            <a:r>
              <a:rPr lang="en-US" sz="2000" b="0" i="1" u="none" strike="noStrike" baseline="0" dirty="0">
                <a:solidFill>
                  <a:srgbClr val="000000"/>
                </a:solidFill>
                <a:latin typeface="Arial" panose="020B0604020202020204" pitchFamily="34" charset="0"/>
                <a:cs typeface="Arial" panose="020B0604020202020204" pitchFamily="34" charset="0"/>
              </a:rPr>
              <a:t>z </a:t>
            </a:r>
            <a:r>
              <a:rPr lang="en-US" sz="2000" b="0" i="0" u="none" strike="noStrike" baseline="0" dirty="0">
                <a:solidFill>
                  <a:srgbClr val="000000"/>
                </a:solidFill>
                <a:latin typeface="Arial" panose="020B0604020202020204" pitchFamily="34" charset="0"/>
                <a:cs typeface="Arial" panose="020B0604020202020204" pitchFamily="34" charset="0"/>
              </a:rPr>
              <a:t>axis, which passes through the geographic north pole. </a:t>
            </a:r>
          </a:p>
          <a:p>
            <a:pPr algn="just"/>
            <a:r>
              <a:rPr lang="en-US" sz="2000" b="0" i="0" u="none" strike="noStrike" baseline="0" dirty="0">
                <a:solidFill>
                  <a:srgbClr val="000000"/>
                </a:solidFill>
                <a:latin typeface="Arial" panose="020B0604020202020204" pitchFamily="34" charset="0"/>
                <a:cs typeface="Arial" panose="020B0604020202020204" pitchFamily="34" charset="0"/>
              </a:rPr>
              <a:t>The </a:t>
            </a:r>
            <a:r>
              <a:rPr lang="en-US" sz="2000" b="0" i="1" u="none" strike="noStrike" baseline="0" dirty="0">
                <a:solidFill>
                  <a:srgbClr val="000000"/>
                </a:solidFill>
                <a:latin typeface="Arial" panose="020B0604020202020204" pitchFamily="34" charset="0"/>
                <a:cs typeface="Arial" panose="020B0604020202020204" pitchFamily="34" charset="0"/>
              </a:rPr>
              <a:t>x </a:t>
            </a:r>
            <a:r>
              <a:rPr lang="en-US" sz="2000" b="0" i="0" u="none" strike="noStrike" baseline="0" dirty="0">
                <a:solidFill>
                  <a:srgbClr val="000000"/>
                </a:solidFill>
                <a:latin typeface="Arial" panose="020B0604020202020204" pitchFamily="34" charset="0"/>
                <a:cs typeface="Arial" panose="020B0604020202020204" pitchFamily="34" charset="0"/>
              </a:rPr>
              <a:t>and </a:t>
            </a:r>
            <a:r>
              <a:rPr lang="en-US" sz="2000" b="0" i="1" u="none" strike="noStrike" baseline="0" dirty="0">
                <a:solidFill>
                  <a:srgbClr val="000000"/>
                </a:solidFill>
                <a:latin typeface="Arial" panose="020B0604020202020204" pitchFamily="34" charset="0"/>
                <a:cs typeface="Arial" panose="020B0604020202020204" pitchFamily="34" charset="0"/>
              </a:rPr>
              <a:t>y </a:t>
            </a:r>
            <a:r>
              <a:rPr lang="en-US" sz="2000" b="0" i="0" u="none" strike="noStrike" baseline="0" dirty="0">
                <a:solidFill>
                  <a:srgbClr val="000000"/>
                </a:solidFill>
                <a:latin typeface="Arial" panose="020B0604020202020204" pitchFamily="34" charset="0"/>
                <a:cs typeface="Arial" panose="020B0604020202020204" pitchFamily="34" charset="0"/>
              </a:rPr>
              <a:t>axes are mutually orthogonal to the </a:t>
            </a:r>
            <a:r>
              <a:rPr lang="en-US" sz="2000" b="0" i="1" u="none" strike="noStrike" baseline="0" dirty="0">
                <a:solidFill>
                  <a:srgbClr val="000000"/>
                </a:solidFill>
                <a:latin typeface="Arial" panose="020B0604020202020204" pitchFamily="34" charset="0"/>
                <a:cs typeface="Arial" panose="020B0604020202020204" pitchFamily="34" charset="0"/>
              </a:rPr>
              <a:t>z </a:t>
            </a:r>
            <a:r>
              <a:rPr lang="en-US" sz="2000" b="0" i="0" u="none" strike="noStrike" baseline="0" dirty="0">
                <a:solidFill>
                  <a:srgbClr val="000000"/>
                </a:solidFill>
                <a:latin typeface="Arial" panose="020B0604020202020204" pitchFamily="34" charset="0"/>
                <a:cs typeface="Arial" panose="020B0604020202020204" pitchFamily="34" charset="0"/>
              </a:rPr>
              <a:t>axis and lie in the earth’s equatorial plane. </a:t>
            </a:r>
          </a:p>
          <a:p>
            <a:pPr algn="just"/>
            <a:r>
              <a:rPr lang="en-US" sz="2000" b="0" i="0" u="none" strike="noStrike" baseline="0" dirty="0">
                <a:solidFill>
                  <a:srgbClr val="000000"/>
                </a:solidFill>
                <a:latin typeface="Arial" panose="020B0604020202020204" pitchFamily="34" charset="0"/>
                <a:cs typeface="Arial" panose="020B0604020202020204" pitchFamily="34" charset="0"/>
              </a:rPr>
              <a:t>The vector </a:t>
            </a:r>
            <a:r>
              <a:rPr lang="en-US" sz="2000" b="1" i="1" u="none" strike="noStrike" baseline="0" dirty="0">
                <a:solidFill>
                  <a:srgbClr val="000000"/>
                </a:solidFill>
                <a:latin typeface="Arial" panose="020B0604020202020204" pitchFamily="34" charset="0"/>
                <a:cs typeface="Arial" panose="020B0604020202020204" pitchFamily="34" charset="0"/>
              </a:rPr>
              <a:t>r</a:t>
            </a:r>
            <a:r>
              <a:rPr lang="en-US" sz="2000" b="0" i="1" u="none" strike="noStrike" baseline="0" dirty="0">
                <a:solidFill>
                  <a:srgbClr val="00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locates the satellite with respect to the center of the earth.</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92CF5C5D-3811-4807-B3B4-5693C04B45C7}"/>
              </a:ext>
            </a:extLst>
          </p:cNvPr>
          <p:cNvPicPr>
            <a:picLocks noChangeAspect="1"/>
          </p:cNvPicPr>
          <p:nvPr/>
        </p:nvPicPr>
        <p:blipFill>
          <a:blip r:embed="rId2"/>
          <a:stretch>
            <a:fillRect/>
          </a:stretch>
        </p:blipFill>
        <p:spPr>
          <a:xfrm>
            <a:off x="6457071" y="795338"/>
            <a:ext cx="5562600" cy="5381625"/>
          </a:xfrm>
          <a:prstGeom prst="rect">
            <a:avLst/>
          </a:prstGeom>
        </p:spPr>
      </p:pic>
    </p:spTree>
    <p:extLst>
      <p:ext uri="{BB962C8B-B14F-4D97-AF65-F5344CB8AC3E}">
        <p14:creationId xmlns:p14="http://schemas.microsoft.com/office/powerpoint/2010/main" val="1485384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BEA7BE6-F079-41C4-832F-E15D9019FF83}"/>
              </a:ext>
            </a:extLst>
          </p:cNvPr>
          <p:cNvSpPr>
            <a:spLocks noGrp="1"/>
          </p:cNvSpPr>
          <p:nvPr>
            <p:ph idx="1"/>
          </p:nvPr>
        </p:nvSpPr>
        <p:spPr>
          <a:xfrm>
            <a:off x="789549" y="524009"/>
            <a:ext cx="10612902" cy="5592615"/>
          </a:xfrm>
        </p:spPr>
        <p:txBody>
          <a:bodyPr>
            <a:normAutofit/>
          </a:bodyPr>
          <a:lstStyle/>
          <a:p>
            <a:pPr algn="just"/>
            <a:r>
              <a:rPr lang="en-US" sz="2100" b="0" i="0" u="none" strike="noStrike" baseline="0" dirty="0">
                <a:latin typeface="Arial" panose="020B0604020202020204" pitchFamily="34" charset="0"/>
                <a:cs typeface="Arial" panose="020B0604020202020204" pitchFamily="34" charset="0"/>
              </a:rPr>
              <a:t>With the coordinate system set up as in Figure 2.2, and with the satellite mass </a:t>
            </a:r>
            <a:r>
              <a:rPr lang="en-US" sz="2100" b="0" i="1" u="none" strike="noStrike" baseline="0" dirty="0">
                <a:latin typeface="Arial" panose="020B0604020202020204" pitchFamily="34" charset="0"/>
                <a:cs typeface="Arial" panose="020B0604020202020204" pitchFamily="34" charset="0"/>
              </a:rPr>
              <a:t>m </a:t>
            </a:r>
            <a:r>
              <a:rPr lang="en-US" sz="2100" b="0" i="0" u="none" strike="noStrike" baseline="0" dirty="0">
                <a:latin typeface="Arial" panose="020B0604020202020204" pitchFamily="34" charset="0"/>
                <a:cs typeface="Arial" panose="020B0604020202020204" pitchFamily="34" charset="0"/>
              </a:rPr>
              <a:t>located at a vector distance </a:t>
            </a:r>
            <a:r>
              <a:rPr lang="en-US" sz="2100" b="1" i="1" u="none" strike="noStrike" baseline="0" dirty="0">
                <a:latin typeface="Arial" panose="020B0604020202020204" pitchFamily="34" charset="0"/>
                <a:cs typeface="Arial" panose="020B0604020202020204" pitchFamily="34" charset="0"/>
              </a:rPr>
              <a:t>r</a:t>
            </a:r>
            <a:r>
              <a:rPr lang="en-US" sz="2100" b="0" i="1" u="none" strike="noStrike" baseline="0" dirty="0">
                <a:latin typeface="Arial" panose="020B0604020202020204" pitchFamily="34" charset="0"/>
                <a:cs typeface="Arial" panose="020B0604020202020204" pitchFamily="34" charset="0"/>
              </a:rPr>
              <a:t> </a:t>
            </a:r>
            <a:r>
              <a:rPr lang="en-US" sz="2100" b="0" i="0" u="none" strike="noStrike" baseline="0" dirty="0">
                <a:latin typeface="Arial" panose="020B0604020202020204" pitchFamily="34" charset="0"/>
                <a:cs typeface="Arial" panose="020B0604020202020204" pitchFamily="34" charset="0"/>
              </a:rPr>
              <a:t>from the center of the earth, the gravitational force </a:t>
            </a:r>
            <a:r>
              <a:rPr lang="en-US" sz="2100" b="1" i="1" u="none" strike="noStrike" baseline="0" dirty="0">
                <a:latin typeface="Arial" panose="020B0604020202020204" pitchFamily="34" charset="0"/>
                <a:cs typeface="Arial" panose="020B0604020202020204" pitchFamily="34" charset="0"/>
              </a:rPr>
              <a:t>F </a:t>
            </a:r>
            <a:r>
              <a:rPr lang="en-US" sz="2100" b="1" u="none" strike="noStrike" baseline="0" dirty="0">
                <a:latin typeface="Arial" panose="020B0604020202020204" pitchFamily="34" charset="0"/>
                <a:cs typeface="Arial" panose="020B0604020202020204" pitchFamily="34" charset="0"/>
              </a:rPr>
              <a:t>(inward) </a:t>
            </a:r>
            <a:r>
              <a:rPr lang="en-US" sz="2100" b="0" i="0" u="none" strike="noStrike" baseline="0" dirty="0">
                <a:latin typeface="Arial" panose="020B0604020202020204" pitchFamily="34" charset="0"/>
                <a:cs typeface="Arial" panose="020B0604020202020204" pitchFamily="34" charset="0"/>
              </a:rPr>
              <a:t>on the satellite is given by: </a:t>
            </a:r>
          </a:p>
          <a:p>
            <a:pPr algn="l"/>
            <a:endParaRPr lang="en-US" sz="2100" dirty="0">
              <a:latin typeface="Arial" panose="020B0604020202020204" pitchFamily="34" charset="0"/>
              <a:cs typeface="Arial" panose="020B0604020202020204" pitchFamily="34" charset="0"/>
            </a:endParaRPr>
          </a:p>
          <a:p>
            <a:pPr algn="l"/>
            <a:endParaRPr lang="en-US" sz="2100" dirty="0">
              <a:latin typeface="Arial" panose="020B0604020202020204" pitchFamily="34" charset="0"/>
              <a:cs typeface="Arial" panose="020B0604020202020204" pitchFamily="34" charset="0"/>
            </a:endParaRPr>
          </a:p>
          <a:p>
            <a:pPr marL="0" indent="0" algn="l">
              <a:buNone/>
            </a:pPr>
            <a:r>
              <a:rPr lang="en-US" sz="2100" dirty="0">
                <a:effectLst/>
                <a:latin typeface="Arial" panose="020B0604020202020204" pitchFamily="34" charset="0"/>
                <a:ea typeface="Calibri" panose="020F0502020204030204" pitchFamily="34" charset="0"/>
                <a:cs typeface="Arial" panose="020B0604020202020204" pitchFamily="34" charset="0"/>
              </a:rPr>
              <a:t>   Where M</a:t>
            </a:r>
            <a:r>
              <a:rPr lang="en-US" sz="2100" baseline="-25000" dirty="0">
                <a:effectLst/>
                <a:latin typeface="Arial" panose="020B0604020202020204" pitchFamily="34" charset="0"/>
                <a:ea typeface="Calibri" panose="020F0502020204030204" pitchFamily="34" charset="0"/>
                <a:cs typeface="Arial" panose="020B0604020202020204" pitchFamily="34" charset="0"/>
              </a:rPr>
              <a:t>E</a:t>
            </a:r>
            <a:r>
              <a:rPr lang="en-US" sz="2100" b="0" i="0" u="none" strike="noStrike" baseline="0" dirty="0">
                <a:latin typeface="Arial" panose="020B0604020202020204" pitchFamily="34" charset="0"/>
                <a:cs typeface="Arial" panose="020B0604020202020204" pitchFamily="34" charset="0"/>
              </a:rPr>
              <a:t> is the mass of the earth and </a:t>
            </a:r>
            <a:r>
              <a:rPr lang="en-US" sz="2100" dirty="0">
                <a:effectLst/>
                <a:latin typeface="Arial" panose="020B0604020202020204" pitchFamily="34" charset="0"/>
                <a:ea typeface="Calibri" panose="020F0502020204030204" pitchFamily="34" charset="0"/>
                <a:cs typeface="Arial" panose="020B0604020202020204" pitchFamily="34" charset="0"/>
              </a:rPr>
              <a:t>G=6</a:t>
            </a:r>
            <a:r>
              <a:rPr lang="en-US" sz="2100" i="1" dirty="0">
                <a:effectLst/>
                <a:latin typeface="Arial" panose="020B0604020202020204" pitchFamily="34" charset="0"/>
                <a:ea typeface="STIXMath-Italic"/>
                <a:cs typeface="Arial" panose="020B0604020202020204" pitchFamily="34" charset="0"/>
              </a:rPr>
              <a:t>.</a:t>
            </a:r>
            <a:r>
              <a:rPr lang="en-US" sz="2100" dirty="0">
                <a:effectLst/>
                <a:latin typeface="Arial" panose="020B0604020202020204" pitchFamily="34" charset="0"/>
                <a:ea typeface="Calibri" panose="020F0502020204030204" pitchFamily="34" charset="0"/>
                <a:cs typeface="Arial" panose="020B0604020202020204" pitchFamily="34" charset="0"/>
              </a:rPr>
              <a:t>672</a:t>
            </a:r>
            <a:r>
              <a:rPr lang="en-US" sz="2100" dirty="0">
                <a:effectLst/>
                <a:latin typeface="Arial" panose="020B0604020202020204" pitchFamily="34" charset="0"/>
                <a:ea typeface="STIXMath-Regular"/>
                <a:cs typeface="Arial" panose="020B0604020202020204" pitchFamily="34" charset="0"/>
              </a:rPr>
              <a:t>× </a:t>
            </a:r>
            <a:r>
              <a:rPr lang="en-US" sz="2100" dirty="0">
                <a:effectLst/>
                <a:latin typeface="Arial" panose="020B0604020202020204" pitchFamily="34" charset="0"/>
                <a:ea typeface="Calibri" panose="020F0502020204030204" pitchFamily="34" charset="0"/>
                <a:cs typeface="Arial" panose="020B0604020202020204" pitchFamily="34" charset="0"/>
              </a:rPr>
              <a:t>10</a:t>
            </a:r>
            <a:r>
              <a:rPr lang="en-US" sz="2100" baseline="30000" dirty="0">
                <a:effectLst/>
                <a:latin typeface="Arial" panose="020B0604020202020204" pitchFamily="34" charset="0"/>
                <a:ea typeface="Calibri" panose="020F0502020204030204" pitchFamily="34" charset="0"/>
                <a:cs typeface="Arial" panose="020B0604020202020204" pitchFamily="34" charset="0"/>
              </a:rPr>
              <a:t>-11</a:t>
            </a:r>
            <a:r>
              <a:rPr lang="en-US" sz="2100" dirty="0">
                <a:effectLst/>
                <a:latin typeface="Arial" panose="020B0604020202020204" pitchFamily="34" charset="0"/>
                <a:ea typeface="Calibri" panose="020F0502020204030204" pitchFamily="34" charset="0"/>
                <a:cs typeface="Arial" panose="020B0604020202020204" pitchFamily="34" charset="0"/>
              </a:rPr>
              <a:t> Nm</a:t>
            </a:r>
            <a:r>
              <a:rPr lang="en-US" sz="2100" baseline="30000" dirty="0">
                <a:effectLst/>
                <a:latin typeface="Arial" panose="020B0604020202020204" pitchFamily="34" charset="0"/>
                <a:ea typeface="Calibri" panose="020F0502020204030204" pitchFamily="34" charset="0"/>
                <a:cs typeface="Arial" panose="020B0604020202020204" pitchFamily="34" charset="0"/>
              </a:rPr>
              <a:t>2</a:t>
            </a:r>
            <a:r>
              <a:rPr lang="en-US" sz="2100" dirty="0">
                <a:effectLst/>
                <a:latin typeface="Arial" panose="020B0604020202020204" pitchFamily="34" charset="0"/>
                <a:ea typeface="Calibri" panose="020F0502020204030204" pitchFamily="34" charset="0"/>
                <a:cs typeface="Arial" panose="020B0604020202020204" pitchFamily="34" charset="0"/>
              </a:rPr>
              <a:t> /kg</a:t>
            </a:r>
            <a:r>
              <a:rPr lang="en-US" sz="2100" baseline="30000" dirty="0">
                <a:effectLst/>
                <a:latin typeface="Arial" panose="020B0604020202020204" pitchFamily="34" charset="0"/>
                <a:ea typeface="Calibri" panose="020F0502020204030204" pitchFamily="34" charset="0"/>
                <a:cs typeface="Arial" panose="020B0604020202020204" pitchFamily="34" charset="0"/>
              </a:rPr>
              <a:t>2</a:t>
            </a:r>
            <a:r>
              <a:rPr lang="en-US" sz="2100" b="0" i="0" u="none" strike="noStrike" baseline="0" dirty="0">
                <a:latin typeface="Arial" panose="020B0604020202020204" pitchFamily="34" charset="0"/>
                <a:cs typeface="Arial" panose="020B0604020202020204" pitchFamily="34" charset="0"/>
              </a:rPr>
              <a:t>. </a:t>
            </a:r>
          </a:p>
          <a:p>
            <a:pPr algn="l"/>
            <a:r>
              <a:rPr lang="en-US" sz="2100" b="1" i="0" u="none" strike="noStrike" baseline="0" dirty="0">
                <a:latin typeface="Arial" panose="020B0604020202020204" pitchFamily="34" charset="0"/>
                <a:cs typeface="Arial" panose="020B0604020202020204" pitchFamily="34" charset="0"/>
              </a:rPr>
              <a:t>Outward force </a:t>
            </a:r>
            <a:r>
              <a:rPr lang="en-US" sz="2100" b="0" i="0" u="none" strike="noStrike" baseline="0" dirty="0">
                <a:latin typeface="Arial" panose="020B0604020202020204" pitchFamily="34" charset="0"/>
                <a:cs typeface="Arial" panose="020B0604020202020204" pitchFamily="34" charset="0"/>
              </a:rPr>
              <a:t>= mass × acceleration and above can be written as:</a:t>
            </a:r>
          </a:p>
          <a:p>
            <a:pPr algn="l"/>
            <a:endParaRPr lang="en-US" sz="2100" dirty="0">
              <a:latin typeface="Arial" panose="020B0604020202020204" pitchFamily="34" charset="0"/>
              <a:cs typeface="Arial" panose="020B0604020202020204" pitchFamily="34" charset="0"/>
            </a:endParaRPr>
          </a:p>
          <a:p>
            <a:pPr algn="l"/>
            <a:endParaRPr lang="en-US" sz="2100" dirty="0">
              <a:latin typeface="Arial" panose="020B0604020202020204" pitchFamily="34" charset="0"/>
              <a:cs typeface="Arial" panose="020B0604020202020204" pitchFamily="34" charset="0"/>
            </a:endParaRPr>
          </a:p>
          <a:p>
            <a:pPr algn="l"/>
            <a:endParaRPr lang="en-US" sz="2100" b="0" i="0" u="none" strike="noStrike" baseline="0" dirty="0">
              <a:latin typeface="Arial" panose="020B0604020202020204" pitchFamily="34" charset="0"/>
              <a:cs typeface="Arial" panose="020B0604020202020204" pitchFamily="34" charset="0"/>
            </a:endParaRPr>
          </a:p>
          <a:p>
            <a:pPr algn="l"/>
            <a:r>
              <a:rPr lang="en-US" sz="2100" b="0" i="0" u="none" strike="noStrike" baseline="0" dirty="0">
                <a:latin typeface="Arial" panose="020B0604020202020204" pitchFamily="34" charset="0"/>
                <a:cs typeface="Arial" panose="020B0604020202020204" pitchFamily="34" charset="0"/>
              </a:rPr>
              <a:t>From </a:t>
            </a:r>
            <a:r>
              <a:rPr lang="en-US" sz="2100" dirty="0">
                <a:latin typeface="Arial" panose="020B0604020202020204" pitchFamily="34" charset="0"/>
                <a:cs typeface="Arial" panose="020B0604020202020204" pitchFamily="34" charset="0"/>
              </a:rPr>
              <a:t>equations 2.7 and 2.8 </a:t>
            </a:r>
            <a:r>
              <a:rPr lang="en-US" sz="2100" b="0" i="0" u="none" strike="noStrike" baseline="0" dirty="0">
                <a:latin typeface="Arial" panose="020B0604020202020204" pitchFamily="34" charset="0"/>
                <a:cs typeface="Arial" panose="020B0604020202020204" pitchFamily="34" charset="0"/>
              </a:rPr>
              <a:t>we have: </a:t>
            </a:r>
            <a:endParaRPr lang="en-US" sz="21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E25C1D8E-E711-4906-A6C3-D7653505EA05}"/>
              </a:ext>
            </a:extLst>
          </p:cNvPr>
          <p:cNvPicPr>
            <a:picLocks noChangeAspect="1"/>
          </p:cNvPicPr>
          <p:nvPr/>
        </p:nvPicPr>
        <p:blipFill>
          <a:blip r:embed="rId2"/>
          <a:stretch>
            <a:fillRect/>
          </a:stretch>
        </p:blipFill>
        <p:spPr>
          <a:xfrm>
            <a:off x="4340539" y="1441382"/>
            <a:ext cx="2286000" cy="925289"/>
          </a:xfrm>
          <a:prstGeom prst="rect">
            <a:avLst/>
          </a:prstGeom>
        </p:spPr>
      </p:pic>
      <p:pic>
        <p:nvPicPr>
          <p:cNvPr id="7" name="Picture 6">
            <a:extLst>
              <a:ext uri="{FF2B5EF4-FFF2-40B4-BE49-F238E27FC236}">
                <a16:creationId xmlns="" xmlns:a16="http://schemas.microsoft.com/office/drawing/2014/main" id="{14472718-7178-43F0-B801-BD3CFA1C92FA}"/>
              </a:ext>
            </a:extLst>
          </p:cNvPr>
          <p:cNvPicPr>
            <a:picLocks noChangeAspect="1"/>
          </p:cNvPicPr>
          <p:nvPr/>
        </p:nvPicPr>
        <p:blipFill>
          <a:blip r:embed="rId3"/>
          <a:stretch>
            <a:fillRect/>
          </a:stretch>
        </p:blipFill>
        <p:spPr>
          <a:xfrm>
            <a:off x="4286690" y="3207636"/>
            <a:ext cx="1737360" cy="1000041"/>
          </a:xfrm>
          <a:prstGeom prst="rect">
            <a:avLst/>
          </a:prstGeom>
        </p:spPr>
      </p:pic>
      <p:pic>
        <p:nvPicPr>
          <p:cNvPr id="9" name="Picture 8">
            <a:extLst>
              <a:ext uri="{FF2B5EF4-FFF2-40B4-BE49-F238E27FC236}">
                <a16:creationId xmlns="" xmlns:a16="http://schemas.microsoft.com/office/drawing/2014/main" id="{7244B78A-5DB7-48CB-9B1E-89D11404FD67}"/>
              </a:ext>
            </a:extLst>
          </p:cNvPr>
          <p:cNvPicPr>
            <a:picLocks noChangeAspect="1"/>
          </p:cNvPicPr>
          <p:nvPr/>
        </p:nvPicPr>
        <p:blipFill>
          <a:blip r:embed="rId4"/>
          <a:stretch>
            <a:fillRect/>
          </a:stretch>
        </p:blipFill>
        <p:spPr>
          <a:xfrm>
            <a:off x="1467764" y="4791301"/>
            <a:ext cx="2194560" cy="1036320"/>
          </a:xfrm>
          <a:prstGeom prst="rect">
            <a:avLst/>
          </a:prstGeom>
        </p:spPr>
      </p:pic>
      <p:pic>
        <p:nvPicPr>
          <p:cNvPr id="11" name="Picture 10">
            <a:extLst>
              <a:ext uri="{FF2B5EF4-FFF2-40B4-BE49-F238E27FC236}">
                <a16:creationId xmlns="" xmlns:a16="http://schemas.microsoft.com/office/drawing/2014/main" id="{0B50E5C8-D3A3-4406-A2B6-BDD3CDFC58DF}"/>
              </a:ext>
            </a:extLst>
          </p:cNvPr>
          <p:cNvPicPr>
            <a:picLocks noChangeAspect="1"/>
          </p:cNvPicPr>
          <p:nvPr/>
        </p:nvPicPr>
        <p:blipFill>
          <a:blip r:embed="rId5"/>
          <a:stretch>
            <a:fillRect/>
          </a:stretch>
        </p:blipFill>
        <p:spPr>
          <a:xfrm>
            <a:off x="7095979" y="4791301"/>
            <a:ext cx="2468880" cy="1037766"/>
          </a:xfrm>
          <a:prstGeom prst="rect">
            <a:avLst/>
          </a:prstGeom>
        </p:spPr>
      </p:pic>
      <p:sp>
        <p:nvSpPr>
          <p:cNvPr id="12" name="Arrow: Right 11">
            <a:extLst>
              <a:ext uri="{FF2B5EF4-FFF2-40B4-BE49-F238E27FC236}">
                <a16:creationId xmlns="" xmlns:a16="http://schemas.microsoft.com/office/drawing/2014/main" id="{78A87502-8D9F-406D-873D-277CADA8C7FD}"/>
              </a:ext>
            </a:extLst>
          </p:cNvPr>
          <p:cNvSpPr/>
          <p:nvPr/>
        </p:nvSpPr>
        <p:spPr>
          <a:xfrm>
            <a:off x="5483539" y="5189885"/>
            <a:ext cx="1485022" cy="23915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B48F19B0-FA45-4A6A-8991-79FB06D533D0}"/>
              </a:ext>
            </a:extLst>
          </p:cNvPr>
          <p:cNvPicPr>
            <a:picLocks noChangeAspect="1"/>
          </p:cNvPicPr>
          <p:nvPr/>
        </p:nvPicPr>
        <p:blipFill>
          <a:blip r:embed="rId6"/>
          <a:stretch>
            <a:fillRect/>
          </a:stretch>
        </p:blipFill>
        <p:spPr>
          <a:xfrm>
            <a:off x="8190401" y="1627085"/>
            <a:ext cx="731520" cy="418011"/>
          </a:xfrm>
          <a:prstGeom prst="rect">
            <a:avLst/>
          </a:prstGeom>
        </p:spPr>
      </p:pic>
      <p:pic>
        <p:nvPicPr>
          <p:cNvPr id="16" name="Picture 15">
            <a:extLst>
              <a:ext uri="{FF2B5EF4-FFF2-40B4-BE49-F238E27FC236}">
                <a16:creationId xmlns="" xmlns:a16="http://schemas.microsoft.com/office/drawing/2014/main" id="{21F46546-42A2-4633-9AB7-E51F8BC2849C}"/>
              </a:ext>
            </a:extLst>
          </p:cNvPr>
          <p:cNvPicPr>
            <a:picLocks noChangeAspect="1"/>
          </p:cNvPicPr>
          <p:nvPr/>
        </p:nvPicPr>
        <p:blipFill>
          <a:blip r:embed="rId7"/>
          <a:stretch>
            <a:fillRect/>
          </a:stretch>
        </p:blipFill>
        <p:spPr>
          <a:xfrm>
            <a:off x="8263746" y="3520048"/>
            <a:ext cx="640080" cy="375219"/>
          </a:xfrm>
          <a:prstGeom prst="rect">
            <a:avLst/>
          </a:prstGeom>
        </p:spPr>
      </p:pic>
      <p:pic>
        <p:nvPicPr>
          <p:cNvPr id="18" name="Picture 17">
            <a:extLst>
              <a:ext uri="{FF2B5EF4-FFF2-40B4-BE49-F238E27FC236}">
                <a16:creationId xmlns="" xmlns:a16="http://schemas.microsoft.com/office/drawing/2014/main" id="{3A6255A0-7A3C-4B85-860F-B82C85635937}"/>
              </a:ext>
            </a:extLst>
          </p:cNvPr>
          <p:cNvPicPr>
            <a:picLocks noChangeAspect="1"/>
          </p:cNvPicPr>
          <p:nvPr/>
        </p:nvPicPr>
        <p:blipFill>
          <a:blip r:embed="rId8"/>
          <a:stretch>
            <a:fillRect/>
          </a:stretch>
        </p:blipFill>
        <p:spPr>
          <a:xfrm>
            <a:off x="4550019" y="5079080"/>
            <a:ext cx="731520" cy="419725"/>
          </a:xfrm>
          <a:prstGeom prst="rect">
            <a:avLst/>
          </a:prstGeom>
        </p:spPr>
      </p:pic>
      <p:pic>
        <p:nvPicPr>
          <p:cNvPr id="20" name="Picture 19">
            <a:extLst>
              <a:ext uri="{FF2B5EF4-FFF2-40B4-BE49-F238E27FC236}">
                <a16:creationId xmlns="" xmlns:a16="http://schemas.microsoft.com/office/drawing/2014/main" id="{D0AC87E7-82C8-4920-A219-6660F9CE5C0C}"/>
              </a:ext>
            </a:extLst>
          </p:cNvPr>
          <p:cNvPicPr>
            <a:picLocks noChangeAspect="1"/>
          </p:cNvPicPr>
          <p:nvPr/>
        </p:nvPicPr>
        <p:blipFill>
          <a:blip r:embed="rId9"/>
          <a:stretch>
            <a:fillRect/>
          </a:stretch>
        </p:blipFill>
        <p:spPr>
          <a:xfrm>
            <a:off x="10556339" y="5079080"/>
            <a:ext cx="822960" cy="389238"/>
          </a:xfrm>
          <a:prstGeom prst="rect">
            <a:avLst/>
          </a:prstGeom>
        </p:spPr>
      </p:pic>
      <p:sp>
        <p:nvSpPr>
          <p:cNvPr id="22" name="TextBox 21">
            <a:extLst>
              <a:ext uri="{FF2B5EF4-FFF2-40B4-BE49-F238E27FC236}">
                <a16:creationId xmlns="" xmlns:a16="http://schemas.microsoft.com/office/drawing/2014/main" id="{4EF57442-0473-488C-AD2F-22BE9D69D454}"/>
              </a:ext>
            </a:extLst>
          </p:cNvPr>
          <p:cNvSpPr txBox="1"/>
          <p:nvPr/>
        </p:nvSpPr>
        <p:spPr>
          <a:xfrm>
            <a:off x="789550" y="5889606"/>
            <a:ext cx="10612901" cy="738664"/>
          </a:xfrm>
          <a:prstGeom prst="rect">
            <a:avLst/>
          </a:prstGeom>
          <a:noFill/>
        </p:spPr>
        <p:txBody>
          <a:bodyPr wrap="square">
            <a:spAutoFit/>
          </a:bodyPr>
          <a:lstStyle/>
          <a:p>
            <a:pPr marL="342900" indent="-342900" algn="just">
              <a:buFont typeface="Arial" panose="020B0604020202020204" pitchFamily="34" charset="0"/>
              <a:buChar char="•"/>
            </a:pPr>
            <a:r>
              <a:rPr lang="en-US" sz="2100" b="0" i="0" u="none" strike="noStrike" baseline="0" dirty="0">
                <a:latin typeface="Arial" panose="020B0604020202020204" pitchFamily="34" charset="0"/>
                <a:cs typeface="Arial" panose="020B0604020202020204" pitchFamily="34" charset="0"/>
              </a:rPr>
              <a:t>This is a second order linear differential equation and its solution will involve six undetermined constants called the </a:t>
            </a:r>
            <a:r>
              <a:rPr lang="en-US" sz="2100" b="1" i="1" u="none" strike="noStrike" baseline="0" dirty="0">
                <a:latin typeface="Arial" panose="020B0604020202020204" pitchFamily="34" charset="0"/>
                <a:cs typeface="Arial" panose="020B0604020202020204" pitchFamily="34" charset="0"/>
              </a:rPr>
              <a:t>orbital elements</a:t>
            </a:r>
            <a:r>
              <a:rPr lang="en-US" sz="2100" b="0" i="0" u="none" strike="noStrike" baseline="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42764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D93B662-B3E4-4CE0-B99F-898B959AD868}"/>
              </a:ext>
            </a:extLst>
          </p:cNvPr>
          <p:cNvSpPr>
            <a:spLocks noGrp="1"/>
          </p:cNvSpPr>
          <p:nvPr>
            <p:ph idx="1"/>
          </p:nvPr>
        </p:nvSpPr>
        <p:spPr>
          <a:xfrm>
            <a:off x="478302" y="254803"/>
            <a:ext cx="5617698" cy="6406245"/>
          </a:xfrm>
        </p:spPr>
        <p:txBody>
          <a:bodyPr>
            <a:noAutofit/>
          </a:bodyPr>
          <a:lstStyle/>
          <a:p>
            <a:pPr algn="just"/>
            <a:r>
              <a:rPr lang="en-US" sz="2100" b="0" i="0" u="none" strike="noStrike" baseline="0" dirty="0">
                <a:latin typeface="Arial" panose="020B0604020202020204" pitchFamily="34" charset="0"/>
                <a:cs typeface="Arial" panose="020B0604020202020204" pitchFamily="34" charset="0"/>
              </a:rPr>
              <a:t>The solution to second order linear differential equation is difficult since the second derivative of </a:t>
            </a:r>
            <a:r>
              <a:rPr lang="en-US" sz="2100" b="0" i="1" u="none" strike="noStrike" baseline="0" dirty="0">
                <a:latin typeface="Arial" panose="020B0604020202020204" pitchFamily="34" charset="0"/>
                <a:cs typeface="Arial" panose="020B0604020202020204" pitchFamily="34" charset="0"/>
              </a:rPr>
              <a:t>r </a:t>
            </a:r>
            <a:r>
              <a:rPr lang="en-US" sz="2100" b="0" i="0" u="none" strike="noStrike" baseline="0" dirty="0">
                <a:latin typeface="Arial" panose="020B0604020202020204" pitchFamily="34" charset="0"/>
                <a:cs typeface="Arial" panose="020B0604020202020204" pitchFamily="34" charset="0"/>
              </a:rPr>
              <a:t>involves the second derivative of the unit vector </a:t>
            </a:r>
            <a:r>
              <a:rPr lang="en-US" sz="2100" b="0" i="1" u="none" strike="noStrike" baseline="0" dirty="0">
                <a:latin typeface="Arial" panose="020B0604020202020204" pitchFamily="34" charset="0"/>
                <a:cs typeface="Arial" panose="020B0604020202020204" pitchFamily="34" charset="0"/>
              </a:rPr>
              <a:t>r</a:t>
            </a:r>
            <a:r>
              <a:rPr lang="en-US" sz="2100" b="0" i="0" u="none" strike="noStrike" baseline="0" dirty="0">
                <a:latin typeface="Arial" panose="020B0604020202020204" pitchFamily="34" charset="0"/>
                <a:cs typeface="Arial" panose="020B0604020202020204" pitchFamily="34" charset="0"/>
              </a:rPr>
              <a:t>. </a:t>
            </a:r>
          </a:p>
          <a:p>
            <a:pPr algn="just"/>
            <a:r>
              <a:rPr lang="en-US" sz="2100" b="0" i="0" u="none" strike="noStrike" baseline="0" dirty="0">
                <a:latin typeface="Arial" panose="020B0604020202020204" pitchFamily="34" charset="0"/>
                <a:cs typeface="Arial" panose="020B0604020202020204" pitchFamily="34" charset="0"/>
              </a:rPr>
              <a:t>To remove this dependence, </a:t>
            </a:r>
            <a:r>
              <a:rPr lang="en-US" sz="2100" b="1" i="0" u="none" strike="noStrike" baseline="0" dirty="0">
                <a:latin typeface="Arial" panose="020B0604020202020204" pitchFamily="34" charset="0"/>
                <a:cs typeface="Arial" panose="020B0604020202020204" pitchFamily="34" charset="0"/>
              </a:rPr>
              <a:t>a different set of coordinates</a:t>
            </a:r>
            <a:r>
              <a:rPr lang="en-US" sz="2100" i="0" u="none" strike="noStrike" baseline="0" dirty="0">
                <a:latin typeface="Arial" panose="020B0604020202020204" pitchFamily="34" charset="0"/>
                <a:cs typeface="Arial" panose="020B0604020202020204" pitchFamily="34" charset="0"/>
              </a:rPr>
              <a:t> can be chosen to describe the location of the satellite such that the unit vectors in the three axes are constant. </a:t>
            </a:r>
          </a:p>
          <a:p>
            <a:pPr algn="just"/>
            <a:r>
              <a:rPr lang="en-US" sz="2100" b="0" i="0" u="none" strike="noStrike" baseline="0" dirty="0">
                <a:latin typeface="Arial" panose="020B0604020202020204" pitchFamily="34" charset="0"/>
                <a:cs typeface="Arial" panose="020B0604020202020204" pitchFamily="34" charset="0"/>
              </a:rPr>
              <a:t>This coordinate system is called </a:t>
            </a:r>
            <a:r>
              <a:rPr lang="en-US" sz="2100" b="1" i="0" u="none" strike="noStrike" baseline="0" dirty="0">
                <a:solidFill>
                  <a:srgbClr val="000000"/>
                </a:solidFill>
                <a:highlight>
                  <a:srgbClr val="00FFFF"/>
                </a:highlight>
                <a:latin typeface="Arial" panose="020B0604020202020204" pitchFamily="34" charset="0"/>
                <a:cs typeface="Arial" panose="020B0604020202020204" pitchFamily="34" charset="0"/>
              </a:rPr>
              <a:t>orbital plane coordinate system </a:t>
            </a:r>
            <a:r>
              <a:rPr lang="en-US" sz="2100" b="1" i="0" u="none" strike="noStrike" baseline="0" dirty="0">
                <a:latin typeface="Arial" panose="020B0604020202020204" pitchFamily="34" charset="0"/>
                <a:cs typeface="Arial" panose="020B0604020202020204" pitchFamily="34" charset="0"/>
              </a:rPr>
              <a:t>with the earth at the center the plane of the satellite’s orbit as the reference plane </a:t>
            </a:r>
            <a:r>
              <a:rPr lang="en-US" sz="2100" i="0" u="none" strike="noStrike" baseline="0" dirty="0">
                <a:latin typeface="Arial" panose="020B0604020202020204" pitchFamily="34" charset="0"/>
                <a:cs typeface="Arial" panose="020B0604020202020204" pitchFamily="34" charset="0"/>
              </a:rPr>
              <a:t>as shown if </a:t>
            </a:r>
            <a:r>
              <a:rPr lang="en-US" sz="2100" i="0" u="none" strike="noStrike" baseline="0" dirty="0">
                <a:solidFill>
                  <a:srgbClr val="231F20"/>
                </a:solidFill>
                <a:latin typeface="Arial" panose="020B0604020202020204" pitchFamily="34" charset="0"/>
                <a:cs typeface="Arial" panose="020B0604020202020204" pitchFamily="34" charset="0"/>
              </a:rPr>
              <a:t>Figure 2.3.</a:t>
            </a:r>
          </a:p>
          <a:p>
            <a:pPr algn="just"/>
            <a:r>
              <a:rPr lang="en-US" sz="2100" b="0" i="0" u="none" strike="noStrike" baseline="0" dirty="0">
                <a:solidFill>
                  <a:srgbClr val="000000"/>
                </a:solidFill>
                <a:latin typeface="Arial" panose="020B0604020202020204" pitchFamily="34" charset="0"/>
                <a:cs typeface="Arial" panose="020B0604020202020204" pitchFamily="34" charset="0"/>
              </a:rPr>
              <a:t>The orthogonal axes </a:t>
            </a:r>
            <a:r>
              <a:rPr lang="en-US" sz="2400" b="1" i="1" dirty="0">
                <a:effectLst/>
                <a:latin typeface="Times New Roman" panose="02020603050405020304" pitchFamily="18" charset="0"/>
                <a:ea typeface="Calibri" panose="020F0502020204030204" pitchFamily="34" charset="0"/>
              </a:rPr>
              <a:t>x</a:t>
            </a:r>
            <a:r>
              <a:rPr lang="en-US" sz="2400" b="1" i="1" baseline="-25000" dirty="0">
                <a:effectLst/>
                <a:latin typeface="Times New Roman" panose="02020603050405020304" pitchFamily="18" charset="0"/>
                <a:ea typeface="Calibri" panose="020F0502020204030204" pitchFamily="34" charset="0"/>
              </a:rPr>
              <a:t>0</a:t>
            </a:r>
            <a:r>
              <a:rPr lang="en-US" sz="2100" b="0" i="0" u="none" strike="noStrike" baseline="0" dirty="0">
                <a:solidFill>
                  <a:srgbClr val="000000"/>
                </a:solidFill>
                <a:latin typeface="Arial" panose="020B0604020202020204" pitchFamily="34" charset="0"/>
                <a:cs typeface="Arial" panose="020B0604020202020204" pitchFamily="34" charset="0"/>
              </a:rPr>
              <a:t> and </a:t>
            </a:r>
            <a:r>
              <a:rPr lang="en-US" sz="2400" b="1" i="1" dirty="0">
                <a:effectLst/>
                <a:latin typeface="Times New Roman" panose="02020603050405020304" pitchFamily="18" charset="0"/>
                <a:ea typeface="Calibri" panose="020F0502020204030204" pitchFamily="34" charset="0"/>
              </a:rPr>
              <a:t>y</a:t>
            </a:r>
            <a:r>
              <a:rPr lang="en-US" sz="2400" b="1" i="1" baseline="-25000" dirty="0">
                <a:effectLst/>
                <a:latin typeface="Times New Roman" panose="02020603050405020304" pitchFamily="18" charset="0"/>
                <a:ea typeface="Calibri" panose="020F0502020204030204" pitchFamily="34" charset="0"/>
              </a:rPr>
              <a:t>0</a:t>
            </a:r>
            <a:r>
              <a:rPr lang="en-US" sz="2100" b="0" i="0" u="none" strike="noStrike" baseline="0" dirty="0">
                <a:solidFill>
                  <a:srgbClr val="000000"/>
                </a:solidFill>
                <a:latin typeface="Arial" panose="020B0604020202020204" pitchFamily="34" charset="0"/>
                <a:cs typeface="Arial" panose="020B0604020202020204" pitchFamily="34" charset="0"/>
              </a:rPr>
              <a:t> lie in the orbital plane. The third axis, </a:t>
            </a:r>
            <a:r>
              <a:rPr lang="en-US" sz="2400" b="1" i="1" u="none" strike="noStrike" baseline="0" dirty="0">
                <a:solidFill>
                  <a:srgbClr val="000000"/>
                </a:solidFill>
                <a:latin typeface="Times New Roman" panose="02020603050405020304" pitchFamily="18" charset="0"/>
                <a:cs typeface="Times New Roman" panose="02020603050405020304" pitchFamily="18" charset="0"/>
              </a:rPr>
              <a:t>z</a:t>
            </a:r>
            <a:r>
              <a:rPr lang="en-US" sz="2000" b="1" i="1" baseline="-25000" dirty="0">
                <a:effectLst/>
                <a:latin typeface="Times New Roman" panose="02020603050405020304" pitchFamily="18" charset="0"/>
                <a:ea typeface="Calibri" panose="020F0502020204030204" pitchFamily="34" charset="0"/>
              </a:rPr>
              <a:t>0</a:t>
            </a:r>
            <a:r>
              <a:rPr lang="en-US" sz="2100" b="0" i="0" u="none" strike="noStrike" baseline="0" dirty="0">
                <a:solidFill>
                  <a:srgbClr val="000000"/>
                </a:solidFill>
                <a:latin typeface="Arial" panose="020B0604020202020204" pitchFamily="34" charset="0"/>
                <a:cs typeface="Arial" panose="020B0604020202020204" pitchFamily="34" charset="0"/>
              </a:rPr>
              <a:t> is orthogonal to the </a:t>
            </a:r>
            <a:r>
              <a:rPr lang="en-US" sz="2400" b="1" i="1" dirty="0">
                <a:effectLst/>
                <a:latin typeface="Times New Roman" panose="02020603050405020304" pitchFamily="18" charset="0"/>
                <a:ea typeface="Calibri" panose="020F0502020204030204" pitchFamily="34" charset="0"/>
              </a:rPr>
              <a:t>x</a:t>
            </a:r>
            <a:r>
              <a:rPr lang="en-US" sz="2400" b="1" i="1" baseline="-25000" dirty="0">
                <a:effectLst/>
                <a:latin typeface="Times New Roman" panose="02020603050405020304" pitchFamily="18" charset="0"/>
                <a:ea typeface="Calibri" panose="020F0502020204030204" pitchFamily="34" charset="0"/>
              </a:rPr>
              <a:t>0</a:t>
            </a:r>
            <a:r>
              <a:rPr lang="en-US" sz="2100" b="0" i="0" u="none" strike="noStrike" baseline="0" dirty="0">
                <a:solidFill>
                  <a:srgbClr val="000000"/>
                </a:solidFill>
                <a:latin typeface="Arial" panose="020B0604020202020204" pitchFamily="34" charset="0"/>
                <a:cs typeface="Arial" panose="020B0604020202020204" pitchFamily="34" charset="0"/>
              </a:rPr>
              <a:t> and </a:t>
            </a:r>
            <a:r>
              <a:rPr lang="en-US" sz="2400" b="1" i="1" dirty="0">
                <a:effectLst/>
                <a:latin typeface="Times New Roman" panose="02020603050405020304" pitchFamily="18" charset="0"/>
                <a:ea typeface="Calibri" panose="020F0502020204030204" pitchFamily="34" charset="0"/>
              </a:rPr>
              <a:t>y</a:t>
            </a:r>
            <a:r>
              <a:rPr lang="en-US" sz="2400" b="1" i="1" baseline="-25000" dirty="0">
                <a:effectLst/>
                <a:latin typeface="Times New Roman" panose="02020603050405020304" pitchFamily="18" charset="0"/>
                <a:ea typeface="Calibri" panose="020F0502020204030204" pitchFamily="34" charset="0"/>
              </a:rPr>
              <a:t>0</a:t>
            </a:r>
            <a:r>
              <a:rPr lang="en-US" sz="2100" b="0" i="0" u="none" strike="noStrike" baseline="0" dirty="0">
                <a:solidFill>
                  <a:srgbClr val="000000"/>
                </a:solidFill>
                <a:latin typeface="Arial" panose="020B0604020202020204" pitchFamily="34" charset="0"/>
                <a:cs typeface="Arial" panose="020B0604020202020204" pitchFamily="34" charset="0"/>
              </a:rPr>
              <a:t> axes.</a:t>
            </a:r>
          </a:p>
          <a:p>
            <a:pPr algn="just"/>
            <a:r>
              <a:rPr lang="en-US" sz="2100" b="0" i="0" u="none" strike="noStrike" baseline="0" dirty="0">
                <a:solidFill>
                  <a:srgbClr val="000000"/>
                </a:solidFill>
                <a:latin typeface="Arial" panose="020B0604020202020204" pitchFamily="34" charset="0"/>
                <a:cs typeface="Arial" panose="020B0604020202020204" pitchFamily="34" charset="0"/>
              </a:rPr>
              <a:t>The </a:t>
            </a:r>
            <a:r>
              <a:rPr lang="en-US" b="1" i="1" u="none" strike="noStrike" baseline="0" dirty="0">
                <a:solidFill>
                  <a:srgbClr val="000000"/>
                </a:solidFill>
                <a:latin typeface="Times New Roman" panose="02020603050405020304" pitchFamily="18" charset="0"/>
                <a:cs typeface="Times New Roman" panose="02020603050405020304" pitchFamily="18" charset="0"/>
              </a:rPr>
              <a:t>z</a:t>
            </a:r>
            <a:r>
              <a:rPr lang="en-US" sz="2400" b="1" i="1" baseline="-25000" dirty="0">
                <a:effectLst/>
                <a:latin typeface="Times New Roman" panose="02020603050405020304" pitchFamily="18" charset="0"/>
                <a:ea typeface="Calibri" panose="020F0502020204030204" pitchFamily="34" charset="0"/>
              </a:rPr>
              <a:t>0</a:t>
            </a:r>
            <a:r>
              <a:rPr lang="en-US" sz="2100" b="0" i="0" u="none" strike="noStrike" baseline="0" dirty="0">
                <a:solidFill>
                  <a:srgbClr val="000000"/>
                </a:solidFill>
                <a:latin typeface="Arial" panose="020B0604020202020204" pitchFamily="34" charset="0"/>
                <a:cs typeface="Arial" panose="020B0604020202020204" pitchFamily="34" charset="0"/>
              </a:rPr>
              <a:t> axis is not coincident with the earth’s </a:t>
            </a:r>
            <a:r>
              <a:rPr lang="en-US" sz="2100" b="0" i="1" u="none" strike="noStrike" baseline="0" dirty="0">
                <a:solidFill>
                  <a:srgbClr val="000000"/>
                </a:solidFill>
                <a:latin typeface="Arial" panose="020B0604020202020204" pitchFamily="34" charset="0"/>
                <a:cs typeface="Arial" panose="020B0604020202020204" pitchFamily="34" charset="0"/>
              </a:rPr>
              <a:t>z </a:t>
            </a:r>
            <a:r>
              <a:rPr lang="en-US" sz="2100" b="0" i="0" u="none" strike="noStrike" baseline="0" dirty="0">
                <a:solidFill>
                  <a:srgbClr val="000000"/>
                </a:solidFill>
                <a:latin typeface="Arial" panose="020B0604020202020204" pitchFamily="34" charset="0"/>
                <a:cs typeface="Arial" panose="020B0604020202020204" pitchFamily="34" charset="0"/>
              </a:rPr>
              <a:t>axis through the earth’s north pole unless the orbital plane lies exactly in the earth’s equatorial plane.</a:t>
            </a:r>
            <a:endParaRPr lang="en-US" sz="2100" dirty="0">
              <a:latin typeface="Arial" panose="020B0604020202020204" pitchFamily="34" charset="0"/>
              <a:cs typeface="Arial" panose="020B0604020202020204" pitchFamily="34" charset="0"/>
            </a:endParaRPr>
          </a:p>
          <a:p>
            <a:pPr algn="just"/>
            <a:endParaRPr lang="en-US" sz="2100" b="0" i="0" u="none" strike="noStrike" baseline="0" dirty="0">
              <a:solidFill>
                <a:srgbClr val="000000"/>
              </a:solidFill>
              <a:latin typeface="Arial" panose="020B0604020202020204" pitchFamily="34" charset="0"/>
              <a:cs typeface="Arial" panose="020B0604020202020204" pitchFamily="34" charset="0"/>
            </a:endParaRPr>
          </a:p>
          <a:p>
            <a:pPr algn="just"/>
            <a:endParaRPr lang="en-US" sz="2100" b="0" i="0" u="none" strike="noStrike" baseline="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A7596763-9C7D-4197-956C-23F720B6ACEC}"/>
              </a:ext>
            </a:extLst>
          </p:cNvPr>
          <p:cNvPicPr>
            <a:picLocks noChangeAspect="1"/>
          </p:cNvPicPr>
          <p:nvPr/>
        </p:nvPicPr>
        <p:blipFill>
          <a:blip r:embed="rId2"/>
          <a:stretch>
            <a:fillRect/>
          </a:stretch>
        </p:blipFill>
        <p:spPr>
          <a:xfrm>
            <a:off x="6293241" y="861704"/>
            <a:ext cx="5772150" cy="5276850"/>
          </a:xfrm>
          <a:prstGeom prst="rect">
            <a:avLst/>
          </a:prstGeom>
        </p:spPr>
      </p:pic>
    </p:spTree>
    <p:extLst>
      <p:ext uri="{BB962C8B-B14F-4D97-AF65-F5344CB8AC3E}">
        <p14:creationId xmlns:p14="http://schemas.microsoft.com/office/powerpoint/2010/main" val="1150950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2F4DC14-4283-40F1-BD2A-BB62B0D001F7}"/>
              </a:ext>
            </a:extLst>
          </p:cNvPr>
          <p:cNvSpPr>
            <a:spLocks noGrp="1"/>
          </p:cNvSpPr>
          <p:nvPr>
            <p:ph idx="1"/>
          </p:nvPr>
        </p:nvSpPr>
        <p:spPr>
          <a:xfrm>
            <a:off x="838200" y="478302"/>
            <a:ext cx="6265985" cy="6203852"/>
          </a:xfrm>
        </p:spPr>
        <p:txBody>
          <a:bodyPr>
            <a:noAutofit/>
          </a:bodyPr>
          <a:lstStyle/>
          <a:p>
            <a:pPr algn="just"/>
            <a:r>
              <a:rPr lang="en-US" sz="2200" b="0" i="0" u="none" strike="noStrike" baseline="0" dirty="0">
                <a:latin typeface="Arial" panose="020B0604020202020204" pitchFamily="34" charset="0"/>
                <a:cs typeface="Arial" panose="020B0604020202020204" pitchFamily="34" charset="0"/>
              </a:rPr>
              <a:t>Expressing the equation 2.10 in terms of the new coordinate axes </a:t>
            </a:r>
            <a:r>
              <a:rPr lang="en-US" sz="2400" b="1" i="1" dirty="0">
                <a:effectLst/>
                <a:latin typeface="Times New Roman" panose="02020603050405020304" pitchFamily="18" charset="0"/>
                <a:ea typeface="Calibri" panose="020F0502020204030204" pitchFamily="34" charset="0"/>
              </a:rPr>
              <a:t>x</a:t>
            </a:r>
            <a:r>
              <a:rPr lang="en-US" sz="2400" b="1" i="1" baseline="-25000" dirty="0">
                <a:effectLst/>
                <a:latin typeface="Times New Roman" panose="02020603050405020304" pitchFamily="18" charset="0"/>
                <a:ea typeface="Calibri" panose="020F0502020204030204" pitchFamily="34" charset="0"/>
              </a:rPr>
              <a:t>0</a:t>
            </a:r>
            <a:r>
              <a:rPr lang="en-US" sz="2400" b="0" i="0" u="none" strike="noStrike" baseline="0" dirty="0">
                <a:solidFill>
                  <a:srgbClr val="000000"/>
                </a:solidFill>
                <a:latin typeface="Arial" panose="020B0604020202020204" pitchFamily="34" charset="0"/>
                <a:cs typeface="Arial" panose="020B0604020202020204" pitchFamily="34" charset="0"/>
              </a:rPr>
              <a:t>, </a:t>
            </a:r>
            <a:r>
              <a:rPr lang="en-US" sz="2400" b="1" i="1" dirty="0">
                <a:effectLst/>
                <a:latin typeface="Times New Roman" panose="02020603050405020304" pitchFamily="18" charset="0"/>
                <a:ea typeface="Calibri" panose="020F0502020204030204" pitchFamily="34" charset="0"/>
              </a:rPr>
              <a:t>y</a:t>
            </a:r>
            <a:r>
              <a:rPr lang="en-US" sz="2400" b="1" i="1" baseline="-25000" dirty="0">
                <a:effectLst/>
                <a:latin typeface="Times New Roman" panose="02020603050405020304" pitchFamily="18" charset="0"/>
                <a:ea typeface="Calibri" panose="020F0502020204030204" pitchFamily="34" charset="0"/>
              </a:rPr>
              <a:t>0</a:t>
            </a:r>
            <a:r>
              <a:rPr lang="en-US" sz="2200" b="1" i="1" baseline="-25000" dirty="0">
                <a:effectLst/>
                <a:latin typeface="Times New Roman" panose="02020603050405020304" pitchFamily="18" charset="0"/>
                <a:ea typeface="Calibri" panose="020F050202020403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and </a:t>
            </a:r>
            <a:r>
              <a:rPr lang="en-US" sz="2400" b="1" i="1" u="none" strike="noStrike" baseline="0" dirty="0">
                <a:solidFill>
                  <a:srgbClr val="000000"/>
                </a:solidFill>
                <a:latin typeface="Times New Roman" panose="02020603050405020304" pitchFamily="18" charset="0"/>
                <a:cs typeface="Arial" panose="020B0604020202020204" pitchFamily="34" charset="0"/>
              </a:rPr>
              <a:t>z</a:t>
            </a:r>
            <a:r>
              <a:rPr lang="en-US" sz="2400" b="1" i="1" baseline="-25000" dirty="0">
                <a:effectLst/>
                <a:latin typeface="Times New Roman" panose="02020603050405020304" pitchFamily="18" charset="0"/>
                <a:ea typeface="Calibri" panose="020F0502020204030204" pitchFamily="34" charset="0"/>
              </a:rPr>
              <a:t>0</a:t>
            </a:r>
            <a:r>
              <a:rPr lang="en-US" sz="2200" b="1" i="1" baseline="-25000" dirty="0">
                <a:effectLst/>
                <a:latin typeface="Times New Roman" panose="02020603050405020304" pitchFamily="18" charset="0"/>
                <a:ea typeface="Calibri" panose="020F0502020204030204" pitchFamily="34" charset="0"/>
              </a:rPr>
              <a:t> </a:t>
            </a:r>
            <a:r>
              <a:rPr lang="en-US" sz="2200" b="0" i="0" u="none" strike="noStrike" baseline="0" dirty="0">
                <a:latin typeface="Arial" panose="020B0604020202020204" pitchFamily="34" charset="0"/>
                <a:cs typeface="Arial" panose="020B0604020202020204" pitchFamily="34" charset="0"/>
              </a:rPr>
              <a:t>gives:</a:t>
            </a:r>
            <a:endParaRPr lang="en-US" sz="2200" dirty="0">
              <a:latin typeface="Arial" panose="020B0604020202020204" pitchFamily="34" charset="0"/>
              <a:cs typeface="Arial" panose="020B0604020202020204" pitchFamily="34" charset="0"/>
            </a:endParaRPr>
          </a:p>
          <a:p>
            <a:pPr algn="just"/>
            <a:endParaRPr lang="en-US" sz="2200" b="0" i="0" u="none" strike="noStrike" baseline="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endParaRPr lang="en-US" sz="2200" b="0" i="0" u="none" strike="noStrike" baseline="0" dirty="0">
              <a:latin typeface="Arial" panose="020B0604020202020204" pitchFamily="34" charset="0"/>
              <a:cs typeface="Arial" panose="020B0604020202020204" pitchFamily="34" charset="0"/>
            </a:endParaRPr>
          </a:p>
          <a:p>
            <a:pPr algn="just"/>
            <a:endParaRPr lang="en-US" sz="2200" b="0" i="0" u="none" strike="noStrike" baseline="0" dirty="0">
              <a:latin typeface="Arial" panose="020B0604020202020204" pitchFamily="34" charset="0"/>
              <a:cs typeface="Arial" panose="020B0604020202020204" pitchFamily="34" charset="0"/>
            </a:endParaRPr>
          </a:p>
          <a:p>
            <a:pPr algn="just"/>
            <a:r>
              <a:rPr lang="en-US" sz="2200" b="0" i="0" u="none" strike="noStrike" baseline="0" dirty="0">
                <a:latin typeface="Arial" panose="020B0604020202020204" pitchFamily="34" charset="0"/>
                <a:cs typeface="Arial" panose="020B0604020202020204" pitchFamily="34" charset="0"/>
              </a:rPr>
              <a:t>Equation (2.11) is easier to solve if it is expressed in a polar coordinate system rather than a Cartesian coordinate system. </a:t>
            </a:r>
          </a:p>
          <a:p>
            <a:pPr algn="just"/>
            <a:r>
              <a:rPr lang="en-US" sz="2200" b="1" i="0" u="none" strike="noStrike" baseline="0" dirty="0">
                <a:solidFill>
                  <a:srgbClr val="231F20"/>
                </a:solidFill>
                <a:latin typeface="Arial" panose="020B0604020202020204" pitchFamily="34" charset="0"/>
                <a:cs typeface="Arial" panose="020B0604020202020204" pitchFamily="34" charset="0"/>
              </a:rPr>
              <a:t>Figure 2.4 </a:t>
            </a:r>
            <a:r>
              <a:rPr lang="en-US" sz="2200" b="1" i="0" u="none" strike="noStrike" baseline="0" dirty="0">
                <a:solidFill>
                  <a:srgbClr val="000000"/>
                </a:solidFill>
                <a:highlight>
                  <a:srgbClr val="FFFF00"/>
                </a:highlight>
                <a:latin typeface="Arial" panose="020B0604020202020204" pitchFamily="34" charset="0"/>
                <a:cs typeface="Arial" panose="020B0604020202020204" pitchFamily="34" charset="0"/>
              </a:rPr>
              <a:t>Polar coordinate system</a:t>
            </a:r>
            <a:r>
              <a:rPr lang="en-US" sz="2200" b="0" i="0" u="none" strike="noStrike" baseline="0" dirty="0">
                <a:solidFill>
                  <a:srgbClr val="000000"/>
                </a:solidFill>
                <a:latin typeface="Arial" panose="020B0604020202020204" pitchFamily="34" charset="0"/>
                <a:cs typeface="Arial" panose="020B0604020202020204" pitchFamily="34" charset="0"/>
              </a:rPr>
              <a:t> in the plane of the satellite’s orbit. The axis </a:t>
            </a:r>
            <a:r>
              <a:rPr lang="en-US" sz="2400" b="1" i="1" u="none" strike="noStrike" baseline="0" dirty="0">
                <a:solidFill>
                  <a:srgbClr val="000000"/>
                </a:solidFill>
                <a:latin typeface="Times New Roman" panose="02020603050405020304" pitchFamily="18" charset="0"/>
                <a:cs typeface="Arial" panose="020B0604020202020204" pitchFamily="34" charset="0"/>
              </a:rPr>
              <a:t>z</a:t>
            </a:r>
            <a:r>
              <a:rPr lang="en-US" sz="2400" b="1" i="1" baseline="-25000" dirty="0">
                <a:effectLst/>
                <a:latin typeface="Times New Roman" panose="02020603050405020304" pitchFamily="18" charset="0"/>
                <a:ea typeface="Calibri" panose="020F0502020204030204" pitchFamily="34" charset="0"/>
              </a:rPr>
              <a:t>0</a:t>
            </a:r>
            <a:r>
              <a:rPr lang="en-US" sz="2200" b="0" i="0" u="none" strike="noStrike" baseline="0" dirty="0">
                <a:solidFill>
                  <a:srgbClr val="000000"/>
                </a:solidFill>
                <a:latin typeface="Arial" panose="020B0604020202020204" pitchFamily="34" charset="0"/>
                <a:cs typeface="Arial" panose="020B0604020202020204" pitchFamily="34" charset="0"/>
              </a:rPr>
              <a:t> is straight out of the paper from the center of the earth and is normal to the plane of the satellite’s orbit. </a:t>
            </a:r>
          </a:p>
          <a:p>
            <a:pPr algn="just"/>
            <a:r>
              <a:rPr lang="en-US" sz="2200" b="0" i="0" u="none" strike="noStrike" baseline="0" dirty="0">
                <a:solidFill>
                  <a:srgbClr val="000000"/>
                </a:solidFill>
                <a:latin typeface="Arial" panose="020B0604020202020204" pitchFamily="34" charset="0"/>
                <a:cs typeface="Arial" panose="020B0604020202020204" pitchFamily="34" charset="0"/>
              </a:rPr>
              <a:t>The satellite’s position is described in terms of the distance </a:t>
            </a:r>
            <a:r>
              <a:rPr lang="en-US" sz="2400" b="1" i="1" u="none" strike="noStrike" baseline="0" dirty="0">
                <a:solidFill>
                  <a:srgbClr val="000000"/>
                </a:solidFill>
                <a:latin typeface="Times New Roman" panose="02020603050405020304" pitchFamily="18" charset="0"/>
                <a:cs typeface="Arial" panose="020B0604020202020204" pitchFamily="34" charset="0"/>
              </a:rPr>
              <a:t>r</a:t>
            </a:r>
            <a:r>
              <a:rPr lang="en-US" sz="2400" b="1" i="1" baseline="-25000" dirty="0">
                <a:effectLst/>
                <a:latin typeface="Times New Roman" panose="02020603050405020304" pitchFamily="18" charset="0"/>
                <a:ea typeface="Calibri" panose="020F0502020204030204" pitchFamily="34" charset="0"/>
              </a:rPr>
              <a:t>0</a:t>
            </a:r>
            <a:r>
              <a:rPr lang="en-US" sz="2200" b="1" i="1" baseline="-25000" dirty="0">
                <a:effectLst/>
                <a:latin typeface="Times New Roman" panose="02020603050405020304" pitchFamily="18" charset="0"/>
                <a:ea typeface="Calibri" panose="020F050202020403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from the center of the earth and the angle this makes with the </a:t>
            </a:r>
            <a:r>
              <a:rPr lang="en-US" sz="2400" b="1" i="1" dirty="0">
                <a:effectLst/>
                <a:latin typeface="Times New Roman" panose="02020603050405020304" pitchFamily="18" charset="0"/>
                <a:ea typeface="Calibri" panose="020F0502020204030204" pitchFamily="34" charset="0"/>
              </a:rPr>
              <a:t>x</a:t>
            </a:r>
            <a:r>
              <a:rPr lang="en-US" sz="2400" b="1" i="1" baseline="-25000" dirty="0">
                <a:effectLst/>
                <a:latin typeface="Times New Roman" panose="02020603050405020304" pitchFamily="18" charset="0"/>
                <a:ea typeface="Calibri" panose="020F0502020204030204" pitchFamily="34" charset="0"/>
              </a:rPr>
              <a:t>0</a:t>
            </a:r>
            <a:r>
              <a:rPr lang="en-US" sz="2200" b="0" i="0" u="none" strike="noStrike" baseline="0" dirty="0">
                <a:solidFill>
                  <a:srgbClr val="000000"/>
                </a:solidFill>
                <a:latin typeface="Arial" panose="020B0604020202020204" pitchFamily="34" charset="0"/>
                <a:cs typeface="Arial" panose="020B0604020202020204" pitchFamily="34" charset="0"/>
              </a:rPr>
              <a:t> axis, </a:t>
            </a:r>
            <a:r>
              <a:rPr lang="en-US" sz="2200" b="0" i="1" u="none" strike="noStrike" baseline="0" dirty="0">
                <a:solidFill>
                  <a:srgbClr val="000000"/>
                </a:solidFill>
                <a:latin typeface="Arial" panose="020B0604020202020204" pitchFamily="34" charset="0"/>
                <a:cs typeface="Arial" panose="020B0604020202020204" pitchFamily="34" charset="0"/>
              </a:rPr>
              <a:t>ϕ</a:t>
            </a:r>
            <a:r>
              <a:rPr lang="en-US" sz="2200" b="0" i="0" u="none" strike="noStrike" baseline="0" dirty="0">
                <a:solidFill>
                  <a:srgbClr val="000000"/>
                </a:solidFill>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3E06E628-CC9F-42D0-8272-753ADCA89EB8}"/>
              </a:ext>
            </a:extLst>
          </p:cNvPr>
          <p:cNvPicPr>
            <a:picLocks noChangeAspect="1"/>
          </p:cNvPicPr>
          <p:nvPr/>
        </p:nvPicPr>
        <p:blipFill>
          <a:blip r:embed="rId2"/>
          <a:stretch>
            <a:fillRect/>
          </a:stretch>
        </p:blipFill>
        <p:spPr>
          <a:xfrm>
            <a:off x="1077348" y="1444970"/>
            <a:ext cx="6675120" cy="1130407"/>
          </a:xfrm>
          <a:prstGeom prst="rect">
            <a:avLst/>
          </a:prstGeom>
        </p:spPr>
      </p:pic>
      <p:pic>
        <p:nvPicPr>
          <p:cNvPr id="7" name="Picture 6">
            <a:extLst>
              <a:ext uri="{FF2B5EF4-FFF2-40B4-BE49-F238E27FC236}">
                <a16:creationId xmlns="" xmlns:a16="http://schemas.microsoft.com/office/drawing/2014/main" id="{31F30644-1F57-4E38-88EA-8416E6865A34}"/>
              </a:ext>
            </a:extLst>
          </p:cNvPr>
          <p:cNvPicPr>
            <a:picLocks noChangeAspect="1"/>
          </p:cNvPicPr>
          <p:nvPr/>
        </p:nvPicPr>
        <p:blipFill>
          <a:blip r:embed="rId3"/>
          <a:stretch>
            <a:fillRect/>
          </a:stretch>
        </p:blipFill>
        <p:spPr>
          <a:xfrm>
            <a:off x="8914813" y="1713977"/>
            <a:ext cx="822960" cy="395448"/>
          </a:xfrm>
          <a:prstGeom prst="rect">
            <a:avLst/>
          </a:prstGeom>
        </p:spPr>
      </p:pic>
      <p:pic>
        <p:nvPicPr>
          <p:cNvPr id="9" name="Picture 8">
            <a:extLst>
              <a:ext uri="{FF2B5EF4-FFF2-40B4-BE49-F238E27FC236}">
                <a16:creationId xmlns="" xmlns:a16="http://schemas.microsoft.com/office/drawing/2014/main" id="{5C29E6D5-5ABD-4729-93D8-B41386627E7A}"/>
              </a:ext>
            </a:extLst>
          </p:cNvPr>
          <p:cNvPicPr>
            <a:picLocks noChangeAspect="1"/>
          </p:cNvPicPr>
          <p:nvPr/>
        </p:nvPicPr>
        <p:blipFill>
          <a:blip r:embed="rId4"/>
          <a:stretch>
            <a:fillRect/>
          </a:stretch>
        </p:blipFill>
        <p:spPr>
          <a:xfrm>
            <a:off x="7333957" y="2922853"/>
            <a:ext cx="4495800" cy="3257550"/>
          </a:xfrm>
          <a:prstGeom prst="rect">
            <a:avLst/>
          </a:prstGeom>
        </p:spPr>
      </p:pic>
    </p:spTree>
    <p:extLst>
      <p:ext uri="{BB962C8B-B14F-4D97-AF65-F5344CB8AC3E}">
        <p14:creationId xmlns:p14="http://schemas.microsoft.com/office/powerpoint/2010/main" val="1033914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EC8C519A-C9F1-4292-AAE0-4CE2F421F148}"/>
              </a:ext>
            </a:extLst>
          </p:cNvPr>
          <p:cNvPicPr>
            <a:picLocks noChangeAspect="1"/>
          </p:cNvPicPr>
          <p:nvPr/>
        </p:nvPicPr>
        <p:blipFill>
          <a:blip r:embed="rId2"/>
          <a:stretch>
            <a:fillRect/>
          </a:stretch>
        </p:blipFill>
        <p:spPr>
          <a:xfrm>
            <a:off x="2131988" y="2440376"/>
            <a:ext cx="3840480" cy="2032537"/>
          </a:xfrm>
          <a:prstGeom prst="rect">
            <a:avLst/>
          </a:prstGeom>
        </p:spPr>
      </p:pic>
      <p:pic>
        <p:nvPicPr>
          <p:cNvPr id="13" name="Picture 12">
            <a:extLst>
              <a:ext uri="{FF2B5EF4-FFF2-40B4-BE49-F238E27FC236}">
                <a16:creationId xmlns="" xmlns:a16="http://schemas.microsoft.com/office/drawing/2014/main" id="{0FB89026-7D1E-44B4-BFD7-CE8E1E3ADD2E}"/>
              </a:ext>
            </a:extLst>
          </p:cNvPr>
          <p:cNvPicPr>
            <a:picLocks noChangeAspect="1"/>
          </p:cNvPicPr>
          <p:nvPr/>
        </p:nvPicPr>
        <p:blipFill>
          <a:blip r:embed="rId3"/>
          <a:stretch>
            <a:fillRect/>
          </a:stretch>
        </p:blipFill>
        <p:spPr>
          <a:xfrm>
            <a:off x="7275853" y="2426306"/>
            <a:ext cx="1005840" cy="1955172"/>
          </a:xfrm>
          <a:prstGeom prst="rect">
            <a:avLst/>
          </a:prstGeom>
        </p:spPr>
      </p:pic>
      <p:sp>
        <p:nvSpPr>
          <p:cNvPr id="15" name="TextBox 14">
            <a:extLst>
              <a:ext uri="{FF2B5EF4-FFF2-40B4-BE49-F238E27FC236}">
                <a16:creationId xmlns="" xmlns:a16="http://schemas.microsoft.com/office/drawing/2014/main" id="{E463D126-98CE-4D6D-BEEA-E696FF08E7D2}"/>
              </a:ext>
            </a:extLst>
          </p:cNvPr>
          <p:cNvSpPr txBox="1"/>
          <p:nvPr/>
        </p:nvSpPr>
        <p:spPr>
          <a:xfrm>
            <a:off x="1085558" y="879622"/>
            <a:ext cx="10084189" cy="1200329"/>
          </a:xfrm>
          <a:prstGeom prst="rect">
            <a:avLst/>
          </a:prstGeom>
          <a:noFill/>
        </p:spPr>
        <p:txBody>
          <a:bodyPr wrap="square">
            <a:spAutoFit/>
          </a:bodyPr>
          <a:lstStyle/>
          <a:p>
            <a:pPr marL="285750" indent="-28575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With the polar coordinate system shown in Figure 2.4 and using the transformations and equating the vector components of </a:t>
            </a:r>
            <a:r>
              <a:rPr lang="en-US" sz="2700" b="1" i="1" u="none" strike="noStrike" baseline="0" dirty="0">
                <a:solidFill>
                  <a:srgbClr val="000000"/>
                </a:solidFill>
                <a:latin typeface="Times New Roman" panose="02020603050405020304" pitchFamily="18" charset="0"/>
                <a:cs typeface="Arial" panose="020B0604020202020204" pitchFamily="34" charset="0"/>
              </a:rPr>
              <a:t>r</a:t>
            </a:r>
            <a:r>
              <a:rPr lang="en-US" sz="2700" b="1" i="1" baseline="-25000" dirty="0">
                <a:effectLst/>
                <a:latin typeface="Times New Roman" panose="02020603050405020304" pitchFamily="18" charset="0"/>
                <a:ea typeface="Calibri" panose="020F0502020204030204" pitchFamily="34" charset="0"/>
              </a:rPr>
              <a:t>0</a:t>
            </a:r>
            <a:r>
              <a:rPr lang="en-US" sz="2200" b="0" i="0" u="none" strike="noStrike" baseline="0" dirty="0">
                <a:latin typeface="Arial" panose="020B0604020202020204" pitchFamily="34" charset="0"/>
                <a:cs typeface="Arial" panose="020B0604020202020204" pitchFamily="34" charset="0"/>
              </a:rPr>
              <a:t> and </a:t>
            </a:r>
            <a:r>
              <a:rPr lang="en-US" sz="2200" b="0" i="1" u="none" strike="noStrike" baseline="0" dirty="0">
                <a:latin typeface="Arial" panose="020B0604020202020204" pitchFamily="34" charset="0"/>
                <a:cs typeface="Arial" panose="020B0604020202020204" pitchFamily="34" charset="0"/>
              </a:rPr>
              <a:t>ϕ</a:t>
            </a:r>
            <a:r>
              <a:rPr lang="en-US" sz="1600" b="0" i="0" u="none" strike="noStrike" baseline="0" dirty="0">
                <a:latin typeface="Arial" panose="020B0604020202020204" pitchFamily="34" charset="0"/>
                <a:cs typeface="Arial" panose="020B0604020202020204" pitchFamily="34" charset="0"/>
              </a:rPr>
              <a:t>0</a:t>
            </a:r>
            <a:r>
              <a:rPr lang="en-US" sz="2200" b="0" i="0" u="none" strike="noStrike" baseline="0" dirty="0">
                <a:latin typeface="Arial" panose="020B0604020202020204" pitchFamily="34" charset="0"/>
                <a:cs typeface="Arial" panose="020B0604020202020204" pitchFamily="34" charset="0"/>
              </a:rPr>
              <a:t> in turn in Eq. (2.11) yields</a:t>
            </a:r>
            <a:endParaRPr lang="en-US" sz="22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 xmlns:a16="http://schemas.microsoft.com/office/drawing/2014/main" id="{198347BC-702A-4940-866A-7BF4516EB176}"/>
              </a:ext>
            </a:extLst>
          </p:cNvPr>
          <p:cNvPicPr>
            <a:picLocks noChangeAspect="1"/>
          </p:cNvPicPr>
          <p:nvPr/>
        </p:nvPicPr>
        <p:blipFill>
          <a:blip r:embed="rId4"/>
          <a:stretch>
            <a:fillRect/>
          </a:stretch>
        </p:blipFill>
        <p:spPr>
          <a:xfrm>
            <a:off x="2131988" y="4778048"/>
            <a:ext cx="3105150" cy="952500"/>
          </a:xfrm>
          <a:prstGeom prst="rect">
            <a:avLst/>
          </a:prstGeom>
        </p:spPr>
      </p:pic>
      <p:pic>
        <p:nvPicPr>
          <p:cNvPr id="19" name="Picture 18">
            <a:extLst>
              <a:ext uri="{FF2B5EF4-FFF2-40B4-BE49-F238E27FC236}">
                <a16:creationId xmlns="" xmlns:a16="http://schemas.microsoft.com/office/drawing/2014/main" id="{41622606-A94F-4FD8-9B3A-5794DFA44179}"/>
              </a:ext>
            </a:extLst>
          </p:cNvPr>
          <p:cNvPicPr>
            <a:picLocks noChangeAspect="1"/>
          </p:cNvPicPr>
          <p:nvPr/>
        </p:nvPicPr>
        <p:blipFill>
          <a:blip r:embed="rId5"/>
          <a:stretch>
            <a:fillRect/>
          </a:stretch>
        </p:blipFill>
        <p:spPr>
          <a:xfrm>
            <a:off x="2076598" y="5730058"/>
            <a:ext cx="4457700" cy="923925"/>
          </a:xfrm>
          <a:prstGeom prst="rect">
            <a:avLst/>
          </a:prstGeom>
        </p:spPr>
      </p:pic>
      <p:pic>
        <p:nvPicPr>
          <p:cNvPr id="21" name="Picture 20">
            <a:extLst>
              <a:ext uri="{FF2B5EF4-FFF2-40B4-BE49-F238E27FC236}">
                <a16:creationId xmlns="" xmlns:a16="http://schemas.microsoft.com/office/drawing/2014/main" id="{F50D9968-1943-46B3-A977-E1A56DF20DC2}"/>
              </a:ext>
            </a:extLst>
          </p:cNvPr>
          <p:cNvPicPr>
            <a:picLocks noChangeAspect="1"/>
          </p:cNvPicPr>
          <p:nvPr/>
        </p:nvPicPr>
        <p:blipFill>
          <a:blip r:embed="rId6"/>
          <a:stretch>
            <a:fillRect/>
          </a:stretch>
        </p:blipFill>
        <p:spPr>
          <a:xfrm>
            <a:off x="7275853" y="5097135"/>
            <a:ext cx="723900" cy="314325"/>
          </a:xfrm>
          <a:prstGeom prst="rect">
            <a:avLst/>
          </a:prstGeom>
        </p:spPr>
      </p:pic>
      <p:pic>
        <p:nvPicPr>
          <p:cNvPr id="23" name="Picture 22">
            <a:extLst>
              <a:ext uri="{FF2B5EF4-FFF2-40B4-BE49-F238E27FC236}">
                <a16:creationId xmlns="" xmlns:a16="http://schemas.microsoft.com/office/drawing/2014/main" id="{FE738AB3-1EA7-415A-A2F2-5D64A069847E}"/>
              </a:ext>
            </a:extLst>
          </p:cNvPr>
          <p:cNvPicPr>
            <a:picLocks noChangeAspect="1"/>
          </p:cNvPicPr>
          <p:nvPr/>
        </p:nvPicPr>
        <p:blipFill>
          <a:blip r:embed="rId7"/>
          <a:stretch>
            <a:fillRect/>
          </a:stretch>
        </p:blipFill>
        <p:spPr>
          <a:xfrm>
            <a:off x="7275853" y="6030095"/>
            <a:ext cx="723900" cy="323850"/>
          </a:xfrm>
          <a:prstGeom prst="rect">
            <a:avLst/>
          </a:prstGeom>
        </p:spPr>
      </p:pic>
    </p:spTree>
    <p:extLst>
      <p:ext uri="{BB962C8B-B14F-4D97-AF65-F5344CB8AC3E}">
        <p14:creationId xmlns:p14="http://schemas.microsoft.com/office/powerpoint/2010/main" val="1645611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19F3791-CEA3-480D-92C4-13D238ECD83A}"/>
              </a:ext>
            </a:extLst>
          </p:cNvPr>
          <p:cNvSpPr>
            <a:spLocks noGrp="1"/>
          </p:cNvSpPr>
          <p:nvPr>
            <p:ph idx="1"/>
          </p:nvPr>
        </p:nvSpPr>
        <p:spPr>
          <a:xfrm>
            <a:off x="838200" y="858129"/>
            <a:ext cx="10612902" cy="5318834"/>
          </a:xfrm>
        </p:spPr>
        <p:txBody>
          <a:bodyPr>
            <a:normAutofit/>
          </a:bodyPr>
          <a:lstStyle/>
          <a:p>
            <a:pPr algn="l"/>
            <a:r>
              <a:rPr lang="en-US" sz="2200" b="0" i="0" u="none" strike="noStrike" baseline="0" dirty="0">
                <a:latin typeface="Arial" panose="020B0604020202020204" pitchFamily="34" charset="0"/>
                <a:cs typeface="Arial" panose="020B0604020202020204" pitchFamily="34" charset="0"/>
              </a:rPr>
              <a:t>Using standard mathematical procedures, we can develop an equation for the radius of the satellite’s orbit, </a:t>
            </a:r>
            <a:r>
              <a:rPr lang="en-US" b="1" i="1" u="none" strike="noStrike" baseline="0" dirty="0">
                <a:solidFill>
                  <a:srgbClr val="000000"/>
                </a:solidFill>
                <a:latin typeface="Times New Roman" panose="02020603050405020304" pitchFamily="18" charset="0"/>
                <a:cs typeface="Times New Roman" panose="02020603050405020304" pitchFamily="18" charset="0"/>
              </a:rPr>
              <a:t>r</a:t>
            </a:r>
            <a:r>
              <a:rPr lang="en-US" b="1" i="1"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200" b="0" i="0" u="none" strike="noStrike" baseline="0" dirty="0">
                <a:latin typeface="Arial" panose="020B0604020202020204" pitchFamily="34" charset="0"/>
                <a:cs typeface="Arial" panose="020B0604020202020204" pitchFamily="34" charset="0"/>
              </a:rPr>
              <a:t>, namely:</a:t>
            </a: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r>
              <a:rPr lang="en-US" sz="2200" b="0" i="0" u="none" strike="noStrike" baseline="0" dirty="0">
                <a:latin typeface="Arial" panose="020B0604020202020204" pitchFamily="34" charset="0"/>
                <a:cs typeface="Arial" panose="020B0604020202020204" pitchFamily="34" charset="0"/>
              </a:rPr>
              <a:t>where </a:t>
            </a:r>
            <a:r>
              <a:rPr lang="en-US" sz="2400" b="1" i="1" u="none" strike="noStrike" baseline="0" dirty="0">
                <a:latin typeface="Times New Roman" panose="02020603050405020304" pitchFamily="18" charset="0"/>
                <a:cs typeface="Times New Roman" panose="02020603050405020304" pitchFamily="18" charset="0"/>
              </a:rPr>
              <a:t>θ</a:t>
            </a:r>
            <a:r>
              <a:rPr lang="en-US" sz="1600" b="1" i="0" u="none" strike="noStrike" baseline="0" dirty="0">
                <a:latin typeface="Times New Roman" panose="02020603050405020304" pitchFamily="18" charset="0"/>
                <a:cs typeface="Times New Roman" panose="02020603050405020304" pitchFamily="18" charset="0"/>
              </a:rPr>
              <a:t>0</a:t>
            </a:r>
            <a:r>
              <a:rPr lang="en-US" sz="2200" b="0" i="0" u="none" strike="noStrike" baseline="0" dirty="0">
                <a:latin typeface="Arial" panose="020B0604020202020204" pitchFamily="34" charset="0"/>
                <a:cs typeface="Arial" panose="020B0604020202020204" pitchFamily="34" charset="0"/>
              </a:rPr>
              <a:t> is a constant and </a:t>
            </a:r>
            <a:r>
              <a:rPr lang="en-US" sz="2200" b="1" i="1" u="none" strike="noStrike" baseline="0" dirty="0">
                <a:latin typeface="Arial" panose="020B0604020202020204" pitchFamily="34" charset="0"/>
                <a:cs typeface="Arial" panose="020B0604020202020204" pitchFamily="34" charset="0"/>
              </a:rPr>
              <a:t>e</a:t>
            </a:r>
            <a:r>
              <a:rPr lang="en-US" sz="2200" b="0" i="0" u="none" strike="noStrike" baseline="0" dirty="0">
                <a:latin typeface="Arial" panose="020B0604020202020204" pitchFamily="34" charset="0"/>
                <a:cs typeface="Arial" panose="020B0604020202020204" pitchFamily="34" charset="0"/>
              </a:rPr>
              <a:t> is the eccentricity of an ellipse whose </a:t>
            </a:r>
            <a:r>
              <a:rPr lang="en-US" sz="2200" b="0" i="0" u="none" strike="noStrike" baseline="0" dirty="0" err="1">
                <a:latin typeface="Arial" panose="020B0604020202020204" pitchFamily="34" charset="0"/>
                <a:cs typeface="Arial" panose="020B0604020202020204" pitchFamily="34" charset="0"/>
              </a:rPr>
              <a:t>semilatus</a:t>
            </a:r>
            <a:r>
              <a:rPr lang="en-US" sz="2200" b="0" i="0" u="none" strike="noStrike" baseline="0" dirty="0">
                <a:latin typeface="Arial" panose="020B0604020202020204" pitchFamily="34" charset="0"/>
                <a:cs typeface="Arial" panose="020B0604020202020204" pitchFamily="34" charset="0"/>
              </a:rPr>
              <a:t> rectum </a:t>
            </a:r>
            <a:r>
              <a:rPr lang="en-US" sz="2200" b="0" i="1" u="none" strike="noStrike" baseline="0" dirty="0">
                <a:latin typeface="Arial" panose="020B0604020202020204" pitchFamily="34" charset="0"/>
                <a:cs typeface="Arial" panose="020B0604020202020204" pitchFamily="34" charset="0"/>
              </a:rPr>
              <a:t>p </a:t>
            </a:r>
            <a:r>
              <a:rPr lang="en-US" sz="2200" b="0" i="0" u="none" strike="noStrike" baseline="0" dirty="0">
                <a:latin typeface="Arial" panose="020B0604020202020204" pitchFamily="34" charset="0"/>
                <a:cs typeface="Arial" panose="020B0604020202020204" pitchFamily="34" charset="0"/>
              </a:rPr>
              <a:t>is given by:</a:t>
            </a: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r>
              <a:rPr lang="en-US" sz="2200" b="0" i="0" u="none" strike="noStrike" baseline="0" dirty="0">
                <a:latin typeface="Arial" panose="020B0604020202020204" pitchFamily="34" charset="0"/>
                <a:cs typeface="Arial" panose="020B0604020202020204" pitchFamily="34" charset="0"/>
              </a:rPr>
              <a:t>and </a:t>
            </a:r>
            <a:r>
              <a:rPr lang="en-US" sz="2200" b="0" i="1" u="none" strike="noStrike" baseline="0" dirty="0">
                <a:latin typeface="Arial" panose="020B0604020202020204" pitchFamily="34" charset="0"/>
                <a:cs typeface="Arial" panose="020B0604020202020204" pitchFamily="34" charset="0"/>
              </a:rPr>
              <a:t>h </a:t>
            </a:r>
            <a:r>
              <a:rPr lang="en-US" sz="2200" b="0" i="0" u="none" strike="noStrike" baseline="0" dirty="0">
                <a:latin typeface="Arial" panose="020B0604020202020204" pitchFamily="34" charset="0"/>
                <a:cs typeface="Arial" panose="020B0604020202020204" pitchFamily="34" charset="0"/>
              </a:rPr>
              <a:t>is the magnitude of the orbital angular momentum of the satellite. That the equation of the orbit is an ellipse is Kepler’s first law of planetary motion.</a:t>
            </a: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ABC5A78C-25AE-497C-A197-807233A70E24}"/>
              </a:ext>
            </a:extLst>
          </p:cNvPr>
          <p:cNvPicPr>
            <a:picLocks noChangeAspect="1"/>
          </p:cNvPicPr>
          <p:nvPr/>
        </p:nvPicPr>
        <p:blipFill>
          <a:blip r:embed="rId2"/>
          <a:stretch>
            <a:fillRect/>
          </a:stretch>
        </p:blipFill>
        <p:spPr>
          <a:xfrm>
            <a:off x="3579495" y="1946393"/>
            <a:ext cx="3657600" cy="920534"/>
          </a:xfrm>
          <a:prstGeom prst="rect">
            <a:avLst/>
          </a:prstGeom>
        </p:spPr>
      </p:pic>
      <p:pic>
        <p:nvPicPr>
          <p:cNvPr id="7" name="Picture 6">
            <a:extLst>
              <a:ext uri="{FF2B5EF4-FFF2-40B4-BE49-F238E27FC236}">
                <a16:creationId xmlns="" xmlns:a16="http://schemas.microsoft.com/office/drawing/2014/main" id="{08360124-DA94-48F3-AE90-52D454CF8F61}"/>
              </a:ext>
            </a:extLst>
          </p:cNvPr>
          <p:cNvPicPr>
            <a:picLocks noChangeAspect="1"/>
          </p:cNvPicPr>
          <p:nvPr/>
        </p:nvPicPr>
        <p:blipFill>
          <a:blip r:embed="rId3"/>
          <a:stretch>
            <a:fillRect/>
          </a:stretch>
        </p:blipFill>
        <p:spPr>
          <a:xfrm>
            <a:off x="3706104" y="4216158"/>
            <a:ext cx="2066925" cy="638175"/>
          </a:xfrm>
          <a:prstGeom prst="rect">
            <a:avLst/>
          </a:prstGeom>
        </p:spPr>
      </p:pic>
      <p:pic>
        <p:nvPicPr>
          <p:cNvPr id="4" name="Picture 3">
            <a:extLst>
              <a:ext uri="{FF2B5EF4-FFF2-40B4-BE49-F238E27FC236}">
                <a16:creationId xmlns="" xmlns:a16="http://schemas.microsoft.com/office/drawing/2014/main" id="{21FE21BD-ADDF-48FF-8294-0FEF938E1939}"/>
              </a:ext>
            </a:extLst>
          </p:cNvPr>
          <p:cNvPicPr>
            <a:picLocks noChangeAspect="1"/>
          </p:cNvPicPr>
          <p:nvPr/>
        </p:nvPicPr>
        <p:blipFill>
          <a:blip r:embed="rId4"/>
          <a:stretch>
            <a:fillRect/>
          </a:stretch>
        </p:blipFill>
        <p:spPr>
          <a:xfrm>
            <a:off x="8553230" y="2172788"/>
            <a:ext cx="822960" cy="379828"/>
          </a:xfrm>
          <a:prstGeom prst="rect">
            <a:avLst/>
          </a:prstGeom>
        </p:spPr>
      </p:pic>
      <p:pic>
        <p:nvPicPr>
          <p:cNvPr id="8" name="Picture 7">
            <a:extLst>
              <a:ext uri="{FF2B5EF4-FFF2-40B4-BE49-F238E27FC236}">
                <a16:creationId xmlns="" xmlns:a16="http://schemas.microsoft.com/office/drawing/2014/main" id="{F22D5EB0-A355-4B67-B664-159CD0FD2E41}"/>
              </a:ext>
            </a:extLst>
          </p:cNvPr>
          <p:cNvPicPr>
            <a:picLocks noChangeAspect="1"/>
          </p:cNvPicPr>
          <p:nvPr/>
        </p:nvPicPr>
        <p:blipFill>
          <a:blip r:embed="rId5"/>
          <a:stretch>
            <a:fillRect/>
          </a:stretch>
        </p:blipFill>
        <p:spPr>
          <a:xfrm>
            <a:off x="8637637" y="4328836"/>
            <a:ext cx="822960" cy="438912"/>
          </a:xfrm>
          <a:prstGeom prst="rect">
            <a:avLst/>
          </a:prstGeom>
        </p:spPr>
      </p:pic>
    </p:spTree>
    <p:extLst>
      <p:ext uri="{BB962C8B-B14F-4D97-AF65-F5344CB8AC3E}">
        <p14:creationId xmlns:p14="http://schemas.microsoft.com/office/powerpoint/2010/main" val="3833828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D68CFC4-AE36-418D-8AA1-25CDE9589228}"/>
              </a:ext>
            </a:extLst>
          </p:cNvPr>
          <p:cNvSpPr>
            <a:spLocks noGrp="1"/>
          </p:cNvSpPr>
          <p:nvPr>
            <p:ph idx="1"/>
          </p:nvPr>
        </p:nvSpPr>
        <p:spPr>
          <a:xfrm>
            <a:off x="838200" y="1963702"/>
            <a:ext cx="10515600" cy="4078371"/>
          </a:xfrm>
        </p:spPr>
        <p:txBody>
          <a:bodyPr>
            <a:normAutofit/>
          </a:bodyPr>
          <a:lstStyle/>
          <a:p>
            <a:pPr algn="just"/>
            <a:r>
              <a:rPr lang="en-US" sz="2200" dirty="0">
                <a:latin typeface="Arial" panose="020B0604020202020204" pitchFamily="34" charset="0"/>
                <a:cs typeface="Arial" panose="020B0604020202020204" pitchFamily="34" charset="0"/>
              </a:rPr>
              <a:t>We know that satellite revolves around the earth, which is similar to the earth revolves around the sun. </a:t>
            </a:r>
          </a:p>
          <a:p>
            <a:pPr algn="just"/>
            <a:r>
              <a:rPr lang="en-US" sz="2200" dirty="0">
                <a:latin typeface="Arial" panose="020B0604020202020204" pitchFamily="34" charset="0"/>
                <a:cs typeface="Arial" panose="020B0604020202020204" pitchFamily="34" charset="0"/>
              </a:rPr>
              <a:t>So, the principles which are applied to earth and its movement around the sun are also applicable to satellite and its movement around the earth.</a:t>
            </a:r>
          </a:p>
          <a:p>
            <a:pPr algn="just"/>
            <a:r>
              <a:rPr lang="en-US" sz="2200" b="1" dirty="0">
                <a:latin typeface="Arial" panose="020B0604020202020204" pitchFamily="34" charset="0"/>
                <a:cs typeface="Arial" panose="020B0604020202020204" pitchFamily="34" charset="0"/>
              </a:rPr>
              <a:t>Johannes Kepler</a:t>
            </a:r>
            <a:r>
              <a:rPr lang="en-US"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(1571–1630) was a German astronomer and scientist</a:t>
            </a:r>
            <a:r>
              <a:rPr lang="en-US" sz="2200" dirty="0">
                <a:latin typeface="Arial" panose="020B0604020202020204" pitchFamily="34" charset="0"/>
                <a:cs typeface="Arial" panose="020B0604020202020204" pitchFamily="34" charset="0"/>
              </a:rPr>
              <a:t>] developed three laws of planetary motion </a:t>
            </a:r>
            <a:r>
              <a:rPr lang="en-US" sz="2200" b="0" i="0" u="none" strike="noStrike" baseline="0" dirty="0">
                <a:latin typeface="Arial" panose="020B0604020202020204" pitchFamily="34" charset="0"/>
                <a:cs typeface="Arial" panose="020B0604020202020204" pitchFamily="34" charset="0"/>
              </a:rPr>
              <a:t>by careful observations of the behavior of the planets in the solar system over many years.</a:t>
            </a:r>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Kepler’s laws for satellites are basic rules that help in understanding the movement of a satellite.</a:t>
            </a:r>
          </a:p>
        </p:txBody>
      </p:sp>
      <p:sp>
        <p:nvSpPr>
          <p:cNvPr id="4" name="Title 1">
            <a:extLst>
              <a:ext uri="{FF2B5EF4-FFF2-40B4-BE49-F238E27FC236}">
                <a16:creationId xmlns="" xmlns:a16="http://schemas.microsoft.com/office/drawing/2014/main" id="{D216E910-0598-45A9-A255-E08FFF8A08CD}"/>
              </a:ext>
            </a:extLst>
          </p:cNvPr>
          <p:cNvSpPr txBox="1">
            <a:spLocks/>
          </p:cNvSpPr>
          <p:nvPr/>
        </p:nvSpPr>
        <p:spPr>
          <a:xfrm>
            <a:off x="1990579" y="815927"/>
            <a:ext cx="7955280" cy="5029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latin typeface="Arial" panose="020B0604020202020204" pitchFamily="34" charset="0"/>
                <a:cs typeface="Arial" panose="020B0604020202020204" pitchFamily="34" charset="0"/>
              </a:rPr>
              <a:t>2.2. Kepler’s Three Laws of Planetary Motion</a:t>
            </a:r>
          </a:p>
        </p:txBody>
      </p:sp>
    </p:spTree>
    <p:extLst>
      <p:ext uri="{BB962C8B-B14F-4D97-AF65-F5344CB8AC3E}">
        <p14:creationId xmlns:p14="http://schemas.microsoft.com/office/powerpoint/2010/main" val="987817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atellites circle Earth">
            <a:extLst>
              <a:ext uri="{FF2B5EF4-FFF2-40B4-BE49-F238E27FC236}">
                <a16:creationId xmlns="" xmlns:a16="http://schemas.microsoft.com/office/drawing/2014/main" id="{2F818192-0EEA-4120-B4E3-9220F4B91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70" y="179596"/>
            <a:ext cx="5212080" cy="649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55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a:extLst>
                  <a:ext uri="{FF2B5EF4-FFF2-40B4-BE49-F238E27FC236}">
                    <a16:creationId xmlns="" xmlns:a16="http://schemas.microsoft.com/office/drawing/2014/main" id="{2D5BAD83-362A-45FC-AB86-445DB8FF34BF}"/>
                  </a:ext>
                </a:extLst>
              </p:cNvPr>
              <p:cNvSpPr>
                <a:spLocks noGrp="1"/>
              </p:cNvSpPr>
              <p:nvPr>
                <p:ph type="subTitle" idx="1"/>
              </p:nvPr>
            </p:nvSpPr>
            <p:spPr>
              <a:xfrm>
                <a:off x="1111153" y="788249"/>
                <a:ext cx="10407557" cy="5520625"/>
              </a:xfrm>
            </p:spPr>
            <p:txBody>
              <a:bodyPr>
                <a:normAutofit/>
              </a:bodyPr>
              <a:lstStyle/>
              <a:p>
                <a:pPr algn="just"/>
                <a:r>
                  <a:rPr lang="en-US" sz="2200" b="1" i="0" u="none" strike="noStrike" baseline="0" dirty="0">
                    <a:solidFill>
                      <a:srgbClr val="0070C0"/>
                    </a:solidFill>
                    <a:latin typeface="Arial" panose="020B0604020202020204" pitchFamily="34" charset="0"/>
                    <a:cs typeface="Arial" panose="020B0604020202020204" pitchFamily="34" charset="0"/>
                  </a:rPr>
                  <a:t>Kepler’s three laws are</a:t>
                </a:r>
                <a:r>
                  <a:rPr lang="en-US" sz="2200" b="1" i="0" u="none" strike="noStrike" baseline="0" dirty="0">
                    <a:latin typeface="Arial" panose="020B0604020202020204" pitchFamily="34" charset="0"/>
                    <a:cs typeface="Arial" panose="020B0604020202020204" pitchFamily="34" charset="0"/>
                  </a:rPr>
                  <a:t>:</a:t>
                </a:r>
              </a:p>
              <a:p>
                <a:pPr marL="342900" indent="-342900" algn="just">
                  <a:buFont typeface="+mj-lt"/>
                  <a:buAutoNum type="arabicPeriod"/>
                </a:pPr>
                <a:r>
                  <a:rPr lang="en-US" sz="2200" b="0" i="0" u="none" strike="noStrike" baseline="0" dirty="0">
                    <a:solidFill>
                      <a:srgbClr val="000000"/>
                    </a:solidFill>
                    <a:latin typeface="Arial" panose="020B0604020202020204" pitchFamily="34" charset="0"/>
                    <a:cs typeface="Arial" panose="020B0604020202020204" pitchFamily="34" charset="0"/>
                  </a:rPr>
                  <a:t>The orbit of any smaller body about a larger body is always an </a:t>
                </a:r>
                <a:r>
                  <a:rPr lang="en-US" sz="2200" b="1" i="0" u="none" strike="noStrike" baseline="0" dirty="0">
                    <a:solidFill>
                      <a:srgbClr val="000000"/>
                    </a:solidFill>
                    <a:latin typeface="Arial" panose="020B0604020202020204" pitchFamily="34" charset="0"/>
                    <a:cs typeface="Arial" panose="020B0604020202020204" pitchFamily="34" charset="0"/>
                  </a:rPr>
                  <a:t>ellipse</a:t>
                </a:r>
                <a:r>
                  <a:rPr lang="en-US" sz="2200" b="0" i="0" u="none" strike="noStrike" baseline="0" dirty="0">
                    <a:solidFill>
                      <a:srgbClr val="000000"/>
                    </a:solidFill>
                    <a:latin typeface="Arial" panose="020B0604020202020204" pitchFamily="34" charset="0"/>
                    <a:cs typeface="Arial" panose="020B0604020202020204" pitchFamily="34" charset="0"/>
                  </a:rPr>
                  <a:t>, with the center of mass of the larger body as one of the two foci. </a:t>
                </a:r>
                <a:r>
                  <a:rPr lang="en-US" sz="2200" b="1" dirty="0">
                    <a:solidFill>
                      <a:srgbClr val="000000"/>
                    </a:solidFill>
                    <a:latin typeface="Arial" panose="020B0604020202020204" pitchFamily="34" charset="0"/>
                    <a:cs typeface="Arial" panose="020B0604020202020204" pitchFamily="34" charset="0"/>
                  </a:rPr>
                  <a:t>This law is also called as “</a:t>
                </a:r>
                <a:r>
                  <a:rPr lang="en-US" sz="2200" b="1" dirty="0">
                    <a:latin typeface="Arial" panose="020B0604020202020204" pitchFamily="34" charset="0"/>
                    <a:cs typeface="Arial" panose="020B0604020202020204" pitchFamily="34" charset="0"/>
                  </a:rPr>
                  <a:t>the law of Ellipse or orbit”</a:t>
                </a:r>
                <a:r>
                  <a:rPr lang="en-US" sz="2200" b="1" dirty="0">
                    <a:solidFill>
                      <a:srgbClr val="000000"/>
                    </a:solidFill>
                    <a:latin typeface="Arial" panose="020B0604020202020204" pitchFamily="34" charset="0"/>
                    <a:cs typeface="Arial" panose="020B0604020202020204" pitchFamily="34" charset="0"/>
                  </a:rPr>
                  <a:t>.</a:t>
                </a:r>
                <a:endParaRPr lang="en-US" sz="2200" b="0" i="0" u="none" strike="noStrike" baseline="0" dirty="0">
                  <a:solidFill>
                    <a:srgbClr val="000000"/>
                  </a:solidFill>
                  <a:latin typeface="Arial" panose="020B0604020202020204" pitchFamily="34" charset="0"/>
                  <a:cs typeface="Arial" panose="020B0604020202020204" pitchFamily="34" charset="0"/>
                </a:endParaRPr>
              </a:p>
              <a:p>
                <a:pPr marL="342900" indent="-342900" algn="just">
                  <a:buFont typeface="+mj-lt"/>
                  <a:buAutoNum type="arabicPeriod"/>
                </a:pPr>
                <a:r>
                  <a:rPr lang="en-US" sz="2200" b="0" i="0" u="none" strike="noStrike" baseline="0" dirty="0">
                    <a:solidFill>
                      <a:srgbClr val="000000"/>
                    </a:solidFill>
                    <a:latin typeface="Arial" panose="020B0604020202020204" pitchFamily="34" charset="0"/>
                    <a:cs typeface="Arial" panose="020B0604020202020204" pitchFamily="34" charset="0"/>
                  </a:rPr>
                  <a:t>The orbit of the smaller body sweeps out equal areas in equal time. This law is also known as “</a:t>
                </a:r>
                <a:r>
                  <a:rPr lang="en-US" sz="2200" b="1" dirty="0">
                    <a:latin typeface="Arial" panose="020B0604020202020204" pitchFamily="34" charset="0"/>
                    <a:cs typeface="Arial" panose="020B0604020202020204" pitchFamily="34" charset="0"/>
                  </a:rPr>
                  <a:t>the law of equal areas”.</a:t>
                </a:r>
                <a:endParaRPr lang="en-US" sz="2200" b="0" i="0" u="none" strike="noStrike" baseline="0" dirty="0">
                  <a:solidFill>
                    <a:srgbClr val="000000"/>
                  </a:solidFill>
                  <a:latin typeface="Arial" panose="020B0604020202020204" pitchFamily="34" charset="0"/>
                  <a:cs typeface="Arial" panose="020B0604020202020204" pitchFamily="34" charset="0"/>
                </a:endParaRPr>
              </a:p>
              <a:p>
                <a:pPr marL="342900" indent="-342900" algn="just">
                  <a:lnSpc>
                    <a:spcPct val="110000"/>
                  </a:lnSpc>
                  <a:spcAft>
                    <a:spcPts val="600"/>
                  </a:spcAft>
                  <a:buFont typeface="+mj-lt"/>
                  <a:buAutoNum type="arabicPeriod"/>
                </a:pPr>
                <a:r>
                  <a:rPr lang="en-US" sz="2200" b="0" i="0" u="none" strike="noStrike" baseline="0" dirty="0">
                    <a:solidFill>
                      <a:srgbClr val="000000"/>
                    </a:solidFill>
                    <a:latin typeface="Arial" panose="020B0604020202020204" pitchFamily="34" charset="0"/>
                    <a:cs typeface="Arial" panose="020B0604020202020204" pitchFamily="34" charset="0"/>
                  </a:rPr>
                  <a:t>The square of the period of revolution of the smaller body about the larger body equals a constant multiplied by the cube of the semimajor axis of the orbital ellipse. That is </a:t>
                </a:r>
                <a14:m>
                  <m:oMath xmlns:m="http://schemas.openxmlformats.org/officeDocument/2006/math">
                    <m:sSup>
                      <m:sSupPr>
                        <m:ctrlPr>
                          <a:rPr lang="en-US" sz="2200" b="1" i="1" smtClean="0">
                            <a:effectLst/>
                            <a:latin typeface="Cambria Math"/>
                            <a:cs typeface="Times New Roman" panose="02020603050405020304" pitchFamily="18" charset="0"/>
                          </a:rPr>
                        </m:ctrlPr>
                      </m:sSupPr>
                      <m:e>
                        <m:r>
                          <a:rPr lang="en-US" sz="2200" b="1" i="1">
                            <a:effectLst/>
                            <a:latin typeface="Cambria Math" panose="02040503050406030204" pitchFamily="18" charset="0"/>
                            <a:ea typeface="Calibri" panose="020F0502020204030204" pitchFamily="34" charset="0"/>
                            <a:cs typeface="Times New Roman" panose="02020603050405020304" pitchFamily="18" charset="0"/>
                          </a:rPr>
                          <m:t>𝑻</m:t>
                        </m:r>
                      </m:e>
                      <m:sup>
                        <m:r>
                          <a:rPr lang="en-US" sz="22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b="1" i="1">
                            <a:effectLst/>
                            <a:latin typeface="Cambria Math"/>
                            <a:cs typeface="Times New Roman" panose="02020603050405020304" pitchFamily="18" charset="0"/>
                          </a:rPr>
                        </m:ctrlPr>
                      </m:dPr>
                      <m:e>
                        <m:f>
                          <m:fPr>
                            <m:ctrlPr>
                              <a:rPr lang="en-US" sz="2200" b="1" i="1">
                                <a:effectLst/>
                                <a:latin typeface="Cambria Math"/>
                                <a:cs typeface="Times New Roman" panose="02020603050405020304" pitchFamily="18" charset="0"/>
                              </a:rPr>
                            </m:ctrlPr>
                          </m:fPr>
                          <m:num>
                            <m:r>
                              <a:rPr lang="en-US" sz="2200" b="1" i="1">
                                <a:effectLst/>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2200" b="1" i="1">
                                    <a:effectLst/>
                                    <a:latin typeface="Cambria Math"/>
                                    <a:cs typeface="Times New Roman" panose="02020603050405020304" pitchFamily="18" charset="0"/>
                                  </a:rPr>
                                </m:ctrlPr>
                              </m:sSupPr>
                              <m:e>
                                <m:r>
                                  <a:rPr lang="en-US" sz="2200" b="1" i="1">
                                    <a:effectLst/>
                                    <a:latin typeface="Cambria Math" panose="02040503050406030204" pitchFamily="18" charset="0"/>
                                    <a:ea typeface="Calibri" panose="020F0502020204030204" pitchFamily="34" charset="0"/>
                                    <a:cs typeface="Times New Roman" panose="02020603050405020304" pitchFamily="18" charset="0"/>
                                  </a:rPr>
                                  <m:t>𝝅</m:t>
                                </m:r>
                              </m:e>
                              <m:sup>
                                <m:r>
                                  <a:rPr lang="en-US" sz="2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2200" b="1" i="1">
                                <a:effectLst/>
                                <a:latin typeface="Cambria Math" panose="02040503050406030204" pitchFamily="18" charset="0"/>
                                <a:ea typeface="Calibri" panose="020F0502020204030204" pitchFamily="34" charset="0"/>
                                <a:cs typeface="Times New Roman" panose="02020603050405020304" pitchFamily="18" charset="0"/>
                              </a:rPr>
                              <m:t>𝝁</m:t>
                            </m:r>
                          </m:den>
                        </m:f>
                      </m:e>
                    </m:d>
                    <m:sSup>
                      <m:sSupPr>
                        <m:ctrlPr>
                          <a:rPr lang="en-US" sz="2200" b="1" i="1">
                            <a:effectLst/>
                            <a:latin typeface="Cambria Math"/>
                            <a:cs typeface="Times New Roman" panose="02020603050405020304" pitchFamily="18" charset="0"/>
                          </a:rPr>
                        </m:ctrlPr>
                      </m:sSupPr>
                      <m:e>
                        <m:r>
                          <a:rPr lang="en-US" sz="2200" b="1" i="1">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2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22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200" b="0" i="0" u="none" strike="noStrike" baseline="0" dirty="0">
                    <a:solidFill>
                      <a:srgbClr val="000000"/>
                    </a:solidFill>
                    <a:latin typeface="Arial" panose="020B0604020202020204" pitchFamily="34" charset="0"/>
                    <a:cs typeface="Arial" panose="020B0604020202020204" pitchFamily="34" charset="0"/>
                  </a:rPr>
                  <a:t>where </a:t>
                </a:r>
                <a:r>
                  <a:rPr lang="en-US" sz="2200" b="1" i="1" u="none" strike="noStrike" baseline="0" dirty="0">
                    <a:solidFill>
                      <a:srgbClr val="000000"/>
                    </a:solidFill>
                    <a:latin typeface="Arial" panose="020B0604020202020204" pitchFamily="34" charset="0"/>
                    <a:cs typeface="Arial" panose="020B0604020202020204" pitchFamily="34" charset="0"/>
                  </a:rPr>
                  <a:t>T</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is the orbital period, </a:t>
                </a:r>
                <a:r>
                  <a:rPr lang="en-US" sz="2200" b="1" i="1" u="none" strike="noStrike" baseline="0" dirty="0">
                    <a:solidFill>
                      <a:srgbClr val="000000"/>
                    </a:solidFill>
                    <a:latin typeface="Arial" panose="020B0604020202020204" pitchFamily="34" charset="0"/>
                    <a:cs typeface="Arial" panose="020B0604020202020204" pitchFamily="34" charset="0"/>
                  </a:rPr>
                  <a:t>a</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is the semimajor axis of the orbital ellipse, and </a:t>
                </a:r>
                <a:r>
                  <a:rPr lang="en-US" sz="2200" b="1" i="1" u="none" strike="noStrike" baseline="0" dirty="0">
                    <a:solidFill>
                      <a:srgbClr val="000000"/>
                    </a:solidFill>
                    <a:latin typeface="Arial" panose="020B0604020202020204" pitchFamily="34" charset="0"/>
                    <a:cs typeface="Arial" panose="020B0604020202020204" pitchFamily="34" charset="0"/>
                  </a:rPr>
                  <a:t>μ</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is Kepler’s constant. </a:t>
                </a:r>
                <a:r>
                  <a:rPr lang="en-US" sz="2200" dirty="0">
                    <a:solidFill>
                      <a:srgbClr val="000000"/>
                    </a:solidFill>
                    <a:latin typeface="Arial" panose="020B0604020202020204" pitchFamily="34" charset="0"/>
                    <a:cs typeface="Arial" panose="020B0604020202020204" pitchFamily="34" charset="0"/>
                  </a:rPr>
                  <a:t>T</a:t>
                </a:r>
                <a:r>
                  <a:rPr lang="en-US" sz="2200" b="0" i="0" u="none" strike="noStrike" baseline="0" dirty="0">
                    <a:solidFill>
                      <a:srgbClr val="000000"/>
                    </a:solidFill>
                    <a:latin typeface="Arial" panose="020B0604020202020204" pitchFamily="34" charset="0"/>
                    <a:cs typeface="Arial" panose="020B0604020202020204" pitchFamily="34" charset="0"/>
                  </a:rPr>
                  <a:t>his law is also called as “</a:t>
                </a:r>
                <a:r>
                  <a:rPr lang="en-US" sz="2200" b="1" dirty="0">
                    <a:latin typeface="Arial" panose="020B0604020202020204" pitchFamily="34" charset="0"/>
                    <a:cs typeface="Arial" panose="020B0604020202020204" pitchFamily="34" charset="0"/>
                  </a:rPr>
                  <a:t>the law of orbital period</a:t>
                </a:r>
                <a:r>
                  <a:rPr lang="en-US" sz="2200" b="0" i="0" u="none" strike="noStrike" baseline="0" dirty="0">
                    <a:solidFill>
                      <a:srgbClr val="000000"/>
                    </a:solidFill>
                    <a:latin typeface="Arial" panose="020B0604020202020204" pitchFamily="34" charset="0"/>
                    <a:cs typeface="Arial" panose="020B0604020202020204" pitchFamily="34" charset="0"/>
                  </a:rPr>
                  <a:t>”   </a:t>
                </a:r>
              </a:p>
              <a:p>
                <a:pPr algn="just"/>
                <a:r>
                  <a:rPr lang="en-US" sz="2200" b="1" i="0" u="none" strike="noStrike" baseline="0" dirty="0">
                    <a:solidFill>
                      <a:srgbClr val="000000"/>
                    </a:solidFill>
                    <a:latin typeface="Arial" panose="020B0604020202020204" pitchFamily="34" charset="0"/>
                    <a:cs typeface="Arial" panose="020B0604020202020204" pitchFamily="34" charset="0"/>
                  </a:rPr>
                  <a:t>If the orbit is circular</a:t>
                </a:r>
                <a:r>
                  <a:rPr lang="en-US" sz="2200" b="0" i="0" u="none" strike="noStrike" baseline="0" dirty="0">
                    <a:solidFill>
                      <a:srgbClr val="000000"/>
                    </a:solidFill>
                    <a:latin typeface="Arial" panose="020B0604020202020204" pitchFamily="34" charset="0"/>
                    <a:cs typeface="Arial" panose="020B0604020202020204" pitchFamily="34" charset="0"/>
                  </a:rPr>
                  <a:t>, then </a:t>
                </a:r>
                <a:r>
                  <a:rPr lang="en-US" sz="2200" b="1" i="1" u="none" strike="noStrike" baseline="0" dirty="0">
                    <a:solidFill>
                      <a:srgbClr val="000000"/>
                    </a:solidFill>
                    <a:latin typeface="Arial" panose="020B0604020202020204" pitchFamily="34" charset="0"/>
                    <a:cs typeface="Arial" panose="020B0604020202020204" pitchFamily="34" charset="0"/>
                  </a:rPr>
                  <a:t>a</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becomes distance </a:t>
                </a:r>
                <a:r>
                  <a:rPr lang="en-US" sz="2200" b="1" i="1" u="none" strike="noStrike" baseline="0" dirty="0">
                    <a:solidFill>
                      <a:srgbClr val="000000"/>
                    </a:solidFill>
                    <a:latin typeface="Arial" panose="020B0604020202020204" pitchFamily="34" charset="0"/>
                    <a:cs typeface="Arial" panose="020B0604020202020204" pitchFamily="34" charset="0"/>
                  </a:rPr>
                  <a:t>r</a:t>
                </a:r>
                <a:r>
                  <a:rPr lang="en-US" sz="2200" b="0" i="0" u="none" strike="noStrike" baseline="0" dirty="0">
                    <a:solidFill>
                      <a:srgbClr val="000000"/>
                    </a:solidFill>
                    <a:latin typeface="Arial" panose="020B0604020202020204" pitchFamily="34" charset="0"/>
                    <a:cs typeface="Arial" panose="020B0604020202020204" pitchFamily="34" charset="0"/>
                  </a:rPr>
                  <a:t>, and we have the orbital period:</a:t>
                </a:r>
                <a:endParaRPr lang="en-US" sz="2200" dirty="0">
                  <a:latin typeface="Arial" panose="020B0604020202020204" pitchFamily="34" charset="0"/>
                  <a:cs typeface="Arial" panose="020B0604020202020204" pitchFamily="34" charset="0"/>
                </a:endParaRPr>
              </a:p>
            </p:txBody>
          </p:sp>
        </mc:Choice>
        <mc:Fallback xmlns="">
          <p:sp>
            <p:nvSpPr>
              <p:cNvPr id="3" name="Subtitle 2">
                <a:extLst>
                  <a:ext uri="{FF2B5EF4-FFF2-40B4-BE49-F238E27FC236}">
                    <a16:creationId xmlns:a16="http://schemas.microsoft.com/office/drawing/2014/main" id="{2D5BAD83-362A-45FC-AB86-445DB8FF34BF}"/>
                  </a:ext>
                </a:extLst>
              </p:cNvPr>
              <p:cNvSpPr>
                <a:spLocks noGrp="1" noRot="1" noChangeAspect="1" noMove="1" noResize="1" noEditPoints="1" noAdjustHandles="1" noChangeArrowheads="1" noChangeShapeType="1" noTextEdit="1"/>
              </p:cNvSpPr>
              <p:nvPr>
                <p:ph type="subTitle" idx="1"/>
              </p:nvPr>
            </p:nvSpPr>
            <p:spPr>
              <a:xfrm>
                <a:off x="1111153" y="788249"/>
                <a:ext cx="10407557" cy="5520625"/>
              </a:xfrm>
              <a:blipFill>
                <a:blip r:embed="rId2"/>
                <a:stretch>
                  <a:fillRect l="-761" t="-1214" r="-703"/>
                </a:stretch>
              </a:blipFill>
            </p:spPr>
            <p:txBody>
              <a:bodyPr/>
              <a:lstStyle/>
              <a:p>
                <a:r>
                  <a:rPr lang="en-US">
                    <a:noFill/>
                  </a:rPr>
                  <a:t> </a:t>
                </a:r>
              </a:p>
            </p:txBody>
          </p:sp>
        </mc:Fallback>
      </mc:AlternateContent>
      <p:pic>
        <p:nvPicPr>
          <p:cNvPr id="7" name="Picture 6">
            <a:extLst>
              <a:ext uri="{FF2B5EF4-FFF2-40B4-BE49-F238E27FC236}">
                <a16:creationId xmlns="" xmlns:a16="http://schemas.microsoft.com/office/drawing/2014/main" id="{830E949E-8F16-42B7-BF96-5A111C42D53B}"/>
              </a:ext>
            </a:extLst>
          </p:cNvPr>
          <p:cNvPicPr>
            <a:picLocks noChangeAspect="1"/>
          </p:cNvPicPr>
          <p:nvPr/>
        </p:nvPicPr>
        <p:blipFill>
          <a:blip r:embed="rId3"/>
          <a:stretch>
            <a:fillRect/>
          </a:stretch>
        </p:blipFill>
        <p:spPr>
          <a:xfrm>
            <a:off x="2138094" y="5701874"/>
            <a:ext cx="2743200" cy="484096"/>
          </a:xfrm>
          <a:prstGeom prst="rect">
            <a:avLst/>
          </a:prstGeom>
        </p:spPr>
      </p:pic>
    </p:spTree>
    <p:extLst>
      <p:ext uri="{BB962C8B-B14F-4D97-AF65-F5344CB8AC3E}">
        <p14:creationId xmlns:p14="http://schemas.microsoft.com/office/powerpoint/2010/main" val="4223338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F045F-E57D-4EAF-B708-E2410F187816}"/>
              </a:ext>
            </a:extLst>
          </p:cNvPr>
          <p:cNvSpPr>
            <a:spLocks noGrp="1"/>
          </p:cNvSpPr>
          <p:nvPr>
            <p:ph type="title"/>
          </p:nvPr>
        </p:nvSpPr>
        <p:spPr>
          <a:xfrm>
            <a:off x="838200" y="365127"/>
            <a:ext cx="10515600" cy="771661"/>
          </a:xfrm>
        </p:spPr>
        <p:txBody>
          <a:bodyPr>
            <a:normAutofit/>
          </a:bodyPr>
          <a:lstStyle/>
          <a:p>
            <a:r>
              <a:rPr lang="en-US" sz="2000" b="1" dirty="0">
                <a:solidFill>
                  <a:srgbClr val="0070C0"/>
                </a:solidFill>
                <a:latin typeface="Arial" panose="020B0604020202020204" pitchFamily="34" charset="0"/>
                <a:cs typeface="Arial" panose="020B0604020202020204" pitchFamily="34" charset="0"/>
              </a:rPr>
              <a:t>2.2.1. Kepler's First Law-the law of Ellipse or orbit</a:t>
            </a:r>
          </a:p>
        </p:txBody>
      </p:sp>
      <p:sp>
        <p:nvSpPr>
          <p:cNvPr id="3" name="Content Placeholder 2">
            <a:extLst>
              <a:ext uri="{FF2B5EF4-FFF2-40B4-BE49-F238E27FC236}">
                <a16:creationId xmlns="" xmlns:a16="http://schemas.microsoft.com/office/drawing/2014/main" id="{AF8E612D-28A6-4461-9585-B722284E6170}"/>
              </a:ext>
            </a:extLst>
          </p:cNvPr>
          <p:cNvSpPr>
            <a:spLocks noGrp="1"/>
          </p:cNvSpPr>
          <p:nvPr>
            <p:ph idx="1"/>
          </p:nvPr>
        </p:nvSpPr>
        <p:spPr>
          <a:xfrm>
            <a:off x="838200" y="1074674"/>
            <a:ext cx="11020865" cy="2573717"/>
          </a:xfrm>
        </p:spPr>
        <p:txBody>
          <a:bodyPr>
            <a:normAutofit/>
          </a:bodyPr>
          <a:lstStyle/>
          <a:p>
            <a:pPr algn="just"/>
            <a:r>
              <a:rPr lang="en-US" sz="2200" b="1" dirty="0">
                <a:latin typeface="Arial" panose="020B0604020202020204" pitchFamily="34" charset="0"/>
                <a:cs typeface="Arial" panose="020B0604020202020204" pitchFamily="34" charset="0"/>
              </a:rPr>
              <a:t>Statement: </a:t>
            </a:r>
            <a:r>
              <a:rPr lang="en-US" sz="2200" b="0" i="0" u="none" strike="noStrike" baseline="0" dirty="0">
                <a:solidFill>
                  <a:srgbClr val="000000"/>
                </a:solidFill>
                <a:latin typeface="Arial" panose="020B0604020202020204" pitchFamily="34" charset="0"/>
                <a:cs typeface="Arial" panose="020B0604020202020204" pitchFamily="34" charset="0"/>
              </a:rPr>
              <a:t>The orbit of any smaller body about a larger body is always an </a:t>
            </a:r>
            <a:r>
              <a:rPr lang="en-US" sz="2200" b="1" i="0" u="none" strike="noStrike" baseline="0" dirty="0">
                <a:solidFill>
                  <a:srgbClr val="000000"/>
                </a:solidFill>
                <a:latin typeface="Arial" panose="020B0604020202020204" pitchFamily="34" charset="0"/>
                <a:cs typeface="Arial" panose="020B0604020202020204" pitchFamily="34" charset="0"/>
              </a:rPr>
              <a:t>ellipse</a:t>
            </a:r>
            <a:r>
              <a:rPr lang="en-US" sz="2200" b="0" i="0" u="none" strike="noStrike" baseline="0" dirty="0">
                <a:solidFill>
                  <a:srgbClr val="000000"/>
                </a:solidFill>
                <a:latin typeface="Arial" panose="020B0604020202020204" pitchFamily="34" charset="0"/>
                <a:cs typeface="Arial" panose="020B0604020202020204" pitchFamily="34" charset="0"/>
              </a:rPr>
              <a:t>, with the center of mass of the larger body as one of the two foci. </a:t>
            </a:r>
            <a:r>
              <a:rPr lang="en-US" sz="2200" b="1" dirty="0">
                <a:solidFill>
                  <a:srgbClr val="000000"/>
                </a:solidFill>
                <a:latin typeface="Arial" panose="020B0604020202020204" pitchFamily="34" charset="0"/>
                <a:cs typeface="Arial" panose="020B0604020202020204" pitchFamily="34" charset="0"/>
              </a:rPr>
              <a:t>This law is also called as “</a:t>
            </a:r>
            <a:r>
              <a:rPr lang="en-US" sz="2200" b="1" dirty="0">
                <a:latin typeface="Arial" panose="020B0604020202020204" pitchFamily="34" charset="0"/>
                <a:cs typeface="Arial" panose="020B0604020202020204" pitchFamily="34" charset="0"/>
              </a:rPr>
              <a:t>the law of Ellipse or orbit”</a:t>
            </a:r>
            <a:r>
              <a:rPr lang="en-US" sz="2200" b="1" dirty="0">
                <a:solidFill>
                  <a:srgbClr val="000000"/>
                </a:solidFill>
                <a:latin typeface="Arial" panose="020B0604020202020204" pitchFamily="34" charset="0"/>
                <a:cs typeface="Arial" panose="020B0604020202020204" pitchFamily="34" charset="0"/>
              </a:rPr>
              <a:t>.</a:t>
            </a:r>
            <a:endParaRPr lang="en-US" sz="2200" b="0" i="0" u="none" strike="noStrike" baseline="0" dirty="0">
              <a:solidFill>
                <a:srgbClr val="000000"/>
              </a:solidFill>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The path followed by a satellite around the earth will be an ellipse. (or) Orbit is an ellipse with the larger body (earth) at one focus. </a:t>
            </a:r>
          </a:p>
          <a:p>
            <a:pPr algn="l"/>
            <a:r>
              <a:rPr lang="en-US" sz="2200" dirty="0">
                <a:latin typeface="Arial" panose="020B0604020202020204" pitchFamily="34" charset="0"/>
                <a:cs typeface="Arial" panose="020B0604020202020204" pitchFamily="34" charset="0"/>
              </a:rPr>
              <a:t>An ellipse is a shape that appears to resemble an </a:t>
            </a:r>
            <a:r>
              <a:rPr lang="en-US" sz="2200" b="1" u="sng" dirty="0">
                <a:latin typeface="Arial" panose="020B0604020202020204" pitchFamily="34" charset="0"/>
                <a:cs typeface="Arial" panose="020B0604020202020204" pitchFamily="34" charset="0"/>
              </a:rPr>
              <a:t>elongated circle.</a:t>
            </a:r>
            <a:r>
              <a:rPr lang="en-US" sz="2200" dirty="0">
                <a:latin typeface="Arial" panose="020B0604020202020204" pitchFamily="34" charset="0"/>
                <a:cs typeface="Arial" panose="020B0604020202020204" pitchFamily="34" charset="0"/>
              </a:rPr>
              <a:t> In fact, a circle is a special type of an ellipse. </a:t>
            </a:r>
            <a:endParaRPr lang="en-US" sz="2200" b="1" u="sng"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5C58CAF9-DA18-4708-AD44-A2EA28C64542}"/>
              </a:ext>
            </a:extLst>
          </p:cNvPr>
          <p:cNvPicPr>
            <a:picLocks noChangeAspect="1"/>
          </p:cNvPicPr>
          <p:nvPr/>
        </p:nvPicPr>
        <p:blipFill>
          <a:blip r:embed="rId2"/>
          <a:stretch>
            <a:fillRect/>
          </a:stretch>
        </p:blipFill>
        <p:spPr>
          <a:xfrm>
            <a:off x="838200" y="3542713"/>
            <a:ext cx="5120640" cy="3191792"/>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D01F806F-8215-4218-BFF5-98B216693643}"/>
                  </a:ext>
                </a:extLst>
              </p:cNvPr>
              <p:cNvSpPr txBox="1"/>
              <p:nvPr/>
            </p:nvSpPr>
            <p:spPr>
              <a:xfrm>
                <a:off x="6348632" y="3550656"/>
                <a:ext cx="5655132" cy="3264355"/>
              </a:xfrm>
              <a:prstGeom prst="rect">
                <a:avLst/>
              </a:prstGeom>
              <a:noFill/>
            </p:spPr>
            <p:txBody>
              <a:bodyPr wrap="square">
                <a:spAutoFit/>
              </a:bodyPr>
              <a:lstStyle/>
              <a:p>
                <a:pPr marL="285750" indent="-285750">
                  <a:buFont typeface="Arial" panose="020B0604020202020204" pitchFamily="34" charset="0"/>
                  <a:buChar char="•"/>
                </a:pPr>
                <a:r>
                  <a:rPr lang="en-US" sz="2000" b="0" i="0" u="none" strike="noStrike" baseline="0" dirty="0">
                    <a:solidFill>
                      <a:srgbClr val="231F20"/>
                    </a:solidFill>
                    <a:latin typeface="Arial" panose="020B0604020202020204" pitchFamily="34" charset="0"/>
                    <a:cs typeface="Arial" panose="020B0604020202020204" pitchFamily="34" charset="0"/>
                  </a:rPr>
                  <a:t>An ellipse has two focal points shown as </a:t>
                </a:r>
                <a:r>
                  <a:rPr lang="en-US" sz="2000" b="0" i="1" u="none" strike="noStrike" baseline="0" dirty="0">
                    <a:solidFill>
                      <a:srgbClr val="231F20"/>
                    </a:solidFill>
                    <a:latin typeface="Arial" panose="020B0604020202020204" pitchFamily="34" charset="0"/>
                    <a:cs typeface="Arial" panose="020B0604020202020204" pitchFamily="34" charset="0"/>
                  </a:rPr>
                  <a:t>F</a:t>
                </a:r>
                <a:r>
                  <a:rPr lang="en-US" sz="2000" b="0" i="0" u="none" strike="noStrike" baseline="0" dirty="0">
                    <a:solidFill>
                      <a:srgbClr val="231F20"/>
                    </a:solidFill>
                    <a:latin typeface="Arial" panose="020B0604020202020204" pitchFamily="34" charset="0"/>
                    <a:cs typeface="Arial" panose="020B0604020202020204" pitchFamily="34" charset="0"/>
                  </a:rPr>
                  <a:t>1 and </a:t>
                </a:r>
                <a:r>
                  <a:rPr lang="en-US" sz="2000" b="0" i="1" u="none" strike="noStrike" baseline="0" dirty="0">
                    <a:solidFill>
                      <a:srgbClr val="231F20"/>
                    </a:solidFill>
                    <a:latin typeface="Arial" panose="020B0604020202020204" pitchFamily="34" charset="0"/>
                    <a:cs typeface="Arial" panose="020B0604020202020204" pitchFamily="34" charset="0"/>
                  </a:rPr>
                  <a:t>F</a:t>
                </a:r>
                <a:r>
                  <a:rPr lang="en-US" sz="2000" b="0" i="0" u="none" strike="noStrike" baseline="0" dirty="0">
                    <a:solidFill>
                      <a:srgbClr val="231F20"/>
                    </a:solidFill>
                    <a:latin typeface="Arial" panose="020B0604020202020204" pitchFamily="34" charset="0"/>
                    <a:cs typeface="Arial" panose="020B0604020202020204" pitchFamily="34" charset="0"/>
                  </a:rPr>
                  <a:t>2.</a:t>
                </a:r>
              </a:p>
              <a:p>
                <a:pPr marL="285750" indent="-285750" algn="l">
                  <a:buFont typeface="Arial" panose="020B0604020202020204" pitchFamily="34" charset="0"/>
                  <a:buChar char="•"/>
                </a:pPr>
                <a:r>
                  <a:rPr lang="en-US" sz="2000" b="0" i="0" u="none" strike="noStrike" baseline="0" dirty="0">
                    <a:solidFill>
                      <a:srgbClr val="231F20"/>
                    </a:solidFill>
                    <a:latin typeface="Arial" panose="020B0604020202020204" pitchFamily="34" charset="0"/>
                    <a:cs typeface="Arial" panose="020B0604020202020204" pitchFamily="34" charset="0"/>
                  </a:rPr>
                  <a:t>The semimajor axis of the ellipse is denoted by </a:t>
                </a:r>
                <a:r>
                  <a:rPr lang="en-US" sz="2000" b="1" i="1" u="none" strike="noStrike" baseline="0" dirty="0">
                    <a:solidFill>
                      <a:srgbClr val="231F20"/>
                    </a:solidFill>
                    <a:latin typeface="Arial" panose="020B0604020202020204" pitchFamily="34" charset="0"/>
                    <a:cs typeface="Arial" panose="020B0604020202020204" pitchFamily="34" charset="0"/>
                  </a:rPr>
                  <a:t>a</a:t>
                </a:r>
                <a:r>
                  <a:rPr lang="en-US" sz="2000" b="0" i="0" u="none" strike="noStrike" baseline="0" dirty="0">
                    <a:solidFill>
                      <a:srgbClr val="231F20"/>
                    </a:solidFill>
                    <a:latin typeface="Arial" panose="020B0604020202020204" pitchFamily="34" charset="0"/>
                    <a:cs typeface="Arial" panose="020B0604020202020204" pitchFamily="34" charset="0"/>
                  </a:rPr>
                  <a:t>, and the </a:t>
                </a:r>
                <a:r>
                  <a:rPr lang="en-US" sz="2000" b="0" i="0" u="none" strike="noStrike" baseline="0" dirty="0" err="1">
                    <a:solidFill>
                      <a:srgbClr val="231F20"/>
                    </a:solidFill>
                    <a:latin typeface="Arial" panose="020B0604020202020204" pitchFamily="34" charset="0"/>
                    <a:cs typeface="Arial" panose="020B0604020202020204" pitchFamily="34" charset="0"/>
                  </a:rPr>
                  <a:t>semiminor</a:t>
                </a:r>
                <a:r>
                  <a:rPr lang="en-US" sz="2000" dirty="0">
                    <a:solidFill>
                      <a:srgbClr val="231F20"/>
                    </a:solidFill>
                    <a:latin typeface="Arial" panose="020B0604020202020204" pitchFamily="34" charset="0"/>
                    <a:cs typeface="Arial" panose="020B0604020202020204" pitchFamily="34" charset="0"/>
                  </a:rPr>
                  <a:t> </a:t>
                </a:r>
                <a:r>
                  <a:rPr lang="en-US" sz="2000" b="0" i="0" u="none" strike="noStrike" baseline="0" dirty="0">
                    <a:solidFill>
                      <a:srgbClr val="231F20"/>
                    </a:solidFill>
                    <a:latin typeface="Arial" panose="020B0604020202020204" pitchFamily="34" charset="0"/>
                    <a:cs typeface="Arial" panose="020B0604020202020204" pitchFamily="34" charset="0"/>
                  </a:rPr>
                  <a:t>axis is denoted by </a:t>
                </a:r>
                <a:r>
                  <a:rPr lang="en-US" sz="2000" b="1" i="1" u="none" strike="noStrike" baseline="0" dirty="0">
                    <a:solidFill>
                      <a:srgbClr val="231F20"/>
                    </a:solidFill>
                    <a:latin typeface="Arial" panose="020B0604020202020204" pitchFamily="34" charset="0"/>
                    <a:cs typeface="Arial" panose="020B0604020202020204" pitchFamily="34" charset="0"/>
                  </a:rPr>
                  <a:t>b</a:t>
                </a:r>
                <a:r>
                  <a:rPr lang="en-US" sz="2000" b="0" i="0" u="none" strike="noStrike" baseline="0" dirty="0">
                    <a:solidFill>
                      <a:srgbClr val="231F20"/>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2000" b="0" i="0" u="none" strike="noStrike" baseline="0" dirty="0">
                    <a:solidFill>
                      <a:srgbClr val="231F20"/>
                    </a:solidFill>
                    <a:latin typeface="Arial" panose="020B0604020202020204" pitchFamily="34" charset="0"/>
                    <a:cs typeface="Arial" panose="020B0604020202020204" pitchFamily="34" charset="0"/>
                  </a:rPr>
                  <a:t>The eccentricity </a:t>
                </a:r>
                <a:r>
                  <a:rPr lang="en-US" sz="2000" b="1" i="1" u="none" strike="noStrike" baseline="0" dirty="0">
                    <a:solidFill>
                      <a:srgbClr val="231F20"/>
                    </a:solidFill>
                    <a:latin typeface="Arial" panose="020B0604020202020204" pitchFamily="34" charset="0"/>
                    <a:cs typeface="Arial" panose="020B0604020202020204" pitchFamily="34" charset="0"/>
                  </a:rPr>
                  <a:t>e</a:t>
                </a:r>
                <a:r>
                  <a:rPr lang="en-US" sz="2000" b="0" i="1" u="none" strike="noStrike" baseline="0" dirty="0">
                    <a:solidFill>
                      <a:srgbClr val="231F2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which is a measure of its elongation/thinness</a:t>
                </a:r>
                <a:r>
                  <a:rPr lang="en-US" sz="2000" b="0" i="1" u="none" strike="noStrike" baseline="0" dirty="0">
                    <a:solidFill>
                      <a:srgbClr val="231F20"/>
                    </a:solidFill>
                    <a:latin typeface="Arial" panose="020B0604020202020204" pitchFamily="34" charset="0"/>
                    <a:cs typeface="Arial" panose="020B0604020202020204" pitchFamily="34" charset="0"/>
                  </a:rPr>
                  <a:t>) </a:t>
                </a:r>
                <a:r>
                  <a:rPr lang="en-US" sz="2000" b="0" i="0" u="none" strike="noStrike" baseline="0" dirty="0">
                    <a:solidFill>
                      <a:srgbClr val="231F20"/>
                    </a:solidFill>
                    <a:latin typeface="Arial" panose="020B0604020202020204" pitchFamily="34" charset="0"/>
                    <a:cs typeface="Arial" panose="020B0604020202020204" pitchFamily="34" charset="0"/>
                  </a:rPr>
                  <a:t>is given by </a:t>
                </a:r>
              </a:p>
              <a:p>
                <a:pPr algn="l"/>
                <a:r>
                  <a:rPr lang="en-US" sz="2000" i="1" dirty="0">
                    <a:solidFill>
                      <a:srgbClr val="231F20"/>
                    </a:solidFill>
                    <a:latin typeface="Arial" panose="020B0604020202020204" pitchFamily="34" charset="0"/>
                    <a:cs typeface="Arial" panose="020B0604020202020204" pitchFamily="34" charset="0"/>
                  </a:rPr>
                  <a:t>                </a:t>
                </a:r>
                <a:r>
                  <a:rPr lang="en-US" sz="2800" i="1" dirty="0">
                    <a:solidFill>
                      <a:srgbClr val="231F20"/>
                    </a:solidFill>
                    <a:latin typeface="Calibria math"/>
                    <a:cs typeface="Arial" panose="020B0604020202020204" pitchFamily="34" charset="0"/>
                  </a:rPr>
                  <a:t>e</a:t>
                </a:r>
                <a:r>
                  <a:rPr lang="en-US" sz="2800" i="1" dirty="0">
                    <a:solidFill>
                      <a:srgbClr val="231F20"/>
                    </a:solidFill>
                    <a:latin typeface="Arial" panose="020B0604020202020204" pitchFamily="34" charset="0"/>
                    <a:cs typeface="Arial" panose="020B0604020202020204" pitchFamily="34" charset="0"/>
                  </a:rPr>
                  <a:t> </a:t>
                </a:r>
                <a:r>
                  <a:rPr lang="en-US" sz="2800" dirty="0">
                    <a:solidFill>
                      <a:srgbClr val="231F20"/>
                    </a:solidFill>
                    <a:latin typeface="Arial" panose="020B0604020202020204" pitchFamily="34" charset="0"/>
                    <a:cs typeface="Arial" panose="020B0604020202020204" pitchFamily="34" charset="0"/>
                  </a:rPr>
                  <a:t>= </a:t>
                </a:r>
                <a14:m>
                  <m:oMath xmlns:m="http://schemas.openxmlformats.org/officeDocument/2006/math">
                    <m:f>
                      <m:fPr>
                        <m:ctrlPr>
                          <a:rPr lang="en-US" sz="2800" i="1" smtClean="0">
                            <a:latin typeface="Cambria Math"/>
                          </a:rPr>
                        </m:ctrlPr>
                      </m:fPr>
                      <m:num>
                        <m:rad>
                          <m:radPr>
                            <m:degHide m:val="on"/>
                            <m:ctrlPr>
                              <a:rPr lang="en-US" sz="2800" i="1" smtClean="0">
                                <a:latin typeface="Cambria Math"/>
                              </a:rPr>
                            </m:ctrlPr>
                          </m:radPr>
                          <m:deg/>
                          <m:e>
                            <m:sSup>
                              <m:sSupPr>
                                <m:ctrlPr>
                                  <a:rPr lang="en-US" sz="2800" i="1" smtClean="0">
                                    <a:latin typeface="Cambria Math"/>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2</m:t>
                                </m:r>
                              </m:sup>
                            </m:sSup>
                          </m:e>
                        </m:rad>
                      </m:num>
                      <m:den>
                        <m:r>
                          <a:rPr lang="en-US" sz="2800" b="0" i="1" smtClean="0">
                            <a:latin typeface="Cambria Math" panose="02040503050406030204" pitchFamily="18" charset="0"/>
                          </a:rPr>
                          <m:t>𝑎</m:t>
                        </m:r>
                      </m:den>
                    </m:f>
                  </m:oMath>
                </a14:m>
                <a:endParaRPr 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b="0" i="0" u="none" strike="noStrike" baseline="0" dirty="0">
                    <a:solidFill>
                      <a:srgbClr val="231F20"/>
                    </a:solidFill>
                    <a:latin typeface="Arial" panose="020B0604020202020204" pitchFamily="34" charset="0"/>
                    <a:cs typeface="Arial" panose="020B0604020202020204" pitchFamily="34" charset="0"/>
                  </a:rPr>
                  <a:t>For an elliptical orbit, </a:t>
                </a:r>
                <a:r>
                  <a:rPr lang="en-US" sz="2000" b="1" i="0" u="none" strike="noStrike" baseline="0" dirty="0">
                    <a:solidFill>
                      <a:srgbClr val="231F20"/>
                    </a:solidFill>
                    <a:latin typeface="Arial" panose="020B0604020202020204" pitchFamily="34" charset="0"/>
                    <a:cs typeface="Arial" panose="020B0604020202020204" pitchFamily="34" charset="0"/>
                  </a:rPr>
                  <a:t>0&lt;</a:t>
                </a:r>
                <a:r>
                  <a:rPr lang="en-US" sz="2000" b="1" i="1" u="none" strike="noStrike" baseline="0" dirty="0">
                    <a:solidFill>
                      <a:srgbClr val="231F20"/>
                    </a:solidFill>
                    <a:latin typeface="Arial" panose="020B0604020202020204" pitchFamily="34" charset="0"/>
                    <a:cs typeface="Arial" panose="020B0604020202020204" pitchFamily="34" charset="0"/>
                  </a:rPr>
                  <a:t>e&lt;</a:t>
                </a:r>
                <a:r>
                  <a:rPr lang="en-US" sz="2000" b="1" i="0" u="none" strike="noStrike" baseline="0" dirty="0">
                    <a:solidFill>
                      <a:srgbClr val="231F20"/>
                    </a:solidFill>
                    <a:latin typeface="Arial" panose="020B0604020202020204" pitchFamily="34" charset="0"/>
                    <a:cs typeface="Arial" panose="020B0604020202020204" pitchFamily="34" charset="0"/>
                  </a:rPr>
                  <a:t>1</a:t>
                </a:r>
                <a:r>
                  <a:rPr lang="en-US" sz="2000" b="0" i="0" u="none" strike="noStrike" baseline="0" dirty="0">
                    <a:solidFill>
                      <a:srgbClr val="231F20"/>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2000" b="0" i="0" u="none" strike="noStrike" baseline="0" dirty="0">
                    <a:solidFill>
                      <a:srgbClr val="231F20"/>
                    </a:solidFill>
                    <a:latin typeface="Arial" panose="020B0604020202020204" pitchFamily="34" charset="0"/>
                    <a:cs typeface="Arial" panose="020B0604020202020204" pitchFamily="34" charset="0"/>
                  </a:rPr>
                  <a:t>When </a:t>
                </a:r>
                <a:r>
                  <a:rPr lang="en-US" sz="2000" b="1" i="1" u="none" strike="noStrike" baseline="0" dirty="0">
                    <a:solidFill>
                      <a:srgbClr val="231F20"/>
                    </a:solidFill>
                    <a:latin typeface="Arial" panose="020B0604020202020204" pitchFamily="34" charset="0"/>
                    <a:cs typeface="Arial" panose="020B0604020202020204" pitchFamily="34" charset="0"/>
                  </a:rPr>
                  <a:t>e </a:t>
                </a:r>
                <a:r>
                  <a:rPr lang="en-US" sz="2000" b="1" dirty="0">
                    <a:solidFill>
                      <a:srgbClr val="231F20"/>
                    </a:solidFill>
                    <a:latin typeface="Arial" panose="020B0604020202020204" pitchFamily="34" charset="0"/>
                    <a:cs typeface="Arial" panose="020B0604020202020204" pitchFamily="34" charset="0"/>
                  </a:rPr>
                  <a:t>=</a:t>
                </a:r>
                <a:r>
                  <a:rPr lang="en-US" sz="2000" b="1" i="0" u="none" strike="noStrike" baseline="0" dirty="0">
                    <a:solidFill>
                      <a:srgbClr val="231F20"/>
                    </a:solidFill>
                    <a:latin typeface="Arial" panose="020B0604020202020204" pitchFamily="34" charset="0"/>
                    <a:cs typeface="Arial" panose="020B0604020202020204" pitchFamily="34" charset="0"/>
                  </a:rPr>
                  <a:t>0</a:t>
                </a:r>
                <a:r>
                  <a:rPr lang="en-US" sz="2000" b="0" i="0" u="none" strike="noStrike" baseline="0" dirty="0">
                    <a:solidFill>
                      <a:srgbClr val="231F20"/>
                    </a:solidFill>
                    <a:latin typeface="Arial" panose="020B0604020202020204" pitchFamily="34" charset="0"/>
                    <a:cs typeface="Arial" panose="020B0604020202020204" pitchFamily="34" charset="0"/>
                  </a:rPr>
                  <a:t>, the orbit becomes circular.</a:t>
                </a:r>
                <a:endParaRPr lang="en-US" sz="2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D01F806F-8215-4218-BFF5-98B216693643}"/>
                  </a:ext>
                </a:extLst>
              </p:cNvPr>
              <p:cNvSpPr txBox="1">
                <a:spLocks noRot="1" noChangeAspect="1" noMove="1" noResize="1" noEditPoints="1" noAdjustHandles="1" noChangeArrowheads="1" noChangeShapeType="1" noTextEdit="1"/>
              </p:cNvSpPr>
              <p:nvPr/>
            </p:nvSpPr>
            <p:spPr>
              <a:xfrm>
                <a:off x="6348632" y="3550656"/>
                <a:ext cx="5655132" cy="3264355"/>
              </a:xfrm>
              <a:prstGeom prst="rect">
                <a:avLst/>
              </a:prstGeom>
              <a:blipFill>
                <a:blip r:embed="rId3"/>
                <a:stretch>
                  <a:fillRect l="-970" t="-746" r="-970" b="-2425"/>
                </a:stretch>
              </a:blipFill>
            </p:spPr>
            <p:txBody>
              <a:bodyPr/>
              <a:lstStyle/>
              <a:p>
                <a:r>
                  <a:rPr lang="en-US">
                    <a:noFill/>
                  </a:rPr>
                  <a:t> </a:t>
                </a:r>
              </a:p>
            </p:txBody>
          </p:sp>
        </mc:Fallback>
      </mc:AlternateContent>
    </p:spTree>
    <p:extLst>
      <p:ext uri="{BB962C8B-B14F-4D97-AF65-F5344CB8AC3E}">
        <p14:creationId xmlns:p14="http://schemas.microsoft.com/office/powerpoint/2010/main" val="56711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68DEDA-E97E-457A-87B0-A47108DE2A48}"/>
              </a:ext>
            </a:extLst>
          </p:cNvPr>
          <p:cNvSpPr>
            <a:spLocks noGrp="1"/>
          </p:cNvSpPr>
          <p:nvPr>
            <p:ph type="title"/>
          </p:nvPr>
        </p:nvSpPr>
        <p:spPr>
          <a:xfrm>
            <a:off x="838200" y="266653"/>
            <a:ext cx="10515600" cy="732156"/>
          </a:xfrm>
        </p:spPr>
        <p:txBody>
          <a:bodyPr>
            <a:normAutofit/>
          </a:bodyPr>
          <a:lstStyle/>
          <a:p>
            <a:r>
              <a:rPr lang="en-US" sz="2200" b="1" dirty="0">
                <a:solidFill>
                  <a:srgbClr val="0070C0"/>
                </a:solidFill>
                <a:latin typeface="Arial" panose="020B0604020202020204" pitchFamily="34" charset="0"/>
                <a:cs typeface="Arial" panose="020B0604020202020204" pitchFamily="34" charset="0"/>
              </a:rPr>
              <a:t>2.2.2. Kepler’s Second Law-the law of equal areas</a:t>
            </a:r>
            <a:endParaRPr lang="en-US" sz="2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1DF60004-9E86-4CD2-9F60-39298F8640E0}"/>
              </a:ext>
            </a:extLst>
          </p:cNvPr>
          <p:cNvSpPr>
            <a:spLocks noGrp="1"/>
          </p:cNvSpPr>
          <p:nvPr>
            <p:ph idx="1"/>
          </p:nvPr>
        </p:nvSpPr>
        <p:spPr>
          <a:xfrm>
            <a:off x="838200" y="1223891"/>
            <a:ext cx="10515600" cy="2518740"/>
          </a:xfrm>
        </p:spPr>
        <p:txBody>
          <a:bodyPr>
            <a:normAutofit/>
          </a:bodyPr>
          <a:lstStyle/>
          <a:p>
            <a:pPr algn="just"/>
            <a:r>
              <a:rPr lang="en-US" sz="2200" b="1" dirty="0">
                <a:latin typeface="Arial" panose="020B0604020202020204" pitchFamily="34" charset="0"/>
                <a:cs typeface="Arial" panose="020B0604020202020204" pitchFamily="34" charset="0"/>
              </a:rPr>
              <a:t>Statement: </a:t>
            </a:r>
            <a:r>
              <a:rPr lang="en-US" sz="2200" b="0" i="0" u="none" strike="noStrike" baseline="0" dirty="0">
                <a:solidFill>
                  <a:srgbClr val="000000"/>
                </a:solidFill>
                <a:latin typeface="Arial" panose="020B0604020202020204" pitchFamily="34" charset="0"/>
                <a:cs typeface="Arial" panose="020B0604020202020204" pitchFamily="34" charset="0"/>
              </a:rPr>
              <a:t>The orbit of the smaller body sweeps out equal areas in equal time. This law is also known as “</a:t>
            </a:r>
            <a:r>
              <a:rPr lang="en-US" sz="2200" b="1" dirty="0">
                <a:latin typeface="Arial" panose="020B0604020202020204" pitchFamily="34" charset="0"/>
                <a:cs typeface="Arial" panose="020B0604020202020204" pitchFamily="34" charset="0"/>
              </a:rPr>
              <a:t>the law of equal areas”.</a:t>
            </a:r>
            <a:r>
              <a:rPr lang="en-US" sz="2200" dirty="0">
                <a:solidFill>
                  <a:srgbClr val="000000"/>
                </a:solidFill>
                <a:latin typeface="Arial" panose="020B0604020202020204" pitchFamily="34" charset="0"/>
                <a:cs typeface="Arial" panose="020B0604020202020204" pitchFamily="34" charset="0"/>
              </a:rPr>
              <a:t> (Or) </a:t>
            </a:r>
            <a:r>
              <a:rPr lang="en-US" sz="2200" dirty="0">
                <a:latin typeface="Arial" panose="020B0604020202020204" pitchFamily="34" charset="0"/>
                <a:cs typeface="Arial" panose="020B0604020202020204" pitchFamily="34" charset="0"/>
              </a:rPr>
              <a:t>Satellites will cover equal areas in equal intervals of time; </a:t>
            </a:r>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A satellite does not have a uniform velocity in an elliptical orbit. </a:t>
            </a:r>
            <a:r>
              <a:rPr lang="en-US" sz="2200" dirty="0">
                <a:latin typeface="Arial" panose="020B0604020202020204" pitchFamily="34" charset="0"/>
                <a:cs typeface="Arial" panose="020B0604020202020204" pitchFamily="34" charset="0"/>
              </a:rPr>
              <a:t>It will move faster when close to Earth and slower when far from Earth. The satellite will have a constant speed in the case of a circular orbit.</a:t>
            </a:r>
          </a:p>
          <a:p>
            <a:pPr algn="just"/>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343DA612-A792-4A2D-8ACD-AAF66A47FCE2}"/>
              </a:ext>
            </a:extLst>
          </p:cNvPr>
          <p:cNvPicPr>
            <a:picLocks noChangeAspect="1"/>
          </p:cNvPicPr>
          <p:nvPr/>
        </p:nvPicPr>
        <p:blipFill rotWithShape="1">
          <a:blip r:embed="rId2"/>
          <a:srcRect t="3691"/>
          <a:stretch/>
        </p:blipFill>
        <p:spPr>
          <a:xfrm>
            <a:off x="6870738" y="3382337"/>
            <a:ext cx="5212080" cy="3209010"/>
          </a:xfrm>
          <a:prstGeom prst="rect">
            <a:avLst/>
          </a:prstGeom>
        </p:spPr>
      </p:pic>
      <p:sp>
        <p:nvSpPr>
          <p:cNvPr id="8" name="TextBox 7">
            <a:extLst>
              <a:ext uri="{FF2B5EF4-FFF2-40B4-BE49-F238E27FC236}">
                <a16:creationId xmlns="" xmlns:a16="http://schemas.microsoft.com/office/drawing/2014/main" id="{18627AD5-E4D5-4783-BC85-BBEB1F1B2503}"/>
              </a:ext>
            </a:extLst>
          </p:cNvPr>
          <p:cNvSpPr txBox="1"/>
          <p:nvPr/>
        </p:nvSpPr>
        <p:spPr>
          <a:xfrm>
            <a:off x="838200" y="3217127"/>
            <a:ext cx="6032538" cy="3539430"/>
          </a:xfrm>
          <a:prstGeom prst="rect">
            <a:avLst/>
          </a:prstGeom>
          <a:noFill/>
        </p:spPr>
        <p:txBody>
          <a:bodyPr wrap="square">
            <a:spAutoFit/>
          </a:bodyPr>
          <a:lstStyle/>
          <a:p>
            <a:pPr marL="342900" indent="-342900" algn="l">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While close to perigee, the satellite moves in the orbit between </a:t>
            </a:r>
            <a:r>
              <a:rPr lang="en-US" sz="2400" dirty="0"/>
              <a:t>t</a:t>
            </a:r>
            <a:r>
              <a:rPr lang="en-US" sz="2400" baseline="-25000" dirty="0"/>
              <a:t>1</a:t>
            </a:r>
            <a:r>
              <a:rPr lang="en-US"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and </a:t>
            </a:r>
            <a:r>
              <a:rPr lang="en-US" sz="2400" dirty="0"/>
              <a:t>t</a:t>
            </a:r>
            <a:r>
              <a:rPr lang="en-US" sz="2400" baseline="-25000" dirty="0"/>
              <a:t>2</a:t>
            </a:r>
            <a:r>
              <a:rPr lang="en-US" sz="2200" b="0" i="0" u="none" strike="noStrike" baseline="0" dirty="0">
                <a:latin typeface="Arial" panose="020B0604020202020204" pitchFamily="34" charset="0"/>
                <a:cs typeface="Arial" panose="020B0604020202020204" pitchFamily="34" charset="0"/>
              </a:rPr>
              <a:t> and sweeps out an area denoted by </a:t>
            </a:r>
            <a:r>
              <a:rPr lang="en-US" sz="2400" dirty="0"/>
              <a:t>A</a:t>
            </a:r>
            <a:r>
              <a:rPr lang="en-US" sz="2400" baseline="-25000" dirty="0"/>
              <a:t>12</a:t>
            </a:r>
            <a:r>
              <a:rPr lang="en-US" sz="2200" b="0" i="0" u="none" strike="noStrike" baseline="0" dirty="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While close to apogee, the satellite moves in the orbit between times </a:t>
            </a:r>
            <a:r>
              <a:rPr lang="en-US" sz="2400" dirty="0"/>
              <a:t>t</a:t>
            </a:r>
            <a:r>
              <a:rPr lang="en-US" sz="2400" baseline="-25000" dirty="0"/>
              <a:t>3</a:t>
            </a:r>
            <a:r>
              <a:rPr lang="en-US" sz="2200" b="0" i="0" u="none" strike="noStrike" baseline="0" dirty="0">
                <a:latin typeface="Arial" panose="020B0604020202020204" pitchFamily="34" charset="0"/>
                <a:cs typeface="Arial" panose="020B0604020202020204" pitchFamily="34" charset="0"/>
              </a:rPr>
              <a:t> and </a:t>
            </a:r>
            <a:r>
              <a:rPr lang="en-US" sz="2400" dirty="0"/>
              <a:t>t</a:t>
            </a:r>
            <a:r>
              <a:rPr lang="en-US" sz="2400" baseline="-25000" dirty="0"/>
              <a:t>4</a:t>
            </a:r>
            <a:r>
              <a:rPr lang="en-US" sz="2200" b="0" i="0" u="none" strike="noStrike" baseline="0" dirty="0">
                <a:latin typeface="Arial" panose="020B0604020202020204" pitchFamily="34" charset="0"/>
                <a:cs typeface="Arial" panose="020B0604020202020204" pitchFamily="34" charset="0"/>
              </a:rPr>
              <a:t> and sweeps out an area denoted by </a:t>
            </a:r>
            <a:r>
              <a:rPr lang="en-US" sz="2400" dirty="0"/>
              <a:t>A</a:t>
            </a:r>
            <a:r>
              <a:rPr lang="en-US" sz="2400" baseline="-25000" dirty="0"/>
              <a:t>34</a:t>
            </a:r>
            <a:r>
              <a:rPr lang="en-US" sz="2200" b="0" i="0" u="none" strike="noStrike" baseline="0" dirty="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US" sz="2400" dirty="0"/>
              <a:t>If     t</a:t>
            </a:r>
            <a:r>
              <a:rPr lang="en-US" sz="2400" baseline="-25000" dirty="0"/>
              <a:t>2</a:t>
            </a:r>
            <a:r>
              <a:rPr lang="en-US" sz="2400" dirty="0"/>
              <a:t> - t</a:t>
            </a:r>
            <a:r>
              <a:rPr lang="en-US" sz="2400" baseline="-25000" dirty="0"/>
              <a:t>1</a:t>
            </a:r>
            <a:r>
              <a:rPr lang="en-US" sz="2400" dirty="0"/>
              <a:t> = t</a:t>
            </a:r>
            <a:r>
              <a:rPr lang="en-US" sz="2400" baseline="-25000" dirty="0"/>
              <a:t>4</a:t>
            </a:r>
            <a:r>
              <a:rPr lang="en-US" sz="2400" dirty="0"/>
              <a:t> - t</a:t>
            </a:r>
            <a:r>
              <a:rPr lang="en-US" sz="2400" baseline="-25000" dirty="0"/>
              <a:t>3 </a:t>
            </a:r>
            <a:r>
              <a:rPr lang="en-US" sz="2400" dirty="0"/>
              <a:t>then   A</a:t>
            </a:r>
            <a:r>
              <a:rPr lang="en-US" sz="2400" baseline="-25000" dirty="0"/>
              <a:t>12</a:t>
            </a:r>
            <a:r>
              <a:rPr lang="en-US" sz="2400" dirty="0"/>
              <a:t>  =  A</a:t>
            </a:r>
            <a:r>
              <a:rPr lang="en-US" sz="2400" baseline="-25000" dirty="0"/>
              <a:t>34</a:t>
            </a:r>
            <a:endParaRPr lang="en-US" sz="2400" dirty="0"/>
          </a:p>
          <a:p>
            <a:pPr marL="342900" indent="-342900" eaLnBrk="0" hangingPunct="0">
              <a:spcBef>
                <a:spcPct val="50000"/>
              </a:spcBef>
              <a:buFont typeface="Arial" panose="020B0604020202020204" pitchFamily="34" charset="0"/>
              <a:buChar char="•"/>
            </a:pPr>
            <a:r>
              <a:rPr lang="en-US" sz="2400" dirty="0"/>
              <a:t>Velocity of satellite is </a:t>
            </a:r>
            <a:r>
              <a:rPr lang="en-US" sz="2400" b="1" i="1" dirty="0"/>
              <a:t>SLOWEST</a:t>
            </a:r>
            <a:r>
              <a:rPr lang="en-US" sz="2400" b="1" dirty="0"/>
              <a:t> at </a:t>
            </a:r>
            <a:r>
              <a:rPr lang="en-US" sz="2400" b="1" i="1" dirty="0"/>
              <a:t>APOGEE;</a:t>
            </a:r>
            <a:r>
              <a:rPr lang="en-US" sz="2400" dirty="0"/>
              <a:t> </a:t>
            </a:r>
            <a:r>
              <a:rPr lang="en-US" sz="2400" b="1" i="1" dirty="0"/>
              <a:t>FASTEST</a:t>
            </a:r>
            <a:r>
              <a:rPr lang="en-US" sz="2400" dirty="0"/>
              <a:t> </a:t>
            </a:r>
            <a:r>
              <a:rPr lang="en-US" sz="2400" b="1" dirty="0"/>
              <a:t>at </a:t>
            </a:r>
            <a:r>
              <a:rPr lang="en-US" sz="2400" b="1" i="1" dirty="0"/>
              <a:t>PERIGEE</a:t>
            </a:r>
            <a:endParaRPr lang="en-US" sz="2400" dirty="0"/>
          </a:p>
        </p:txBody>
      </p:sp>
    </p:spTree>
    <p:extLst>
      <p:ext uri="{BB962C8B-B14F-4D97-AF65-F5344CB8AC3E}">
        <p14:creationId xmlns:p14="http://schemas.microsoft.com/office/powerpoint/2010/main" val="1073153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2BC7D4-50F4-4B42-BE8D-578BDA85C196}"/>
              </a:ext>
            </a:extLst>
          </p:cNvPr>
          <p:cNvSpPr>
            <a:spLocks noGrp="1"/>
          </p:cNvSpPr>
          <p:nvPr>
            <p:ph type="title"/>
          </p:nvPr>
        </p:nvSpPr>
        <p:spPr>
          <a:xfrm>
            <a:off x="838200" y="154110"/>
            <a:ext cx="10515600" cy="704019"/>
          </a:xfrm>
        </p:spPr>
        <p:txBody>
          <a:bodyPr>
            <a:noAutofit/>
          </a:bodyPr>
          <a:lstStyle/>
          <a:p>
            <a:r>
              <a:rPr lang="en-US" sz="2400" b="1" dirty="0">
                <a:solidFill>
                  <a:srgbClr val="0070C0"/>
                </a:solidFill>
                <a:latin typeface="Arial" panose="020B0604020202020204" pitchFamily="34" charset="0"/>
                <a:cs typeface="Arial" panose="020B0604020202020204" pitchFamily="34" charset="0"/>
              </a:rPr>
              <a:t>2.2.3. Kepler’s third law-the law of orbital period</a:t>
            </a:r>
          </a:p>
        </p:txBody>
      </p:sp>
      <p:sp>
        <p:nvSpPr>
          <p:cNvPr id="3" name="Content Placeholder 2">
            <a:extLst>
              <a:ext uri="{FF2B5EF4-FFF2-40B4-BE49-F238E27FC236}">
                <a16:creationId xmlns="" xmlns:a16="http://schemas.microsoft.com/office/drawing/2014/main" id="{7C64B143-C452-4F8A-9F8D-8902696D526F}"/>
              </a:ext>
            </a:extLst>
          </p:cNvPr>
          <p:cNvSpPr>
            <a:spLocks noGrp="1"/>
          </p:cNvSpPr>
          <p:nvPr>
            <p:ph idx="1"/>
          </p:nvPr>
        </p:nvSpPr>
        <p:spPr>
          <a:xfrm>
            <a:off x="838200" y="1026942"/>
            <a:ext cx="10515600" cy="5676948"/>
          </a:xfrm>
        </p:spPr>
        <p:txBody>
          <a:bodyPr>
            <a:normAutofit/>
          </a:bodyPr>
          <a:lstStyle/>
          <a:p>
            <a:pPr algn="just"/>
            <a:r>
              <a:rPr lang="en-US" b="1" dirty="0"/>
              <a:t>Statement:</a:t>
            </a:r>
            <a:r>
              <a:rPr lang="en-US" dirty="0"/>
              <a:t> The square of the periodic time of an elliptical orbit is proportional to the cube of its semi major axis length. </a:t>
            </a:r>
          </a:p>
          <a:p>
            <a:pPr algn="just"/>
            <a:endParaRPr lang="en-US" dirty="0"/>
          </a:p>
          <a:p>
            <a:pPr algn="just"/>
            <a:endParaRPr lang="en-US" dirty="0"/>
          </a:p>
          <a:p>
            <a:pPr algn="just"/>
            <a:endParaRPr lang="en-US" dirty="0"/>
          </a:p>
          <a:p>
            <a:pPr marL="0" indent="0" algn="just">
              <a:buNone/>
            </a:pPr>
            <a:r>
              <a:rPr lang="en-US" dirty="0"/>
              <a:t>Where,              is the proportionality constant.</a:t>
            </a:r>
          </a:p>
          <a:p>
            <a:pPr algn="just"/>
            <a:endParaRPr lang="en-US" dirty="0"/>
          </a:p>
          <a:p>
            <a:pPr algn="just"/>
            <a:r>
              <a:rPr lang="en-US" dirty="0"/>
              <a:t> </a:t>
            </a:r>
          </a:p>
          <a:p>
            <a:pPr algn="just"/>
            <a:r>
              <a:rPr lang="en-US" dirty="0"/>
              <a:t>The orbital period is the time taken by satellites to complete one orbit. </a:t>
            </a:r>
            <a:r>
              <a:rPr lang="en-US" i="1" dirty="0"/>
              <a:t>The period of the orbit depends only on the average distance between the satellite and Earth.  </a:t>
            </a:r>
          </a:p>
          <a:p>
            <a:pPr algn="just"/>
            <a:endParaRPr lang="en-US" dirty="0"/>
          </a:p>
        </p:txBody>
      </p:sp>
      <p:pic>
        <p:nvPicPr>
          <p:cNvPr id="4" name="Picture 3">
            <a:extLst>
              <a:ext uri="{FF2B5EF4-FFF2-40B4-BE49-F238E27FC236}">
                <a16:creationId xmlns="" xmlns:a16="http://schemas.microsoft.com/office/drawing/2014/main" id="{335D665C-ADA6-4743-9848-603A0A634CE4}"/>
              </a:ext>
            </a:extLst>
          </p:cNvPr>
          <p:cNvPicPr>
            <a:picLocks noChangeAspect="1"/>
          </p:cNvPicPr>
          <p:nvPr/>
        </p:nvPicPr>
        <p:blipFill>
          <a:blip r:embed="rId2"/>
          <a:stretch>
            <a:fillRect/>
          </a:stretch>
        </p:blipFill>
        <p:spPr>
          <a:xfrm>
            <a:off x="5039677" y="1800665"/>
            <a:ext cx="2220542" cy="1592665"/>
          </a:xfrm>
          <a:prstGeom prst="rect">
            <a:avLst/>
          </a:prstGeom>
        </p:spPr>
      </p:pic>
      <p:pic>
        <p:nvPicPr>
          <p:cNvPr id="8" name="Picture 7">
            <a:extLst>
              <a:ext uri="{FF2B5EF4-FFF2-40B4-BE49-F238E27FC236}">
                <a16:creationId xmlns="" xmlns:a16="http://schemas.microsoft.com/office/drawing/2014/main" id="{6F93EF94-D18D-4FD6-B23F-94BE4762FC65}"/>
              </a:ext>
            </a:extLst>
          </p:cNvPr>
          <p:cNvPicPr>
            <a:picLocks noChangeAspect="1"/>
          </p:cNvPicPr>
          <p:nvPr/>
        </p:nvPicPr>
        <p:blipFill>
          <a:blip r:embed="rId3"/>
          <a:stretch>
            <a:fillRect/>
          </a:stretch>
        </p:blipFill>
        <p:spPr>
          <a:xfrm>
            <a:off x="2295775" y="3145818"/>
            <a:ext cx="1100568" cy="983841"/>
          </a:xfrm>
          <a:prstGeom prst="rect">
            <a:avLst/>
          </a:prstGeom>
        </p:spPr>
      </p:pic>
      <p:pic>
        <p:nvPicPr>
          <p:cNvPr id="9" name="Picture 8">
            <a:extLst>
              <a:ext uri="{FF2B5EF4-FFF2-40B4-BE49-F238E27FC236}">
                <a16:creationId xmlns="" xmlns:a16="http://schemas.microsoft.com/office/drawing/2014/main" id="{99D9D259-DF85-4BBB-A5FD-BF380E1BE0DB}"/>
              </a:ext>
            </a:extLst>
          </p:cNvPr>
          <p:cNvPicPr>
            <a:picLocks noChangeAspect="1"/>
          </p:cNvPicPr>
          <p:nvPr/>
        </p:nvPicPr>
        <p:blipFill>
          <a:blip r:embed="rId4"/>
          <a:stretch>
            <a:fillRect/>
          </a:stretch>
        </p:blipFill>
        <p:spPr>
          <a:xfrm>
            <a:off x="941519" y="4167053"/>
            <a:ext cx="10308961" cy="709747"/>
          </a:xfrm>
          <a:prstGeom prst="rect">
            <a:avLst/>
          </a:prstGeom>
        </p:spPr>
      </p:pic>
    </p:spTree>
    <p:extLst>
      <p:ext uri="{BB962C8B-B14F-4D97-AF65-F5344CB8AC3E}">
        <p14:creationId xmlns:p14="http://schemas.microsoft.com/office/powerpoint/2010/main" val="1296564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E9B3ACF5-053C-4ED6-A000-DFC61BD64720}"/>
              </a:ext>
            </a:extLst>
          </p:cNvPr>
          <p:cNvSpPr txBox="1">
            <a:spLocks/>
          </p:cNvSpPr>
          <p:nvPr/>
        </p:nvSpPr>
        <p:spPr>
          <a:xfrm>
            <a:off x="405616" y="1807690"/>
            <a:ext cx="6107725" cy="4979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The major axis (2a) of elliptical orbit is a straight line between Apogee and Perigee points.</a:t>
            </a:r>
          </a:p>
          <a:p>
            <a:pPr algn="just"/>
            <a:r>
              <a:rPr lang="en-US" sz="1800" dirty="0">
                <a:latin typeface="Arial" panose="020B0604020202020204" pitchFamily="34" charset="0"/>
                <a:cs typeface="Arial" panose="020B0604020202020204" pitchFamily="34" charset="0"/>
              </a:rPr>
              <a:t>Given data: </a:t>
            </a:r>
          </a:p>
          <a:p>
            <a:pPr marL="457200" lvl="1"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Perigee height hp=1000 km, </a:t>
            </a:r>
          </a:p>
          <a:p>
            <a:pPr marL="457200" lvl="1"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Apogee height ha=4000 km, </a:t>
            </a:r>
          </a:p>
          <a:p>
            <a:pPr marL="457200" lvl="1" indent="0" algn="just">
              <a:buFont typeface="Arial" panose="020B0604020202020204" pitchFamily="34" charset="0"/>
              <a:buNone/>
            </a:pPr>
            <a:r>
              <a:rPr lang="en-US" sz="1800" dirty="0">
                <a:latin typeface="Arial" panose="020B0604020202020204" pitchFamily="34" charset="0"/>
                <a:ea typeface="Calibri"/>
                <a:cs typeface="Arial" panose="020B0604020202020204" pitchFamily="34" charset="0"/>
              </a:rPr>
              <a:t>earth radius re =6378.14 km</a:t>
            </a:r>
          </a:p>
          <a:p>
            <a:pPr marL="457200" lvl="1" indent="0" algn="just">
              <a:buFont typeface="Arial" panose="020B0604020202020204" pitchFamily="34" charset="0"/>
              <a:buNone/>
            </a:pPr>
            <a:r>
              <a:rPr lang="en-US" sz="1800" b="1" i="1" u="none" strike="noStrike" baseline="0" dirty="0">
                <a:latin typeface="Arial" panose="020B0604020202020204" pitchFamily="34" charset="0"/>
                <a:cs typeface="Arial" panose="020B0604020202020204" pitchFamily="34" charset="0"/>
              </a:rPr>
              <a:t>μ = </a:t>
            </a:r>
            <a:r>
              <a:rPr lang="en-US" sz="1800" dirty="0">
                <a:effectLst/>
                <a:latin typeface="Arial" panose="020B0604020202020204" pitchFamily="34" charset="0"/>
                <a:ea typeface="Calibri" panose="020F0502020204030204" pitchFamily="34" charset="0"/>
                <a:cs typeface="Arial" panose="020B0604020202020204" pitchFamily="34" charset="0"/>
              </a:rPr>
              <a:t>=3.986004418 </a:t>
            </a:r>
            <a:r>
              <a:rPr lang="en-US" sz="1800" dirty="0">
                <a:effectLst/>
                <a:latin typeface="Arial" panose="020B0604020202020204" pitchFamily="34" charset="0"/>
                <a:ea typeface="STIXMath-Regular"/>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10</a:t>
            </a:r>
            <a:r>
              <a:rPr lang="en-US" sz="1800" baseline="30000" dirty="0">
                <a:effectLst/>
                <a:latin typeface="Arial" panose="020B0604020202020204" pitchFamily="34" charset="0"/>
                <a:ea typeface="Calibri" panose="020F0502020204030204" pitchFamily="34" charset="0"/>
                <a:cs typeface="Arial" panose="020B0604020202020204" pitchFamily="34" charset="0"/>
              </a:rPr>
              <a:t>5</a:t>
            </a:r>
            <a:r>
              <a:rPr lang="en-US" sz="1800" dirty="0">
                <a:effectLst/>
                <a:latin typeface="Arial" panose="020B0604020202020204" pitchFamily="34" charset="0"/>
                <a:ea typeface="Calibri" panose="020F0502020204030204" pitchFamily="34" charset="0"/>
                <a:cs typeface="Arial" panose="020B0604020202020204" pitchFamily="34" charset="0"/>
              </a:rPr>
              <a:t> km</a:t>
            </a:r>
            <a:r>
              <a:rPr lang="en-US" sz="18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dirty="0">
                <a:effectLst/>
                <a:latin typeface="Arial" panose="020B0604020202020204" pitchFamily="34" charset="0"/>
                <a:ea typeface="Calibri" panose="020F0502020204030204" pitchFamily="34" charset="0"/>
                <a:cs typeface="Arial" panose="020B0604020202020204" pitchFamily="34" charset="0"/>
              </a:rPr>
              <a:t>/s</a:t>
            </a:r>
            <a:r>
              <a:rPr lang="en-US" sz="18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       Major axis, 2a = r</a:t>
            </a:r>
            <a:r>
              <a:rPr lang="en-US" sz="1800" baseline="-25000"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 ha + r</a:t>
            </a:r>
            <a:r>
              <a:rPr lang="en-US" sz="1800" baseline="-25000"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 hp</a:t>
            </a:r>
          </a:p>
          <a:p>
            <a:pPr marL="0"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	            2a=2re + ha + hp                      </a:t>
            </a:r>
          </a:p>
          <a:p>
            <a:pPr marL="0"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       2a=(2x6378.14)+4000+1000=17756.28 km</a:t>
            </a:r>
          </a:p>
          <a:p>
            <a:pPr marL="0" indent="0" algn="just">
              <a:buNone/>
            </a:pP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Semimajor axis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a=8878.14 km</a:t>
            </a:r>
          </a:p>
          <a:p>
            <a:pPr algn="just"/>
            <a:r>
              <a:rPr lang="en-US" sz="1800" dirty="0">
                <a:latin typeface="Arial" panose="020B0604020202020204" pitchFamily="34" charset="0"/>
                <a:cs typeface="Arial" panose="020B0604020202020204" pitchFamily="34" charset="0"/>
              </a:rPr>
              <a:t>The orbital period, 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 (4 </a:t>
            </a:r>
            <a:r>
              <a:rPr lang="en-US" sz="1800" dirty="0">
                <a:latin typeface="Arial" panose="020B0604020202020204" pitchFamily="34" charset="0"/>
                <a:cs typeface="Arial" panose="020B0604020202020204" pitchFamily="34" charset="0"/>
                <a:sym typeface="Symbol" pitchFamily="18" charset="2"/>
              </a:rPr>
              <a: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a:t>
            </a:r>
            <a:r>
              <a:rPr lang="en-US" sz="1800" baseline="30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sym typeface="Symbol" pitchFamily="18" charset="2"/>
              </a:rPr>
              <a:t>, </a:t>
            </a:r>
          </a:p>
          <a:p>
            <a:pPr algn="just">
              <a:buFont typeface="Arial" panose="020B0604020202020204" pitchFamily="34" charset="0"/>
              <a:buNone/>
            </a:pPr>
            <a:r>
              <a:rPr lang="en-US" sz="1800" dirty="0">
                <a:latin typeface="Arial" panose="020B0604020202020204" pitchFamily="34" charset="0"/>
                <a:cs typeface="Arial" panose="020B0604020202020204" pitchFamily="34" charset="0"/>
              </a:rPr>
              <a:t>    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 [(4 </a:t>
            </a:r>
            <a:r>
              <a:rPr lang="en-US" sz="1800" dirty="0">
                <a:latin typeface="Arial" panose="020B0604020202020204" pitchFamily="34" charset="0"/>
                <a:cs typeface="Arial" panose="020B0604020202020204" pitchFamily="34" charset="0"/>
                <a:sym typeface="Symbol" pitchFamily="18" charset="2"/>
              </a:rPr>
              <a: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x 8878.14</a:t>
            </a:r>
            <a:r>
              <a:rPr lang="en-US" sz="1800" baseline="30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3.986004418 </a:t>
            </a:r>
            <a:r>
              <a:rPr lang="en-US" sz="1800" dirty="0">
                <a:effectLst/>
                <a:latin typeface="Arial" panose="020B0604020202020204" pitchFamily="34" charset="0"/>
                <a:ea typeface="STIXMath-Regular"/>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10</a:t>
            </a:r>
            <a:r>
              <a:rPr lang="en-US" sz="1800" baseline="30000" dirty="0">
                <a:effectLst/>
                <a:latin typeface="Arial" panose="020B0604020202020204" pitchFamily="34" charset="0"/>
                <a:ea typeface="Calibri" panose="020F0502020204030204" pitchFamily="34" charset="0"/>
                <a:cs typeface="Arial" panose="020B0604020202020204" pitchFamily="34" charset="0"/>
              </a:rPr>
              <a:t>5</a:t>
            </a:r>
            <a:r>
              <a:rPr lang="en-US" sz="1800" dirty="0">
                <a:effectLst/>
                <a:latin typeface="Arial" panose="020B0604020202020204" pitchFamily="34" charset="0"/>
                <a:ea typeface="Calibri" panose="020F0502020204030204" pitchFamily="34" charset="0"/>
                <a:cs typeface="Arial" panose="020B0604020202020204" pitchFamily="34" charset="0"/>
              </a:rPr>
              <a:t> km</a:t>
            </a:r>
            <a:r>
              <a:rPr lang="en-US" sz="18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dirty="0">
                <a:effectLst/>
                <a:latin typeface="Arial" panose="020B0604020202020204" pitchFamily="34" charset="0"/>
                <a:ea typeface="Calibri" panose="020F0502020204030204" pitchFamily="34" charset="0"/>
                <a:cs typeface="Arial" panose="020B0604020202020204" pitchFamily="34" charset="0"/>
              </a:rPr>
              <a:t>/s</a:t>
            </a:r>
            <a:r>
              <a:rPr lang="en-US" sz="18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p>
            <a:pPr algn="just">
              <a:buNone/>
            </a:pP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T=2 </a:t>
            </a:r>
            <a:r>
              <a:rPr lang="en-US" sz="1800" b="1" dirty="0" err="1">
                <a:latin typeface="Arial" panose="020B0604020202020204" pitchFamily="34" charset="0"/>
                <a:cs typeface="Arial" panose="020B0604020202020204" pitchFamily="34" charset="0"/>
              </a:rPr>
              <a:t>hr</a:t>
            </a:r>
            <a:r>
              <a:rPr lang="en-US" sz="1800" b="1" dirty="0">
                <a:latin typeface="Arial" panose="020B0604020202020204" pitchFamily="34" charset="0"/>
                <a:cs typeface="Arial" panose="020B0604020202020204" pitchFamily="34" charset="0"/>
              </a:rPr>
              <a:t> 18 min 44.99 sec</a:t>
            </a:r>
          </a:p>
          <a:p>
            <a:pPr algn="just">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algn="just">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CF01474-23E0-4B7D-80BF-05109CDA92A7}"/>
              </a:ext>
            </a:extLst>
          </p:cNvPr>
          <p:cNvSpPr>
            <a:spLocks noGrp="1"/>
          </p:cNvSpPr>
          <p:nvPr>
            <p:ph type="title"/>
          </p:nvPr>
        </p:nvSpPr>
        <p:spPr>
          <a:xfrm>
            <a:off x="512296" y="412650"/>
            <a:ext cx="11445242" cy="1143000"/>
          </a:xfrm>
        </p:spPr>
        <p:txBody>
          <a:bodyPr>
            <a:noAutofit/>
          </a:bodyPr>
          <a:lstStyle/>
          <a:p>
            <a:pPr algn="just"/>
            <a:r>
              <a:rPr lang="en-US" sz="2200" b="1" i="0" u="none" strike="noStrike" baseline="0" dirty="0">
                <a:solidFill>
                  <a:srgbClr val="FF0000"/>
                </a:solidFill>
                <a:latin typeface="Arial" panose="020B0604020202020204" pitchFamily="34" charset="0"/>
                <a:cs typeface="Arial" panose="020B0604020202020204" pitchFamily="34" charset="0"/>
              </a:rPr>
              <a:t>Example 1</a:t>
            </a:r>
            <a:r>
              <a:rPr lang="en-US" sz="2200" dirty="0">
                <a:solidFill>
                  <a:srgbClr val="FF0000"/>
                </a:solidFill>
                <a:latin typeface="Arial" panose="020B0604020202020204" pitchFamily="34" charset="0"/>
                <a:ea typeface="Calibri"/>
                <a:cs typeface="Arial" panose="020B0604020202020204" pitchFamily="34" charset="0"/>
              </a:rPr>
              <a:t>. A satellite is in an elliptical orbit with a perigee of 1000 km and an apogee of 4000 km from the surface of the earth. Find the period of the orbit and eccentricity of the orbit, assuming the mean earth radius as 6378.14 km.</a:t>
            </a:r>
            <a:endParaRPr lang="en-US" sz="2200"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7CA9E2D2-3DEB-43D3-A988-6E9D3DA7024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r="7513"/>
          <a:stretch>
            <a:fillRect/>
          </a:stretch>
        </p:blipFill>
        <p:spPr bwMode="auto">
          <a:xfrm>
            <a:off x="6513341" y="1555650"/>
            <a:ext cx="5577840" cy="3012643"/>
          </a:xfrm>
          <a:prstGeom prst="rect">
            <a:avLst/>
          </a:prstGeom>
          <a:noFill/>
          <a:ln w="9525">
            <a:noFill/>
            <a:miter lim="800000"/>
            <a:headEnd/>
            <a:tailEnd/>
          </a:ln>
        </p:spPr>
      </p:pic>
      <p:sp>
        <p:nvSpPr>
          <p:cNvPr id="13" name="TextBox 12">
            <a:extLst>
              <a:ext uri="{FF2B5EF4-FFF2-40B4-BE49-F238E27FC236}">
                <a16:creationId xmlns="" xmlns:a16="http://schemas.microsoft.com/office/drawing/2014/main" id="{DE2095BC-BD3F-4AE7-945F-CFF094AE3E35}"/>
              </a:ext>
            </a:extLst>
          </p:cNvPr>
          <p:cNvSpPr txBox="1"/>
          <p:nvPr/>
        </p:nvSpPr>
        <p:spPr>
          <a:xfrm>
            <a:off x="6344529" y="4756335"/>
            <a:ext cx="5746652" cy="2031325"/>
          </a:xfrm>
          <a:prstGeom prst="rect">
            <a:avLst/>
          </a:prstGeom>
          <a:noFill/>
        </p:spPr>
        <p:txBody>
          <a:bodyPr wrap="square">
            <a:spAutoFit/>
          </a:bodyPr>
          <a:lstStyle/>
          <a:p>
            <a:pPr marL="285750" indent="-28575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If the satellite is at perigee</a:t>
            </a:r>
            <a:r>
              <a:rPr lang="en-US" sz="1800" dirty="0">
                <a:latin typeface="Arial" panose="020B0604020202020204" pitchFamily="34" charset="0"/>
                <a:cs typeface="Arial" panose="020B0604020202020204" pitchFamily="34" charset="0"/>
              </a:rPr>
              <a:t>, r</a:t>
            </a:r>
            <a:r>
              <a:rPr lang="en-US" sz="1800" baseline="-25000" dirty="0">
                <a:latin typeface="Arial" panose="020B0604020202020204" pitchFamily="34" charset="0"/>
                <a:cs typeface="Arial" panose="020B0604020202020204" pitchFamily="34" charset="0"/>
              </a:rPr>
              <a:t>0</a:t>
            </a:r>
            <a:r>
              <a:rPr lang="en-US" sz="1800" dirty="0">
                <a:latin typeface="Arial" panose="020B0604020202020204" pitchFamily="34" charset="0"/>
                <a:cs typeface="Arial" panose="020B0604020202020204" pitchFamily="34" charset="0"/>
              </a:rPr>
              <a:t>=r</a:t>
            </a:r>
            <a:r>
              <a:rPr lang="en-US" sz="1800" baseline="-25000"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h</a:t>
            </a:r>
            <a:r>
              <a:rPr lang="en-US" sz="1800" baseline="-25000" dirty="0">
                <a:latin typeface="Arial" panose="020B0604020202020204" pitchFamily="34" charset="0"/>
                <a:cs typeface="Arial" panose="020B0604020202020204" pitchFamily="34" charset="0"/>
              </a:rPr>
              <a:t>p </a:t>
            </a:r>
            <a:r>
              <a:rPr lang="en-US" sz="1800" dirty="0">
                <a:latin typeface="Arial" panose="020B0604020202020204" pitchFamily="34" charset="0"/>
                <a:cs typeface="Arial" panose="020B0604020202020204" pitchFamily="34" charset="0"/>
              </a:rPr>
              <a:t>and Eccentric anomaly </a:t>
            </a:r>
            <a:r>
              <a:rPr lang="en-US" sz="1800" dirty="0">
                <a:latin typeface="Arial" panose="020B0604020202020204" pitchFamily="34" charset="0"/>
                <a:cs typeface="Arial" panose="020B0604020202020204" pitchFamily="34" charset="0"/>
                <a:sym typeface="Symbol" pitchFamily="18" charset="2"/>
              </a:rPr>
              <a:t></a:t>
            </a:r>
            <a:r>
              <a:rPr lang="en-US" sz="1800" baseline="-25000" dirty="0">
                <a:latin typeface="Arial" panose="020B0604020202020204" pitchFamily="34" charset="0"/>
                <a:cs typeface="Arial" panose="020B0604020202020204" pitchFamily="34" charset="0"/>
                <a:sym typeface="Symbol" pitchFamily="18" charset="2"/>
              </a:rPr>
              <a:t>0 </a:t>
            </a:r>
            <a:r>
              <a:rPr lang="en-US" sz="1800" dirty="0">
                <a:latin typeface="Arial" panose="020B0604020202020204" pitchFamily="34" charset="0"/>
                <a:cs typeface="Arial" panose="020B0604020202020204" pitchFamily="34" charset="0"/>
              </a:rPr>
              <a:t>=0</a:t>
            </a:r>
          </a:p>
          <a:p>
            <a:pPr algn="just"/>
            <a:r>
              <a:rPr lang="en-US" sz="1800" dirty="0">
                <a:latin typeface="Arial" panose="020B0604020202020204" pitchFamily="34" charset="0"/>
                <a:cs typeface="Arial" panose="020B0604020202020204" pitchFamily="34" charset="0"/>
              </a:rPr>
              <a:t>     Now, r</a:t>
            </a:r>
            <a:r>
              <a:rPr lang="en-US" sz="1800" baseline="-25000" dirty="0">
                <a:latin typeface="Arial" panose="020B0604020202020204" pitchFamily="34" charset="0"/>
                <a:cs typeface="Arial" panose="020B0604020202020204" pitchFamily="34" charset="0"/>
              </a:rPr>
              <a:t>0</a:t>
            </a:r>
            <a:r>
              <a:rPr lang="en-US" sz="1800" dirty="0">
                <a:latin typeface="Arial" panose="020B0604020202020204" pitchFamily="34" charset="0"/>
                <a:cs typeface="Arial" panose="020B0604020202020204" pitchFamily="34" charset="0"/>
              </a:rPr>
              <a:t>=a(1-e </a:t>
            </a:r>
            <a:r>
              <a:rPr lang="en-US" sz="1800" i="1" dirty="0">
                <a:latin typeface="Arial" panose="020B0604020202020204" pitchFamily="34" charset="0"/>
                <a:cs typeface="Arial" panose="020B0604020202020204" pitchFamily="34" charset="0"/>
              </a:rPr>
              <a:t>cos</a:t>
            </a:r>
            <a:r>
              <a:rPr lang="en-US" sz="1800" dirty="0">
                <a:latin typeface="Arial" panose="020B0604020202020204" pitchFamily="34" charset="0"/>
                <a:cs typeface="Arial" panose="020B0604020202020204" pitchFamily="34" charset="0"/>
                <a:sym typeface="Symbol" pitchFamily="18" charset="2"/>
              </a:rPr>
              <a:t> </a:t>
            </a:r>
            <a:r>
              <a:rPr lang="en-US" sz="1800" baseline="-25000" dirty="0">
                <a:latin typeface="Arial" panose="020B0604020202020204" pitchFamily="34" charset="0"/>
                <a:cs typeface="Arial" panose="020B0604020202020204" pitchFamily="34" charset="0"/>
                <a:sym typeface="Symbol" pitchFamily="18" charset="2"/>
              </a:rPr>
              <a:t>0 </a:t>
            </a:r>
            <a:r>
              <a:rPr lang="en-US" sz="1800" dirty="0">
                <a:latin typeface="Arial" panose="020B0604020202020204" pitchFamily="34" charset="0"/>
                <a:cs typeface="Arial" panose="020B0604020202020204" pitchFamily="34" charset="0"/>
              </a:rPr>
              <a:t>)=a(1-e)</a:t>
            </a:r>
          </a:p>
          <a:p>
            <a:pPr algn="just"/>
            <a:r>
              <a:rPr lang="en-US" sz="1800" dirty="0">
                <a:latin typeface="Arial" panose="020B0604020202020204" pitchFamily="34" charset="0"/>
                <a:cs typeface="Arial" panose="020B0604020202020204" pitchFamily="34" charset="0"/>
              </a:rPr>
              <a:t>     Hence, r</a:t>
            </a:r>
            <a:r>
              <a:rPr lang="en-US" sz="1800" baseline="-25000"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h</a:t>
            </a:r>
            <a:r>
              <a:rPr lang="en-US" sz="1800" baseline="-25000" dirty="0">
                <a:latin typeface="Arial" panose="020B0604020202020204" pitchFamily="34" charset="0"/>
                <a:cs typeface="Arial" panose="020B0604020202020204" pitchFamily="34" charset="0"/>
              </a:rPr>
              <a:t>p </a:t>
            </a:r>
            <a:r>
              <a:rPr lang="en-US" sz="1800" dirty="0">
                <a:latin typeface="Arial" panose="020B0604020202020204" pitchFamily="34" charset="0"/>
                <a:cs typeface="Arial" panose="020B0604020202020204" pitchFamily="34" charset="0"/>
              </a:rPr>
              <a:t>=a(1-e)</a:t>
            </a:r>
          </a:p>
          <a:p>
            <a:pPr marL="285750" indent="-285750"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800" b="1" dirty="0">
                <a:latin typeface="Arial" panose="020B0604020202020204" pitchFamily="34" charset="0"/>
                <a:ea typeface="Calibri"/>
                <a:cs typeface="Arial" panose="020B0604020202020204" pitchFamily="34" charset="0"/>
              </a:rPr>
              <a:t>eccentricity of the orbit </a:t>
            </a:r>
            <a:r>
              <a:rPr lang="en-US" sz="1800" b="1" dirty="0">
                <a:latin typeface="Arial" panose="020B0604020202020204" pitchFamily="34" charset="0"/>
                <a:cs typeface="Arial" panose="020B0604020202020204" pitchFamily="34" charset="0"/>
              </a:rPr>
              <a:t>e= 1-(r</a:t>
            </a:r>
            <a:r>
              <a:rPr lang="en-US" sz="1800" b="1" baseline="-25000" dirty="0">
                <a:latin typeface="Arial" panose="020B0604020202020204" pitchFamily="34" charset="0"/>
                <a:cs typeface="Arial" panose="020B0604020202020204" pitchFamily="34" charset="0"/>
              </a:rPr>
              <a:t>e</a:t>
            </a:r>
            <a:r>
              <a:rPr lang="en-US" sz="1800" b="1" dirty="0">
                <a:latin typeface="Arial" panose="020B0604020202020204" pitchFamily="34" charset="0"/>
                <a:cs typeface="Arial" panose="020B0604020202020204" pitchFamily="34" charset="0"/>
              </a:rPr>
              <a:t>+ h</a:t>
            </a:r>
            <a:r>
              <a:rPr lang="en-US" sz="1800" b="1" baseline="-25000" dirty="0">
                <a:latin typeface="Arial" panose="020B0604020202020204" pitchFamily="34" charset="0"/>
                <a:cs typeface="Arial" panose="020B0604020202020204" pitchFamily="34" charset="0"/>
              </a:rPr>
              <a:t>p </a:t>
            </a:r>
            <a:r>
              <a:rPr lang="en-US" sz="1800" b="1" dirty="0">
                <a:latin typeface="Arial" panose="020B0604020202020204" pitchFamily="34" charset="0"/>
                <a:cs typeface="Arial" panose="020B0604020202020204" pitchFamily="34" charset="0"/>
              </a:rPr>
              <a:t>)/a=e=0.169</a:t>
            </a:r>
          </a:p>
          <a:p>
            <a:pPr marL="285750" indent="-285750"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195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3EB198C-F893-4FF7-8EA5-332127562192}"/>
              </a:ext>
            </a:extLst>
          </p:cNvPr>
          <p:cNvPicPr>
            <a:picLocks noChangeAspect="1"/>
          </p:cNvPicPr>
          <p:nvPr/>
        </p:nvPicPr>
        <p:blipFill>
          <a:blip r:embed="rId2"/>
          <a:stretch>
            <a:fillRect/>
          </a:stretch>
        </p:blipFill>
        <p:spPr>
          <a:xfrm>
            <a:off x="1127343" y="228600"/>
            <a:ext cx="8881988" cy="3291840"/>
          </a:xfrm>
          <a:prstGeom prst="rect">
            <a:avLst/>
          </a:prstGeom>
        </p:spPr>
      </p:pic>
      <p:pic>
        <p:nvPicPr>
          <p:cNvPr id="5" name="Picture 4">
            <a:extLst>
              <a:ext uri="{FF2B5EF4-FFF2-40B4-BE49-F238E27FC236}">
                <a16:creationId xmlns="" xmlns:a16="http://schemas.microsoft.com/office/drawing/2014/main" id="{135A9408-A09E-4EA0-AEE6-70BEB929863C}"/>
              </a:ext>
            </a:extLst>
          </p:cNvPr>
          <p:cNvPicPr>
            <a:picLocks noChangeAspect="1"/>
          </p:cNvPicPr>
          <p:nvPr/>
        </p:nvPicPr>
        <p:blipFill>
          <a:blip r:embed="rId3"/>
          <a:stretch>
            <a:fillRect/>
          </a:stretch>
        </p:blipFill>
        <p:spPr>
          <a:xfrm>
            <a:off x="814192" y="3583745"/>
            <a:ext cx="9183833" cy="3017520"/>
          </a:xfrm>
          <a:prstGeom prst="rect">
            <a:avLst/>
          </a:prstGeom>
        </p:spPr>
      </p:pic>
    </p:spTree>
    <p:extLst>
      <p:ext uri="{BB962C8B-B14F-4D97-AF65-F5344CB8AC3E}">
        <p14:creationId xmlns:p14="http://schemas.microsoft.com/office/powerpoint/2010/main" val="1652010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48C1DB-DE30-42BF-BEEB-04B358101652}"/>
              </a:ext>
            </a:extLst>
          </p:cNvPr>
          <p:cNvSpPr>
            <a:spLocks noGrp="1"/>
          </p:cNvSpPr>
          <p:nvPr>
            <p:ph type="title"/>
          </p:nvPr>
        </p:nvSpPr>
        <p:spPr>
          <a:xfrm>
            <a:off x="289558" y="210381"/>
            <a:ext cx="11583573" cy="1325563"/>
          </a:xfrm>
        </p:spPr>
        <p:txBody>
          <a:bodyPr>
            <a:noAutofit/>
          </a:bodyPr>
          <a:lstStyle/>
          <a:p>
            <a:pPr algn="just"/>
            <a:r>
              <a:rPr lang="en-US" sz="2000" b="1" i="0" u="none" strike="noStrike" baseline="0" dirty="0">
                <a:solidFill>
                  <a:srgbClr val="FF0000"/>
                </a:solidFill>
                <a:latin typeface="Arial" panose="020B0604020202020204" pitchFamily="34" charset="0"/>
                <a:cs typeface="Arial" panose="020B0604020202020204" pitchFamily="34" charset="0"/>
              </a:rPr>
              <a:t>Example 2 : </a:t>
            </a:r>
            <a:r>
              <a:rPr lang="en-US" sz="2000" b="0" i="0" u="none" strike="noStrike" baseline="0" dirty="0">
                <a:solidFill>
                  <a:srgbClr val="FF0000"/>
                </a:solidFill>
                <a:latin typeface="Arial" panose="020B0604020202020204" pitchFamily="34" charset="0"/>
                <a:cs typeface="Arial" panose="020B0604020202020204" pitchFamily="34" charset="0"/>
              </a:rPr>
              <a:t>A satellite in an elliptical orbit around the earth has an apogee of 39152 km</a:t>
            </a:r>
            <a:br>
              <a:rPr lang="en-US" sz="2000" b="0" i="0" u="none" strike="noStrike" baseline="0" dirty="0">
                <a:solidFill>
                  <a:srgbClr val="FF0000"/>
                </a:solidFill>
                <a:latin typeface="Arial" panose="020B0604020202020204" pitchFamily="34" charset="0"/>
                <a:cs typeface="Arial" panose="020B0604020202020204" pitchFamily="34" charset="0"/>
              </a:rPr>
            </a:br>
            <a:r>
              <a:rPr lang="en-US" sz="2000" b="0" i="0" u="none" strike="noStrike" baseline="0" dirty="0">
                <a:solidFill>
                  <a:srgbClr val="FF0000"/>
                </a:solidFill>
                <a:latin typeface="Arial" panose="020B0604020202020204" pitchFamily="34" charset="0"/>
                <a:cs typeface="Arial" panose="020B0604020202020204" pitchFamily="34" charset="0"/>
              </a:rPr>
              <a:t>and a perigee of 500 km. What is the orbital period of this satellite? Give your answer in</a:t>
            </a:r>
            <a:br>
              <a:rPr lang="en-US" sz="2000" b="0" i="0" u="none" strike="noStrike" baseline="0" dirty="0">
                <a:solidFill>
                  <a:srgbClr val="FF0000"/>
                </a:solidFill>
                <a:latin typeface="Arial" panose="020B0604020202020204" pitchFamily="34" charset="0"/>
                <a:cs typeface="Arial" panose="020B0604020202020204" pitchFamily="34" charset="0"/>
              </a:rPr>
            </a:br>
            <a:r>
              <a:rPr lang="en-US" sz="2000" b="0" i="0" u="none" strike="noStrike" baseline="0" dirty="0">
                <a:solidFill>
                  <a:srgbClr val="FF0000"/>
                </a:solidFill>
                <a:latin typeface="Arial" panose="020B0604020202020204" pitchFamily="34" charset="0"/>
                <a:cs typeface="Arial" panose="020B0604020202020204" pitchFamily="34" charset="0"/>
              </a:rPr>
              <a:t>hours. Note: Assume the average radius of the earth is 6378.137 km and Kepler’s constant</a:t>
            </a:r>
            <a:br>
              <a:rPr lang="en-US" sz="2000" b="0" i="0" u="none" strike="noStrike" baseline="0" dirty="0">
                <a:solidFill>
                  <a:srgbClr val="FF0000"/>
                </a:solidFill>
                <a:latin typeface="Arial" panose="020B0604020202020204" pitchFamily="34" charset="0"/>
                <a:cs typeface="Arial" panose="020B0604020202020204" pitchFamily="34" charset="0"/>
              </a:rPr>
            </a:br>
            <a:r>
              <a:rPr lang="en-US" sz="2000" b="0" i="0" u="none" strike="noStrike" baseline="0" dirty="0">
                <a:solidFill>
                  <a:srgbClr val="FF0000"/>
                </a:solidFill>
                <a:latin typeface="Arial" panose="020B0604020202020204" pitchFamily="34" charset="0"/>
                <a:cs typeface="Arial" panose="020B0604020202020204" pitchFamily="34" charset="0"/>
              </a:rPr>
              <a:t>has the value </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3.986004418 </a:t>
            </a:r>
            <a:r>
              <a:rPr lang="en-US" sz="2000" dirty="0">
                <a:solidFill>
                  <a:srgbClr val="FF0000"/>
                </a:solidFill>
                <a:effectLst/>
                <a:latin typeface="Arial" panose="020B0604020202020204" pitchFamily="34" charset="0"/>
                <a:ea typeface="STIXMath-Regular"/>
                <a:cs typeface="Arial" panose="020B0604020202020204" pitchFamily="34" charset="0"/>
              </a:rPr>
              <a:t>×</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10</a:t>
            </a:r>
            <a:r>
              <a:rPr lang="en-US" sz="20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5</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km</a:t>
            </a:r>
            <a:r>
              <a:rPr lang="en-US" sz="20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/s</a:t>
            </a:r>
            <a:r>
              <a:rPr lang="en-US" sz="20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2</a:t>
            </a:r>
            <a:endParaRPr lang="en-US" sz="20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753A7E55-DCC3-45FC-95F5-08C74380064F}"/>
              </a:ext>
            </a:extLst>
          </p:cNvPr>
          <p:cNvPicPr>
            <a:picLocks noChangeAspect="1"/>
          </p:cNvPicPr>
          <p:nvPr/>
        </p:nvPicPr>
        <p:blipFill>
          <a:blip r:embed="rId2"/>
          <a:stretch>
            <a:fillRect/>
          </a:stretch>
        </p:blipFill>
        <p:spPr>
          <a:xfrm>
            <a:off x="5537980" y="1618272"/>
            <a:ext cx="6583680" cy="4873964"/>
          </a:xfrm>
          <a:prstGeom prst="rect">
            <a:avLst/>
          </a:prstGeom>
        </p:spPr>
      </p:pic>
      <p:sp>
        <p:nvSpPr>
          <p:cNvPr id="11" name="Content Placeholder 2">
            <a:extLst>
              <a:ext uri="{FF2B5EF4-FFF2-40B4-BE49-F238E27FC236}">
                <a16:creationId xmlns="" xmlns:a16="http://schemas.microsoft.com/office/drawing/2014/main" id="{34974AAC-7AB5-4FAC-99BD-FB607E338C76}"/>
              </a:ext>
            </a:extLst>
          </p:cNvPr>
          <p:cNvSpPr txBox="1">
            <a:spLocks/>
          </p:cNvSpPr>
          <p:nvPr/>
        </p:nvSpPr>
        <p:spPr>
          <a:xfrm>
            <a:off x="219222" y="1624810"/>
            <a:ext cx="5759547" cy="4979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Given data: </a:t>
            </a:r>
          </a:p>
          <a:p>
            <a:pPr marL="457200" lvl="1"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Perigee height </a:t>
            </a:r>
            <a:r>
              <a:rPr lang="en-US" sz="1800" b="1" dirty="0">
                <a:latin typeface="Arial" panose="020B0604020202020204" pitchFamily="34" charset="0"/>
                <a:cs typeface="Arial" panose="020B0604020202020204" pitchFamily="34" charset="0"/>
              </a:rPr>
              <a:t>hp</a:t>
            </a:r>
            <a:r>
              <a:rPr lang="en-US" sz="1800" dirty="0">
                <a:latin typeface="Arial" panose="020B0604020202020204" pitchFamily="34" charset="0"/>
                <a:cs typeface="Arial" panose="020B0604020202020204" pitchFamily="34" charset="0"/>
              </a:rPr>
              <a:t>=500 km, </a:t>
            </a:r>
          </a:p>
          <a:p>
            <a:pPr marL="457200" lvl="1"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Apogee height </a:t>
            </a:r>
            <a:r>
              <a:rPr lang="en-US" sz="1800" b="1" dirty="0">
                <a:latin typeface="Arial" panose="020B0604020202020204" pitchFamily="34" charset="0"/>
                <a:cs typeface="Arial" panose="020B0604020202020204" pitchFamily="34" charset="0"/>
              </a:rPr>
              <a:t>ha</a:t>
            </a:r>
            <a:r>
              <a:rPr lang="en-US" sz="1800" dirty="0">
                <a:latin typeface="Arial" panose="020B0604020202020204" pitchFamily="34" charset="0"/>
                <a:cs typeface="Arial" panose="020B0604020202020204" pitchFamily="34" charset="0"/>
              </a:rPr>
              <a:t>=39152 km, </a:t>
            </a:r>
          </a:p>
          <a:p>
            <a:pPr marL="457200" lvl="1" indent="0" algn="just">
              <a:buFont typeface="Arial" panose="020B0604020202020204" pitchFamily="34" charset="0"/>
              <a:buNone/>
            </a:pPr>
            <a:r>
              <a:rPr lang="en-US" sz="1800" dirty="0">
                <a:latin typeface="Arial" panose="020B0604020202020204" pitchFamily="34" charset="0"/>
                <a:ea typeface="Calibri"/>
                <a:cs typeface="Arial" panose="020B0604020202020204" pitchFamily="34" charset="0"/>
              </a:rPr>
              <a:t>earth radius </a:t>
            </a:r>
            <a:r>
              <a:rPr lang="en-US" sz="1800" b="1" dirty="0">
                <a:latin typeface="Arial" panose="020B0604020202020204" pitchFamily="34" charset="0"/>
                <a:ea typeface="Calibri"/>
                <a:cs typeface="Arial" panose="020B0604020202020204" pitchFamily="34" charset="0"/>
              </a:rPr>
              <a:t>re</a:t>
            </a:r>
            <a:r>
              <a:rPr lang="en-US" sz="1800" dirty="0">
                <a:latin typeface="Arial" panose="020B0604020202020204" pitchFamily="34" charset="0"/>
                <a:ea typeface="Calibri"/>
                <a:cs typeface="Arial" panose="020B0604020202020204" pitchFamily="34" charset="0"/>
              </a:rPr>
              <a:t> =6378.137 km</a:t>
            </a:r>
          </a:p>
          <a:p>
            <a:pPr marL="457200" lvl="1" indent="0" algn="just">
              <a:buFont typeface="Arial" panose="020B0604020202020204" pitchFamily="34" charset="0"/>
              <a:buNone/>
            </a:pPr>
            <a:r>
              <a:rPr lang="en-US" sz="1800" b="0" i="0" u="none" strike="noStrike" baseline="0" dirty="0">
                <a:latin typeface="Arial" panose="020B0604020202020204" pitchFamily="34" charset="0"/>
                <a:cs typeface="Arial" panose="020B0604020202020204" pitchFamily="34" charset="0"/>
              </a:rPr>
              <a:t>Kepler’s constant, </a:t>
            </a:r>
            <a:r>
              <a:rPr lang="en-US" sz="1800" b="1" i="1" u="none" strike="noStrike" baseline="0" dirty="0">
                <a:latin typeface="Arial" panose="020B0604020202020204" pitchFamily="34" charset="0"/>
                <a:cs typeface="Arial" panose="020B0604020202020204" pitchFamily="34" charset="0"/>
              </a:rPr>
              <a:t>μ </a:t>
            </a:r>
            <a:r>
              <a:rPr lang="en-US" sz="1800" b="0" i="0" u="none" strike="noStrike" baseline="0" dirty="0">
                <a:latin typeface="Arial" panose="020B060402020202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3.986004418 </a:t>
            </a:r>
            <a:r>
              <a:rPr lang="en-US" sz="1800" dirty="0">
                <a:effectLst/>
                <a:latin typeface="Arial" panose="020B0604020202020204" pitchFamily="34" charset="0"/>
                <a:ea typeface="STIXMath-Regular"/>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10</a:t>
            </a:r>
            <a:r>
              <a:rPr lang="en-US" sz="1800" baseline="30000" dirty="0">
                <a:effectLst/>
                <a:latin typeface="Arial" panose="020B0604020202020204" pitchFamily="34" charset="0"/>
                <a:ea typeface="Calibri" panose="020F0502020204030204" pitchFamily="34" charset="0"/>
                <a:cs typeface="Arial" panose="020B0604020202020204" pitchFamily="34" charset="0"/>
              </a:rPr>
              <a:t>5</a:t>
            </a:r>
            <a:r>
              <a:rPr lang="en-US" sz="1800" dirty="0">
                <a:effectLst/>
                <a:latin typeface="Arial" panose="020B0604020202020204" pitchFamily="34" charset="0"/>
                <a:ea typeface="Calibri" panose="020F0502020204030204" pitchFamily="34" charset="0"/>
                <a:cs typeface="Arial" panose="020B0604020202020204" pitchFamily="34" charset="0"/>
              </a:rPr>
              <a:t> km</a:t>
            </a:r>
            <a:r>
              <a:rPr lang="en-US" sz="18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dirty="0">
                <a:effectLst/>
                <a:latin typeface="Arial" panose="020B0604020202020204" pitchFamily="34" charset="0"/>
                <a:ea typeface="Calibri" panose="020F0502020204030204" pitchFamily="34" charset="0"/>
                <a:cs typeface="Arial" panose="020B0604020202020204" pitchFamily="34" charset="0"/>
              </a:rPr>
              <a:t>/s</a:t>
            </a:r>
            <a:r>
              <a:rPr lang="en-US" sz="1800" baseline="30000" dirty="0">
                <a:effectLst/>
                <a:latin typeface="Arial" panose="020B0604020202020204" pitchFamily="34" charset="0"/>
                <a:ea typeface="Calibri" panose="020F0502020204030204" pitchFamily="34" charset="0"/>
                <a:cs typeface="Arial" panose="020B0604020202020204" pitchFamily="34" charset="0"/>
              </a:rPr>
              <a:t>2</a:t>
            </a:r>
          </a:p>
          <a:p>
            <a:pPr marL="0"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       Major axis, 2a= r</a:t>
            </a:r>
            <a:r>
              <a:rPr lang="en-US" sz="1800" baseline="-25000"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 ha + r</a:t>
            </a:r>
            <a:r>
              <a:rPr lang="en-US" sz="1800" baseline="-25000"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 hp</a:t>
            </a:r>
          </a:p>
          <a:p>
            <a:pPr marL="0"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	            2a=2re + ha + hp                      </a:t>
            </a:r>
          </a:p>
          <a:p>
            <a:pPr marL="0"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       2a=(2x6378.137)+ 39152 + 500 =52408.274 km</a:t>
            </a:r>
          </a:p>
          <a:p>
            <a:pPr marL="0" indent="0" algn="just">
              <a:buNone/>
            </a:pP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Semimajor axis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a=26204.137 km</a:t>
            </a:r>
          </a:p>
          <a:p>
            <a:pPr algn="just"/>
            <a:r>
              <a:rPr lang="en-US" sz="1800" dirty="0">
                <a:latin typeface="Arial" panose="020B0604020202020204" pitchFamily="34" charset="0"/>
                <a:cs typeface="Arial" panose="020B0604020202020204" pitchFamily="34" charset="0"/>
              </a:rPr>
              <a:t>The orbital period, 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 (4 </a:t>
            </a:r>
            <a:r>
              <a:rPr lang="en-US" sz="1800" dirty="0">
                <a:latin typeface="Arial" panose="020B0604020202020204" pitchFamily="34" charset="0"/>
                <a:cs typeface="Arial" panose="020B0604020202020204" pitchFamily="34" charset="0"/>
                <a:sym typeface="Symbol" pitchFamily="18" charset="2"/>
              </a:rPr>
              <a: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a:t>
            </a:r>
            <a:r>
              <a:rPr lang="en-US" sz="1800" baseline="30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sym typeface="Symbol" pitchFamily="18" charset="2"/>
              </a:rPr>
              <a:t>, </a:t>
            </a:r>
          </a:p>
          <a:p>
            <a:pPr algn="just">
              <a:buFont typeface="Arial" panose="020B0604020202020204" pitchFamily="34" charset="0"/>
              <a:buNone/>
            </a:pPr>
            <a:r>
              <a:rPr lang="en-US" sz="1800" dirty="0">
                <a:latin typeface="Arial" panose="020B0604020202020204" pitchFamily="34" charset="0"/>
                <a:cs typeface="Arial" panose="020B0604020202020204" pitchFamily="34" charset="0"/>
              </a:rPr>
              <a:t>    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 [(4 </a:t>
            </a:r>
            <a:r>
              <a:rPr lang="en-US" sz="1800" dirty="0">
                <a:latin typeface="Arial" panose="020B0604020202020204" pitchFamily="34" charset="0"/>
                <a:cs typeface="Arial" panose="020B0604020202020204" pitchFamily="34" charset="0"/>
                <a:sym typeface="Symbol" pitchFamily="18" charset="2"/>
              </a:rPr>
              <a: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x 26204.137</a:t>
            </a:r>
            <a:r>
              <a:rPr lang="en-US" sz="1800" baseline="30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3.986004418 </a:t>
            </a:r>
            <a:r>
              <a:rPr lang="en-US" sz="1800" dirty="0">
                <a:effectLst/>
                <a:latin typeface="Arial" panose="020B0604020202020204" pitchFamily="34" charset="0"/>
                <a:ea typeface="STIXMath-Regular"/>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10</a:t>
            </a:r>
            <a:r>
              <a:rPr lang="en-US" sz="1800" baseline="30000" dirty="0">
                <a:effectLst/>
                <a:latin typeface="Arial" panose="020B0604020202020204" pitchFamily="34" charset="0"/>
                <a:ea typeface="Calibri" panose="020F0502020204030204" pitchFamily="34" charset="0"/>
                <a:cs typeface="Arial" panose="020B0604020202020204" pitchFamily="34" charset="0"/>
              </a:rPr>
              <a:t>5</a:t>
            </a:r>
            <a:r>
              <a:rPr lang="en-US" sz="1800" dirty="0">
                <a:effectLst/>
                <a:latin typeface="Arial" panose="020B0604020202020204" pitchFamily="34" charset="0"/>
                <a:ea typeface="Calibri" panose="020F0502020204030204" pitchFamily="34" charset="0"/>
                <a:cs typeface="Arial" panose="020B0604020202020204" pitchFamily="34" charset="0"/>
              </a:rPr>
              <a:t> km</a:t>
            </a:r>
            <a:r>
              <a:rPr lang="en-US" sz="18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dirty="0">
                <a:effectLst/>
                <a:latin typeface="Arial" panose="020B0604020202020204" pitchFamily="34" charset="0"/>
                <a:ea typeface="Calibri" panose="020F0502020204030204" pitchFamily="34" charset="0"/>
                <a:cs typeface="Arial" panose="020B0604020202020204" pitchFamily="34" charset="0"/>
              </a:rPr>
              <a:t>/s</a:t>
            </a:r>
            <a:r>
              <a:rPr lang="en-US" sz="18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p>
            <a:pPr algn="just">
              <a:buNone/>
            </a:pPr>
            <a:r>
              <a:rPr lang="en-US" sz="1800" dirty="0">
                <a:latin typeface="Arial" panose="020B0604020202020204" pitchFamily="34" charset="0"/>
                <a:cs typeface="Arial" panose="020B0604020202020204" pitchFamily="34" charset="0"/>
              </a:rPr>
              <a:t>    T</a:t>
            </a:r>
            <a:r>
              <a:rPr lang="en-US" sz="1800" baseline="30000" dirty="0">
                <a:latin typeface="Arial" panose="020B0604020202020204" pitchFamily="34" charset="0"/>
                <a:cs typeface="Arial" panose="020B0604020202020204" pitchFamily="34" charset="0"/>
              </a:rPr>
              <a:t>2 </a:t>
            </a:r>
            <a:r>
              <a:rPr lang="en-US" sz="1800" dirty="0">
                <a:latin typeface="Arial" panose="020B0604020202020204" pitchFamily="34" charset="0"/>
                <a:cs typeface="Arial" panose="020B0604020202020204" pitchFamily="34" charset="0"/>
              </a:rPr>
              <a:t>=</a:t>
            </a:r>
            <a:r>
              <a:rPr lang="en-US" sz="1800" b="0" i="0" u="none" strike="noStrike" baseline="0" dirty="0">
                <a:latin typeface="Arial" panose="020B0604020202020204" pitchFamily="34" charset="0"/>
                <a:cs typeface="Arial" panose="020B0604020202020204" pitchFamily="34" charset="0"/>
              </a:rPr>
              <a:t> 1782097845</a:t>
            </a:r>
            <a:r>
              <a:rPr lang="en-US" sz="1800" b="0" i="1" u="none" strike="noStrike" baseline="0" dirty="0">
                <a:latin typeface="Arial" panose="020B0604020202020204" pitchFamily="34" charset="0"/>
                <a:cs typeface="Arial" panose="020B0604020202020204" pitchFamily="34" charset="0"/>
              </a:rPr>
              <a:t>.</a:t>
            </a:r>
            <a:r>
              <a:rPr lang="en-US" sz="1800" b="0" i="0" u="none" strike="noStrike" baseline="0" dirty="0">
                <a:latin typeface="Arial" panose="020B0604020202020204" pitchFamily="34" charset="0"/>
                <a:cs typeface="Arial" panose="020B0604020202020204" pitchFamily="34" charset="0"/>
              </a:rPr>
              <a:t>0</a:t>
            </a:r>
            <a:r>
              <a:rPr lang="en-US" sz="1800" dirty="0">
                <a:effectLst/>
                <a:latin typeface="Arial" panose="020B0604020202020204" pitchFamily="34" charset="0"/>
                <a:ea typeface="Calibri" panose="020F0502020204030204" pitchFamily="34" charset="0"/>
                <a:cs typeface="Arial" panose="020B0604020202020204" pitchFamily="34" charset="0"/>
              </a:rPr>
              <a:t> s</a:t>
            </a:r>
            <a:r>
              <a:rPr lang="en-US" sz="18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Therefore, </a:t>
            </a:r>
            <a:r>
              <a:rPr lang="en-US" sz="1800" b="1" u="none" strike="noStrike" baseline="0" dirty="0">
                <a:latin typeface="Arial" panose="020B0604020202020204" pitchFamily="34" charset="0"/>
                <a:cs typeface="Arial" panose="020B0604020202020204" pitchFamily="34" charset="0"/>
              </a:rPr>
              <a:t>T</a:t>
            </a:r>
            <a:r>
              <a:rPr lang="en-US" sz="1800" b="1" i="1" u="none" strike="noStrike" baseline="0" dirty="0">
                <a:latin typeface="Arial" panose="020B0604020202020204" pitchFamily="34" charset="0"/>
                <a:cs typeface="Arial" panose="020B0604020202020204" pitchFamily="34" charset="0"/>
              </a:rPr>
              <a:t> </a:t>
            </a:r>
            <a:r>
              <a:rPr lang="en-US" sz="1800" b="1" i="0" u="none" strike="noStrike" baseline="0" dirty="0">
                <a:latin typeface="Arial" panose="020B0604020202020204" pitchFamily="34" charset="0"/>
                <a:cs typeface="Arial" panose="020B0604020202020204" pitchFamily="34" charset="0"/>
              </a:rPr>
              <a:t>= 42214.90075 s = 11.72636132 h </a:t>
            </a:r>
          </a:p>
          <a:p>
            <a:pPr marL="0" indent="0" algn="l">
              <a:buNone/>
            </a:pPr>
            <a:r>
              <a:rPr lang="en-US" sz="1800" b="1" dirty="0">
                <a:latin typeface="Arial" panose="020B0604020202020204" pitchFamily="34" charset="0"/>
                <a:cs typeface="Arial" panose="020B0604020202020204" pitchFamily="34" charset="0"/>
              </a:rPr>
              <a:t>                  T</a:t>
            </a:r>
            <a:r>
              <a:rPr lang="en-US" sz="1800" b="1" i="0" u="none" strike="noStrike" baseline="0" dirty="0">
                <a:latin typeface="Arial" panose="020B0604020202020204" pitchFamily="34" charset="0"/>
                <a:cs typeface="Arial" panose="020B0604020202020204" pitchFamily="34" charset="0"/>
              </a:rPr>
              <a:t>= (11 hours 43 minutes 34.9 seconds)</a:t>
            </a:r>
            <a:endParaRPr lang="en-US" sz="1800" b="1" dirty="0">
              <a:latin typeface="Arial" panose="020B0604020202020204" pitchFamily="34" charset="0"/>
              <a:cs typeface="Arial" panose="020B0604020202020204" pitchFamily="34" charset="0"/>
            </a:endParaRPr>
          </a:p>
          <a:p>
            <a:pPr algn="just">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algn="just">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236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C75EA5-9E29-4F6B-93AA-634903F7F39A}"/>
              </a:ext>
            </a:extLst>
          </p:cNvPr>
          <p:cNvSpPr>
            <a:spLocks noGrp="1"/>
          </p:cNvSpPr>
          <p:nvPr>
            <p:ph type="title"/>
          </p:nvPr>
        </p:nvSpPr>
        <p:spPr>
          <a:xfrm>
            <a:off x="838200" y="365125"/>
            <a:ext cx="10515600" cy="535207"/>
          </a:xfrm>
        </p:spPr>
        <p:txBody>
          <a:bodyPr>
            <a:normAutofit/>
          </a:bodyPr>
          <a:lstStyle/>
          <a:p>
            <a:pPr algn="ctr"/>
            <a:r>
              <a:rPr lang="en-US" sz="2400" b="1" i="0" u="none" strike="noStrike" baseline="0" dirty="0">
                <a:solidFill>
                  <a:srgbClr val="0070C0"/>
                </a:solidFill>
                <a:latin typeface="Arial" panose="020B0604020202020204" pitchFamily="34" charset="0"/>
                <a:cs typeface="Arial" panose="020B0604020202020204" pitchFamily="34" charset="0"/>
              </a:rPr>
              <a:t>2.3. Describing the Orbit of a Satellite</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F6D0B497-C752-4DBA-930C-1032B58AC68E}"/>
              </a:ext>
            </a:extLst>
          </p:cNvPr>
          <p:cNvSpPr>
            <a:spLocks noGrp="1"/>
          </p:cNvSpPr>
          <p:nvPr>
            <p:ph idx="1"/>
          </p:nvPr>
        </p:nvSpPr>
        <p:spPr>
          <a:xfrm>
            <a:off x="838200" y="1055077"/>
            <a:ext cx="10880188" cy="5121886"/>
          </a:xfrm>
        </p:spPr>
        <p:txBody>
          <a:bodyPr>
            <a:normAutofit/>
          </a:bodyPr>
          <a:lstStyle/>
          <a:p>
            <a:pPr algn="just"/>
            <a:r>
              <a:rPr lang="en-US" sz="2200" b="0" i="0" u="none" strike="noStrike" baseline="0" dirty="0">
                <a:latin typeface="Times New Roman" panose="02020603050405020304" pitchFamily="18" charset="0"/>
                <a:cs typeface="Times New Roman" panose="02020603050405020304" pitchFamily="18" charset="0"/>
              </a:rPr>
              <a:t>We know the equation for the radius of the satellite’s orbit, </a:t>
            </a:r>
            <a:r>
              <a:rPr lang="en-US" sz="2200" b="1" i="1" u="none" strike="noStrike" baseline="0" dirty="0">
                <a:solidFill>
                  <a:srgbClr val="000000"/>
                </a:solidFill>
                <a:latin typeface="Times New Roman" panose="02020603050405020304" pitchFamily="18" charset="0"/>
                <a:cs typeface="Times New Roman" panose="02020603050405020304" pitchFamily="18" charset="0"/>
              </a:rPr>
              <a:t>r</a:t>
            </a:r>
            <a:r>
              <a:rPr lang="en-US" sz="2200" b="1" i="1" baseline="-25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US" sz="2200" b="0" i="0" u="none" strike="noStrike" baseline="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b="0" i="0" u="none" strike="noStrike" baseline="0" dirty="0">
              <a:latin typeface="Times New Roman" panose="02020603050405020304" pitchFamily="18" charset="0"/>
              <a:cs typeface="Times New Roman" panose="02020603050405020304" pitchFamily="18" charset="0"/>
            </a:endParaRPr>
          </a:p>
          <a:p>
            <a:pPr algn="just"/>
            <a:endParaRPr lang="en-US" sz="2200" b="0" i="0" u="none" strike="noStrike" baseline="0" dirty="0">
              <a:latin typeface="Times New Roman" panose="02020603050405020304" pitchFamily="18" charset="0"/>
              <a:cs typeface="Times New Roman" panose="02020603050405020304" pitchFamily="18" charset="0"/>
            </a:endParaRPr>
          </a:p>
          <a:p>
            <a:pPr algn="just"/>
            <a:r>
              <a:rPr lang="en-US" sz="2200" b="0" i="0" u="none" strike="noStrike" baseline="0" dirty="0">
                <a:latin typeface="Times New Roman" panose="02020603050405020304" pitchFamily="18" charset="0"/>
                <a:cs typeface="Times New Roman" panose="02020603050405020304" pitchFamily="18" charset="0"/>
              </a:rPr>
              <a:t>The quantity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θ</a:t>
            </a:r>
            <a:r>
              <a:rPr lang="en-US" sz="22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 in Eq. (2.15) serves to orient the ellipse with respect to the orbital plane axes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2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 and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2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a:t>
            </a:r>
          </a:p>
          <a:p>
            <a:pPr algn="just"/>
            <a:endParaRPr lang="en-US" sz="2200" b="0" i="0" u="none" strike="noStrike" baseline="0" dirty="0">
              <a:latin typeface="Times New Roman" panose="02020603050405020304" pitchFamily="18" charset="0"/>
              <a:cs typeface="Times New Roman" panose="02020603050405020304" pitchFamily="18" charset="0"/>
            </a:endParaRPr>
          </a:p>
          <a:p>
            <a:pPr algn="just"/>
            <a:r>
              <a:rPr lang="en-US" sz="2200" b="0" i="0" u="none" strike="noStrike" baseline="0" dirty="0">
                <a:latin typeface="Times New Roman" panose="02020603050405020304" pitchFamily="18" charset="0"/>
                <a:cs typeface="Times New Roman" panose="02020603050405020304" pitchFamily="18" charset="0"/>
              </a:rPr>
              <a:t>we know that the orbit is an ellipse, we can always choose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2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 and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2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 so that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θ</a:t>
            </a:r>
            <a:r>
              <a:rPr lang="en-US" sz="22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 is zero. </a:t>
            </a:r>
          </a:p>
          <a:p>
            <a:pPr algn="just"/>
            <a:r>
              <a:rPr lang="en-US" sz="2200" b="0" i="0" u="none" strike="noStrike" baseline="0" dirty="0">
                <a:latin typeface="Times New Roman" panose="02020603050405020304" pitchFamily="18" charset="0"/>
                <a:cs typeface="Times New Roman" panose="02020603050405020304" pitchFamily="18" charset="0"/>
              </a:rPr>
              <a:t>This now gives the equation of the orbit as:</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80AF208E-5959-4D54-9132-8C5CCA882FA4}"/>
              </a:ext>
            </a:extLst>
          </p:cNvPr>
          <p:cNvPicPr>
            <a:picLocks noChangeAspect="1"/>
          </p:cNvPicPr>
          <p:nvPr/>
        </p:nvPicPr>
        <p:blipFill>
          <a:blip r:embed="rId2"/>
          <a:stretch>
            <a:fillRect/>
          </a:stretch>
        </p:blipFill>
        <p:spPr>
          <a:xfrm>
            <a:off x="3326276" y="1522383"/>
            <a:ext cx="3108960" cy="782456"/>
          </a:xfrm>
          <a:prstGeom prst="rect">
            <a:avLst/>
          </a:prstGeom>
        </p:spPr>
      </p:pic>
      <p:pic>
        <p:nvPicPr>
          <p:cNvPr id="7" name="Picture 6">
            <a:extLst>
              <a:ext uri="{FF2B5EF4-FFF2-40B4-BE49-F238E27FC236}">
                <a16:creationId xmlns="" xmlns:a16="http://schemas.microsoft.com/office/drawing/2014/main" id="{745970D5-F197-4A67-A2C8-CE51611D3CA8}"/>
              </a:ext>
            </a:extLst>
          </p:cNvPr>
          <p:cNvPicPr>
            <a:picLocks noChangeAspect="1"/>
          </p:cNvPicPr>
          <p:nvPr/>
        </p:nvPicPr>
        <p:blipFill>
          <a:blip r:embed="rId3"/>
          <a:stretch>
            <a:fillRect/>
          </a:stretch>
        </p:blipFill>
        <p:spPr>
          <a:xfrm>
            <a:off x="8208718" y="1758215"/>
            <a:ext cx="822960" cy="379828"/>
          </a:xfrm>
          <a:prstGeom prst="rect">
            <a:avLst/>
          </a:prstGeom>
        </p:spPr>
      </p:pic>
      <p:pic>
        <p:nvPicPr>
          <p:cNvPr id="9" name="Picture 8">
            <a:extLst>
              <a:ext uri="{FF2B5EF4-FFF2-40B4-BE49-F238E27FC236}">
                <a16:creationId xmlns="" xmlns:a16="http://schemas.microsoft.com/office/drawing/2014/main" id="{FD97CD5F-8389-40F5-BFB4-20FE30965399}"/>
              </a:ext>
            </a:extLst>
          </p:cNvPr>
          <p:cNvPicPr>
            <a:picLocks noChangeAspect="1"/>
          </p:cNvPicPr>
          <p:nvPr/>
        </p:nvPicPr>
        <p:blipFill>
          <a:blip r:embed="rId4"/>
          <a:stretch>
            <a:fillRect/>
          </a:stretch>
        </p:blipFill>
        <p:spPr>
          <a:xfrm>
            <a:off x="3600596" y="5018077"/>
            <a:ext cx="2560320" cy="807310"/>
          </a:xfrm>
          <a:prstGeom prst="rect">
            <a:avLst/>
          </a:prstGeom>
        </p:spPr>
      </p:pic>
      <p:pic>
        <p:nvPicPr>
          <p:cNvPr id="11" name="Picture 10">
            <a:extLst>
              <a:ext uri="{FF2B5EF4-FFF2-40B4-BE49-F238E27FC236}">
                <a16:creationId xmlns="" xmlns:a16="http://schemas.microsoft.com/office/drawing/2014/main" id="{342AEB0F-DAB4-498E-B800-FDAF172A7CD1}"/>
              </a:ext>
            </a:extLst>
          </p:cNvPr>
          <p:cNvPicPr>
            <a:picLocks noChangeAspect="1"/>
          </p:cNvPicPr>
          <p:nvPr/>
        </p:nvPicPr>
        <p:blipFill>
          <a:blip r:embed="rId5"/>
          <a:stretch>
            <a:fillRect/>
          </a:stretch>
        </p:blipFill>
        <p:spPr>
          <a:xfrm>
            <a:off x="8436732" y="4794976"/>
            <a:ext cx="731520" cy="323682"/>
          </a:xfrm>
          <a:prstGeom prst="rect">
            <a:avLst/>
          </a:prstGeom>
        </p:spPr>
      </p:pic>
    </p:spTree>
    <p:extLst>
      <p:ext uri="{BB962C8B-B14F-4D97-AF65-F5344CB8AC3E}">
        <p14:creationId xmlns:p14="http://schemas.microsoft.com/office/powerpoint/2010/main" val="1996667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337A131-1583-4B66-860D-120613CBB75A}"/>
              </a:ext>
            </a:extLst>
          </p:cNvPr>
          <p:cNvPicPr>
            <a:picLocks noChangeAspect="1"/>
          </p:cNvPicPr>
          <p:nvPr/>
        </p:nvPicPr>
        <p:blipFill>
          <a:blip r:embed="rId3"/>
          <a:stretch>
            <a:fillRect/>
          </a:stretch>
        </p:blipFill>
        <p:spPr>
          <a:xfrm>
            <a:off x="5454016" y="437200"/>
            <a:ext cx="6638925" cy="5257800"/>
          </a:xfrm>
          <a:prstGeom prst="rect">
            <a:avLst/>
          </a:prstGeom>
        </p:spPr>
      </p:pic>
      <p:pic>
        <p:nvPicPr>
          <p:cNvPr id="7" name="Picture 6">
            <a:extLst>
              <a:ext uri="{FF2B5EF4-FFF2-40B4-BE49-F238E27FC236}">
                <a16:creationId xmlns="" xmlns:a16="http://schemas.microsoft.com/office/drawing/2014/main" id="{254A6D89-BDF1-4912-87F8-34D9E42AE448}"/>
              </a:ext>
            </a:extLst>
          </p:cNvPr>
          <p:cNvPicPr>
            <a:picLocks noChangeAspect="1"/>
          </p:cNvPicPr>
          <p:nvPr/>
        </p:nvPicPr>
        <p:blipFill>
          <a:blip r:embed="rId4"/>
          <a:stretch>
            <a:fillRect/>
          </a:stretch>
        </p:blipFill>
        <p:spPr>
          <a:xfrm>
            <a:off x="5767754" y="5905939"/>
            <a:ext cx="6424246" cy="923925"/>
          </a:xfrm>
          <a:prstGeom prst="rect">
            <a:avLst/>
          </a:prstGeom>
        </p:spPr>
      </p:pic>
      <p:pic>
        <p:nvPicPr>
          <p:cNvPr id="9" name="Picture 8">
            <a:extLst>
              <a:ext uri="{FF2B5EF4-FFF2-40B4-BE49-F238E27FC236}">
                <a16:creationId xmlns="" xmlns:a16="http://schemas.microsoft.com/office/drawing/2014/main" id="{5FCD8E26-20CD-4BF8-B595-A67FD1C0A2EF}"/>
              </a:ext>
            </a:extLst>
          </p:cNvPr>
          <p:cNvPicPr>
            <a:picLocks noChangeAspect="1"/>
          </p:cNvPicPr>
          <p:nvPr/>
        </p:nvPicPr>
        <p:blipFill>
          <a:blip r:embed="rId5"/>
          <a:stretch>
            <a:fillRect/>
          </a:stretch>
        </p:blipFill>
        <p:spPr>
          <a:xfrm>
            <a:off x="1447140" y="1862669"/>
            <a:ext cx="2286000" cy="999227"/>
          </a:xfrm>
          <a:prstGeom prst="rect">
            <a:avLst/>
          </a:prstGeom>
        </p:spPr>
      </p:pic>
      <p:sp>
        <p:nvSpPr>
          <p:cNvPr id="11" name="TextBox 10">
            <a:extLst>
              <a:ext uri="{FF2B5EF4-FFF2-40B4-BE49-F238E27FC236}">
                <a16:creationId xmlns="" xmlns:a16="http://schemas.microsoft.com/office/drawing/2014/main" id="{49AFD48A-7955-4A84-953B-F98DA438C1CB}"/>
              </a:ext>
            </a:extLst>
          </p:cNvPr>
          <p:cNvSpPr txBox="1"/>
          <p:nvPr/>
        </p:nvSpPr>
        <p:spPr>
          <a:xfrm>
            <a:off x="211016" y="302359"/>
            <a:ext cx="5430129" cy="6555641"/>
          </a:xfrm>
          <a:prstGeom prst="rect">
            <a:avLst/>
          </a:prstGeom>
          <a:noFill/>
        </p:spPr>
        <p:txBody>
          <a:bodyPr wrap="square">
            <a:spAutoFit/>
          </a:bodyPr>
          <a:lstStyle/>
          <a:p>
            <a:pPr marL="285750" indent="-285750" algn="just">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The path of the satellite in the orbital plane is shown in Figure 2.6. </a:t>
            </a:r>
          </a:p>
          <a:p>
            <a:pPr marL="285750" indent="-285750" algn="just">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The lengths </a:t>
            </a:r>
            <a:r>
              <a:rPr lang="en-US" sz="2000" b="0" i="1" u="none" strike="noStrike" baseline="0" dirty="0">
                <a:latin typeface="Times New Roman" panose="02020603050405020304" pitchFamily="18" charset="0"/>
                <a:cs typeface="Times New Roman" panose="02020603050405020304" pitchFamily="18" charset="0"/>
              </a:rPr>
              <a:t>a </a:t>
            </a:r>
            <a:r>
              <a:rPr lang="en-US" sz="2000" b="0" i="0" u="none" strike="noStrike" baseline="0" dirty="0">
                <a:latin typeface="Times New Roman" panose="02020603050405020304" pitchFamily="18" charset="0"/>
                <a:cs typeface="Times New Roman" panose="02020603050405020304" pitchFamily="18" charset="0"/>
              </a:rPr>
              <a:t>and </a:t>
            </a:r>
            <a:r>
              <a:rPr lang="en-US" sz="2000" b="0" i="1" u="none" strike="noStrike" baseline="0" dirty="0">
                <a:latin typeface="Times New Roman" panose="02020603050405020304" pitchFamily="18" charset="0"/>
                <a:cs typeface="Times New Roman" panose="02020603050405020304" pitchFamily="18" charset="0"/>
              </a:rPr>
              <a:t>b </a:t>
            </a:r>
            <a:r>
              <a:rPr lang="en-US" sz="2000" b="0" i="0" u="none" strike="noStrike" baseline="0" dirty="0">
                <a:latin typeface="Times New Roman" panose="02020603050405020304" pitchFamily="18" charset="0"/>
                <a:cs typeface="Times New Roman" panose="02020603050405020304" pitchFamily="18" charset="0"/>
              </a:rPr>
              <a:t>of the semimajor and </a:t>
            </a:r>
            <a:r>
              <a:rPr lang="en-US" sz="2000" b="0" i="0" u="none" strike="noStrike" baseline="0" dirty="0" err="1">
                <a:latin typeface="Times New Roman" panose="02020603050405020304" pitchFamily="18" charset="0"/>
                <a:cs typeface="Times New Roman" panose="02020603050405020304" pitchFamily="18" charset="0"/>
              </a:rPr>
              <a:t>semiminor</a:t>
            </a:r>
            <a:r>
              <a:rPr lang="en-US" sz="2000" b="0" i="0" u="none" strike="noStrike" baseline="0" dirty="0">
                <a:latin typeface="Times New Roman" panose="02020603050405020304" pitchFamily="18" charset="0"/>
                <a:cs typeface="Times New Roman" panose="02020603050405020304" pitchFamily="18" charset="0"/>
              </a:rPr>
              <a:t> axes are given by:</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where</a:t>
            </a:r>
          </a:p>
          <a:p>
            <a:pPr algn="just"/>
            <a:r>
              <a:rPr lang="en-US" sz="2000" dirty="0">
                <a:latin typeface="Times New Roman" panose="02020603050405020304" pitchFamily="18" charset="0"/>
                <a:cs typeface="Times New Roman" panose="02020603050405020304" pitchFamily="18" charset="0"/>
              </a:rPr>
              <a:t>                                                and </a:t>
            </a:r>
          </a:p>
          <a:p>
            <a:pPr marL="342900" indent="-342900" algn="just">
              <a:buFont typeface="Arial" panose="020B0604020202020204" pitchFamily="34" charset="0"/>
              <a:buChar char="•"/>
            </a:pPr>
            <a:endParaRPr lang="en-US" sz="2000" b="0" i="0" u="none" strike="noStrike" baseline="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The point in the orbit where the satellite is closest to the earth is called the </a:t>
            </a:r>
            <a:r>
              <a:rPr lang="en-US" sz="2000" b="1" i="0" u="none" strike="noStrike" baseline="0" dirty="0">
                <a:latin typeface="Times New Roman" panose="02020603050405020304" pitchFamily="18" charset="0"/>
                <a:cs typeface="Times New Roman" panose="02020603050405020304" pitchFamily="18" charset="0"/>
              </a:rPr>
              <a:t>perigee</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The point where the satellite is farthest from the earth is called the </a:t>
            </a:r>
            <a:r>
              <a:rPr lang="en-US" sz="2000" b="1" i="0" u="none" strike="noStrike" baseline="0" dirty="0">
                <a:latin typeface="Times New Roman" panose="02020603050405020304" pitchFamily="18" charset="0"/>
                <a:cs typeface="Times New Roman" panose="02020603050405020304" pitchFamily="18" charset="0"/>
              </a:rPr>
              <a:t>apogee</a:t>
            </a:r>
            <a:r>
              <a:rPr lang="en-US" sz="2000" b="0" i="0" u="none" strike="noStrike" baseline="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The perigee and apogee are </a:t>
            </a:r>
            <a:r>
              <a:rPr lang="en-US" sz="2000" b="1" i="0" u="none" strike="noStrike" baseline="0" dirty="0">
                <a:latin typeface="Times New Roman" panose="02020603050405020304" pitchFamily="18" charset="0"/>
                <a:cs typeface="Times New Roman" panose="02020603050405020304" pitchFamily="18" charset="0"/>
              </a:rPr>
              <a:t>always </a:t>
            </a:r>
            <a:r>
              <a:rPr lang="en-US" sz="2000" b="0" i="0" u="none" strike="noStrike" baseline="0" dirty="0">
                <a:latin typeface="Times New Roman" panose="02020603050405020304" pitchFamily="18" charset="0"/>
                <a:cs typeface="Times New Roman" panose="02020603050405020304" pitchFamily="18" charset="0"/>
              </a:rPr>
              <a:t>exactly opposite each other. </a:t>
            </a:r>
          </a:p>
          <a:p>
            <a:pPr marL="342900" indent="-342900" algn="just">
              <a:buFont typeface="Arial" panose="020B0604020202020204" pitchFamily="34" charset="0"/>
              <a:buChar char="•"/>
            </a:pPr>
            <a:r>
              <a:rPr lang="en-US" sz="2000" b="0" i="0" u="none" strike="noStrike" baseline="0" dirty="0">
                <a:latin typeface="Times New Roman" panose="02020603050405020304" pitchFamily="18" charset="0"/>
                <a:cs typeface="Times New Roman" panose="02020603050405020304" pitchFamily="18" charset="0"/>
              </a:rPr>
              <a:t>To make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θ</a:t>
            </a:r>
            <a:r>
              <a:rPr lang="en-US" sz="20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000" b="0" i="0" u="none" strike="noStrike" baseline="0" dirty="0">
                <a:latin typeface="Times New Roman" panose="02020603050405020304" pitchFamily="18" charset="0"/>
                <a:cs typeface="Times New Roman" panose="02020603050405020304" pitchFamily="18" charset="0"/>
              </a:rPr>
              <a:t> equal to zero, we have chosen the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0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000" b="0" i="0" u="none" strike="noStrike" baseline="0" dirty="0">
                <a:latin typeface="Times New Roman" panose="02020603050405020304" pitchFamily="18" charset="0"/>
                <a:cs typeface="Times New Roman" panose="02020603050405020304" pitchFamily="18" charset="0"/>
              </a:rPr>
              <a:t> axis so that both the apogee and the perigee lie along it and the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0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000" b="0" i="0" u="none" strike="noStrike" baseline="0" dirty="0">
                <a:latin typeface="Times New Roman" panose="02020603050405020304" pitchFamily="18" charset="0"/>
                <a:cs typeface="Times New Roman" panose="02020603050405020304" pitchFamily="18" charset="0"/>
              </a:rPr>
              <a:t> axis is therefore the major axis of the ellipse.</a:t>
            </a:r>
            <a:endParaRPr lang="en-US" sz="20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4E1C53D1-6667-4717-861B-643701EFB95F}"/>
              </a:ext>
            </a:extLst>
          </p:cNvPr>
          <p:cNvPicPr>
            <a:picLocks noChangeAspect="1"/>
          </p:cNvPicPr>
          <p:nvPr/>
        </p:nvPicPr>
        <p:blipFill>
          <a:blip r:embed="rId6"/>
          <a:stretch>
            <a:fillRect/>
          </a:stretch>
        </p:blipFill>
        <p:spPr>
          <a:xfrm>
            <a:off x="4146928" y="1862669"/>
            <a:ext cx="822960" cy="874395"/>
          </a:xfrm>
          <a:prstGeom prst="rect">
            <a:avLst/>
          </a:prstGeom>
        </p:spPr>
      </p:pic>
      <p:pic>
        <p:nvPicPr>
          <p:cNvPr id="2" name="Picture 1">
            <a:extLst>
              <a:ext uri="{FF2B5EF4-FFF2-40B4-BE49-F238E27FC236}">
                <a16:creationId xmlns="" xmlns:a16="http://schemas.microsoft.com/office/drawing/2014/main" id="{D63AA043-2DE3-4DEF-9E9D-EC63003A4F9F}"/>
              </a:ext>
            </a:extLst>
          </p:cNvPr>
          <p:cNvPicPr>
            <a:picLocks noChangeAspect="1"/>
          </p:cNvPicPr>
          <p:nvPr/>
        </p:nvPicPr>
        <p:blipFill>
          <a:blip r:embed="rId7"/>
          <a:stretch>
            <a:fillRect/>
          </a:stretch>
        </p:blipFill>
        <p:spPr>
          <a:xfrm>
            <a:off x="1416642" y="3052946"/>
            <a:ext cx="1645920" cy="508186"/>
          </a:xfrm>
          <a:prstGeom prst="rect">
            <a:avLst/>
          </a:prstGeom>
        </p:spPr>
      </p:pic>
      <p:graphicFrame>
        <p:nvGraphicFramePr>
          <p:cNvPr id="3" name="Object 1027">
            <a:extLst>
              <a:ext uri="{FF2B5EF4-FFF2-40B4-BE49-F238E27FC236}">
                <a16:creationId xmlns="" xmlns:a16="http://schemas.microsoft.com/office/drawing/2014/main" id="{71F6D7A7-7EDC-4E8D-B50F-15DD3CAB3C79}"/>
              </a:ext>
            </a:extLst>
          </p:cNvPr>
          <p:cNvGraphicFramePr>
            <a:graphicFrameLocks noChangeAspect="1"/>
          </p:cNvGraphicFramePr>
          <p:nvPr>
            <p:extLst>
              <p:ext uri="{D42A27DB-BD31-4B8C-83A1-F6EECF244321}">
                <p14:modId xmlns:p14="http://schemas.microsoft.com/office/powerpoint/2010/main" val="303217236"/>
              </p:ext>
            </p:extLst>
          </p:nvPr>
        </p:nvGraphicFramePr>
        <p:xfrm>
          <a:off x="3953570" y="2869195"/>
          <a:ext cx="1234440" cy="874395"/>
        </p:xfrm>
        <a:graphic>
          <a:graphicData uri="http://schemas.openxmlformats.org/presentationml/2006/ole">
            <mc:AlternateContent xmlns:mc="http://schemas.openxmlformats.org/markup-compatibility/2006">
              <mc:Choice xmlns:v="urn:schemas-microsoft-com:vml" Requires="v">
                <p:oleObj spid="_x0000_s4148" name="Equation" r:id="rId8" imgW="558720" imgH="444240" progId="Equation.3">
                  <p:embed/>
                </p:oleObj>
              </mc:Choice>
              <mc:Fallback>
                <p:oleObj name="Equation" r:id="rId8" imgW="558720" imgH="444240" progId="Equation.3">
                  <p:embed/>
                  <p:pic>
                    <p:nvPicPr>
                      <p:cNvPr id="5125" name="Object 1027">
                        <a:extLst>
                          <a:ext uri="{FF2B5EF4-FFF2-40B4-BE49-F238E27FC236}">
                            <a16:creationId xmlns="" xmlns:a16="http://schemas.microsoft.com/office/drawing/2014/main" id="{E11243BB-D441-4174-BC24-C51D572F6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570" y="2869195"/>
                        <a:ext cx="1234440" cy="87439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08656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B262D8C-4832-46E4-AF22-229AD4C5D38B}"/>
              </a:ext>
            </a:extLst>
          </p:cNvPr>
          <p:cNvSpPr>
            <a:spLocks noGrp="1"/>
          </p:cNvSpPr>
          <p:nvPr>
            <p:ph idx="1"/>
          </p:nvPr>
        </p:nvSpPr>
        <p:spPr>
          <a:xfrm>
            <a:off x="838200" y="928468"/>
            <a:ext cx="10515600" cy="5528603"/>
          </a:xfrm>
        </p:spPr>
        <p:txBody>
          <a:bodyPr>
            <a:normAutofit/>
          </a:bodyPr>
          <a:lstStyle/>
          <a:p>
            <a:pPr algn="just"/>
            <a:r>
              <a:rPr lang="en-US" sz="2200" b="0" i="0" u="none" strike="noStrike" baseline="0" dirty="0">
                <a:latin typeface="Times New Roman" panose="02020603050405020304" pitchFamily="18" charset="0"/>
                <a:cs typeface="Times New Roman" panose="02020603050405020304" pitchFamily="18" charset="0"/>
              </a:rPr>
              <a:t>The differential area </a:t>
            </a:r>
            <a:r>
              <a:rPr lang="en-US" sz="2200" b="1" i="1" u="none" strike="noStrike" baseline="0" dirty="0" err="1">
                <a:latin typeface="Times New Roman" panose="02020603050405020304" pitchFamily="18" charset="0"/>
                <a:cs typeface="Times New Roman" panose="02020603050405020304" pitchFamily="18" charset="0"/>
              </a:rPr>
              <a:t>dA</a:t>
            </a:r>
            <a:r>
              <a:rPr lang="en-US" sz="2200" b="0" i="1"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swept out by the vector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 from the origin to the satellite in time </a:t>
            </a:r>
            <a:r>
              <a:rPr lang="en-US" sz="2200" b="1" i="1" u="none" strike="noStrike" baseline="0" dirty="0">
                <a:latin typeface="Times New Roman" panose="02020603050405020304" pitchFamily="18" charset="0"/>
                <a:cs typeface="Times New Roman" panose="02020603050405020304" pitchFamily="18" charset="0"/>
              </a:rPr>
              <a:t>dt</a:t>
            </a:r>
            <a:r>
              <a:rPr lang="en-US" sz="2200" b="0" i="1"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is given by:</a:t>
            </a:r>
          </a:p>
          <a:p>
            <a:pPr algn="l"/>
            <a:endParaRPr lang="en-US" sz="2200" dirty="0">
              <a:latin typeface="Times New Roman" panose="02020603050405020304" pitchFamily="18" charset="0"/>
              <a:cs typeface="Times New Roman" panose="02020603050405020304" pitchFamily="18" charset="0"/>
            </a:endParaRPr>
          </a:p>
          <a:p>
            <a:pPr algn="l"/>
            <a:endParaRPr lang="en-US" sz="2200" dirty="0">
              <a:latin typeface="Times New Roman" panose="02020603050405020304" pitchFamily="18" charset="0"/>
              <a:cs typeface="Times New Roman" panose="02020603050405020304" pitchFamily="18" charset="0"/>
            </a:endParaRPr>
          </a:p>
          <a:p>
            <a:pPr algn="l"/>
            <a:endParaRPr lang="en-US" sz="2200" dirty="0">
              <a:latin typeface="Times New Roman" panose="02020603050405020304" pitchFamily="18" charset="0"/>
              <a:cs typeface="Times New Roman" panose="02020603050405020304" pitchFamily="18" charset="0"/>
            </a:endParaRPr>
          </a:p>
          <a:p>
            <a:pPr algn="just"/>
            <a:r>
              <a:rPr lang="en-US" sz="2200" b="0" i="0" u="none" strike="noStrike" baseline="0" dirty="0">
                <a:latin typeface="Times New Roman" panose="02020603050405020304" pitchFamily="18" charset="0"/>
                <a:cs typeface="Times New Roman" panose="02020603050405020304" pitchFamily="18" charset="0"/>
              </a:rPr>
              <a:t>Remembering that </a:t>
            </a:r>
            <a:r>
              <a:rPr lang="en-US" sz="2200" b="1" i="1" u="none" strike="noStrike" baseline="0" dirty="0">
                <a:latin typeface="Times New Roman" panose="02020603050405020304" pitchFamily="18" charset="0"/>
                <a:cs typeface="Times New Roman" panose="02020603050405020304" pitchFamily="18" charset="0"/>
              </a:rPr>
              <a:t>h</a:t>
            </a:r>
            <a:r>
              <a:rPr lang="en-US" sz="2200" b="0" i="1"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is the magnitude of the orbital angular momentum of the satellite, the radius vector of the satellite can be seen to sweep out equal areas in equal times. This is Kepler’s second law of planetary motion. </a:t>
            </a:r>
          </a:p>
          <a:p>
            <a:pPr algn="just"/>
            <a:r>
              <a:rPr lang="en-US" sz="2200" b="0" i="0" u="none" strike="noStrike" baseline="0" dirty="0">
                <a:latin typeface="Times New Roman" panose="02020603050405020304" pitchFamily="18" charset="0"/>
                <a:cs typeface="Times New Roman" panose="02020603050405020304" pitchFamily="18" charset="0"/>
              </a:rPr>
              <a:t>By equating the </a:t>
            </a:r>
            <a:r>
              <a:rPr lang="en-US" sz="2200" i="0" u="none" strike="noStrike" baseline="0" dirty="0">
                <a:latin typeface="Times New Roman" panose="02020603050405020304" pitchFamily="18" charset="0"/>
                <a:cs typeface="Times New Roman" panose="02020603050405020304" pitchFamily="18" charset="0"/>
              </a:rPr>
              <a:t>area of the ellipse (</a:t>
            </a:r>
            <a:r>
              <a:rPr lang="en-US" sz="2200" i="1" u="none" strike="noStrike" baseline="0" dirty="0">
                <a:latin typeface="Times New Roman" panose="02020603050405020304" pitchFamily="18" charset="0"/>
                <a:cs typeface="Times New Roman" panose="02020603050405020304" pitchFamily="18" charset="0"/>
              </a:rPr>
              <a:t>πab</a:t>
            </a:r>
            <a:r>
              <a:rPr lang="en-US" sz="2200" i="0"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to the area swept out in one orbital revolution, we get the </a:t>
            </a:r>
            <a:r>
              <a:rPr lang="en-US" sz="2200" b="1" i="0" u="none" strike="noStrike" baseline="0" dirty="0">
                <a:latin typeface="Times New Roman" panose="02020603050405020304" pitchFamily="18" charset="0"/>
                <a:cs typeface="Times New Roman" panose="02020603050405020304" pitchFamily="18" charset="0"/>
              </a:rPr>
              <a:t>elliptical orbital period </a:t>
            </a:r>
            <a:r>
              <a:rPr lang="en-US" sz="2200" b="1" i="1" u="none" strike="noStrike" baseline="0" dirty="0">
                <a:latin typeface="Times New Roman" panose="02020603050405020304" pitchFamily="18" charset="0"/>
                <a:cs typeface="Times New Roman" panose="02020603050405020304" pitchFamily="18" charset="0"/>
              </a:rPr>
              <a:t>T </a:t>
            </a:r>
            <a:r>
              <a:rPr lang="en-US" sz="2200" b="0" i="0" u="none" strike="noStrike" baseline="0" dirty="0">
                <a:latin typeface="Times New Roman" panose="02020603050405020304" pitchFamily="18" charset="0"/>
                <a:cs typeface="Times New Roman" panose="02020603050405020304" pitchFamily="18" charset="0"/>
              </a:rPr>
              <a:t>as:</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b="0" i="0" u="none" strike="noStrike" baseline="0" dirty="0">
              <a:latin typeface="Times New Roman" panose="02020603050405020304" pitchFamily="18" charset="0"/>
              <a:cs typeface="Times New Roman" panose="02020603050405020304" pitchFamily="18" charset="0"/>
            </a:endParaRPr>
          </a:p>
          <a:p>
            <a:pPr algn="just"/>
            <a:r>
              <a:rPr lang="en-US" sz="2200" b="0" i="0" u="none" strike="noStrike" baseline="0" dirty="0">
                <a:latin typeface="Times New Roman" panose="02020603050405020304" pitchFamily="18" charset="0"/>
                <a:cs typeface="Times New Roman" panose="02020603050405020304" pitchFamily="18" charset="0"/>
              </a:rPr>
              <a:t>This equation is the mathematical expression of Kepler’s third law of planetary motion: the square of the period of revolution is proportional to the cube of the semimajor axis.</a:t>
            </a:r>
          </a:p>
          <a:p>
            <a:pPr algn="just"/>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6077FE83-69AC-4F6E-8D1B-92D15AF86314}"/>
              </a:ext>
            </a:extLst>
          </p:cNvPr>
          <p:cNvPicPr>
            <a:picLocks noChangeAspect="1"/>
          </p:cNvPicPr>
          <p:nvPr/>
        </p:nvPicPr>
        <p:blipFill>
          <a:blip r:embed="rId2"/>
          <a:stretch>
            <a:fillRect/>
          </a:stretch>
        </p:blipFill>
        <p:spPr>
          <a:xfrm>
            <a:off x="2764521" y="1797887"/>
            <a:ext cx="4297680" cy="838222"/>
          </a:xfrm>
          <a:prstGeom prst="rect">
            <a:avLst/>
          </a:prstGeom>
        </p:spPr>
      </p:pic>
      <p:pic>
        <p:nvPicPr>
          <p:cNvPr id="7" name="Picture 6">
            <a:extLst>
              <a:ext uri="{FF2B5EF4-FFF2-40B4-BE49-F238E27FC236}">
                <a16:creationId xmlns="" xmlns:a16="http://schemas.microsoft.com/office/drawing/2014/main" id="{D2331CC5-3A94-45EC-8E0A-9E1965AFAC77}"/>
              </a:ext>
            </a:extLst>
          </p:cNvPr>
          <p:cNvPicPr>
            <a:picLocks noChangeAspect="1"/>
          </p:cNvPicPr>
          <p:nvPr/>
        </p:nvPicPr>
        <p:blipFill>
          <a:blip r:embed="rId3"/>
          <a:stretch>
            <a:fillRect/>
          </a:stretch>
        </p:blipFill>
        <p:spPr>
          <a:xfrm>
            <a:off x="8846050" y="2021734"/>
            <a:ext cx="822960" cy="443966"/>
          </a:xfrm>
          <a:prstGeom prst="rect">
            <a:avLst/>
          </a:prstGeom>
        </p:spPr>
      </p:pic>
      <p:pic>
        <p:nvPicPr>
          <p:cNvPr id="9" name="Picture 8">
            <a:extLst>
              <a:ext uri="{FF2B5EF4-FFF2-40B4-BE49-F238E27FC236}">
                <a16:creationId xmlns="" xmlns:a16="http://schemas.microsoft.com/office/drawing/2014/main" id="{BD9EC227-C8FB-4357-8D16-25E4F8A34F62}"/>
              </a:ext>
            </a:extLst>
          </p:cNvPr>
          <p:cNvPicPr>
            <a:picLocks noChangeAspect="1"/>
          </p:cNvPicPr>
          <p:nvPr/>
        </p:nvPicPr>
        <p:blipFill>
          <a:blip r:embed="rId4"/>
          <a:stretch>
            <a:fillRect/>
          </a:stretch>
        </p:blipFill>
        <p:spPr>
          <a:xfrm>
            <a:off x="2764521" y="4859319"/>
            <a:ext cx="2560320" cy="535116"/>
          </a:xfrm>
          <a:prstGeom prst="rect">
            <a:avLst/>
          </a:prstGeom>
        </p:spPr>
      </p:pic>
      <p:pic>
        <p:nvPicPr>
          <p:cNvPr id="11" name="Picture 10">
            <a:extLst>
              <a:ext uri="{FF2B5EF4-FFF2-40B4-BE49-F238E27FC236}">
                <a16:creationId xmlns="" xmlns:a16="http://schemas.microsoft.com/office/drawing/2014/main" id="{E1543A81-C934-4BF0-911A-47818819E57F}"/>
              </a:ext>
            </a:extLst>
          </p:cNvPr>
          <p:cNvPicPr>
            <a:picLocks noChangeAspect="1"/>
          </p:cNvPicPr>
          <p:nvPr/>
        </p:nvPicPr>
        <p:blipFill>
          <a:blip r:embed="rId5"/>
          <a:stretch>
            <a:fillRect/>
          </a:stretch>
        </p:blipFill>
        <p:spPr>
          <a:xfrm>
            <a:off x="8846050" y="4926697"/>
            <a:ext cx="822960" cy="400361"/>
          </a:xfrm>
          <a:prstGeom prst="rect">
            <a:avLst/>
          </a:prstGeom>
        </p:spPr>
      </p:pic>
    </p:spTree>
    <p:extLst>
      <p:ext uri="{BB962C8B-B14F-4D97-AF65-F5344CB8AC3E}">
        <p14:creationId xmlns:p14="http://schemas.microsoft.com/office/powerpoint/2010/main" val="129790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D94F68-F0C6-468A-8486-C0FAC2128DAD}"/>
              </a:ext>
            </a:extLst>
          </p:cNvPr>
          <p:cNvSpPr>
            <a:spLocks noGrp="1"/>
          </p:cNvSpPr>
          <p:nvPr>
            <p:ph type="title"/>
          </p:nvPr>
        </p:nvSpPr>
        <p:spPr>
          <a:xfrm>
            <a:off x="1541585" y="365125"/>
            <a:ext cx="8488680" cy="1325563"/>
          </a:xfrm>
        </p:spPr>
        <p:txBody>
          <a:bodyPr>
            <a:normAutofit/>
          </a:bodyPr>
          <a:lstStyle/>
          <a:p>
            <a:pPr algn="ctr"/>
            <a:r>
              <a:rPr lang="en-US" sz="2800" b="1" dirty="0">
                <a:solidFill>
                  <a:srgbClr val="0070C0"/>
                </a:solidFill>
                <a:latin typeface="Arial" panose="020B0604020202020204" pitchFamily="34" charset="0"/>
                <a:cs typeface="Arial" panose="020B0604020202020204" pitchFamily="34" charset="0"/>
              </a:rPr>
              <a:t>2.1. Developing the Equations of the Orbit-</a:t>
            </a:r>
            <a:r>
              <a:rPr lang="en-US" sz="2800" b="1" i="0" u="none" strike="noStrike" baseline="0" dirty="0">
                <a:solidFill>
                  <a:srgbClr val="0070C0"/>
                </a:solidFill>
                <a:latin typeface="Arial" panose="020B0604020202020204" pitchFamily="34" charset="0"/>
                <a:cs typeface="Arial" panose="020B0604020202020204" pitchFamily="34" charset="0"/>
              </a:rPr>
              <a:t>Achieving a Stable Orbit</a:t>
            </a:r>
            <a:endParaRPr lang="en-US" sz="28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53F63F2F-3F95-48C3-AA75-B8E6AA5846BE}"/>
              </a:ext>
            </a:extLst>
          </p:cNvPr>
          <p:cNvSpPr>
            <a:spLocks noGrp="1"/>
          </p:cNvSpPr>
          <p:nvPr>
            <p:ph idx="1"/>
          </p:nvPr>
        </p:nvSpPr>
        <p:spPr>
          <a:xfrm>
            <a:off x="838200" y="2036640"/>
            <a:ext cx="10515600" cy="4351338"/>
          </a:xfrm>
        </p:spPr>
        <p:txBody>
          <a:bodyPr>
            <a:normAutofit/>
          </a:bodyPr>
          <a:lstStyle/>
          <a:p>
            <a:pPr algn="just"/>
            <a:r>
              <a:rPr lang="en-US" sz="2400" b="0" i="0" dirty="0">
                <a:effectLst/>
                <a:latin typeface="Arial" panose="020B0604020202020204" pitchFamily="34" charset="0"/>
                <a:cs typeface="Arial" panose="020B0604020202020204" pitchFamily="34" charset="0"/>
              </a:rPr>
              <a:t>The path of satellite revolving around the earth is known as </a:t>
            </a:r>
            <a:r>
              <a:rPr lang="en-US" sz="2400" b="1" i="0" dirty="0">
                <a:effectLst/>
                <a:latin typeface="Arial" panose="020B0604020202020204" pitchFamily="34" charset="0"/>
                <a:cs typeface="Arial" panose="020B0604020202020204" pitchFamily="34" charset="0"/>
              </a:rPr>
              <a:t>orbit. </a:t>
            </a:r>
            <a:r>
              <a:rPr lang="en-US" sz="2400" b="0" i="0" dirty="0">
                <a:effectLst/>
                <a:latin typeface="Arial" panose="020B0604020202020204" pitchFamily="34" charset="0"/>
                <a:cs typeface="Arial" panose="020B0604020202020204" pitchFamily="34" charset="0"/>
              </a:rPr>
              <a:t>This path can be represented with mathematical notations.</a:t>
            </a:r>
          </a:p>
          <a:p>
            <a:pPr algn="just"/>
            <a:r>
              <a:rPr lang="en-US" sz="2400" b="0" i="0" dirty="0">
                <a:effectLst/>
                <a:latin typeface="Arial" panose="020B0604020202020204" pitchFamily="34" charset="0"/>
                <a:cs typeface="Arial" panose="020B0604020202020204" pitchFamily="34" charset="0"/>
              </a:rPr>
              <a:t>Orbital mechanics is the study of the motion of the satellites that are present in orbits. So, we can easily understand the space operations with the knowledge of orbital motion.</a:t>
            </a:r>
            <a:endParaRPr lang="en-US" sz="2400" b="1" i="0" dirty="0">
              <a:effectLst/>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To achieve a stable orbit around the earth, a spacecraft must first be beyond the bulk of the earth’s atmosphere, i.e., popularly called space.</a:t>
            </a:r>
          </a:p>
          <a:p>
            <a:pPr algn="just"/>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816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06C70D-289B-45E6-AED9-C6E77A981B74}"/>
              </a:ext>
            </a:extLst>
          </p:cNvPr>
          <p:cNvSpPr>
            <a:spLocks noGrp="1"/>
          </p:cNvSpPr>
          <p:nvPr>
            <p:ph idx="1"/>
          </p:nvPr>
        </p:nvSpPr>
        <p:spPr>
          <a:xfrm>
            <a:off x="900175" y="2653628"/>
            <a:ext cx="10880189" cy="3662765"/>
          </a:xfrm>
        </p:spPr>
        <p:txBody>
          <a:bodyPr>
            <a:noAutofit/>
          </a:bodyPr>
          <a:lstStyle/>
          <a:p>
            <a:pPr algn="just"/>
            <a:r>
              <a:rPr lang="en-US" sz="2200" b="0" i="0" u="none" strike="noStrike" baseline="0" dirty="0">
                <a:latin typeface="Times New Roman" panose="02020603050405020304" pitchFamily="18" charset="0"/>
                <a:cs typeface="Times New Roman" panose="02020603050405020304" pitchFamily="18" charset="0"/>
              </a:rPr>
              <a:t>The elliptical orbit time period is the square of period of the circular orbit (semimajor axis </a:t>
            </a:r>
            <a:r>
              <a:rPr lang="en-US" sz="2200" b="0" i="1" u="none" strike="noStrike" baseline="0" dirty="0">
                <a:latin typeface="Times New Roman" panose="02020603050405020304" pitchFamily="18" charset="0"/>
                <a:cs typeface="Times New Roman" panose="02020603050405020304" pitchFamily="18" charset="0"/>
              </a:rPr>
              <a:t>a </a:t>
            </a:r>
            <a:r>
              <a:rPr lang="en-US" sz="2200" b="0" i="0"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err="1">
                <a:latin typeface="Times New Roman" panose="02020603050405020304" pitchFamily="18" charset="0"/>
                <a:cs typeface="Times New Roman" panose="02020603050405020304" pitchFamily="18" charset="0"/>
              </a:rPr>
              <a:t>semiminor</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axis </a:t>
            </a:r>
            <a:r>
              <a:rPr lang="en-US" sz="2200" b="0" i="1" u="none" strike="noStrike" baseline="0" dirty="0">
                <a:latin typeface="Times New Roman" panose="02020603050405020304" pitchFamily="18" charset="0"/>
                <a:cs typeface="Times New Roman" panose="02020603050405020304" pitchFamily="18" charset="0"/>
              </a:rPr>
              <a:t>b </a:t>
            </a:r>
            <a:r>
              <a:rPr lang="en-US" sz="2200" b="0" i="0" u="none" strike="noStrike" baseline="0" dirty="0">
                <a:latin typeface="Times New Roman" panose="02020603050405020304" pitchFamily="18" charset="0"/>
                <a:cs typeface="Times New Roman" panose="02020603050405020304" pitchFamily="18" charset="0"/>
              </a:rPr>
              <a:t>= circular orbit radius from the center of the earth </a:t>
            </a:r>
            <a:r>
              <a:rPr lang="en-US" sz="2200" b="0" i="1" u="none" strike="noStrike" baseline="0" dirty="0">
                <a:latin typeface="Times New Roman" panose="02020603050405020304" pitchFamily="18" charset="0"/>
                <a:cs typeface="Times New Roman" panose="02020603050405020304" pitchFamily="18" charset="0"/>
              </a:rPr>
              <a:t>r</a:t>
            </a:r>
            <a:r>
              <a:rPr lang="en-US" sz="2200" b="0" i="0" u="none" strike="noStrike" baseline="0" dirty="0">
                <a:latin typeface="Times New Roman" panose="02020603050405020304" pitchFamily="18" charset="0"/>
                <a:cs typeface="Times New Roman" panose="02020603050405020304" pitchFamily="18" charset="0"/>
              </a:rPr>
              <a:t>. ) </a:t>
            </a:r>
          </a:p>
          <a:p>
            <a:pPr marL="285750" indent="-285750" algn="just">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Kepler’s third law extends the result from Eq. (2.6), which was derived for a circular orbit, to the more general case of an elliptical orbit. </a:t>
            </a:r>
          </a:p>
          <a:p>
            <a:pPr marL="285750" indent="-285750" algn="just">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Equation (2.21) is extremely important in satellite communications systems</a:t>
            </a:r>
            <a:r>
              <a:rPr lang="en-US" sz="2200" dirty="0">
                <a:latin typeface="Times New Roman" panose="02020603050405020304" pitchFamily="18" charset="0"/>
                <a:cs typeface="Times New Roman" panose="02020603050405020304" pitchFamily="18" charset="0"/>
              </a:rPr>
              <a:t>. </a:t>
            </a:r>
          </a:p>
          <a:p>
            <a:pPr algn="just"/>
            <a:r>
              <a:rPr lang="en-US" sz="2200" b="0" i="0" u="none" strike="noStrike" baseline="0" dirty="0">
                <a:latin typeface="Times New Roman" panose="02020603050405020304" pitchFamily="18" charset="0"/>
                <a:cs typeface="Times New Roman" panose="02020603050405020304" pitchFamily="18" charset="0"/>
              </a:rPr>
              <a:t>This</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equation determines the period of the orbit of any satellite, and it is used in every GPS receiver in the calculation of the positions of GPS satellites. </a:t>
            </a:r>
          </a:p>
          <a:p>
            <a:pPr algn="just"/>
            <a:r>
              <a:rPr lang="en-US" sz="2200" b="0" i="0" u="none" strike="noStrike" baseline="0" dirty="0">
                <a:latin typeface="Times New Roman" panose="02020603050405020304" pitchFamily="18" charset="0"/>
                <a:cs typeface="Times New Roman" panose="02020603050405020304" pitchFamily="18" charset="0"/>
              </a:rPr>
              <a:t>Equation (2.21) is also used to find the orbital radius of a GEO satellite, for which the period </a:t>
            </a:r>
            <a:r>
              <a:rPr lang="en-US" sz="2200" b="0" i="1" u="none" strike="noStrike" baseline="0" dirty="0">
                <a:latin typeface="Times New Roman" panose="02020603050405020304" pitchFamily="18" charset="0"/>
                <a:cs typeface="Times New Roman" panose="02020603050405020304" pitchFamily="18" charset="0"/>
              </a:rPr>
              <a:t>T </a:t>
            </a:r>
            <a:r>
              <a:rPr lang="en-US" sz="2200" b="0" i="0" u="none" strike="noStrike" baseline="0" dirty="0">
                <a:latin typeface="Times New Roman" panose="02020603050405020304" pitchFamily="18" charset="0"/>
                <a:cs typeface="Times New Roman" panose="02020603050405020304" pitchFamily="18" charset="0"/>
              </a:rPr>
              <a:t>must be made exactly equal to the period of one revolution of the earth for the satellite to remain stationary over a point on the equator.</a:t>
            </a:r>
            <a:endParaRPr lang="en-US" sz="2200" dirty="0">
              <a:latin typeface="Times New Roman" panose="02020603050405020304" pitchFamily="18" charset="0"/>
              <a:cs typeface="Times New Roman" panose="02020603050405020304" pitchFamily="18" charset="0"/>
            </a:endParaRPr>
          </a:p>
          <a:p>
            <a:pPr algn="just"/>
            <a:endParaRPr lang="en-US" sz="2200" b="0" i="0" u="none" strike="noStrike" baseline="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4CEC1219-5FDB-4A54-9409-88D506914E14}"/>
              </a:ext>
            </a:extLst>
          </p:cNvPr>
          <p:cNvPicPr>
            <a:picLocks noChangeAspect="1"/>
          </p:cNvPicPr>
          <p:nvPr/>
        </p:nvPicPr>
        <p:blipFill>
          <a:blip r:embed="rId2"/>
          <a:stretch>
            <a:fillRect/>
          </a:stretch>
        </p:blipFill>
        <p:spPr>
          <a:xfrm>
            <a:off x="5106416" y="1872115"/>
            <a:ext cx="3108960" cy="541039"/>
          </a:xfrm>
          <a:prstGeom prst="rect">
            <a:avLst/>
          </a:prstGeom>
        </p:spPr>
      </p:pic>
      <p:pic>
        <p:nvPicPr>
          <p:cNvPr id="7" name="Picture 6">
            <a:extLst>
              <a:ext uri="{FF2B5EF4-FFF2-40B4-BE49-F238E27FC236}">
                <a16:creationId xmlns="" xmlns:a16="http://schemas.microsoft.com/office/drawing/2014/main" id="{6E24F495-1DD1-48F6-BCB2-372B5293F710}"/>
              </a:ext>
            </a:extLst>
          </p:cNvPr>
          <p:cNvPicPr>
            <a:picLocks noChangeAspect="1"/>
          </p:cNvPicPr>
          <p:nvPr/>
        </p:nvPicPr>
        <p:blipFill>
          <a:blip r:embed="rId3"/>
          <a:stretch>
            <a:fillRect/>
          </a:stretch>
        </p:blipFill>
        <p:spPr>
          <a:xfrm>
            <a:off x="9028746" y="1953065"/>
            <a:ext cx="640080" cy="375701"/>
          </a:xfrm>
          <a:prstGeom prst="rect">
            <a:avLst/>
          </a:prstGeom>
        </p:spPr>
      </p:pic>
      <p:pic>
        <p:nvPicPr>
          <p:cNvPr id="9" name="Picture 8">
            <a:extLst>
              <a:ext uri="{FF2B5EF4-FFF2-40B4-BE49-F238E27FC236}">
                <a16:creationId xmlns="" xmlns:a16="http://schemas.microsoft.com/office/drawing/2014/main" id="{8DB4BB61-D248-4D74-901B-DE89054F6530}"/>
              </a:ext>
            </a:extLst>
          </p:cNvPr>
          <p:cNvPicPr>
            <a:picLocks noChangeAspect="1"/>
          </p:cNvPicPr>
          <p:nvPr/>
        </p:nvPicPr>
        <p:blipFill>
          <a:blip r:embed="rId4"/>
          <a:stretch>
            <a:fillRect/>
          </a:stretch>
        </p:blipFill>
        <p:spPr>
          <a:xfrm>
            <a:off x="4927794" y="1135707"/>
            <a:ext cx="2560320" cy="535116"/>
          </a:xfrm>
          <a:prstGeom prst="rect">
            <a:avLst/>
          </a:prstGeom>
        </p:spPr>
      </p:pic>
      <p:pic>
        <p:nvPicPr>
          <p:cNvPr id="11" name="Picture 10">
            <a:extLst>
              <a:ext uri="{FF2B5EF4-FFF2-40B4-BE49-F238E27FC236}">
                <a16:creationId xmlns="" xmlns:a16="http://schemas.microsoft.com/office/drawing/2014/main" id="{384DCB20-E135-45E6-A7BB-59C9FB1F2A2D}"/>
              </a:ext>
            </a:extLst>
          </p:cNvPr>
          <p:cNvPicPr>
            <a:picLocks noChangeAspect="1"/>
          </p:cNvPicPr>
          <p:nvPr/>
        </p:nvPicPr>
        <p:blipFill>
          <a:blip r:embed="rId5"/>
          <a:stretch>
            <a:fillRect/>
          </a:stretch>
        </p:blipFill>
        <p:spPr>
          <a:xfrm>
            <a:off x="8845866" y="1238525"/>
            <a:ext cx="822960" cy="400361"/>
          </a:xfrm>
          <a:prstGeom prst="rect">
            <a:avLst/>
          </a:prstGeom>
        </p:spPr>
      </p:pic>
      <p:sp>
        <p:nvSpPr>
          <p:cNvPr id="4" name="Rectangle 3">
            <a:extLst>
              <a:ext uri="{FF2B5EF4-FFF2-40B4-BE49-F238E27FC236}">
                <a16:creationId xmlns="" xmlns:a16="http://schemas.microsoft.com/office/drawing/2014/main" id="{513046CE-2E8F-4885-89E0-ABCA379F928D}"/>
              </a:ext>
            </a:extLst>
          </p:cNvPr>
          <p:cNvSpPr/>
          <p:nvPr/>
        </p:nvSpPr>
        <p:spPr>
          <a:xfrm>
            <a:off x="984738" y="1104859"/>
            <a:ext cx="3713871" cy="565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highlight>
                  <a:srgbClr val="FFFF00"/>
                </a:highlight>
                <a:latin typeface="Times New Roman" panose="02020603050405020304" pitchFamily="18" charset="0"/>
                <a:cs typeface="Times New Roman" panose="02020603050405020304" pitchFamily="18" charset="0"/>
              </a:rPr>
              <a:t>Time period of elliptical orbit</a:t>
            </a:r>
          </a:p>
        </p:txBody>
      </p:sp>
      <p:sp>
        <p:nvSpPr>
          <p:cNvPr id="6" name="Rectangle 5">
            <a:extLst>
              <a:ext uri="{FF2B5EF4-FFF2-40B4-BE49-F238E27FC236}">
                <a16:creationId xmlns="" xmlns:a16="http://schemas.microsoft.com/office/drawing/2014/main" id="{F47B6DE2-3DF8-49F3-82F6-3723EB46B5F4}"/>
              </a:ext>
            </a:extLst>
          </p:cNvPr>
          <p:cNvSpPr/>
          <p:nvPr/>
        </p:nvSpPr>
        <p:spPr>
          <a:xfrm>
            <a:off x="984737" y="1876547"/>
            <a:ext cx="3713871" cy="565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highlight>
                  <a:srgbClr val="FFFF00"/>
                </a:highlight>
                <a:latin typeface="Times New Roman" panose="02020603050405020304" pitchFamily="18" charset="0"/>
                <a:cs typeface="Times New Roman" panose="02020603050405020304" pitchFamily="18" charset="0"/>
              </a:rPr>
              <a:t>Time period of circular orbit</a:t>
            </a:r>
          </a:p>
        </p:txBody>
      </p:sp>
      <p:sp>
        <p:nvSpPr>
          <p:cNvPr id="2" name="Rectangle 1">
            <a:extLst>
              <a:ext uri="{FF2B5EF4-FFF2-40B4-BE49-F238E27FC236}">
                <a16:creationId xmlns="" xmlns:a16="http://schemas.microsoft.com/office/drawing/2014/main" id="{604C210D-7CA3-4A69-8C78-2D119A1D267F}"/>
              </a:ext>
            </a:extLst>
          </p:cNvPr>
          <p:cNvSpPr/>
          <p:nvPr/>
        </p:nvSpPr>
        <p:spPr>
          <a:xfrm>
            <a:off x="10076369" y="900222"/>
            <a:ext cx="1900418" cy="1631216"/>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a:t>e=0, circle</a:t>
            </a:r>
          </a:p>
          <a:p>
            <a:r>
              <a:rPr lang="en-US" sz="2000" dirty="0"/>
              <a:t>e&lt;1, ellipse</a:t>
            </a:r>
          </a:p>
          <a:p>
            <a:r>
              <a:rPr lang="en-US" sz="2000" dirty="0"/>
              <a:t>e=1, parabola</a:t>
            </a:r>
          </a:p>
          <a:p>
            <a:r>
              <a:rPr lang="en-US" sz="2000" dirty="0"/>
              <a:t>e&gt;1, hyperbola</a:t>
            </a:r>
          </a:p>
          <a:p>
            <a:r>
              <a:rPr lang="en-US" sz="2000" dirty="0"/>
              <a:t>e=infinite, line</a:t>
            </a:r>
          </a:p>
        </p:txBody>
      </p:sp>
    </p:spTree>
    <p:extLst>
      <p:ext uri="{BB962C8B-B14F-4D97-AF65-F5344CB8AC3E}">
        <p14:creationId xmlns:p14="http://schemas.microsoft.com/office/powerpoint/2010/main" val="549944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8AADF93-44E0-45BB-97DC-C18C9582B24E}"/>
              </a:ext>
            </a:extLst>
          </p:cNvPr>
          <p:cNvSpPr>
            <a:spLocks noGrp="1"/>
          </p:cNvSpPr>
          <p:nvPr>
            <p:ph idx="1"/>
          </p:nvPr>
        </p:nvSpPr>
        <p:spPr>
          <a:xfrm>
            <a:off x="838200" y="844062"/>
            <a:ext cx="10515600" cy="5332901"/>
          </a:xfrm>
        </p:spPr>
        <p:txBody>
          <a:bodyPr>
            <a:normAutofit/>
          </a:bodyPr>
          <a:lstStyle/>
          <a:p>
            <a:pPr algn="just"/>
            <a:endParaRPr lang="en-US" sz="2400" b="0" i="0" u="none" strike="noStrike" baseline="0" dirty="0">
              <a:latin typeface="Times New Roman" panose="02020603050405020304" pitchFamily="18" charset="0"/>
              <a:cs typeface="Times New Roman" panose="02020603050405020304" pitchFamily="18" charset="0"/>
            </a:endParaRPr>
          </a:p>
          <a:p>
            <a:pPr algn="just"/>
            <a:r>
              <a:rPr lang="en-US" sz="2400" b="0" i="0" u="none" strike="noStrike" baseline="0" dirty="0">
                <a:latin typeface="Times New Roman" panose="02020603050405020304" pitchFamily="18" charset="0"/>
                <a:cs typeface="Times New Roman" panose="02020603050405020304" pitchFamily="18" charset="0"/>
              </a:rPr>
              <a:t>To be perfectly geostationary, the orbit of a satellite needs to have three features: </a:t>
            </a:r>
          </a:p>
          <a:p>
            <a:pPr marL="857250" lvl="1" indent="-400050" algn="just">
              <a:buAutoNum type="romanLcParenBoth"/>
            </a:pPr>
            <a:r>
              <a:rPr lang="en-US" b="0" i="0" u="none" strike="noStrike" baseline="0" dirty="0">
                <a:latin typeface="Times New Roman" panose="02020603050405020304" pitchFamily="18" charset="0"/>
                <a:cs typeface="Times New Roman" panose="02020603050405020304" pitchFamily="18" charset="0"/>
              </a:rPr>
              <a:t>it must be exactly circular (i.e., have an eccentricity of zero); </a:t>
            </a:r>
          </a:p>
          <a:p>
            <a:pPr marL="857250" lvl="1" indent="-400050" algn="just">
              <a:buAutoNum type="romanLcParenBoth"/>
            </a:pPr>
            <a:r>
              <a:rPr lang="en-US" b="0" i="0" u="none" strike="noStrike" baseline="0" dirty="0">
                <a:latin typeface="Times New Roman" panose="02020603050405020304" pitchFamily="18" charset="0"/>
                <a:cs typeface="Times New Roman" panose="02020603050405020304" pitchFamily="18" charset="0"/>
              </a:rPr>
              <a:t>it must be at the correct altitude (i.e., have the correct orbital period); and </a:t>
            </a:r>
          </a:p>
          <a:p>
            <a:pPr marL="857250" lvl="1" indent="-400050" algn="just">
              <a:buAutoNum type="romanLcParenBoth"/>
            </a:pPr>
            <a:r>
              <a:rPr lang="en-US" b="0" i="0" u="none" strike="noStrike" baseline="0" dirty="0">
                <a:latin typeface="Times New Roman" panose="02020603050405020304" pitchFamily="18" charset="0"/>
                <a:cs typeface="Times New Roman" panose="02020603050405020304" pitchFamily="18" charset="0"/>
              </a:rPr>
              <a:t>it must be in the plane of the equator (i.e., have a zero inclination with respect to the equator).</a:t>
            </a:r>
          </a:p>
          <a:p>
            <a:pPr algn="just"/>
            <a:endParaRPr lang="en-US" sz="2400" b="0" i="0" u="none" strike="noStrike" baseline="0" dirty="0">
              <a:latin typeface="Times New Roman" panose="02020603050405020304" pitchFamily="18" charset="0"/>
              <a:cs typeface="Times New Roman" panose="02020603050405020304" pitchFamily="18" charset="0"/>
            </a:endParaRPr>
          </a:p>
          <a:p>
            <a:pPr algn="just"/>
            <a:r>
              <a:rPr lang="en-US" sz="2400" b="0" i="0" u="none" strike="noStrike" baseline="0" dirty="0">
                <a:latin typeface="Times New Roman" panose="02020603050405020304" pitchFamily="18" charset="0"/>
                <a:cs typeface="Times New Roman" panose="02020603050405020304" pitchFamily="18" charset="0"/>
              </a:rPr>
              <a:t>If the inclination of the satellite is not zero and/or if the eccentricity is not zero, but the orbital period is correct, then the satellite will be in a </a:t>
            </a:r>
            <a:r>
              <a:rPr lang="en-US" sz="2400" b="1" i="1" u="none" strike="noStrike" baseline="0" dirty="0">
                <a:latin typeface="Times New Roman" panose="02020603050405020304" pitchFamily="18" charset="0"/>
                <a:cs typeface="Times New Roman" panose="02020603050405020304" pitchFamily="18" charset="0"/>
              </a:rPr>
              <a:t>geosynchronous</a:t>
            </a:r>
            <a:r>
              <a:rPr lang="en-US" sz="2400" b="0" i="1"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orbit.</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236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335EC2-96B4-462A-88CA-17C4C1563F0F}"/>
              </a:ext>
            </a:extLst>
          </p:cNvPr>
          <p:cNvSpPr>
            <a:spLocks noGrp="1"/>
          </p:cNvSpPr>
          <p:nvPr>
            <p:ph type="title"/>
          </p:nvPr>
        </p:nvSpPr>
        <p:spPr>
          <a:xfrm>
            <a:off x="838200" y="531960"/>
            <a:ext cx="7124114" cy="591478"/>
          </a:xfrm>
        </p:spPr>
        <p:txBody>
          <a:bodyPr>
            <a:normAutofit/>
          </a:bodyPr>
          <a:lstStyle/>
          <a:p>
            <a:r>
              <a:rPr lang="en-US" sz="2400" b="1" i="0" u="none" strike="noStrike" baseline="0" dirty="0">
                <a:solidFill>
                  <a:srgbClr val="0070C0"/>
                </a:solidFill>
                <a:latin typeface="Arial" panose="020B0604020202020204" pitchFamily="34" charset="0"/>
                <a:cs typeface="Arial" panose="020B0604020202020204" pitchFamily="34" charset="0"/>
              </a:rPr>
              <a:t>2.4. Locating the Satellite in the Orbit</a:t>
            </a:r>
            <a:endParaRPr lang="en-US" sz="54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28F18FF-E38B-4C89-A4A2-F3E4D6C2DC9E}"/>
              </a:ext>
            </a:extLst>
          </p:cNvPr>
          <p:cNvSpPr>
            <a:spLocks noGrp="1"/>
          </p:cNvSpPr>
          <p:nvPr>
            <p:ph idx="1"/>
          </p:nvPr>
        </p:nvSpPr>
        <p:spPr>
          <a:xfrm>
            <a:off x="838200" y="1272515"/>
            <a:ext cx="10515600" cy="5100149"/>
          </a:xfrm>
        </p:spPr>
        <p:txBody>
          <a:bodyPr>
            <a:normAutofit lnSpcReduction="10000"/>
          </a:bodyPr>
          <a:lstStyle/>
          <a:p>
            <a:pPr algn="l"/>
            <a:endParaRPr lang="en-US" sz="1800" b="0" i="0" u="none" strike="noStrike" baseline="0" dirty="0">
              <a:latin typeface="WarnockPro-Regular"/>
            </a:endParaRPr>
          </a:p>
          <a:p>
            <a:pPr algn="l"/>
            <a:endParaRPr lang="en-US" sz="1800" dirty="0">
              <a:latin typeface="WarnockPro-Regular"/>
            </a:endParaRPr>
          </a:p>
          <a:p>
            <a:pPr algn="l"/>
            <a:endParaRPr lang="en-US" sz="1800" b="0" i="0" u="none" strike="noStrike" baseline="0" dirty="0">
              <a:latin typeface="WarnockPro-Regular"/>
            </a:endParaRPr>
          </a:p>
          <a:p>
            <a:pPr algn="l"/>
            <a:endParaRPr lang="en-US" sz="1800" dirty="0">
              <a:latin typeface="WarnockPro-Regular"/>
            </a:endParaRPr>
          </a:p>
          <a:p>
            <a:pPr algn="l"/>
            <a:endParaRPr lang="en-US" sz="1800" b="0" i="0" u="none" strike="noStrike" baseline="0" dirty="0">
              <a:latin typeface="WarnockPro-Regular"/>
            </a:endParaRPr>
          </a:p>
          <a:p>
            <a:pPr algn="just"/>
            <a:r>
              <a:rPr lang="en-US" sz="2200" b="0" i="0" u="none" strike="noStrike" baseline="0" dirty="0">
                <a:latin typeface="Arial" panose="020B0604020202020204" pitchFamily="34" charset="0"/>
                <a:cs typeface="Arial" panose="020B0604020202020204" pitchFamily="34" charset="0"/>
              </a:rPr>
              <a:t>The equation of the orbit may be rewritten by combining </a:t>
            </a:r>
            <a:r>
              <a:rPr lang="en-US" sz="2200" b="0" i="0" u="none" strike="noStrike" baseline="0" dirty="0" err="1">
                <a:latin typeface="Arial" panose="020B0604020202020204" pitchFamily="34" charset="0"/>
                <a:cs typeface="Arial" panose="020B0604020202020204" pitchFamily="34" charset="0"/>
              </a:rPr>
              <a:t>Eqs</a:t>
            </a:r>
            <a:r>
              <a:rPr lang="en-US" sz="2200" b="0" i="0" u="none" strike="noStrike" baseline="0" dirty="0">
                <a:latin typeface="Arial" panose="020B0604020202020204" pitchFamily="34" charset="0"/>
                <a:cs typeface="Arial" panose="020B0604020202020204" pitchFamily="34" charset="0"/>
              </a:rPr>
              <a:t>. (2.15) and (2.18) to obtain:</a:t>
            </a:r>
          </a:p>
          <a:p>
            <a:pPr algn="just"/>
            <a:endParaRPr lang="en-US" sz="2200" dirty="0">
              <a:latin typeface="Arial" panose="020B0604020202020204" pitchFamily="34" charset="0"/>
              <a:cs typeface="Arial" panose="020B0604020202020204" pitchFamily="34" charset="0"/>
            </a:endParaRPr>
          </a:p>
          <a:p>
            <a:pPr algn="just"/>
            <a:endParaRPr lang="en-US" sz="2200" dirty="0">
              <a:latin typeface="Arial" panose="020B0604020202020204" pitchFamily="34" charset="0"/>
              <a:cs typeface="Arial" panose="020B0604020202020204" pitchFamily="34" charset="0"/>
            </a:endParaRPr>
          </a:p>
          <a:p>
            <a:pPr algn="just"/>
            <a:r>
              <a:rPr lang="en-US" sz="2200" b="0" i="0" u="none" strike="noStrike" baseline="0" dirty="0">
                <a:latin typeface="Arial" panose="020B0604020202020204" pitchFamily="34" charset="0"/>
                <a:cs typeface="Arial" panose="020B0604020202020204" pitchFamily="34" charset="0"/>
              </a:rPr>
              <a:t>The angle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ϕ</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Arial" panose="020B0604020202020204" pitchFamily="34" charset="0"/>
                <a:cs typeface="Arial" panose="020B0604020202020204" pitchFamily="34" charset="0"/>
              </a:rPr>
              <a:t> (see Figure 2.6) is measured from the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latin typeface="Arial" panose="020B0604020202020204" pitchFamily="34" charset="0"/>
                <a:ea typeface="Times New Roman" panose="02020603050405020304" pitchFamily="18" charset="0"/>
                <a:cs typeface="Arial" panose="020B0604020202020204" pitchFamily="34" charset="0"/>
              </a:rPr>
              <a:t>o</a:t>
            </a:r>
            <a:r>
              <a:rPr lang="en-US" sz="2200" b="0" i="0" u="none" strike="noStrike" baseline="0" dirty="0">
                <a:latin typeface="Arial" panose="020B0604020202020204" pitchFamily="34" charset="0"/>
                <a:cs typeface="Arial" panose="020B0604020202020204" pitchFamily="34" charset="0"/>
              </a:rPr>
              <a:t> axis and is called the </a:t>
            </a:r>
            <a:r>
              <a:rPr lang="en-US" sz="2200" b="1" i="0" u="none" strike="noStrike" baseline="0" dirty="0">
                <a:latin typeface="Arial" panose="020B0604020202020204" pitchFamily="34" charset="0"/>
                <a:cs typeface="Arial" panose="020B0604020202020204" pitchFamily="34" charset="0"/>
              </a:rPr>
              <a:t>true anomaly. </a:t>
            </a:r>
          </a:p>
          <a:p>
            <a:pPr algn="just"/>
            <a:r>
              <a:rPr lang="en-US" sz="2400" b="0" i="0" u="none" strike="noStrike" baseline="0" dirty="0">
                <a:latin typeface="WarnockPro-Regular"/>
              </a:rPr>
              <a:t>Since we defined the positive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0" i="0" u="none" strike="noStrike" baseline="0" dirty="0">
                <a:latin typeface="WarnockPro-Regular"/>
              </a:rPr>
              <a:t> axis so that it passes through the perigee,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ϕ</a:t>
            </a:r>
            <a:r>
              <a:rPr lang="en-US" sz="2400"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0" i="0" u="none" strike="noStrike" baseline="0" dirty="0">
                <a:latin typeface="WarnockPro-Regular"/>
              </a:rPr>
              <a:t> measures the angle from </a:t>
            </a:r>
            <a:r>
              <a:rPr lang="en-US" sz="2400" b="1" i="0" u="none" strike="noStrike" baseline="0" dirty="0">
                <a:latin typeface="WarnockPro-Regular"/>
              </a:rPr>
              <a:t>the perigee to the instantaneous position of the satellite.</a:t>
            </a:r>
          </a:p>
        </p:txBody>
      </p:sp>
      <p:pic>
        <p:nvPicPr>
          <p:cNvPr id="5" name="Picture 4">
            <a:extLst>
              <a:ext uri="{FF2B5EF4-FFF2-40B4-BE49-F238E27FC236}">
                <a16:creationId xmlns="" xmlns:a16="http://schemas.microsoft.com/office/drawing/2014/main" id="{34B11DE5-1C9B-4A14-AD0C-E878623991D1}"/>
              </a:ext>
            </a:extLst>
          </p:cNvPr>
          <p:cNvPicPr>
            <a:picLocks noChangeAspect="1"/>
          </p:cNvPicPr>
          <p:nvPr/>
        </p:nvPicPr>
        <p:blipFill>
          <a:blip r:embed="rId2"/>
          <a:stretch>
            <a:fillRect/>
          </a:stretch>
        </p:blipFill>
        <p:spPr>
          <a:xfrm>
            <a:off x="2815810" y="1323330"/>
            <a:ext cx="3474720" cy="874508"/>
          </a:xfrm>
          <a:prstGeom prst="rect">
            <a:avLst/>
          </a:prstGeom>
        </p:spPr>
      </p:pic>
      <p:pic>
        <p:nvPicPr>
          <p:cNvPr id="7" name="Picture 6">
            <a:extLst>
              <a:ext uri="{FF2B5EF4-FFF2-40B4-BE49-F238E27FC236}">
                <a16:creationId xmlns="" xmlns:a16="http://schemas.microsoft.com/office/drawing/2014/main" id="{8A768747-CC30-4C7E-B26D-7B5D26CA77F0}"/>
              </a:ext>
            </a:extLst>
          </p:cNvPr>
          <p:cNvPicPr>
            <a:picLocks noChangeAspect="1"/>
          </p:cNvPicPr>
          <p:nvPr/>
        </p:nvPicPr>
        <p:blipFill>
          <a:blip r:embed="rId3"/>
          <a:stretch>
            <a:fillRect/>
          </a:stretch>
        </p:blipFill>
        <p:spPr>
          <a:xfrm>
            <a:off x="8410685" y="1570670"/>
            <a:ext cx="822960" cy="379828"/>
          </a:xfrm>
          <a:prstGeom prst="rect">
            <a:avLst/>
          </a:prstGeom>
        </p:spPr>
      </p:pic>
      <p:pic>
        <p:nvPicPr>
          <p:cNvPr id="9" name="Picture 8">
            <a:extLst>
              <a:ext uri="{FF2B5EF4-FFF2-40B4-BE49-F238E27FC236}">
                <a16:creationId xmlns="" xmlns:a16="http://schemas.microsoft.com/office/drawing/2014/main" id="{83B93E5B-0EA5-46EE-91AA-F30D3C199B6B}"/>
              </a:ext>
            </a:extLst>
          </p:cNvPr>
          <p:cNvPicPr>
            <a:picLocks noChangeAspect="1"/>
          </p:cNvPicPr>
          <p:nvPr/>
        </p:nvPicPr>
        <p:blipFill>
          <a:blip r:embed="rId4"/>
          <a:stretch>
            <a:fillRect/>
          </a:stretch>
        </p:blipFill>
        <p:spPr>
          <a:xfrm>
            <a:off x="2815810" y="2319258"/>
            <a:ext cx="2286000" cy="533132"/>
          </a:xfrm>
          <a:prstGeom prst="rect">
            <a:avLst/>
          </a:prstGeom>
        </p:spPr>
      </p:pic>
      <p:pic>
        <p:nvPicPr>
          <p:cNvPr id="11" name="Picture 10">
            <a:extLst>
              <a:ext uri="{FF2B5EF4-FFF2-40B4-BE49-F238E27FC236}">
                <a16:creationId xmlns="" xmlns:a16="http://schemas.microsoft.com/office/drawing/2014/main" id="{FEA89AD5-F32E-4B65-AC2F-426A20FC8219}"/>
              </a:ext>
            </a:extLst>
          </p:cNvPr>
          <p:cNvPicPr>
            <a:picLocks noChangeAspect="1"/>
          </p:cNvPicPr>
          <p:nvPr/>
        </p:nvPicPr>
        <p:blipFill>
          <a:blip r:embed="rId5"/>
          <a:stretch>
            <a:fillRect/>
          </a:stretch>
        </p:blipFill>
        <p:spPr>
          <a:xfrm>
            <a:off x="8484613" y="2397388"/>
            <a:ext cx="731520" cy="334996"/>
          </a:xfrm>
          <a:prstGeom prst="rect">
            <a:avLst/>
          </a:prstGeom>
        </p:spPr>
      </p:pic>
      <p:pic>
        <p:nvPicPr>
          <p:cNvPr id="13" name="Picture 12">
            <a:extLst>
              <a:ext uri="{FF2B5EF4-FFF2-40B4-BE49-F238E27FC236}">
                <a16:creationId xmlns="" xmlns:a16="http://schemas.microsoft.com/office/drawing/2014/main" id="{D3695450-85D9-4F9D-86BE-A421B63CE489}"/>
              </a:ext>
            </a:extLst>
          </p:cNvPr>
          <p:cNvPicPr>
            <a:picLocks noChangeAspect="1"/>
          </p:cNvPicPr>
          <p:nvPr/>
        </p:nvPicPr>
        <p:blipFill>
          <a:blip r:embed="rId6"/>
          <a:stretch>
            <a:fillRect/>
          </a:stretch>
        </p:blipFill>
        <p:spPr>
          <a:xfrm>
            <a:off x="2765328" y="3324898"/>
            <a:ext cx="2651760" cy="995382"/>
          </a:xfrm>
          <a:prstGeom prst="rect">
            <a:avLst/>
          </a:prstGeom>
        </p:spPr>
      </p:pic>
      <p:pic>
        <p:nvPicPr>
          <p:cNvPr id="15" name="Picture 14">
            <a:extLst>
              <a:ext uri="{FF2B5EF4-FFF2-40B4-BE49-F238E27FC236}">
                <a16:creationId xmlns="" xmlns:a16="http://schemas.microsoft.com/office/drawing/2014/main" id="{FFD488A7-F957-4707-BF5E-B1C9CA3891B4}"/>
              </a:ext>
            </a:extLst>
          </p:cNvPr>
          <p:cNvPicPr>
            <a:picLocks noChangeAspect="1"/>
          </p:cNvPicPr>
          <p:nvPr/>
        </p:nvPicPr>
        <p:blipFill>
          <a:blip r:embed="rId7"/>
          <a:stretch>
            <a:fillRect/>
          </a:stretch>
        </p:blipFill>
        <p:spPr>
          <a:xfrm>
            <a:off x="8410685" y="3599471"/>
            <a:ext cx="822960" cy="374740"/>
          </a:xfrm>
          <a:prstGeom prst="rect">
            <a:avLst/>
          </a:prstGeom>
        </p:spPr>
      </p:pic>
    </p:spTree>
    <p:extLst>
      <p:ext uri="{BB962C8B-B14F-4D97-AF65-F5344CB8AC3E}">
        <p14:creationId xmlns:p14="http://schemas.microsoft.com/office/powerpoint/2010/main" val="1216953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5A9D772-8CDB-4D79-951F-73CA3551BDE9}"/>
              </a:ext>
            </a:extLst>
          </p:cNvPr>
          <p:cNvSpPr>
            <a:spLocks noGrp="1"/>
          </p:cNvSpPr>
          <p:nvPr>
            <p:ph idx="1"/>
          </p:nvPr>
        </p:nvSpPr>
        <p:spPr>
          <a:xfrm>
            <a:off x="838200" y="815926"/>
            <a:ext cx="10515600" cy="5361037"/>
          </a:xfrm>
        </p:spPr>
        <p:txBody>
          <a:bodyPr>
            <a:normAutofit/>
          </a:bodyPr>
          <a:lstStyle/>
          <a:p>
            <a:pPr algn="l"/>
            <a:r>
              <a:rPr lang="en-US" sz="2200" b="0" i="0" u="none" strike="noStrike" baseline="0" dirty="0">
                <a:latin typeface="Arial" panose="020B0604020202020204" pitchFamily="34" charset="0"/>
                <a:cs typeface="Arial" panose="020B0604020202020204" pitchFamily="34" charset="0"/>
              </a:rPr>
              <a:t>The rectangular coordinates of the satellite are given by</a:t>
            </a: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CB6C71CC-10AD-4094-AD2A-8D7F7051C663}"/>
              </a:ext>
            </a:extLst>
          </p:cNvPr>
          <p:cNvPicPr>
            <a:picLocks noChangeAspect="1"/>
          </p:cNvPicPr>
          <p:nvPr/>
        </p:nvPicPr>
        <p:blipFill>
          <a:blip r:embed="rId2"/>
          <a:stretch>
            <a:fillRect/>
          </a:stretch>
        </p:blipFill>
        <p:spPr>
          <a:xfrm>
            <a:off x="2563617" y="1379952"/>
            <a:ext cx="2194560" cy="1005508"/>
          </a:xfrm>
          <a:prstGeom prst="rect">
            <a:avLst/>
          </a:prstGeom>
        </p:spPr>
      </p:pic>
      <p:pic>
        <p:nvPicPr>
          <p:cNvPr id="7" name="Picture 6">
            <a:extLst>
              <a:ext uri="{FF2B5EF4-FFF2-40B4-BE49-F238E27FC236}">
                <a16:creationId xmlns="" xmlns:a16="http://schemas.microsoft.com/office/drawing/2014/main" id="{30225FC9-663D-41C2-B1F0-0E6DB4278FA1}"/>
              </a:ext>
            </a:extLst>
          </p:cNvPr>
          <p:cNvPicPr>
            <a:picLocks noChangeAspect="1"/>
          </p:cNvPicPr>
          <p:nvPr/>
        </p:nvPicPr>
        <p:blipFill>
          <a:blip r:embed="rId3"/>
          <a:stretch>
            <a:fillRect/>
          </a:stretch>
        </p:blipFill>
        <p:spPr>
          <a:xfrm>
            <a:off x="8495348" y="1405723"/>
            <a:ext cx="914400" cy="930166"/>
          </a:xfrm>
          <a:prstGeom prst="rect">
            <a:avLst/>
          </a:prstGeom>
        </p:spPr>
      </p:pic>
      <p:sp>
        <p:nvSpPr>
          <p:cNvPr id="9" name="TextBox 8">
            <a:extLst>
              <a:ext uri="{FF2B5EF4-FFF2-40B4-BE49-F238E27FC236}">
                <a16:creationId xmlns="" xmlns:a16="http://schemas.microsoft.com/office/drawing/2014/main" id="{3E3932DB-E2D9-41C8-BE0F-DFDBA6C39DD2}"/>
              </a:ext>
            </a:extLst>
          </p:cNvPr>
          <p:cNvSpPr txBox="1"/>
          <p:nvPr/>
        </p:nvSpPr>
        <p:spPr>
          <a:xfrm>
            <a:off x="838200" y="2782687"/>
            <a:ext cx="10230730" cy="1200329"/>
          </a:xfrm>
          <a:prstGeom prst="rect">
            <a:avLst/>
          </a:prstGeom>
          <a:noFill/>
        </p:spPr>
        <p:txBody>
          <a:bodyPr wrap="square">
            <a:spAutoFit/>
          </a:bodyPr>
          <a:lstStyle/>
          <a:p>
            <a:pPr marL="285750" indent="-28575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As noted earlier, the orbital period </a:t>
            </a:r>
            <a:r>
              <a:rPr lang="en-US" sz="2200" b="1" i="1" u="none" strike="noStrike" baseline="0" dirty="0">
                <a:latin typeface="Arial" panose="020B0604020202020204" pitchFamily="34" charset="0"/>
                <a:cs typeface="Arial" panose="020B0604020202020204" pitchFamily="34" charset="0"/>
              </a:rPr>
              <a:t>T</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is the time for the satellite to complete a revolution in inertial space, traveling a total of </a:t>
            </a:r>
            <a:r>
              <a:rPr lang="en-US" sz="2200" b="1" i="0" u="none" strike="noStrike" baseline="0" dirty="0">
                <a:latin typeface="Arial" panose="020B0604020202020204" pitchFamily="34" charset="0"/>
                <a:cs typeface="Arial" panose="020B0604020202020204" pitchFamily="34" charset="0"/>
              </a:rPr>
              <a:t>2</a:t>
            </a:r>
            <a:r>
              <a:rPr lang="en-US" sz="2200" b="1" i="1" u="none" strike="noStrike" baseline="0" dirty="0">
                <a:latin typeface="Arial" panose="020B0604020202020204" pitchFamily="34" charset="0"/>
                <a:cs typeface="Arial" panose="020B0604020202020204" pitchFamily="34" charset="0"/>
              </a:rPr>
              <a:t>π </a:t>
            </a:r>
            <a:r>
              <a:rPr lang="en-US" sz="2200" b="1" i="0" u="none" strike="noStrike" baseline="0" dirty="0">
                <a:latin typeface="Arial" panose="020B0604020202020204" pitchFamily="34" charset="0"/>
                <a:cs typeface="Arial" panose="020B0604020202020204" pitchFamily="34" charset="0"/>
              </a:rPr>
              <a:t>radians</a:t>
            </a:r>
            <a:r>
              <a:rPr lang="en-US" sz="2200" b="0" i="0" u="none" strike="noStrike" baseline="0" dirty="0">
                <a:latin typeface="Arial" panose="020B0604020202020204" pitchFamily="34" charset="0"/>
                <a:cs typeface="Arial" panose="020B0604020202020204" pitchFamily="34" charset="0"/>
              </a:rPr>
              <a:t>. The average angular velocity </a:t>
            </a:r>
            <a:r>
              <a:rPr lang="en-US" sz="2800" b="1" i="1" u="none" strike="noStrike" baseline="0" dirty="0">
                <a:latin typeface="Times New Roman" panose="02020603050405020304" pitchFamily="18" charset="0"/>
                <a:cs typeface="Times New Roman" panose="02020603050405020304" pitchFamily="18" charset="0"/>
              </a:rPr>
              <a:t>η</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is thus:</a:t>
            </a:r>
          </a:p>
        </p:txBody>
      </p:sp>
      <p:pic>
        <p:nvPicPr>
          <p:cNvPr id="11" name="Picture 10">
            <a:extLst>
              <a:ext uri="{FF2B5EF4-FFF2-40B4-BE49-F238E27FC236}">
                <a16:creationId xmlns="" xmlns:a16="http://schemas.microsoft.com/office/drawing/2014/main" id="{369BD7CE-97A6-4016-9036-5934D732873D}"/>
              </a:ext>
            </a:extLst>
          </p:cNvPr>
          <p:cNvPicPr>
            <a:picLocks noChangeAspect="1"/>
          </p:cNvPicPr>
          <p:nvPr/>
        </p:nvPicPr>
        <p:blipFill>
          <a:blip r:embed="rId4"/>
          <a:stretch>
            <a:fillRect/>
          </a:stretch>
        </p:blipFill>
        <p:spPr>
          <a:xfrm>
            <a:off x="2676744" y="4206973"/>
            <a:ext cx="4114800" cy="574342"/>
          </a:xfrm>
          <a:prstGeom prst="rect">
            <a:avLst/>
          </a:prstGeom>
        </p:spPr>
      </p:pic>
      <p:pic>
        <p:nvPicPr>
          <p:cNvPr id="13" name="Picture 12">
            <a:extLst>
              <a:ext uri="{FF2B5EF4-FFF2-40B4-BE49-F238E27FC236}">
                <a16:creationId xmlns="" xmlns:a16="http://schemas.microsoft.com/office/drawing/2014/main" id="{F0D9DC96-F3DC-4B22-B71B-0F88B60B50A6}"/>
              </a:ext>
            </a:extLst>
          </p:cNvPr>
          <p:cNvPicPr>
            <a:picLocks noChangeAspect="1"/>
          </p:cNvPicPr>
          <p:nvPr/>
        </p:nvPicPr>
        <p:blipFill>
          <a:blip r:embed="rId5"/>
          <a:stretch>
            <a:fillRect/>
          </a:stretch>
        </p:blipFill>
        <p:spPr>
          <a:xfrm>
            <a:off x="8642618" y="4201992"/>
            <a:ext cx="822960" cy="396518"/>
          </a:xfrm>
          <a:prstGeom prst="rect">
            <a:avLst/>
          </a:prstGeom>
        </p:spPr>
      </p:pic>
      <p:sp>
        <p:nvSpPr>
          <p:cNvPr id="15" name="TextBox 14">
            <a:extLst>
              <a:ext uri="{FF2B5EF4-FFF2-40B4-BE49-F238E27FC236}">
                <a16:creationId xmlns="" xmlns:a16="http://schemas.microsoft.com/office/drawing/2014/main" id="{88469106-4CC2-44A7-850A-C712701ED4C1}"/>
              </a:ext>
            </a:extLst>
          </p:cNvPr>
          <p:cNvSpPr txBox="1"/>
          <p:nvPr/>
        </p:nvSpPr>
        <p:spPr>
          <a:xfrm>
            <a:off x="838200" y="5188546"/>
            <a:ext cx="10230730" cy="769441"/>
          </a:xfrm>
          <a:prstGeom prst="rect">
            <a:avLst/>
          </a:prstGeom>
          <a:noFill/>
        </p:spPr>
        <p:txBody>
          <a:bodyPr wrap="square">
            <a:spAutoFit/>
          </a:bodyPr>
          <a:lstStyle/>
          <a:p>
            <a:pPr marL="342900" indent="-34290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If the orbit is an ellipse, the instantaneous angular velocity will vary with the position of the satellite around the orbit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089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2560078-2ACA-4AC3-8365-0E2A3C4E255C}"/>
              </a:ext>
            </a:extLst>
          </p:cNvPr>
          <p:cNvSpPr txBox="1"/>
          <p:nvPr/>
        </p:nvSpPr>
        <p:spPr>
          <a:xfrm>
            <a:off x="745588" y="399159"/>
            <a:ext cx="5350412" cy="4939814"/>
          </a:xfrm>
          <a:prstGeom prst="rect">
            <a:avLst/>
          </a:prstGeom>
          <a:noFill/>
        </p:spPr>
        <p:txBody>
          <a:bodyPr wrap="square">
            <a:spAutoFit/>
          </a:bodyPr>
          <a:lstStyle/>
          <a:p>
            <a:pPr marL="342900" indent="-342900" algn="just">
              <a:buFont typeface="Arial" panose="020B0604020202020204" pitchFamily="34" charset="0"/>
              <a:buChar char="•"/>
            </a:pPr>
            <a:r>
              <a:rPr lang="en-US" sz="2100" b="0" i="0" u="none" strike="noStrike" baseline="0" dirty="0">
                <a:latin typeface="Arial" panose="020B0604020202020204" pitchFamily="34" charset="0"/>
                <a:cs typeface="Arial" panose="020B0604020202020204" pitchFamily="34" charset="0"/>
              </a:rPr>
              <a:t>If we enclose the elliptical orbit with a circumscribed circle of radius </a:t>
            </a:r>
            <a:r>
              <a:rPr lang="en-US" sz="2100" b="0" i="1" u="none" strike="noStrike" baseline="0" dirty="0">
                <a:latin typeface="Arial" panose="020B0604020202020204" pitchFamily="34" charset="0"/>
                <a:cs typeface="Arial" panose="020B0604020202020204" pitchFamily="34" charset="0"/>
              </a:rPr>
              <a:t>a </a:t>
            </a:r>
            <a:r>
              <a:rPr lang="en-US" sz="2100" b="0" i="0" u="none" strike="noStrike" baseline="0" dirty="0">
                <a:latin typeface="Arial" panose="020B0604020202020204" pitchFamily="34" charset="0"/>
                <a:cs typeface="Arial" panose="020B0604020202020204" pitchFamily="34" charset="0"/>
              </a:rPr>
              <a:t>(see Figure 2.7), then an object going around the circumscribed circle with a constant </a:t>
            </a:r>
            <a:r>
              <a:rPr lang="en-US" sz="2100" b="1" i="1" u="none" strike="noStrike" baseline="0" dirty="0">
                <a:latin typeface="Arial" panose="020B0604020202020204" pitchFamily="34" charset="0"/>
                <a:cs typeface="Arial" panose="020B0604020202020204" pitchFamily="34" charset="0"/>
              </a:rPr>
              <a:t>angular velocity </a:t>
            </a:r>
            <a:r>
              <a:rPr lang="en-US" sz="2400" b="1" i="1" u="none" strike="noStrike" baseline="0" dirty="0">
                <a:latin typeface="Times New Roman" panose="02020603050405020304" pitchFamily="18" charset="0"/>
                <a:cs typeface="Times New Roman" panose="02020603050405020304" pitchFamily="18" charset="0"/>
              </a:rPr>
              <a:t>η</a:t>
            </a:r>
            <a:r>
              <a:rPr lang="en-US" sz="2100" b="1" i="1" u="none" strike="noStrike" baseline="0" dirty="0">
                <a:latin typeface="Arial" panose="020B0604020202020204" pitchFamily="34" charset="0"/>
                <a:cs typeface="Arial" panose="020B0604020202020204" pitchFamily="34" charset="0"/>
              </a:rPr>
              <a:t> </a:t>
            </a:r>
            <a:r>
              <a:rPr lang="en-US" sz="2100" b="0" i="0" u="none" strike="noStrike" baseline="0" dirty="0">
                <a:latin typeface="Arial" panose="020B0604020202020204" pitchFamily="34" charset="0"/>
                <a:cs typeface="Arial" panose="020B0604020202020204" pitchFamily="34" charset="0"/>
              </a:rPr>
              <a:t>would complete one revolution in exactly the same</a:t>
            </a:r>
            <a:r>
              <a:rPr lang="en-US" sz="2100" dirty="0">
                <a:latin typeface="Arial" panose="020B0604020202020204" pitchFamily="34" charset="0"/>
                <a:cs typeface="Arial" panose="020B0604020202020204" pitchFamily="34" charset="0"/>
              </a:rPr>
              <a:t> </a:t>
            </a:r>
            <a:r>
              <a:rPr lang="en-US" sz="2100" b="0" i="0" u="none" strike="noStrike" baseline="0" dirty="0">
                <a:latin typeface="Arial" panose="020B0604020202020204" pitchFamily="34" charset="0"/>
                <a:cs typeface="Arial" panose="020B0604020202020204" pitchFamily="34" charset="0"/>
              </a:rPr>
              <a:t>period </a:t>
            </a:r>
            <a:r>
              <a:rPr lang="en-US" sz="2100" b="0" i="1" u="none" strike="noStrike" baseline="0" dirty="0">
                <a:latin typeface="Arial" panose="020B0604020202020204" pitchFamily="34" charset="0"/>
                <a:cs typeface="Arial" panose="020B0604020202020204" pitchFamily="34" charset="0"/>
              </a:rPr>
              <a:t>T </a:t>
            </a:r>
            <a:r>
              <a:rPr lang="en-US" sz="2100" b="0" i="0" u="none" strike="noStrike" baseline="0" dirty="0">
                <a:latin typeface="Arial" panose="020B0604020202020204" pitchFamily="34" charset="0"/>
                <a:cs typeface="Arial" panose="020B0604020202020204" pitchFamily="34" charset="0"/>
              </a:rPr>
              <a:t>as the satellite requires to complete one (elliptical) orbital revolution.</a:t>
            </a:r>
          </a:p>
          <a:p>
            <a:pPr marL="342900" indent="-342900" algn="just">
              <a:buFont typeface="Arial" panose="020B0604020202020204" pitchFamily="34" charset="0"/>
              <a:buChar char="•"/>
            </a:pPr>
            <a:r>
              <a:rPr lang="en-US" sz="2100" b="0" i="0" u="none" strike="noStrike" baseline="0" dirty="0">
                <a:latin typeface="Arial" panose="020B0604020202020204" pitchFamily="34" charset="0"/>
                <a:cs typeface="Arial" panose="020B0604020202020204" pitchFamily="34" charset="0"/>
              </a:rPr>
              <a:t>Consider the geometry of the circumscribed circle as shown in Figure 2.7. </a:t>
            </a:r>
          </a:p>
          <a:p>
            <a:pPr marL="342900" indent="-342900" algn="just">
              <a:buFont typeface="Arial" panose="020B0604020202020204" pitchFamily="34" charset="0"/>
              <a:buChar char="•"/>
            </a:pPr>
            <a:r>
              <a:rPr lang="en-US" sz="2100" b="0" i="0" u="none" strike="noStrike" baseline="0" dirty="0">
                <a:latin typeface="Arial" panose="020B0604020202020204" pitchFamily="34" charset="0"/>
                <a:cs typeface="Arial" panose="020B0604020202020204" pitchFamily="34" charset="0"/>
              </a:rPr>
              <a:t>Locate the point (indicated as </a:t>
            </a:r>
            <a:r>
              <a:rPr lang="en-US" sz="2100" b="0" i="1" u="none" strike="noStrike" baseline="0" dirty="0">
                <a:latin typeface="Arial" panose="020B0604020202020204" pitchFamily="34" charset="0"/>
                <a:cs typeface="Arial" panose="020B0604020202020204" pitchFamily="34" charset="0"/>
              </a:rPr>
              <a:t>A</a:t>
            </a:r>
            <a:r>
              <a:rPr lang="en-US" sz="2100" b="0" i="0" u="none" strike="noStrike" baseline="0" dirty="0">
                <a:latin typeface="Arial" panose="020B0604020202020204" pitchFamily="34" charset="0"/>
                <a:cs typeface="Arial" panose="020B0604020202020204" pitchFamily="34" charset="0"/>
              </a:rPr>
              <a:t>) where a vertical line drawn through the position of the satellite intersects the circumscribed circle. </a:t>
            </a:r>
          </a:p>
        </p:txBody>
      </p:sp>
      <p:pic>
        <p:nvPicPr>
          <p:cNvPr id="7" name="Picture 6">
            <a:extLst>
              <a:ext uri="{FF2B5EF4-FFF2-40B4-BE49-F238E27FC236}">
                <a16:creationId xmlns="" xmlns:a16="http://schemas.microsoft.com/office/drawing/2014/main" id="{B0A1F967-FF6F-4002-B60F-DF22FE60DFC6}"/>
              </a:ext>
            </a:extLst>
          </p:cNvPr>
          <p:cNvPicPr>
            <a:picLocks noChangeAspect="1"/>
          </p:cNvPicPr>
          <p:nvPr/>
        </p:nvPicPr>
        <p:blipFill>
          <a:blip r:embed="rId2"/>
          <a:stretch>
            <a:fillRect/>
          </a:stretch>
        </p:blipFill>
        <p:spPr>
          <a:xfrm>
            <a:off x="6286500" y="257463"/>
            <a:ext cx="5715000" cy="5105400"/>
          </a:xfrm>
          <a:prstGeom prst="rect">
            <a:avLst/>
          </a:prstGeom>
        </p:spPr>
      </p:pic>
      <p:pic>
        <p:nvPicPr>
          <p:cNvPr id="9" name="Picture 8">
            <a:extLst>
              <a:ext uri="{FF2B5EF4-FFF2-40B4-BE49-F238E27FC236}">
                <a16:creationId xmlns="" xmlns:a16="http://schemas.microsoft.com/office/drawing/2014/main" id="{A2D60EE3-B9DC-41FC-A6A5-621D57CB167A}"/>
              </a:ext>
            </a:extLst>
          </p:cNvPr>
          <p:cNvPicPr>
            <a:picLocks noChangeAspect="1"/>
          </p:cNvPicPr>
          <p:nvPr/>
        </p:nvPicPr>
        <p:blipFill>
          <a:blip r:embed="rId3"/>
          <a:stretch>
            <a:fillRect/>
          </a:stretch>
        </p:blipFill>
        <p:spPr>
          <a:xfrm>
            <a:off x="2766060" y="5433203"/>
            <a:ext cx="9235440" cy="1306116"/>
          </a:xfrm>
          <a:prstGeom prst="rect">
            <a:avLst/>
          </a:prstGeom>
        </p:spPr>
      </p:pic>
    </p:spTree>
    <p:extLst>
      <p:ext uri="{BB962C8B-B14F-4D97-AF65-F5344CB8AC3E}">
        <p14:creationId xmlns:p14="http://schemas.microsoft.com/office/powerpoint/2010/main" val="2070857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68C4347-566B-4910-9A3F-227D61B79BAC}"/>
              </a:ext>
            </a:extLst>
          </p:cNvPr>
          <p:cNvSpPr>
            <a:spLocks noGrp="1"/>
          </p:cNvSpPr>
          <p:nvPr>
            <p:ph idx="1"/>
          </p:nvPr>
        </p:nvSpPr>
        <p:spPr>
          <a:xfrm>
            <a:off x="838200" y="675249"/>
            <a:ext cx="10515600" cy="1465510"/>
          </a:xfrm>
        </p:spPr>
        <p:txBody>
          <a:bodyPr>
            <a:normAutofit/>
          </a:bodyPr>
          <a:lstStyle/>
          <a:p>
            <a:r>
              <a:rPr lang="en-US" sz="2200" b="0" i="0" u="none" strike="noStrike" baseline="0" dirty="0">
                <a:latin typeface="Arial" panose="020B0604020202020204" pitchFamily="34" charset="0"/>
                <a:cs typeface="Arial" panose="020B0604020202020204" pitchFamily="34" charset="0"/>
              </a:rPr>
              <a:t>A line from the center of the ellipse (</a:t>
            </a:r>
            <a:r>
              <a:rPr lang="en-US" sz="2200" b="0" i="1" u="none" strike="noStrike" baseline="0" dirty="0">
                <a:latin typeface="Arial" panose="020B0604020202020204" pitchFamily="34" charset="0"/>
                <a:cs typeface="Arial" panose="020B0604020202020204" pitchFamily="34" charset="0"/>
              </a:rPr>
              <a:t>C</a:t>
            </a:r>
            <a:r>
              <a:rPr lang="en-US" sz="2200" b="0" i="0" u="none" strike="noStrike" baseline="0" dirty="0">
                <a:latin typeface="Arial" panose="020B0604020202020204" pitchFamily="34" charset="0"/>
                <a:cs typeface="Arial" panose="020B0604020202020204" pitchFamily="34" charset="0"/>
              </a:rPr>
              <a:t>) to this point (</a:t>
            </a:r>
            <a:r>
              <a:rPr lang="en-US" sz="2200" b="1" i="1" u="none" strike="noStrike" baseline="0" dirty="0">
                <a:latin typeface="Times New Roman" panose="02020603050405020304" pitchFamily="18" charset="0"/>
                <a:cs typeface="Times New Roman" panose="02020603050405020304" pitchFamily="18" charset="0"/>
              </a:rPr>
              <a:t>A</a:t>
            </a:r>
            <a:r>
              <a:rPr lang="en-US" sz="2200" b="0" i="0" u="none" strike="noStrike" baseline="0" dirty="0">
                <a:latin typeface="Arial" panose="020B0604020202020204" pitchFamily="34" charset="0"/>
                <a:cs typeface="Arial" panose="020B0604020202020204" pitchFamily="34" charset="0"/>
              </a:rPr>
              <a:t>) makes an angle </a:t>
            </a:r>
            <a:r>
              <a:rPr lang="en-US" sz="2200" b="1" i="0" u="none" strike="noStrike" baseline="0" dirty="0">
                <a:latin typeface="Times New Roman" panose="02020603050405020304" pitchFamily="18" charset="0"/>
                <a:cs typeface="Times New Roman" panose="02020603050405020304" pitchFamily="18" charset="0"/>
              </a:rPr>
              <a:t>E</a:t>
            </a:r>
            <a:r>
              <a:rPr lang="en-US" sz="2200" b="0" i="0" u="none" strike="noStrike" baseline="0" dirty="0">
                <a:latin typeface="Arial" panose="020B0604020202020204" pitchFamily="34" charset="0"/>
                <a:cs typeface="Arial" panose="020B0604020202020204" pitchFamily="34" charset="0"/>
              </a:rPr>
              <a:t> (called </a:t>
            </a:r>
            <a:r>
              <a:rPr lang="en-US" sz="2200" b="1" i="1" u="none" strike="noStrike" baseline="0" dirty="0">
                <a:latin typeface="Arial" panose="020B0604020202020204" pitchFamily="34" charset="0"/>
                <a:cs typeface="Arial" panose="020B0604020202020204" pitchFamily="34" charset="0"/>
              </a:rPr>
              <a:t>eccentric anomaly</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of the satellite) with the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Arial" panose="020B0604020202020204" pitchFamily="34" charset="0"/>
                <a:cs typeface="Arial" panose="020B0604020202020204" pitchFamily="34" charset="0"/>
              </a:rPr>
              <a:t> axis. It is related to the radius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Arial" panose="020B0604020202020204" pitchFamily="34" charset="0"/>
                <a:cs typeface="Arial" panose="020B0604020202020204" pitchFamily="34" charset="0"/>
              </a:rPr>
              <a:t> by:</a:t>
            </a:r>
            <a:endParaRPr lang="en-US" sz="2200" dirty="0">
              <a:latin typeface="Arial" panose="020B0604020202020204" pitchFamily="34" charset="0"/>
              <a:cs typeface="Arial" panose="020B0604020202020204" pitchFamily="34" charset="0"/>
            </a:endParaRPr>
          </a:p>
          <a:p>
            <a:endParaRPr lang="en-US" sz="2200" dirty="0"/>
          </a:p>
        </p:txBody>
      </p:sp>
      <p:pic>
        <p:nvPicPr>
          <p:cNvPr id="7" name="Picture 6">
            <a:extLst>
              <a:ext uri="{FF2B5EF4-FFF2-40B4-BE49-F238E27FC236}">
                <a16:creationId xmlns="" xmlns:a16="http://schemas.microsoft.com/office/drawing/2014/main" id="{ED9B6295-1CD1-4E2C-ABD1-A4CED1618CAE}"/>
              </a:ext>
            </a:extLst>
          </p:cNvPr>
          <p:cNvPicPr>
            <a:picLocks noChangeAspect="1"/>
          </p:cNvPicPr>
          <p:nvPr/>
        </p:nvPicPr>
        <p:blipFill>
          <a:blip r:embed="rId2"/>
          <a:stretch>
            <a:fillRect/>
          </a:stretch>
        </p:blipFill>
        <p:spPr>
          <a:xfrm>
            <a:off x="2426750" y="1680432"/>
            <a:ext cx="2834640" cy="460327"/>
          </a:xfrm>
          <a:prstGeom prst="rect">
            <a:avLst/>
          </a:prstGeom>
        </p:spPr>
      </p:pic>
      <p:pic>
        <p:nvPicPr>
          <p:cNvPr id="9" name="Picture 8">
            <a:extLst>
              <a:ext uri="{FF2B5EF4-FFF2-40B4-BE49-F238E27FC236}">
                <a16:creationId xmlns="" xmlns:a16="http://schemas.microsoft.com/office/drawing/2014/main" id="{C1374194-3773-4F65-AC5F-88920151F441}"/>
              </a:ext>
            </a:extLst>
          </p:cNvPr>
          <p:cNvPicPr>
            <a:picLocks noChangeAspect="1"/>
          </p:cNvPicPr>
          <p:nvPr/>
        </p:nvPicPr>
        <p:blipFill>
          <a:blip r:embed="rId3"/>
          <a:stretch>
            <a:fillRect/>
          </a:stretch>
        </p:blipFill>
        <p:spPr>
          <a:xfrm>
            <a:off x="8558176" y="1730121"/>
            <a:ext cx="822960" cy="360948"/>
          </a:xfrm>
          <a:prstGeom prst="rect">
            <a:avLst/>
          </a:prstGeom>
        </p:spPr>
      </p:pic>
      <p:sp>
        <p:nvSpPr>
          <p:cNvPr id="11" name="TextBox 10">
            <a:extLst>
              <a:ext uri="{FF2B5EF4-FFF2-40B4-BE49-F238E27FC236}">
                <a16:creationId xmlns="" xmlns:a16="http://schemas.microsoft.com/office/drawing/2014/main" id="{CD98AEA2-8696-4E0E-93EC-449D3BD54A6E}"/>
              </a:ext>
            </a:extLst>
          </p:cNvPr>
          <p:cNvSpPr txBox="1"/>
          <p:nvPr/>
        </p:nvSpPr>
        <p:spPr>
          <a:xfrm>
            <a:off x="838200" y="2346676"/>
            <a:ext cx="6098344" cy="430887"/>
          </a:xfrm>
          <a:prstGeom prst="rect">
            <a:avLst/>
          </a:prstGeom>
          <a:noFill/>
        </p:spPr>
        <p:txBody>
          <a:bodyPr wrap="square">
            <a:spAutoFit/>
          </a:bodyPr>
          <a:lstStyle/>
          <a:p>
            <a:pPr marL="285750" indent="-285750">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Thus</a:t>
            </a:r>
            <a:endParaRPr lang="en-US" sz="2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C424F7F5-F06D-49C8-A4BF-2715F51E4DFD}"/>
              </a:ext>
            </a:extLst>
          </p:cNvPr>
          <p:cNvPicPr>
            <a:picLocks noChangeAspect="1"/>
          </p:cNvPicPr>
          <p:nvPr/>
        </p:nvPicPr>
        <p:blipFill>
          <a:blip r:embed="rId4"/>
          <a:stretch>
            <a:fillRect/>
          </a:stretch>
        </p:blipFill>
        <p:spPr>
          <a:xfrm>
            <a:off x="2426750" y="2777563"/>
            <a:ext cx="2834640" cy="465261"/>
          </a:xfrm>
          <a:prstGeom prst="rect">
            <a:avLst/>
          </a:prstGeom>
        </p:spPr>
      </p:pic>
      <p:pic>
        <p:nvPicPr>
          <p:cNvPr id="15" name="Picture 14">
            <a:extLst>
              <a:ext uri="{FF2B5EF4-FFF2-40B4-BE49-F238E27FC236}">
                <a16:creationId xmlns="" xmlns:a16="http://schemas.microsoft.com/office/drawing/2014/main" id="{2547DB09-CE91-4212-BFC3-7EA885FD7141}"/>
              </a:ext>
            </a:extLst>
          </p:cNvPr>
          <p:cNvPicPr>
            <a:picLocks noChangeAspect="1"/>
          </p:cNvPicPr>
          <p:nvPr/>
        </p:nvPicPr>
        <p:blipFill>
          <a:blip r:embed="rId5"/>
          <a:stretch>
            <a:fillRect/>
          </a:stretch>
        </p:blipFill>
        <p:spPr>
          <a:xfrm>
            <a:off x="8558176" y="2837518"/>
            <a:ext cx="822960" cy="345350"/>
          </a:xfrm>
          <a:prstGeom prst="rect">
            <a:avLst/>
          </a:prstGeom>
        </p:spPr>
      </p:pic>
      <p:sp>
        <p:nvSpPr>
          <p:cNvPr id="17" name="TextBox 16">
            <a:extLst>
              <a:ext uri="{FF2B5EF4-FFF2-40B4-BE49-F238E27FC236}">
                <a16:creationId xmlns="" xmlns:a16="http://schemas.microsoft.com/office/drawing/2014/main" id="{87824EA2-AADB-44B8-A51E-ECCA37BED359}"/>
              </a:ext>
            </a:extLst>
          </p:cNvPr>
          <p:cNvSpPr txBox="1"/>
          <p:nvPr/>
        </p:nvSpPr>
        <p:spPr>
          <a:xfrm>
            <a:off x="838200" y="3399211"/>
            <a:ext cx="10515600" cy="800219"/>
          </a:xfrm>
          <a:prstGeom prst="rect">
            <a:avLst/>
          </a:prstGeom>
          <a:noFill/>
        </p:spPr>
        <p:txBody>
          <a:bodyPr wrap="square">
            <a:spAutoFit/>
          </a:bodyPr>
          <a:lstStyle/>
          <a:p>
            <a:pPr marL="285750" indent="-28575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We can also develop an expression that relates eccentric anomaly </a:t>
            </a:r>
            <a:r>
              <a:rPr lang="en-US" sz="2200" b="1" i="1" u="none" strike="noStrike" baseline="0" dirty="0">
                <a:latin typeface="Times New Roman" panose="02020603050405020304" pitchFamily="18" charset="0"/>
                <a:cs typeface="Times New Roman" panose="02020603050405020304" pitchFamily="18" charset="0"/>
              </a:rPr>
              <a:t>E</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to the average angular velocity </a:t>
            </a:r>
            <a:r>
              <a:rPr lang="en-US" sz="2400" b="1" i="1" u="none" strike="noStrike" baseline="0" dirty="0">
                <a:latin typeface="Times New Roman" panose="02020603050405020304" pitchFamily="18" charset="0"/>
                <a:cs typeface="Times New Roman" panose="02020603050405020304" pitchFamily="18" charset="0"/>
              </a:rPr>
              <a:t>η</a:t>
            </a:r>
            <a:r>
              <a:rPr lang="en-US" sz="2200" b="0" i="0" u="none" strike="noStrike" baseline="0" dirty="0">
                <a:latin typeface="Arial" panose="020B0604020202020204" pitchFamily="34" charset="0"/>
                <a:cs typeface="Arial" panose="020B0604020202020204" pitchFamily="34" charset="0"/>
              </a:rPr>
              <a:t>, which yields:</a:t>
            </a:r>
            <a:endParaRPr lang="en-US" sz="22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 xmlns:a16="http://schemas.microsoft.com/office/drawing/2014/main" id="{8296B609-D0C8-4272-B863-639DB7D02834}"/>
              </a:ext>
            </a:extLst>
          </p:cNvPr>
          <p:cNvPicPr>
            <a:picLocks noChangeAspect="1"/>
          </p:cNvPicPr>
          <p:nvPr/>
        </p:nvPicPr>
        <p:blipFill>
          <a:blip r:embed="rId6"/>
          <a:stretch>
            <a:fillRect/>
          </a:stretch>
        </p:blipFill>
        <p:spPr>
          <a:xfrm>
            <a:off x="2426750" y="4245923"/>
            <a:ext cx="3200400" cy="510705"/>
          </a:xfrm>
          <a:prstGeom prst="rect">
            <a:avLst/>
          </a:prstGeom>
        </p:spPr>
      </p:pic>
      <p:pic>
        <p:nvPicPr>
          <p:cNvPr id="21" name="Picture 20">
            <a:extLst>
              <a:ext uri="{FF2B5EF4-FFF2-40B4-BE49-F238E27FC236}">
                <a16:creationId xmlns="" xmlns:a16="http://schemas.microsoft.com/office/drawing/2014/main" id="{1EB3428D-E247-4D3C-9223-40CA672B8AA2}"/>
              </a:ext>
            </a:extLst>
          </p:cNvPr>
          <p:cNvPicPr>
            <a:picLocks noChangeAspect="1"/>
          </p:cNvPicPr>
          <p:nvPr/>
        </p:nvPicPr>
        <p:blipFill>
          <a:blip r:embed="rId7"/>
          <a:stretch>
            <a:fillRect/>
          </a:stretch>
        </p:blipFill>
        <p:spPr>
          <a:xfrm>
            <a:off x="8558176" y="4244550"/>
            <a:ext cx="914400" cy="393539"/>
          </a:xfrm>
          <a:prstGeom prst="rect">
            <a:avLst/>
          </a:prstGeom>
        </p:spPr>
      </p:pic>
      <p:sp>
        <p:nvSpPr>
          <p:cNvPr id="31" name="TextBox 30">
            <a:extLst>
              <a:ext uri="{FF2B5EF4-FFF2-40B4-BE49-F238E27FC236}">
                <a16:creationId xmlns="" xmlns:a16="http://schemas.microsoft.com/office/drawing/2014/main" id="{FAFEFC50-48DD-4FF1-A081-63220B94C105}"/>
              </a:ext>
            </a:extLst>
          </p:cNvPr>
          <p:cNvSpPr txBox="1"/>
          <p:nvPr/>
        </p:nvSpPr>
        <p:spPr>
          <a:xfrm>
            <a:off x="838200" y="4982422"/>
            <a:ext cx="10515600" cy="1169551"/>
          </a:xfrm>
          <a:prstGeom prst="rect">
            <a:avLst/>
          </a:prstGeom>
          <a:noFill/>
        </p:spPr>
        <p:txBody>
          <a:bodyPr wrap="square">
            <a:spAutoFit/>
          </a:bodyPr>
          <a:lstStyle/>
          <a:p>
            <a:pPr marL="285750" indent="-285750" algn="l">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Let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i="1" baseline="-25000"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sz="2200" b="0" i="0" u="none" strike="noStrike" baseline="0" dirty="0">
                <a:latin typeface="Arial" panose="020B0604020202020204" pitchFamily="34" charset="0"/>
                <a:cs typeface="Arial" panose="020B0604020202020204" pitchFamily="34" charset="0"/>
              </a:rPr>
              <a:t> be the time of perigee. This is simultaneously the time of closest approach to the earth; the time when the satellite is crossing the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Arial" panose="020B0604020202020204" pitchFamily="34" charset="0"/>
                <a:cs typeface="Arial" panose="020B0604020202020204" pitchFamily="34" charset="0"/>
              </a:rPr>
              <a:t> axis; and the time when </a:t>
            </a:r>
            <a:r>
              <a:rPr lang="en-US" sz="2200" b="1" i="1" u="none" strike="noStrike" baseline="0" dirty="0">
                <a:latin typeface="Times New Roman" panose="02020603050405020304" pitchFamily="18" charset="0"/>
                <a:cs typeface="Times New Roman" panose="02020603050405020304" pitchFamily="18" charset="0"/>
              </a:rPr>
              <a:t>E</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is zero.</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28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F21B56D-2304-4062-AF73-596AB6844A44}"/>
              </a:ext>
            </a:extLst>
          </p:cNvPr>
          <p:cNvSpPr txBox="1"/>
          <p:nvPr/>
        </p:nvSpPr>
        <p:spPr>
          <a:xfrm>
            <a:off x="936673" y="2451717"/>
            <a:ext cx="9671465" cy="430887"/>
          </a:xfrm>
          <a:prstGeom prst="rect">
            <a:avLst/>
          </a:prstGeom>
          <a:noFill/>
        </p:spPr>
        <p:txBody>
          <a:bodyPr wrap="square">
            <a:spAutoFit/>
          </a:bodyPr>
          <a:lstStyle/>
          <a:p>
            <a:pPr marL="285750" indent="-285750">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The left side of Eq. (2.29) is called the </a:t>
            </a:r>
            <a:r>
              <a:rPr lang="en-US" sz="2200" b="1" i="1" u="none" strike="noStrike" baseline="0" dirty="0">
                <a:latin typeface="Arial" panose="020B0604020202020204" pitchFamily="34" charset="0"/>
                <a:cs typeface="Arial" panose="020B0604020202020204" pitchFamily="34" charset="0"/>
              </a:rPr>
              <a:t>mean anomaly</a:t>
            </a:r>
            <a:r>
              <a:rPr lang="en-US" sz="2200" b="0" i="0" u="none" strike="noStrike" baseline="0" dirty="0">
                <a:latin typeface="Arial" panose="020B0604020202020204" pitchFamily="34" charset="0"/>
                <a:cs typeface="Arial" panose="020B0604020202020204" pitchFamily="34" charset="0"/>
              </a:rPr>
              <a:t>, </a:t>
            </a:r>
            <a:r>
              <a:rPr lang="en-US" sz="2200" b="1" i="1" u="none" strike="noStrike" baseline="0" dirty="0">
                <a:latin typeface="Times New Roman" panose="02020603050405020304" pitchFamily="18" charset="0"/>
                <a:cs typeface="Times New Roman" panose="02020603050405020304" pitchFamily="18" charset="0"/>
              </a:rPr>
              <a:t>M</a:t>
            </a:r>
            <a:r>
              <a:rPr lang="en-US" sz="2200" b="0" i="0" u="none" strike="noStrike" baseline="0" dirty="0">
                <a:latin typeface="Arial" panose="020B0604020202020204" pitchFamily="34" charset="0"/>
                <a:cs typeface="Arial" panose="020B0604020202020204" pitchFamily="34" charset="0"/>
              </a:rPr>
              <a:t>. Thus</a:t>
            </a:r>
            <a:endParaRPr lang="en-US"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37DB69FB-073F-4DA6-A414-8FF8896C4995}"/>
              </a:ext>
            </a:extLst>
          </p:cNvPr>
          <p:cNvPicPr>
            <a:picLocks noChangeAspect="1"/>
          </p:cNvPicPr>
          <p:nvPr/>
        </p:nvPicPr>
        <p:blipFill>
          <a:blip r:embed="rId2"/>
          <a:stretch>
            <a:fillRect/>
          </a:stretch>
        </p:blipFill>
        <p:spPr>
          <a:xfrm>
            <a:off x="2595563" y="3024786"/>
            <a:ext cx="4023360" cy="510542"/>
          </a:xfrm>
          <a:prstGeom prst="rect">
            <a:avLst/>
          </a:prstGeom>
        </p:spPr>
      </p:pic>
      <p:pic>
        <p:nvPicPr>
          <p:cNvPr id="9" name="Picture 8">
            <a:extLst>
              <a:ext uri="{FF2B5EF4-FFF2-40B4-BE49-F238E27FC236}">
                <a16:creationId xmlns="" xmlns:a16="http://schemas.microsoft.com/office/drawing/2014/main" id="{370E9DB7-F00D-4D66-9F0C-3BB390C97A8F}"/>
              </a:ext>
            </a:extLst>
          </p:cNvPr>
          <p:cNvPicPr>
            <a:picLocks noChangeAspect="1"/>
          </p:cNvPicPr>
          <p:nvPr/>
        </p:nvPicPr>
        <p:blipFill>
          <a:blip r:embed="rId3"/>
          <a:stretch>
            <a:fillRect/>
          </a:stretch>
        </p:blipFill>
        <p:spPr>
          <a:xfrm>
            <a:off x="8773477" y="3089012"/>
            <a:ext cx="822960" cy="382089"/>
          </a:xfrm>
          <a:prstGeom prst="rect">
            <a:avLst/>
          </a:prstGeom>
        </p:spPr>
      </p:pic>
      <p:sp>
        <p:nvSpPr>
          <p:cNvPr id="11" name="TextBox 10">
            <a:extLst>
              <a:ext uri="{FF2B5EF4-FFF2-40B4-BE49-F238E27FC236}">
                <a16:creationId xmlns="" xmlns:a16="http://schemas.microsoft.com/office/drawing/2014/main" id="{B37F917B-2C5E-46E0-BA0C-D3D73BAA338D}"/>
              </a:ext>
            </a:extLst>
          </p:cNvPr>
          <p:cNvSpPr txBox="1"/>
          <p:nvPr/>
        </p:nvSpPr>
        <p:spPr>
          <a:xfrm>
            <a:off x="936672" y="666429"/>
            <a:ext cx="8460545" cy="430887"/>
          </a:xfrm>
          <a:prstGeom prst="rect">
            <a:avLst/>
          </a:prstGeom>
          <a:noFill/>
        </p:spPr>
        <p:txBody>
          <a:bodyPr wrap="square">
            <a:spAutoFit/>
          </a:bodyPr>
          <a:lstStyle/>
          <a:p>
            <a:pPr marL="285750" indent="-285750">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If we integrate both sides of Eq. (2.28), we obtain</a:t>
            </a:r>
            <a:endParaRPr lang="en-US" sz="2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AE513586-C2B9-48EC-885C-D9C18ADEAC01}"/>
              </a:ext>
            </a:extLst>
          </p:cNvPr>
          <p:cNvPicPr>
            <a:picLocks noChangeAspect="1"/>
          </p:cNvPicPr>
          <p:nvPr/>
        </p:nvPicPr>
        <p:blipFill>
          <a:blip r:embed="rId4"/>
          <a:stretch>
            <a:fillRect/>
          </a:stretch>
        </p:blipFill>
        <p:spPr>
          <a:xfrm>
            <a:off x="2595563" y="1485556"/>
            <a:ext cx="3108960" cy="516366"/>
          </a:xfrm>
          <a:prstGeom prst="rect">
            <a:avLst/>
          </a:prstGeom>
        </p:spPr>
      </p:pic>
      <p:pic>
        <p:nvPicPr>
          <p:cNvPr id="15" name="Picture 14">
            <a:extLst>
              <a:ext uri="{FF2B5EF4-FFF2-40B4-BE49-F238E27FC236}">
                <a16:creationId xmlns="" xmlns:a16="http://schemas.microsoft.com/office/drawing/2014/main" id="{015D263C-3147-482C-963C-DE164EE464B5}"/>
              </a:ext>
            </a:extLst>
          </p:cNvPr>
          <p:cNvPicPr>
            <a:picLocks noChangeAspect="1"/>
          </p:cNvPicPr>
          <p:nvPr/>
        </p:nvPicPr>
        <p:blipFill>
          <a:blip r:embed="rId5"/>
          <a:stretch>
            <a:fillRect/>
          </a:stretch>
        </p:blipFill>
        <p:spPr>
          <a:xfrm>
            <a:off x="8773477" y="1527171"/>
            <a:ext cx="822960" cy="433137"/>
          </a:xfrm>
          <a:prstGeom prst="rect">
            <a:avLst/>
          </a:prstGeom>
        </p:spPr>
      </p:pic>
      <p:sp>
        <p:nvSpPr>
          <p:cNvPr id="17" name="TextBox 16">
            <a:extLst>
              <a:ext uri="{FF2B5EF4-FFF2-40B4-BE49-F238E27FC236}">
                <a16:creationId xmlns="" xmlns:a16="http://schemas.microsoft.com/office/drawing/2014/main" id="{FAE0E7D5-FFE5-42AD-B5AD-849EBEF5C04C}"/>
              </a:ext>
            </a:extLst>
          </p:cNvPr>
          <p:cNvSpPr txBox="1"/>
          <p:nvPr/>
        </p:nvSpPr>
        <p:spPr>
          <a:xfrm>
            <a:off x="936672" y="3769601"/>
            <a:ext cx="10261210" cy="1138773"/>
          </a:xfrm>
          <a:prstGeom prst="rect">
            <a:avLst/>
          </a:prstGeom>
          <a:noFill/>
        </p:spPr>
        <p:txBody>
          <a:bodyPr wrap="square">
            <a:spAutoFit/>
          </a:bodyPr>
          <a:lstStyle/>
          <a:p>
            <a:pPr marL="285750" indent="-28575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The mean anomaly </a:t>
            </a:r>
            <a:r>
              <a:rPr lang="en-US" sz="2200" b="1" i="1" u="none" strike="noStrike" baseline="0" dirty="0">
                <a:latin typeface="Times New Roman" panose="02020603050405020304" pitchFamily="18" charset="0"/>
                <a:cs typeface="Times New Roman" panose="02020603050405020304" pitchFamily="18" charset="0"/>
              </a:rPr>
              <a:t>M</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is the arc length (in radians) that the satellite would have traversed since the perigee passage if it were moving on the circumscribed circle at the mean angular velocity </a:t>
            </a:r>
            <a:r>
              <a:rPr lang="el-GR" sz="2400" b="1" i="1" u="none" strike="noStrike" baseline="0" dirty="0">
                <a:latin typeface="Times New Roman" panose="02020603050405020304" pitchFamily="18" charset="0"/>
                <a:cs typeface="Times New Roman" panose="02020603050405020304" pitchFamily="18" charset="0"/>
              </a:rPr>
              <a:t>η</a:t>
            </a:r>
            <a:r>
              <a:rPr lang="el-GR" sz="2200" b="0" i="0" u="none" strike="noStrike" baseline="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24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E24F4FB-900F-4904-9D31-5A3D0A7F1BEC}"/>
              </a:ext>
            </a:extLst>
          </p:cNvPr>
          <p:cNvSpPr txBox="1"/>
          <p:nvPr/>
        </p:nvSpPr>
        <p:spPr>
          <a:xfrm>
            <a:off x="1051559" y="1057145"/>
            <a:ext cx="10160392" cy="1538883"/>
          </a:xfrm>
          <a:prstGeom prst="rect">
            <a:avLst/>
          </a:prstGeom>
          <a:noFill/>
        </p:spPr>
        <p:txBody>
          <a:bodyPr wrap="square">
            <a:spAutoFit/>
          </a:bodyPr>
          <a:lstStyle/>
          <a:p>
            <a:pPr marL="285750" indent="-285750" algn="just">
              <a:buFont typeface="Arial" panose="020B0604020202020204" pitchFamily="34" charset="0"/>
              <a:buChar char="•"/>
            </a:pPr>
            <a:r>
              <a:rPr lang="en-US" sz="2200" b="0" i="0" u="none" strike="noStrike" baseline="0" dirty="0">
                <a:latin typeface="Arial" panose="020B0604020202020204" pitchFamily="34" charset="0"/>
                <a:cs typeface="Arial" panose="020B0604020202020204" pitchFamily="34" charset="0"/>
              </a:rPr>
              <a:t>If we know the time of perigee,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i="1" baseline="-25000"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sz="2200" b="0" i="0" u="none" strike="noStrike" baseline="0" dirty="0">
                <a:latin typeface="Arial" panose="020B0604020202020204" pitchFamily="34" charset="0"/>
                <a:cs typeface="Arial" panose="020B0604020202020204" pitchFamily="34" charset="0"/>
              </a:rPr>
              <a:t>, the eccentricity, </a:t>
            </a:r>
            <a:r>
              <a:rPr lang="en-US" sz="2400" b="1" i="1" u="none" strike="noStrike" baseline="0" dirty="0">
                <a:latin typeface="Times New Roman" panose="02020603050405020304" pitchFamily="18" charset="0"/>
                <a:cs typeface="Times New Roman" panose="02020603050405020304" pitchFamily="18" charset="0"/>
              </a:rPr>
              <a:t>e</a:t>
            </a:r>
            <a:r>
              <a:rPr lang="en-US" sz="2200" b="0" i="0" u="none" strike="noStrike" baseline="0" dirty="0">
                <a:latin typeface="Arial" panose="020B0604020202020204" pitchFamily="34" charset="0"/>
                <a:cs typeface="Arial" panose="020B0604020202020204" pitchFamily="34" charset="0"/>
              </a:rPr>
              <a:t>, and the length of the semimajor axis, </a:t>
            </a:r>
            <a:r>
              <a:rPr lang="en-US" sz="2400" b="1" i="1" u="none" strike="noStrike" baseline="0" dirty="0">
                <a:latin typeface="Times New Roman" panose="02020603050405020304" pitchFamily="18" charset="0"/>
                <a:cs typeface="Times New Roman" panose="02020603050405020304" pitchFamily="18" charset="0"/>
              </a:rPr>
              <a:t>a</a:t>
            </a:r>
            <a:r>
              <a:rPr lang="en-US" sz="2200" b="0" i="0" u="none" strike="noStrike" baseline="0" dirty="0">
                <a:latin typeface="Arial" panose="020B0604020202020204" pitchFamily="34" charset="0"/>
                <a:cs typeface="Arial" panose="020B0604020202020204" pitchFamily="34" charset="0"/>
              </a:rPr>
              <a:t>, we now have the necessary equations to determine the coordinates </a:t>
            </a:r>
            <a:r>
              <a:rPr lang="en-US" sz="2200" b="0" i="0" u="none" strike="noStrike" baseline="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0" i="0" u="none" strike="noStrike" baseline="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ϕ</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Times New Roman" panose="02020603050405020304" pitchFamily="18" charset="0"/>
                <a:cs typeface="Times New Roman" panose="02020603050405020304" pitchFamily="18" charset="0"/>
              </a:rPr>
              <a:t>)</a:t>
            </a:r>
            <a:r>
              <a:rPr lang="en-US" sz="2200" b="0" i="0" u="none" strike="noStrike" baseline="0" dirty="0">
                <a:latin typeface="Arial" panose="020B0604020202020204" pitchFamily="34" charset="0"/>
                <a:cs typeface="Arial" panose="020B0604020202020204" pitchFamily="34" charset="0"/>
              </a:rPr>
              <a:t> and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0" i="0" u="none" strike="noStrike" baseline="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latin typeface="Arial" panose="020B0604020202020204" pitchFamily="34" charset="0"/>
                <a:cs typeface="Arial" panose="020B0604020202020204" pitchFamily="34" charset="0"/>
              </a:rPr>
              <a:t>) of the satellite in the orbital plane. The process is as follows:</a:t>
            </a:r>
            <a:endParaRPr lang="en-US"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5BA0A7EF-AE2A-412D-AF38-73D89427FD57}"/>
              </a:ext>
            </a:extLst>
          </p:cNvPr>
          <p:cNvSpPr txBox="1"/>
          <p:nvPr/>
        </p:nvSpPr>
        <p:spPr>
          <a:xfrm>
            <a:off x="1698674" y="2705243"/>
            <a:ext cx="9372600" cy="2954655"/>
          </a:xfrm>
          <a:prstGeom prst="rect">
            <a:avLst/>
          </a:prstGeom>
          <a:noFill/>
        </p:spPr>
        <p:txBody>
          <a:bodyPr wrap="square">
            <a:spAutoFit/>
          </a:bodyPr>
          <a:lstStyle/>
          <a:p>
            <a:pPr algn="l"/>
            <a:r>
              <a:rPr lang="en-US" sz="2200" b="0" i="0" u="none" strike="noStrike" baseline="0" dirty="0">
                <a:solidFill>
                  <a:srgbClr val="231F20"/>
                </a:solidFill>
                <a:latin typeface="Arial" panose="020B0604020202020204" pitchFamily="34" charset="0"/>
                <a:cs typeface="Arial" panose="020B0604020202020204" pitchFamily="34" charset="0"/>
              </a:rPr>
              <a:t>1. </a:t>
            </a:r>
            <a:r>
              <a:rPr lang="en-US" sz="2200" b="0" i="0" u="none" strike="noStrike" baseline="0" dirty="0">
                <a:solidFill>
                  <a:srgbClr val="000000"/>
                </a:solidFill>
                <a:latin typeface="Arial" panose="020B0604020202020204" pitchFamily="34" charset="0"/>
                <a:cs typeface="Arial" panose="020B0604020202020204" pitchFamily="34" charset="0"/>
              </a:rPr>
              <a:t>Calculate </a:t>
            </a:r>
            <a:r>
              <a:rPr lang="en-US" sz="2200" i="1" u="none" strike="noStrike" baseline="0" dirty="0">
                <a:latin typeface="Arial" panose="020B0604020202020204" pitchFamily="34" charset="0"/>
                <a:cs typeface="Arial" panose="020B0604020202020204" pitchFamily="34" charset="0"/>
              </a:rPr>
              <a:t>angular velocity </a:t>
            </a:r>
            <a:r>
              <a:rPr lang="en-US" sz="2400" b="1" i="1" u="none" strike="noStrike" baseline="0" dirty="0">
                <a:solidFill>
                  <a:srgbClr val="000000"/>
                </a:solidFill>
                <a:latin typeface="Times New Roman" panose="02020603050405020304" pitchFamily="18" charset="0"/>
                <a:cs typeface="Times New Roman" panose="02020603050405020304" pitchFamily="18" charset="0"/>
              </a:rPr>
              <a:t>η</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using Eq. (2.25)</a:t>
            </a:r>
          </a:p>
          <a:p>
            <a:pPr algn="l"/>
            <a:r>
              <a:rPr lang="en-US" sz="2200" b="0" i="0" u="none" strike="noStrike" baseline="0" dirty="0">
                <a:solidFill>
                  <a:srgbClr val="231F20"/>
                </a:solidFill>
                <a:latin typeface="Arial" panose="020B0604020202020204" pitchFamily="34" charset="0"/>
                <a:cs typeface="Arial" panose="020B0604020202020204" pitchFamily="34" charset="0"/>
              </a:rPr>
              <a:t>2. </a:t>
            </a:r>
            <a:r>
              <a:rPr lang="en-US" sz="2200" b="0" i="0" u="none" strike="noStrike" baseline="0" dirty="0">
                <a:solidFill>
                  <a:srgbClr val="000000"/>
                </a:solidFill>
                <a:latin typeface="Arial" panose="020B0604020202020204" pitchFamily="34" charset="0"/>
                <a:cs typeface="Arial" panose="020B0604020202020204" pitchFamily="34" charset="0"/>
              </a:rPr>
              <a:t>Calculate </a:t>
            </a:r>
            <a:r>
              <a:rPr lang="en-US" sz="2200" u="none" strike="noStrike" baseline="0" dirty="0">
                <a:latin typeface="Arial" panose="020B0604020202020204" pitchFamily="34" charset="0"/>
                <a:cs typeface="Arial" panose="020B0604020202020204" pitchFamily="34" charset="0"/>
              </a:rPr>
              <a:t>mean anomaly </a:t>
            </a:r>
            <a:r>
              <a:rPr lang="en-US" sz="2200" b="1" i="1" u="none" strike="noStrike" baseline="0" dirty="0">
                <a:solidFill>
                  <a:srgbClr val="000000"/>
                </a:solidFill>
                <a:latin typeface="Times New Roman" panose="02020603050405020304" pitchFamily="18" charset="0"/>
                <a:cs typeface="Times New Roman" panose="02020603050405020304" pitchFamily="18" charset="0"/>
              </a:rPr>
              <a:t>M</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using Eq. (2.30)</a:t>
            </a:r>
          </a:p>
          <a:p>
            <a:pPr algn="l"/>
            <a:r>
              <a:rPr lang="pt-BR" sz="2200" b="0" i="0" u="none" strike="noStrike" baseline="0" dirty="0">
                <a:solidFill>
                  <a:srgbClr val="231F20"/>
                </a:solidFill>
                <a:latin typeface="Arial" panose="020B0604020202020204" pitchFamily="34" charset="0"/>
                <a:cs typeface="Arial" panose="020B0604020202020204" pitchFamily="34" charset="0"/>
              </a:rPr>
              <a:t>3. </a:t>
            </a:r>
            <a:r>
              <a:rPr lang="pt-BR" sz="2200" b="0" i="0" u="none" strike="noStrike" baseline="0" dirty="0">
                <a:solidFill>
                  <a:srgbClr val="000000"/>
                </a:solidFill>
                <a:latin typeface="Arial" panose="020B0604020202020204" pitchFamily="34" charset="0"/>
                <a:cs typeface="Arial" panose="020B0604020202020204" pitchFamily="34" charset="0"/>
              </a:rPr>
              <a:t>Solve Eq. (2.30) for </a:t>
            </a:r>
            <a:r>
              <a:rPr lang="en-US" sz="2200" i="1" u="none" strike="noStrike" baseline="0" dirty="0">
                <a:latin typeface="Arial" panose="020B0604020202020204" pitchFamily="34" charset="0"/>
                <a:cs typeface="Arial" panose="020B0604020202020204" pitchFamily="34" charset="0"/>
              </a:rPr>
              <a:t>eccentric anomaly</a:t>
            </a:r>
            <a:r>
              <a:rPr lang="pt-BR" sz="2200" i="0" u="none" strike="noStrike" baseline="0" dirty="0">
                <a:solidFill>
                  <a:srgbClr val="000000"/>
                </a:solidFill>
                <a:latin typeface="Arial" panose="020B0604020202020204" pitchFamily="34" charset="0"/>
                <a:cs typeface="Arial" panose="020B0604020202020204" pitchFamily="34" charset="0"/>
              </a:rPr>
              <a:t> </a:t>
            </a:r>
            <a:r>
              <a:rPr lang="pt-BR" sz="2400" b="1" i="1" u="none" strike="noStrike" baseline="0" dirty="0">
                <a:solidFill>
                  <a:srgbClr val="000000"/>
                </a:solidFill>
                <a:latin typeface="Times New Roman" panose="02020603050405020304" pitchFamily="18" charset="0"/>
                <a:cs typeface="Times New Roman" panose="02020603050405020304" pitchFamily="18" charset="0"/>
              </a:rPr>
              <a:t>E</a:t>
            </a:r>
            <a:endParaRPr lang="pt-BR" sz="2200" b="1" i="1"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200" b="0" i="0" u="none" strike="noStrike" baseline="0" dirty="0">
                <a:solidFill>
                  <a:srgbClr val="231F20"/>
                </a:solidFill>
                <a:latin typeface="Arial" panose="020B0604020202020204" pitchFamily="34" charset="0"/>
                <a:cs typeface="Arial" panose="020B0604020202020204" pitchFamily="34" charset="0"/>
              </a:rPr>
              <a:t>4. </a:t>
            </a:r>
            <a:r>
              <a:rPr lang="en-US" sz="2200" b="0" i="0" u="none" strike="noStrike" baseline="0" dirty="0">
                <a:solidFill>
                  <a:srgbClr val="000000"/>
                </a:solidFill>
                <a:latin typeface="Arial" panose="020B0604020202020204" pitchFamily="34" charset="0"/>
                <a:cs typeface="Arial" panose="020B0604020202020204" pitchFamily="34" charset="0"/>
              </a:rPr>
              <a:t>Find radius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solidFill>
                  <a:srgbClr val="000000"/>
                </a:solidFill>
                <a:latin typeface="Arial" panose="020B0604020202020204" pitchFamily="34" charset="0"/>
                <a:cs typeface="Arial" panose="020B0604020202020204" pitchFamily="34" charset="0"/>
              </a:rPr>
              <a:t> from </a:t>
            </a:r>
            <a:r>
              <a:rPr lang="en-US" sz="2400" b="1" i="1" u="none" strike="noStrike" baseline="0" dirty="0">
                <a:solidFill>
                  <a:srgbClr val="000000"/>
                </a:solidFill>
                <a:latin typeface="Times New Roman" panose="02020603050405020304" pitchFamily="18" charset="0"/>
                <a:cs typeface="Times New Roman" panose="02020603050405020304" pitchFamily="18" charset="0"/>
              </a:rPr>
              <a:t>E</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i="0" u="none" strike="noStrike" baseline="0" dirty="0">
                <a:solidFill>
                  <a:srgbClr val="000000"/>
                </a:solidFill>
                <a:latin typeface="Arial" panose="020B0604020202020204" pitchFamily="34" charset="0"/>
                <a:cs typeface="Arial" panose="020B0604020202020204" pitchFamily="34" charset="0"/>
              </a:rPr>
              <a:t>using Eq. (2.27)</a:t>
            </a:r>
          </a:p>
          <a:p>
            <a:pPr algn="l"/>
            <a:r>
              <a:rPr lang="en-US" sz="2200" b="0" i="0" u="none" strike="noStrike" baseline="0" dirty="0">
                <a:solidFill>
                  <a:srgbClr val="231F20"/>
                </a:solidFill>
                <a:latin typeface="Arial" panose="020B0604020202020204" pitchFamily="34" charset="0"/>
                <a:cs typeface="Arial" panose="020B0604020202020204" pitchFamily="34" charset="0"/>
              </a:rPr>
              <a:t>5. </a:t>
            </a:r>
            <a:r>
              <a:rPr lang="en-US" sz="2200" b="0" i="0" u="none" strike="noStrike" baseline="0" dirty="0">
                <a:solidFill>
                  <a:srgbClr val="000000"/>
                </a:solidFill>
                <a:latin typeface="Arial" panose="020B0604020202020204" pitchFamily="34" charset="0"/>
                <a:cs typeface="Arial" panose="020B0604020202020204" pitchFamily="34" charset="0"/>
              </a:rPr>
              <a:t>Solve Eq. (2.22) for </a:t>
            </a:r>
            <a:r>
              <a:rPr lang="en-US" sz="2200" b="0" i="0" u="none" strike="noStrike" baseline="0" dirty="0">
                <a:latin typeface="Arial" panose="020B0604020202020204" pitchFamily="34" charset="0"/>
                <a:cs typeface="Arial" panose="020B0604020202020204" pitchFamily="34" charset="0"/>
              </a:rPr>
              <a:t>angle</a:t>
            </a:r>
            <a:r>
              <a:rPr lang="en-US" sz="2400" b="0" i="0" u="none" strike="noStrike" baseline="0" dirty="0">
                <a:latin typeface="Arial" panose="020B0604020202020204" pitchFamily="34" charset="0"/>
                <a:cs typeface="Arial" panose="020B0604020202020204" pitchFamily="34"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ϕ</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b="0" i="0" u="none" strike="noStrike" baseline="0" dirty="0">
              <a:solidFill>
                <a:srgbClr val="000000"/>
              </a:solidFill>
              <a:latin typeface="Arial" panose="020B0604020202020204" pitchFamily="34" charset="0"/>
              <a:cs typeface="Arial" panose="020B0604020202020204" pitchFamily="34" charset="0"/>
            </a:endParaRPr>
          </a:p>
          <a:p>
            <a:pPr algn="l"/>
            <a:r>
              <a:rPr lang="en-US" sz="2200" b="0" i="0" u="none" strike="noStrike" baseline="0" dirty="0">
                <a:solidFill>
                  <a:srgbClr val="231F20"/>
                </a:solidFill>
                <a:latin typeface="Arial" panose="020B0604020202020204" pitchFamily="34" charset="0"/>
                <a:cs typeface="Arial" panose="020B0604020202020204" pitchFamily="34" charset="0"/>
              </a:rPr>
              <a:t>6. </a:t>
            </a:r>
            <a:r>
              <a:rPr lang="en-US" sz="2200" b="0" i="0" u="none" strike="noStrike" baseline="0" dirty="0">
                <a:solidFill>
                  <a:srgbClr val="000000"/>
                </a:solidFill>
                <a:latin typeface="Arial" panose="020B0604020202020204" pitchFamily="34" charset="0"/>
                <a:cs typeface="Arial" panose="020B0604020202020204" pitchFamily="34" charset="0"/>
              </a:rPr>
              <a:t>Use </a:t>
            </a:r>
            <a:r>
              <a:rPr lang="en-US" sz="2200" b="0" i="0" u="none" strike="noStrike" baseline="0" dirty="0" err="1">
                <a:solidFill>
                  <a:srgbClr val="000000"/>
                </a:solidFill>
                <a:latin typeface="Arial" panose="020B0604020202020204" pitchFamily="34" charset="0"/>
                <a:cs typeface="Arial" panose="020B0604020202020204" pitchFamily="34" charset="0"/>
              </a:rPr>
              <a:t>Eqs</a:t>
            </a:r>
            <a:r>
              <a:rPr lang="en-US" sz="2200" b="0" i="0" u="none" strike="noStrike" baseline="0" dirty="0">
                <a:solidFill>
                  <a:srgbClr val="000000"/>
                </a:solidFill>
                <a:latin typeface="Arial" panose="020B0604020202020204" pitchFamily="34" charset="0"/>
                <a:cs typeface="Arial" panose="020B0604020202020204" pitchFamily="34" charset="0"/>
              </a:rPr>
              <a:t>. (2.23) and (2.24) to calculate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200" b="0" i="0" u="none" strike="noStrike" baseline="0" dirty="0">
                <a:solidFill>
                  <a:srgbClr val="000000"/>
                </a:solidFill>
                <a:latin typeface="Arial" panose="020B0604020202020204" pitchFamily="34" charset="0"/>
                <a:cs typeface="Arial" panose="020B0604020202020204" pitchFamily="34" charset="0"/>
              </a:rPr>
              <a:t> and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200" b="0" i="0" u="none" strike="noStrike" baseline="0" dirty="0">
              <a:solidFill>
                <a:srgbClr val="000000"/>
              </a:solidFill>
              <a:latin typeface="Arial" panose="020B0604020202020204" pitchFamily="34" charset="0"/>
              <a:cs typeface="Arial" panose="020B0604020202020204" pitchFamily="34" charset="0"/>
            </a:endParaRPr>
          </a:p>
          <a:p>
            <a:pPr algn="l"/>
            <a:endParaRPr lang="en-US" sz="2200" b="0" i="0" u="none" strike="noStrike" baseline="0" dirty="0">
              <a:solidFill>
                <a:srgbClr val="000000"/>
              </a:solidFill>
              <a:latin typeface="Arial" panose="020B0604020202020204" pitchFamily="34" charset="0"/>
              <a:cs typeface="Arial" panose="020B0604020202020204" pitchFamily="34" charset="0"/>
            </a:endParaRPr>
          </a:p>
          <a:p>
            <a:pPr algn="l"/>
            <a:r>
              <a:rPr lang="en-US" sz="2200" b="0" i="0" u="none" strike="noStrike" baseline="0" dirty="0">
                <a:solidFill>
                  <a:srgbClr val="000000"/>
                </a:solidFill>
                <a:latin typeface="Arial" panose="020B0604020202020204" pitchFamily="34" charset="0"/>
                <a:cs typeface="Arial" panose="020B0604020202020204" pitchFamily="34" charset="0"/>
              </a:rPr>
              <a:t>Now we must locate the orbital plane with respect to the earth.</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425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F09540-4587-407B-B1EE-31C784D5311F}"/>
              </a:ext>
            </a:extLst>
          </p:cNvPr>
          <p:cNvSpPr>
            <a:spLocks noGrp="1"/>
          </p:cNvSpPr>
          <p:nvPr>
            <p:ph type="title"/>
          </p:nvPr>
        </p:nvSpPr>
        <p:spPr>
          <a:xfrm>
            <a:off x="838200" y="681037"/>
            <a:ext cx="10515600" cy="1009651"/>
          </a:xfrm>
        </p:spPr>
        <p:txBody>
          <a:bodyPr>
            <a:normAutofit/>
          </a:bodyPr>
          <a:lstStyle/>
          <a:p>
            <a:r>
              <a:rPr lang="en-US" sz="2600" b="1" i="0" u="none" strike="noStrike" baseline="0" dirty="0">
                <a:solidFill>
                  <a:srgbClr val="0070C0"/>
                </a:solidFill>
                <a:latin typeface="Arial" panose="020B0604020202020204" pitchFamily="34" charset="0"/>
                <a:cs typeface="Arial" panose="020B0604020202020204" pitchFamily="34" charset="0"/>
              </a:rPr>
              <a:t>2.5. Locating the Satellite With Respect to the Earth</a:t>
            </a:r>
            <a:endParaRPr lang="en-US" sz="2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5F8D567-B8EF-4E60-A4FA-1A876FCC374A}"/>
              </a:ext>
            </a:extLst>
          </p:cNvPr>
          <p:cNvSpPr>
            <a:spLocks noGrp="1"/>
          </p:cNvSpPr>
          <p:nvPr>
            <p:ph idx="1"/>
          </p:nvPr>
        </p:nvSpPr>
        <p:spPr>
          <a:xfrm>
            <a:off x="669388" y="1989503"/>
            <a:ext cx="5801751" cy="4587314"/>
          </a:xfrm>
        </p:spPr>
        <p:txBody>
          <a:bodyPr>
            <a:normAutofit/>
          </a:bodyPr>
          <a:lstStyle/>
          <a:p>
            <a:pPr algn="just"/>
            <a:r>
              <a:rPr lang="en-US" sz="2200" b="0" i="0" u="none" strike="noStrike" baseline="0" dirty="0">
                <a:latin typeface="Arial" panose="020B0604020202020204" pitchFamily="34" charset="0"/>
                <a:cs typeface="Arial" panose="020B0604020202020204" pitchFamily="34" charset="0"/>
              </a:rPr>
              <a:t>At the end of the last section, we summarized the process for locating the satellite at the point </a:t>
            </a:r>
            <a:r>
              <a:rPr lang="en-US" sz="2400" b="0" i="0" u="none" strike="noStrike" baseline="0" dirty="0">
                <a:latin typeface="Arial" panose="020B0604020202020204" pitchFamily="34" charset="0"/>
                <a:cs typeface="Arial" panose="020B0604020202020204" pitchFamily="34" charset="0"/>
              </a:rPr>
              <a:t>(</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0" i="0" u="none" strike="noStrike" baseline="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400" b="1" i="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z</a:t>
            </a:r>
            <a:r>
              <a:rPr lang="en-US" sz="2400" b="1"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0" i="0" u="none" strike="noStrike" baseline="0" dirty="0">
                <a:latin typeface="Arial" panose="020B0604020202020204" pitchFamily="34" charset="0"/>
                <a:cs typeface="Arial" panose="020B0604020202020204" pitchFamily="34" charset="0"/>
              </a:rPr>
              <a:t>)</a:t>
            </a:r>
            <a:r>
              <a:rPr lang="en-US" sz="2200" b="0" i="0" u="none" strike="noStrike" baseline="0" dirty="0">
                <a:latin typeface="Arial" panose="020B0604020202020204" pitchFamily="34" charset="0"/>
                <a:cs typeface="Arial" panose="020B0604020202020204" pitchFamily="34" charset="0"/>
              </a:rPr>
              <a:t> in the rectangular coordinate system of the orbital plane. The location was with respect to the center of the earth. </a:t>
            </a:r>
          </a:p>
          <a:p>
            <a:pPr algn="just"/>
            <a:r>
              <a:rPr lang="en-US" sz="2200" b="0" i="0" u="none" strike="noStrike" baseline="0" dirty="0">
                <a:latin typeface="Arial" panose="020B0604020202020204" pitchFamily="34" charset="0"/>
                <a:cs typeface="Arial" panose="020B0604020202020204" pitchFamily="34" charset="0"/>
              </a:rPr>
              <a:t>In most cases, we need to know where the satellite is from an observation point that is not at the center of the earth.</a:t>
            </a:r>
          </a:p>
          <a:p>
            <a:pPr algn="just"/>
            <a:r>
              <a:rPr lang="en-US" sz="2200" b="0" i="0" u="none" strike="noStrike" baseline="0" dirty="0">
                <a:latin typeface="Arial" panose="020B0604020202020204" pitchFamily="34" charset="0"/>
                <a:cs typeface="Arial" panose="020B0604020202020204" pitchFamily="34" charset="0"/>
              </a:rPr>
              <a:t>We will begin with a </a:t>
            </a:r>
            <a:r>
              <a:rPr lang="en-US" sz="2200" b="1" i="1" u="none" strike="noStrike" baseline="0" dirty="0">
                <a:latin typeface="Arial" panose="020B0604020202020204" pitchFamily="34" charset="0"/>
                <a:cs typeface="Arial" panose="020B0604020202020204" pitchFamily="34" charset="0"/>
              </a:rPr>
              <a:t>geocentric equatorial coordinate system</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as shown in Figure 2.8.</a:t>
            </a: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2685533-AEF3-409C-8E69-BA06AF7E7C9A}"/>
              </a:ext>
            </a:extLst>
          </p:cNvPr>
          <p:cNvPicPr>
            <a:picLocks noChangeAspect="1"/>
          </p:cNvPicPr>
          <p:nvPr/>
        </p:nvPicPr>
        <p:blipFill>
          <a:blip r:embed="rId2"/>
          <a:stretch>
            <a:fillRect/>
          </a:stretch>
        </p:blipFill>
        <p:spPr>
          <a:xfrm>
            <a:off x="6752493" y="1589649"/>
            <a:ext cx="5212080" cy="4987168"/>
          </a:xfrm>
          <a:prstGeom prst="rect">
            <a:avLst/>
          </a:prstGeom>
        </p:spPr>
      </p:pic>
    </p:spTree>
    <p:extLst>
      <p:ext uri="{BB962C8B-B14F-4D97-AF65-F5344CB8AC3E}">
        <p14:creationId xmlns:p14="http://schemas.microsoft.com/office/powerpoint/2010/main" val="105078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1CC7C8D-AE07-4BE5-AE68-1492E060E89C}"/>
              </a:ext>
            </a:extLst>
          </p:cNvPr>
          <p:cNvSpPr>
            <a:spLocks noGrp="1"/>
          </p:cNvSpPr>
          <p:nvPr>
            <p:ph idx="1"/>
          </p:nvPr>
        </p:nvSpPr>
        <p:spPr>
          <a:xfrm>
            <a:off x="641251" y="534067"/>
            <a:ext cx="6589543" cy="2236764"/>
          </a:xfrm>
        </p:spPr>
        <p:txBody>
          <a:bodyPr>
            <a:noAutofit/>
          </a:bodyPr>
          <a:lstStyle/>
          <a:p>
            <a:pPr algn="just"/>
            <a:r>
              <a:rPr lang="en-US" sz="2000" b="0" i="0" u="none" strike="noStrike" baseline="0" dirty="0">
                <a:latin typeface="Arial" panose="020B0604020202020204" pitchFamily="34" charset="0"/>
                <a:cs typeface="Arial" panose="020B0604020202020204" pitchFamily="34" charset="0"/>
              </a:rPr>
              <a:t>The rotational axis of the earth is the </a:t>
            </a:r>
            <a:r>
              <a:rPr lang="en-US" sz="2400" b="1" i="1"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z</a:t>
            </a:r>
            <a:r>
              <a:rPr lang="en-US" sz="2400" b="1" i="1" baseline="-2500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000" b="0" i="0" u="none" strike="noStrike" baseline="0" dirty="0">
                <a:latin typeface="Arial" panose="020B0604020202020204" pitchFamily="34" charset="0"/>
                <a:cs typeface="Arial" panose="020B0604020202020204" pitchFamily="34" charset="0"/>
              </a:rPr>
              <a:t> axis, which is through the geographic North Pole.</a:t>
            </a:r>
          </a:p>
          <a:p>
            <a:pPr algn="just"/>
            <a:r>
              <a:rPr lang="en-US" sz="2000" b="0" i="0" u="none" strike="noStrike" baseline="0" dirty="0">
                <a:latin typeface="Arial" panose="020B0604020202020204" pitchFamily="34" charset="0"/>
                <a:cs typeface="Arial" panose="020B0604020202020204" pitchFamily="34" charset="0"/>
              </a:rPr>
              <a:t>The </a:t>
            </a:r>
            <a:r>
              <a:rPr lang="en-US" sz="24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000" b="0" i="0" u="none" strike="noStrike" baseline="0" dirty="0">
                <a:latin typeface="Arial" panose="020B0604020202020204" pitchFamily="34" charset="0"/>
                <a:cs typeface="Arial" panose="020B0604020202020204" pitchFamily="34" charset="0"/>
              </a:rPr>
              <a:t> axis is from the center of the earth toward a fixed location in space called the </a:t>
            </a:r>
            <a:r>
              <a:rPr lang="en-US" sz="2000" b="0" i="1" u="none" strike="noStrike" baseline="0" dirty="0">
                <a:latin typeface="Arial" panose="020B0604020202020204" pitchFamily="34" charset="0"/>
                <a:cs typeface="Arial" panose="020B0604020202020204" pitchFamily="34" charset="0"/>
              </a:rPr>
              <a:t>first point of Aries</a:t>
            </a:r>
            <a:r>
              <a:rPr lang="en-US" sz="2000" b="0" i="0" u="none" strike="noStrike" baseline="0" dirty="0">
                <a:latin typeface="Arial" panose="020B0604020202020204" pitchFamily="34" charset="0"/>
                <a:cs typeface="Arial" panose="020B0604020202020204" pitchFamily="34" charset="0"/>
              </a:rPr>
              <a:t>. </a:t>
            </a:r>
          </a:p>
          <a:p>
            <a:pPr algn="just"/>
            <a:r>
              <a:rPr lang="en-US" sz="2000" b="0" i="0" u="none" strike="noStrike" baseline="0" dirty="0">
                <a:latin typeface="Arial" panose="020B0604020202020204" pitchFamily="34" charset="0"/>
                <a:cs typeface="Arial" panose="020B0604020202020204" pitchFamily="34" charset="0"/>
              </a:rPr>
              <a:t>The </a:t>
            </a:r>
            <a:r>
              <a:rPr lang="en-US" sz="2400" b="0" i="0" u="none" strike="noStrike" baseline="0" dirty="0">
                <a:highlight>
                  <a:srgbClr val="FFFF00"/>
                </a:highlight>
                <a:latin typeface="Arial" panose="020B0604020202020204" pitchFamily="34" charset="0"/>
                <a:cs typeface="Arial" panose="020B0604020202020204" pitchFamily="34" charset="0"/>
              </a:rPr>
              <a:t>(</a:t>
            </a:r>
            <a:r>
              <a:rPr lang="en-US" sz="24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x</a:t>
            </a:r>
            <a:r>
              <a:rPr lang="en-US" sz="2400" b="1" i="1" baseline="-250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 </a:t>
            </a:r>
            <a:r>
              <a:rPr lang="en-US" sz="2400" b="1" i="1"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a:t>
            </a:r>
            <a:r>
              <a:rPr lang="en-US" sz="2400" b="1" i="1" baseline="-2500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400" b="0" i="0" u="none" strike="noStrike" baseline="0" dirty="0">
                <a:highlight>
                  <a:srgbClr val="FFFF00"/>
                </a:highlight>
                <a:latin typeface="Arial" panose="020B0604020202020204" pitchFamily="34" charset="0"/>
                <a:cs typeface="Arial" panose="020B0604020202020204" pitchFamily="34" charset="0"/>
              </a:rPr>
              <a:t>)</a:t>
            </a:r>
            <a:r>
              <a:rPr lang="en-US" sz="2000" b="0" i="0" u="none" strike="noStrike" baseline="0" dirty="0">
                <a:latin typeface="Arial" panose="020B0604020202020204" pitchFamily="34" charset="0"/>
                <a:cs typeface="Arial" panose="020B0604020202020204" pitchFamily="34" charset="0"/>
              </a:rPr>
              <a:t> plane contains the earth’s equator and is called the </a:t>
            </a:r>
            <a:r>
              <a:rPr lang="en-US" sz="2000" b="0" i="1" u="none" strike="noStrike" baseline="0" dirty="0">
                <a:latin typeface="Arial" panose="020B0604020202020204" pitchFamily="34" charset="0"/>
                <a:cs typeface="Arial" panose="020B0604020202020204" pitchFamily="34" charset="0"/>
              </a:rPr>
              <a:t>equatorial plane</a:t>
            </a:r>
            <a:r>
              <a:rPr lang="en-US" sz="2000" b="0" i="0" u="none" strike="noStrike" baseline="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4C53DD45-35B2-4299-A334-7F93FB4C0ECF}"/>
              </a:ext>
            </a:extLst>
          </p:cNvPr>
          <p:cNvPicPr>
            <a:picLocks noChangeAspect="1"/>
          </p:cNvPicPr>
          <p:nvPr/>
        </p:nvPicPr>
        <p:blipFill>
          <a:blip r:embed="rId2"/>
          <a:stretch>
            <a:fillRect/>
          </a:stretch>
        </p:blipFill>
        <p:spPr>
          <a:xfrm>
            <a:off x="7230794" y="884477"/>
            <a:ext cx="4846320" cy="4637192"/>
          </a:xfrm>
          <a:prstGeom prst="rect">
            <a:avLst/>
          </a:prstGeom>
        </p:spPr>
      </p:pic>
      <p:pic>
        <p:nvPicPr>
          <p:cNvPr id="5124" name="Picture 4" descr="Defining RA and Dec">
            <a:extLst>
              <a:ext uri="{FF2B5EF4-FFF2-40B4-BE49-F238E27FC236}">
                <a16:creationId xmlns="" xmlns:a16="http://schemas.microsoft.com/office/drawing/2014/main" id="{D0B38B0A-D104-44E5-9ABF-C55792AE9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02" y="2770831"/>
            <a:ext cx="3840480" cy="397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5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E6165EC-568D-4247-88BD-316B71BF2F8D}"/>
              </a:ext>
            </a:extLst>
          </p:cNvPr>
          <p:cNvSpPr>
            <a:spLocks noGrp="1"/>
          </p:cNvSpPr>
          <p:nvPr>
            <p:ph idx="1"/>
          </p:nvPr>
        </p:nvSpPr>
        <p:spPr>
          <a:xfrm>
            <a:off x="936674" y="869707"/>
            <a:ext cx="10515600" cy="3111450"/>
          </a:xfrm>
        </p:spPr>
        <p:txBody>
          <a:bodyPr/>
          <a:lstStyle/>
          <a:p>
            <a:r>
              <a:rPr lang="en-US" dirty="0"/>
              <a:t>Newton’s laws of motion can be encapsulated into four equations:</a:t>
            </a:r>
            <a:r>
              <a:rPr lang="en-US" altLang="en-US" b="1" u="sng" dirty="0">
                <a:solidFill>
                  <a:srgbClr val="FF0000"/>
                </a:solidFill>
              </a:rPr>
              <a:t> </a:t>
            </a:r>
            <a:endParaRPr lang="en-US" dirty="0"/>
          </a:p>
        </p:txBody>
      </p:sp>
      <p:sp>
        <p:nvSpPr>
          <p:cNvPr id="9" name="Text Box 17">
            <a:extLst>
              <a:ext uri="{FF2B5EF4-FFF2-40B4-BE49-F238E27FC236}">
                <a16:creationId xmlns="" xmlns:a16="http://schemas.microsoft.com/office/drawing/2014/main" id="{88A27A97-6BB5-454E-BB4B-BDA7917FB029}"/>
              </a:ext>
            </a:extLst>
          </p:cNvPr>
          <p:cNvSpPr txBox="1">
            <a:spLocks noChangeArrowheads="1"/>
          </p:cNvSpPr>
          <p:nvPr/>
        </p:nvSpPr>
        <p:spPr bwMode="auto">
          <a:xfrm>
            <a:off x="1355188" y="4233967"/>
            <a:ext cx="9998612" cy="23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sz="3200">
                <a:solidFill>
                  <a:schemeClr val="tx1"/>
                </a:solidFill>
                <a:latin typeface="Tahoma" panose="020B0604030504040204" pitchFamily="34" charset="0"/>
              </a:defRPr>
            </a:lvl1pPr>
            <a:lvl2pPr marL="742950" indent="-285750">
              <a:spcBef>
                <a:spcPct val="20000"/>
              </a:spcBef>
              <a:buSzPct val="75000"/>
              <a:buBlip>
                <a:blip r:embed="rId3"/>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50000"/>
              </a:spcBef>
              <a:buFontTx/>
              <a:buNone/>
            </a:pPr>
            <a:r>
              <a:rPr lang="en-US" altLang="en-US" sz="2400" b="1" i="1" dirty="0">
                <a:latin typeface="Times New Roman" panose="02020603050405020304" pitchFamily="18" charset="0"/>
              </a:rPr>
              <a:t>Where</a:t>
            </a:r>
          </a:p>
          <a:p>
            <a:pPr>
              <a:spcBef>
                <a:spcPct val="50000"/>
              </a:spcBef>
              <a:buFontTx/>
              <a:buNone/>
            </a:pPr>
            <a:r>
              <a:rPr lang="en-US" altLang="en-US" sz="2200" b="1" i="1" dirty="0">
                <a:latin typeface="Times New Roman" panose="02020603050405020304" pitchFamily="18" charset="0"/>
              </a:rPr>
              <a:t>s</a:t>
            </a:r>
            <a:r>
              <a:rPr lang="en-US" altLang="en-US" sz="2200" dirty="0">
                <a:latin typeface="Times New Roman" panose="02020603050405020304" pitchFamily="18" charset="0"/>
              </a:rPr>
              <a:t> = Distance traveled from time, </a:t>
            </a:r>
            <a:r>
              <a:rPr lang="en-US" altLang="en-US" sz="2200" i="1" dirty="0">
                <a:latin typeface="Times New Roman" panose="02020603050405020304" pitchFamily="18" charset="0"/>
              </a:rPr>
              <a:t>t=0, </a:t>
            </a:r>
            <a:r>
              <a:rPr lang="en-US" altLang="en-US" sz="2200" b="1" i="1" dirty="0">
                <a:latin typeface="Times New Roman" panose="02020603050405020304" pitchFamily="18" charset="0"/>
              </a:rPr>
              <a:t>u</a:t>
            </a:r>
            <a:r>
              <a:rPr lang="en-US" altLang="en-US" sz="2200" dirty="0">
                <a:latin typeface="Times New Roman" panose="02020603050405020304" pitchFamily="18" charset="0"/>
              </a:rPr>
              <a:t> = Initial Velocity of the object at</a:t>
            </a:r>
            <a:r>
              <a:rPr lang="en-US" altLang="en-US" sz="2200" i="1" dirty="0">
                <a:latin typeface="Times New Roman" panose="02020603050405020304" pitchFamily="18" charset="0"/>
              </a:rPr>
              <a:t> t</a:t>
            </a:r>
            <a:r>
              <a:rPr lang="en-US" altLang="en-US" sz="2200" dirty="0">
                <a:latin typeface="Times New Roman" panose="02020603050405020304" pitchFamily="18" charset="0"/>
              </a:rPr>
              <a:t> = 0, </a:t>
            </a:r>
            <a:r>
              <a:rPr lang="en-US" altLang="en-US" sz="2200" b="1" i="1" dirty="0">
                <a:latin typeface="Times New Roman" panose="02020603050405020304" pitchFamily="18" charset="0"/>
              </a:rPr>
              <a:t>v</a:t>
            </a:r>
            <a:r>
              <a:rPr lang="en-US" altLang="en-US" sz="2200" dirty="0">
                <a:latin typeface="Times New Roman" panose="02020603050405020304" pitchFamily="18" charset="0"/>
              </a:rPr>
              <a:t> = Final Velocity of the object at time </a:t>
            </a:r>
            <a:r>
              <a:rPr lang="en-US" altLang="en-US" sz="2200" i="1" dirty="0">
                <a:latin typeface="Times New Roman" panose="02020603050405020304" pitchFamily="18" charset="0"/>
              </a:rPr>
              <a:t>t</a:t>
            </a:r>
            <a:r>
              <a:rPr lang="en-US" altLang="en-US" sz="2200" dirty="0">
                <a:latin typeface="Times New Roman" panose="02020603050405020304" pitchFamily="18" charset="0"/>
              </a:rPr>
              <a:t>, </a:t>
            </a:r>
            <a:r>
              <a:rPr lang="en-US" altLang="en-US" sz="2200" b="1" i="1" dirty="0">
                <a:latin typeface="Times New Roman" panose="02020603050405020304" pitchFamily="18" charset="0"/>
              </a:rPr>
              <a:t>a</a:t>
            </a:r>
            <a:r>
              <a:rPr lang="en-US" altLang="en-US" sz="2200" dirty="0">
                <a:latin typeface="Times New Roman" panose="02020603050405020304" pitchFamily="18" charset="0"/>
              </a:rPr>
              <a:t> = Acceleration of the object, </a:t>
            </a:r>
            <a:r>
              <a:rPr lang="en-US" altLang="en-US" sz="2200" b="1" i="1" dirty="0">
                <a:latin typeface="Times New Roman" panose="02020603050405020304" pitchFamily="18" charset="0"/>
              </a:rPr>
              <a:t>F</a:t>
            </a:r>
            <a:r>
              <a:rPr lang="en-US" altLang="en-US" sz="2200" dirty="0">
                <a:latin typeface="Times New Roman" panose="02020603050405020304" pitchFamily="18" charset="0"/>
              </a:rPr>
              <a:t> = Force acting on the object, </a:t>
            </a:r>
            <a:r>
              <a:rPr lang="en-US" altLang="en-US" sz="2200" b="1" dirty="0">
                <a:latin typeface="Times New Roman" panose="02020603050405020304" pitchFamily="18" charset="0"/>
              </a:rPr>
              <a:t>m</a:t>
            </a:r>
            <a:r>
              <a:rPr lang="en-US" altLang="en-US" sz="2200" dirty="0">
                <a:latin typeface="Times New Roman" panose="02020603050405020304" pitchFamily="18" charset="0"/>
              </a:rPr>
              <a:t>= mass of the object </a:t>
            </a:r>
          </a:p>
          <a:p>
            <a:pPr algn="just"/>
            <a:r>
              <a:rPr lang="en-US" sz="2200" b="0" i="0" u="none" strike="noStrike" baseline="0" dirty="0">
                <a:latin typeface="WarnockPro-Regular"/>
              </a:rPr>
              <a:t>Note that the </a:t>
            </a:r>
            <a:r>
              <a:rPr lang="en-US" sz="2200" b="1" i="0" u="none" strike="noStrike" baseline="0" dirty="0">
                <a:latin typeface="WarnockPro-Regular"/>
              </a:rPr>
              <a:t>acceleration can be positive or negative</a:t>
            </a:r>
            <a:r>
              <a:rPr lang="en-US" sz="2200" b="0" i="0" u="none" strike="noStrike" baseline="0" dirty="0">
                <a:latin typeface="WarnockPro-Regular"/>
              </a:rPr>
              <a:t>, depending on the direction it is acting with respect to the velocity vector.</a:t>
            </a:r>
            <a:endParaRPr lang="en-US" altLang="en-US" sz="2200" dirty="0">
              <a:latin typeface="Times New Roman" panose="02020603050405020304" pitchFamily="18" charset="0"/>
            </a:endParaRPr>
          </a:p>
        </p:txBody>
      </p:sp>
      <p:sp>
        <p:nvSpPr>
          <p:cNvPr id="11" name="Text Box 4">
            <a:extLst>
              <a:ext uri="{FF2B5EF4-FFF2-40B4-BE49-F238E27FC236}">
                <a16:creationId xmlns="" xmlns:a16="http://schemas.microsoft.com/office/drawing/2014/main" id="{908CC3B1-3CD6-42BF-9586-86AAB25AB40F}"/>
              </a:ext>
            </a:extLst>
          </p:cNvPr>
          <p:cNvSpPr txBox="1">
            <a:spLocks noChangeArrowheads="1"/>
          </p:cNvSpPr>
          <p:nvPr/>
        </p:nvSpPr>
        <p:spPr bwMode="auto">
          <a:xfrm>
            <a:off x="3016350" y="1636955"/>
            <a:ext cx="4343400" cy="2462213"/>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Blip>
                <a:blip r:embed="rId2"/>
              </a:buBlip>
              <a:defRPr sz="3200">
                <a:solidFill>
                  <a:schemeClr val="tx1"/>
                </a:solidFill>
                <a:latin typeface="Tahoma" panose="020B0604030504040204" pitchFamily="34" charset="0"/>
              </a:defRPr>
            </a:lvl1pPr>
            <a:lvl2pPr marL="742950" indent="-285750">
              <a:spcBef>
                <a:spcPct val="20000"/>
              </a:spcBef>
              <a:buSzPct val="75000"/>
              <a:buBlip>
                <a:blip r:embed="rId3"/>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50000"/>
              </a:spcBef>
              <a:buNone/>
            </a:pPr>
            <a:r>
              <a:rPr lang="en-US" altLang="en-US" sz="2800" i="1" dirty="0">
                <a:latin typeface="Times New Roman" panose="02020603050405020304" pitchFamily="18" charset="0"/>
              </a:rPr>
              <a:t>s = </a:t>
            </a:r>
            <a:r>
              <a:rPr lang="en-US" altLang="en-US" sz="2800" i="1" dirty="0" err="1">
                <a:latin typeface="Times New Roman" panose="02020603050405020304" pitchFamily="18" charset="0"/>
              </a:rPr>
              <a:t>ut</a:t>
            </a:r>
            <a:r>
              <a:rPr lang="en-US" altLang="en-US" sz="2800" i="1" dirty="0">
                <a:latin typeface="Times New Roman" panose="02020603050405020304" pitchFamily="18" charset="0"/>
              </a:rPr>
              <a:t> + (1/2)at</a:t>
            </a:r>
            <a:r>
              <a:rPr lang="en-US" altLang="en-US" sz="2800" i="1" baseline="30000" dirty="0">
                <a:latin typeface="Times New Roman" panose="02020603050405020304" pitchFamily="18" charset="0"/>
              </a:rPr>
              <a:t>2    </a:t>
            </a:r>
            <a:endParaRPr lang="en-US" altLang="en-US" sz="2800" i="1" dirty="0">
              <a:latin typeface="Times New Roman" panose="02020603050405020304" pitchFamily="18" charset="0"/>
            </a:endParaRPr>
          </a:p>
          <a:p>
            <a:pPr>
              <a:spcBef>
                <a:spcPct val="50000"/>
              </a:spcBef>
              <a:buNone/>
            </a:pPr>
            <a:r>
              <a:rPr lang="en-US" altLang="en-US" sz="2800" i="1" dirty="0">
                <a:latin typeface="Times New Roman" panose="02020603050405020304" pitchFamily="18" charset="0"/>
              </a:rPr>
              <a:t>v</a:t>
            </a:r>
            <a:r>
              <a:rPr lang="en-US" altLang="en-US" sz="2800" i="1" baseline="30000" dirty="0">
                <a:latin typeface="Times New Roman" panose="02020603050405020304" pitchFamily="18" charset="0"/>
              </a:rPr>
              <a:t>2</a:t>
            </a:r>
            <a:r>
              <a:rPr lang="en-US" altLang="en-US" sz="2800" i="1" dirty="0">
                <a:latin typeface="Times New Roman" panose="02020603050405020304" pitchFamily="18" charset="0"/>
              </a:rPr>
              <a:t> = u</a:t>
            </a:r>
            <a:r>
              <a:rPr lang="en-US" altLang="en-US" sz="2800" i="1" baseline="30000" dirty="0">
                <a:latin typeface="Times New Roman" panose="02020603050405020304" pitchFamily="18" charset="0"/>
              </a:rPr>
              <a:t>2</a:t>
            </a:r>
            <a:r>
              <a:rPr lang="en-US" altLang="en-US" sz="2800" i="1" dirty="0">
                <a:latin typeface="Times New Roman" panose="02020603050405020304" pitchFamily="18" charset="0"/>
              </a:rPr>
              <a:t> + 2at</a:t>
            </a:r>
          </a:p>
          <a:p>
            <a:pPr>
              <a:spcBef>
                <a:spcPct val="50000"/>
              </a:spcBef>
              <a:buNone/>
            </a:pPr>
            <a:r>
              <a:rPr lang="en-US" altLang="en-US" sz="2800" i="1" dirty="0">
                <a:latin typeface="Times New Roman" panose="02020603050405020304" pitchFamily="18" charset="0"/>
              </a:rPr>
              <a:t>v = u + at</a:t>
            </a:r>
          </a:p>
          <a:p>
            <a:pPr>
              <a:spcBef>
                <a:spcPct val="50000"/>
              </a:spcBef>
              <a:buNone/>
            </a:pPr>
            <a:r>
              <a:rPr lang="en-US" altLang="en-US" sz="2800" b="1" i="1" dirty="0">
                <a:solidFill>
                  <a:srgbClr val="C00000"/>
                </a:solidFill>
                <a:latin typeface="Times New Roman" panose="02020603050405020304" pitchFamily="18" charset="0"/>
              </a:rPr>
              <a:t>F = ma</a:t>
            </a:r>
            <a:endParaRPr lang="en-US" altLang="en-US" sz="2800"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094237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9F33E6E-0729-4389-A993-F83EBB6FE83F}"/>
              </a:ext>
            </a:extLst>
          </p:cNvPr>
          <p:cNvSpPr>
            <a:spLocks noGrp="1"/>
          </p:cNvSpPr>
          <p:nvPr>
            <p:ph idx="1"/>
          </p:nvPr>
        </p:nvSpPr>
        <p:spPr>
          <a:xfrm>
            <a:off x="393895" y="535605"/>
            <a:ext cx="6035040" cy="6104346"/>
          </a:xfrm>
        </p:spPr>
        <p:txBody>
          <a:bodyPr>
            <a:normAutofit/>
          </a:bodyPr>
          <a:lstStyle/>
          <a:p>
            <a:pPr algn="just"/>
            <a:r>
              <a:rPr lang="en-US" sz="2000" b="0" i="0" u="none" strike="noStrike" baseline="0" dirty="0">
                <a:latin typeface="Arial" panose="020B0604020202020204" pitchFamily="34" charset="0"/>
                <a:cs typeface="Arial" panose="020B0604020202020204" pitchFamily="34" charset="0"/>
              </a:rPr>
              <a:t>Angular distance measured eastward in the equatorial plane from the </a:t>
            </a:r>
            <a:r>
              <a:rPr lang="en-US" sz="2000" b="0" i="1" u="none" strike="noStrike" baseline="0" dirty="0">
                <a:latin typeface="Arial" panose="020B0604020202020204" pitchFamily="34" charset="0"/>
                <a:cs typeface="Arial" panose="020B0604020202020204" pitchFamily="34" charset="0"/>
              </a:rPr>
              <a:t>x</a:t>
            </a:r>
            <a:r>
              <a:rPr lang="en-US" sz="2000" b="0" i="0" u="none" strike="noStrike" baseline="0" dirty="0">
                <a:latin typeface="Arial" panose="020B0604020202020204" pitchFamily="34" charset="0"/>
                <a:cs typeface="Arial" panose="020B0604020202020204" pitchFamily="34" charset="0"/>
              </a:rPr>
              <a:t>i axis is called </a:t>
            </a:r>
            <a:r>
              <a:rPr lang="en-US" sz="2000" b="0" i="1" u="none" strike="noStrike" baseline="0" dirty="0">
                <a:latin typeface="Arial" panose="020B0604020202020204" pitchFamily="34" charset="0"/>
                <a:cs typeface="Arial" panose="020B0604020202020204" pitchFamily="34" charset="0"/>
              </a:rPr>
              <a:t>right ascension </a:t>
            </a:r>
            <a:r>
              <a:rPr lang="en-US" sz="2000" b="0" i="0" u="none" strike="noStrike" baseline="0" dirty="0">
                <a:latin typeface="Arial" panose="020B0604020202020204" pitchFamily="34" charset="0"/>
                <a:cs typeface="Arial" panose="020B0604020202020204" pitchFamily="34" charset="0"/>
              </a:rPr>
              <a:t>and given the symbol </a:t>
            </a:r>
            <a:r>
              <a:rPr lang="en-US" sz="2000" b="0" i="1" u="none" strike="noStrike" baseline="0" dirty="0">
                <a:latin typeface="Arial" panose="020B0604020202020204" pitchFamily="34" charset="0"/>
                <a:cs typeface="Arial" panose="020B0604020202020204" pitchFamily="34" charset="0"/>
              </a:rPr>
              <a:t>RA</a:t>
            </a:r>
            <a:r>
              <a:rPr lang="en-US" sz="2000" b="0" i="0" u="none" strike="noStrike" baseline="0" dirty="0">
                <a:latin typeface="Arial" panose="020B0604020202020204" pitchFamily="34" charset="0"/>
                <a:cs typeface="Arial" panose="020B0604020202020204" pitchFamily="34" charset="0"/>
              </a:rPr>
              <a:t>. </a:t>
            </a:r>
          </a:p>
          <a:p>
            <a:pPr algn="just"/>
            <a:r>
              <a:rPr lang="en-US" sz="2000" b="0" i="0" u="none" strike="noStrike" baseline="0" dirty="0">
                <a:latin typeface="Arial" panose="020B0604020202020204" pitchFamily="34" charset="0"/>
                <a:cs typeface="Arial" panose="020B0604020202020204" pitchFamily="34" charset="0"/>
              </a:rPr>
              <a:t>The two points at which the orbit penetrates the equatorial plane are called nodes; the satellite moves upward through the equatorial plane at the </a:t>
            </a:r>
            <a:r>
              <a:rPr lang="en-US" sz="2000" b="0" i="1" u="none" strike="noStrike" baseline="0" dirty="0">
                <a:latin typeface="Arial" panose="020B0604020202020204" pitchFamily="34" charset="0"/>
                <a:cs typeface="Arial" panose="020B0604020202020204" pitchFamily="34" charset="0"/>
              </a:rPr>
              <a:t>ascending node </a:t>
            </a:r>
            <a:r>
              <a:rPr lang="en-US" sz="2000" b="0" i="0" u="none" strike="noStrike" baseline="0" dirty="0">
                <a:latin typeface="Arial" panose="020B0604020202020204" pitchFamily="34" charset="0"/>
                <a:cs typeface="Arial" panose="020B0604020202020204" pitchFamily="34" charset="0"/>
              </a:rPr>
              <a:t>and downward through the equatorial </a:t>
            </a:r>
            <a:r>
              <a:rPr lang="en-US" sz="2000" b="0" i="0" u="none" strike="noStrike" baseline="0" dirty="0" err="1">
                <a:latin typeface="Arial" panose="020B0604020202020204" pitchFamily="34" charset="0"/>
                <a:cs typeface="Arial" panose="020B0604020202020204" pitchFamily="34" charset="0"/>
              </a:rPr>
              <a:t>planeat</a:t>
            </a:r>
            <a:r>
              <a:rPr lang="en-US" sz="2000" b="0" i="0" u="none" strike="noStrike" baseline="0" dirty="0">
                <a:latin typeface="Arial" panose="020B0604020202020204" pitchFamily="34" charset="0"/>
                <a:cs typeface="Arial" panose="020B0604020202020204" pitchFamily="34" charset="0"/>
              </a:rPr>
              <a:t> the </a:t>
            </a:r>
            <a:r>
              <a:rPr lang="en-US" sz="2000" b="0" i="1" u="none" strike="noStrike" baseline="0" dirty="0">
                <a:latin typeface="Arial" panose="020B0604020202020204" pitchFamily="34" charset="0"/>
                <a:cs typeface="Arial" panose="020B0604020202020204" pitchFamily="34" charset="0"/>
              </a:rPr>
              <a:t>descending node</a:t>
            </a:r>
            <a:r>
              <a:rPr lang="en-US" sz="2000" b="0" i="0" u="none" strike="noStrike" baseline="0" dirty="0">
                <a:latin typeface="Arial" panose="020B0604020202020204" pitchFamily="34" charset="0"/>
                <a:cs typeface="Arial" panose="020B0604020202020204" pitchFamily="34" charset="0"/>
              </a:rPr>
              <a:t>, given the conventional picture of the earth, with north at the top, which is in the direction of the positive </a:t>
            </a:r>
            <a:r>
              <a:rPr lang="en-US" sz="2000" b="0" i="1" u="none" strike="noStrike" baseline="0" dirty="0">
                <a:latin typeface="Arial" panose="020B0604020202020204" pitchFamily="34" charset="0"/>
                <a:cs typeface="Arial" panose="020B0604020202020204" pitchFamily="34" charset="0"/>
              </a:rPr>
              <a:t>z </a:t>
            </a:r>
            <a:r>
              <a:rPr lang="en-US" sz="2000" b="0" i="0" u="none" strike="noStrike" baseline="0" dirty="0">
                <a:latin typeface="Arial" panose="020B0604020202020204" pitchFamily="34" charset="0"/>
                <a:cs typeface="Arial" panose="020B0604020202020204" pitchFamily="34" charset="0"/>
              </a:rPr>
              <a:t>axis for the earth centered coordinate set. </a:t>
            </a:r>
          </a:p>
          <a:p>
            <a:pPr algn="just"/>
            <a:r>
              <a:rPr lang="en-US" sz="2000" b="0" i="0" u="none" strike="noStrike" baseline="0" dirty="0">
                <a:latin typeface="Arial" panose="020B0604020202020204" pitchFamily="34" charset="0"/>
                <a:cs typeface="Arial" panose="020B0604020202020204" pitchFamily="34" charset="0"/>
              </a:rPr>
              <a:t>Remember that in space there is no </a:t>
            </a:r>
            <a:r>
              <a:rPr lang="en-US" sz="2000" b="0" i="1" u="none" strike="noStrike" baseline="0" dirty="0">
                <a:latin typeface="Arial" panose="020B0604020202020204" pitchFamily="34" charset="0"/>
                <a:cs typeface="Arial" panose="020B0604020202020204" pitchFamily="34" charset="0"/>
              </a:rPr>
              <a:t>up </a:t>
            </a:r>
            <a:r>
              <a:rPr lang="en-US" sz="2000" b="0" i="0" u="none" strike="noStrike" baseline="0" dirty="0">
                <a:latin typeface="Arial" panose="020B0604020202020204" pitchFamily="34" charset="0"/>
                <a:cs typeface="Arial" panose="020B0604020202020204" pitchFamily="34" charset="0"/>
              </a:rPr>
              <a:t>or </a:t>
            </a:r>
            <a:r>
              <a:rPr lang="en-US" sz="2000" b="0" i="1" u="none" strike="noStrike" baseline="0" dirty="0">
                <a:latin typeface="Arial" panose="020B0604020202020204" pitchFamily="34" charset="0"/>
                <a:cs typeface="Arial" panose="020B0604020202020204" pitchFamily="34" charset="0"/>
              </a:rPr>
              <a:t>down</a:t>
            </a:r>
            <a:r>
              <a:rPr lang="en-US" sz="2000" b="0" i="0" u="none" strike="noStrike" baseline="0" dirty="0">
                <a:latin typeface="Arial" panose="020B0604020202020204" pitchFamily="34" charset="0"/>
                <a:cs typeface="Arial" panose="020B0604020202020204" pitchFamily="34" charset="0"/>
              </a:rPr>
              <a:t>; that is a concept we are familiar with because of gravity at the earth’s surface.</a:t>
            </a:r>
          </a:p>
          <a:p>
            <a:pPr algn="just"/>
            <a:r>
              <a:rPr lang="en-US" sz="2000" b="0" i="0" u="none" strike="noStrike" baseline="0" dirty="0">
                <a:latin typeface="Arial" panose="020B0604020202020204" pitchFamily="34" charset="0"/>
                <a:cs typeface="Arial" panose="020B0604020202020204" pitchFamily="34" charset="0"/>
              </a:rPr>
              <a:t> For a weightless body in space, such as an orbiting spacecraft, up and down have no meaning unless they are defined with respect to a reference point. </a:t>
            </a:r>
          </a:p>
          <a:p>
            <a:pPr algn="just"/>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ED9276EF-E6DB-4EB9-82BA-B14396B336E5}"/>
              </a:ext>
            </a:extLst>
          </p:cNvPr>
          <p:cNvPicPr>
            <a:picLocks noChangeAspect="1"/>
          </p:cNvPicPr>
          <p:nvPr/>
        </p:nvPicPr>
        <p:blipFill>
          <a:blip r:embed="rId2"/>
          <a:stretch>
            <a:fillRect/>
          </a:stretch>
        </p:blipFill>
        <p:spPr>
          <a:xfrm>
            <a:off x="6797040" y="797312"/>
            <a:ext cx="5394960" cy="5263376"/>
          </a:xfrm>
          <a:prstGeom prst="rect">
            <a:avLst/>
          </a:prstGeom>
        </p:spPr>
      </p:pic>
    </p:spTree>
    <p:extLst>
      <p:ext uri="{BB962C8B-B14F-4D97-AF65-F5344CB8AC3E}">
        <p14:creationId xmlns:p14="http://schemas.microsoft.com/office/powerpoint/2010/main" val="22432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2AE973-7911-40E9-A51C-2394C7B03174}"/>
              </a:ext>
            </a:extLst>
          </p:cNvPr>
          <p:cNvSpPr>
            <a:spLocks noGrp="1"/>
          </p:cNvSpPr>
          <p:nvPr>
            <p:ph idx="1"/>
          </p:nvPr>
        </p:nvSpPr>
        <p:spPr/>
        <p:txBody>
          <a:bodyPr>
            <a:normAutofit/>
          </a:bodyPr>
          <a:lstStyle/>
          <a:p>
            <a:pPr algn="l"/>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2F50230-5786-4905-8269-F32663E47D45}"/>
              </a:ext>
            </a:extLst>
          </p:cNvPr>
          <p:cNvSpPr txBox="1"/>
          <p:nvPr/>
        </p:nvSpPr>
        <p:spPr>
          <a:xfrm>
            <a:off x="292341" y="314941"/>
            <a:ext cx="3820990" cy="6524863"/>
          </a:xfrm>
          <a:prstGeom prst="rect">
            <a:avLst/>
          </a:prstGeom>
          <a:noFill/>
        </p:spPr>
        <p:txBody>
          <a:bodyPr wrap="square">
            <a:spAutoFit/>
          </a:bodyPr>
          <a:lstStyle/>
          <a:p>
            <a:pPr marL="342900" indent="-342900" algn="just">
              <a:buFont typeface="Arial" panose="020B0604020202020204" pitchFamily="34" charset="0"/>
              <a:buChar char="•"/>
            </a:pPr>
            <a:r>
              <a:rPr lang="en-US" sz="1900" b="0" i="0" u="none" strike="noStrike" baseline="0" dirty="0">
                <a:latin typeface="Arial" panose="020B0604020202020204" pitchFamily="34" charset="0"/>
                <a:cs typeface="Arial" panose="020B0604020202020204" pitchFamily="34" charset="0"/>
              </a:rPr>
              <a:t>The </a:t>
            </a:r>
            <a:r>
              <a:rPr lang="en-US" sz="1900" b="0" i="1" u="none" strike="noStrike" baseline="0" dirty="0">
                <a:latin typeface="Arial" panose="020B0604020202020204" pitchFamily="34" charset="0"/>
                <a:cs typeface="Arial" panose="020B0604020202020204" pitchFamily="34" charset="0"/>
              </a:rPr>
              <a:t>right ascension of the ascending node </a:t>
            </a:r>
            <a:r>
              <a:rPr lang="en-US" sz="1900" b="0" i="0" u="none" strike="noStrike" baseline="0" dirty="0">
                <a:latin typeface="Arial" panose="020B0604020202020204" pitchFamily="34" charset="0"/>
                <a:cs typeface="Arial" panose="020B0604020202020204" pitchFamily="34" charset="0"/>
              </a:rPr>
              <a:t>is called Ω. The angle that the orbital plane makes with the equatorial plane (the planes intersect at the line joining the nodes) is called the </a:t>
            </a:r>
            <a:r>
              <a:rPr lang="en-US" sz="1900" b="0" i="1" u="none" strike="noStrike" baseline="0" dirty="0">
                <a:latin typeface="Arial" panose="020B0604020202020204" pitchFamily="34" charset="0"/>
                <a:cs typeface="Arial" panose="020B0604020202020204" pitchFamily="34" charset="0"/>
              </a:rPr>
              <a:t>inclination</a:t>
            </a:r>
            <a:r>
              <a:rPr lang="en-US" sz="1900" b="0" i="0" u="none" strike="noStrike" baseline="0" dirty="0">
                <a:latin typeface="Arial" panose="020B0604020202020204" pitchFamily="34" charset="0"/>
                <a:cs typeface="Arial" panose="020B0604020202020204" pitchFamily="34" charset="0"/>
              </a:rPr>
              <a:t>, </a:t>
            </a:r>
            <a:r>
              <a:rPr lang="en-US" sz="1900" b="0" i="1" u="none" strike="noStrike" baseline="0" dirty="0" err="1">
                <a:latin typeface="Arial" panose="020B0604020202020204" pitchFamily="34" charset="0"/>
                <a:cs typeface="Arial" panose="020B0604020202020204" pitchFamily="34" charset="0"/>
              </a:rPr>
              <a:t>i</a:t>
            </a:r>
            <a:r>
              <a:rPr lang="en-US" sz="1900" b="0" i="0" u="none" strike="noStrike" baseline="0" dirty="0">
                <a:latin typeface="Arial" panose="020B0604020202020204" pitchFamily="34" charset="0"/>
                <a:cs typeface="Arial" panose="020B0604020202020204" pitchFamily="34" charset="0"/>
              </a:rPr>
              <a:t>. Figure 2.9 illustrates these quantities.</a:t>
            </a:r>
          </a:p>
          <a:p>
            <a:pPr marL="342900" indent="-342900" algn="just">
              <a:buFont typeface="Arial" panose="020B0604020202020204" pitchFamily="34" charset="0"/>
              <a:buChar char="•"/>
            </a:pPr>
            <a:r>
              <a:rPr lang="en-US" sz="1900" b="0" i="0" u="none" strike="noStrike" baseline="0" dirty="0">
                <a:latin typeface="Arial" panose="020B0604020202020204" pitchFamily="34" charset="0"/>
                <a:cs typeface="Arial" panose="020B0604020202020204" pitchFamily="34" charset="0"/>
              </a:rPr>
              <a:t>The variables Ω and </a:t>
            </a:r>
            <a:r>
              <a:rPr lang="en-US" sz="1900" b="0" i="1" u="none" strike="noStrike" baseline="0" dirty="0" err="1">
                <a:latin typeface="Arial" panose="020B0604020202020204" pitchFamily="34" charset="0"/>
                <a:cs typeface="Arial" panose="020B0604020202020204" pitchFamily="34" charset="0"/>
              </a:rPr>
              <a:t>i</a:t>
            </a:r>
            <a:r>
              <a:rPr lang="en-US" sz="1900" b="0" i="1" u="none" strike="noStrike" baseline="0" dirty="0">
                <a:latin typeface="Arial" panose="020B0604020202020204" pitchFamily="34" charset="0"/>
                <a:cs typeface="Arial" panose="020B0604020202020204" pitchFamily="34" charset="0"/>
              </a:rPr>
              <a:t> </a:t>
            </a:r>
            <a:r>
              <a:rPr lang="en-US" sz="1900" b="0" i="0" u="none" strike="noStrike" baseline="0" dirty="0">
                <a:latin typeface="Arial" panose="020B0604020202020204" pitchFamily="34" charset="0"/>
                <a:cs typeface="Arial" panose="020B0604020202020204" pitchFamily="34" charset="0"/>
              </a:rPr>
              <a:t>together locate the orbital plane with respect to the equatorial plane.</a:t>
            </a:r>
          </a:p>
          <a:p>
            <a:pPr marL="342900" indent="-342900" algn="just">
              <a:buFont typeface="Arial" panose="020B0604020202020204" pitchFamily="34" charset="0"/>
              <a:buChar char="•"/>
            </a:pPr>
            <a:r>
              <a:rPr lang="en-US" sz="1900" b="0" i="0" u="none" strike="noStrike" baseline="0" dirty="0">
                <a:latin typeface="Arial" panose="020B0604020202020204" pitchFamily="34" charset="0"/>
                <a:cs typeface="Arial" panose="020B0604020202020204" pitchFamily="34" charset="0"/>
              </a:rPr>
              <a:t>To locate the orbital coordinate system with respect to the equatorial coordinate system we need </a:t>
            </a:r>
            <a:r>
              <a:rPr lang="en-US" sz="1900" b="0" i="1" u="none" strike="noStrike" baseline="0" dirty="0">
                <a:latin typeface="Arial" panose="020B0604020202020204" pitchFamily="34" charset="0"/>
                <a:cs typeface="Arial" panose="020B0604020202020204" pitchFamily="34" charset="0"/>
              </a:rPr>
              <a:t>ω</a:t>
            </a:r>
            <a:r>
              <a:rPr lang="en-US" sz="1900" b="0" i="0" u="none" strike="noStrike" baseline="0" dirty="0">
                <a:latin typeface="Arial" panose="020B0604020202020204" pitchFamily="34" charset="0"/>
                <a:cs typeface="Arial" panose="020B0604020202020204" pitchFamily="34" charset="0"/>
              </a:rPr>
              <a:t>, the </a:t>
            </a:r>
            <a:r>
              <a:rPr lang="en-US" sz="1900" b="0" i="1" u="none" strike="noStrike" baseline="0" dirty="0">
                <a:latin typeface="Arial" panose="020B0604020202020204" pitchFamily="34" charset="0"/>
                <a:cs typeface="Arial" panose="020B0604020202020204" pitchFamily="34" charset="0"/>
              </a:rPr>
              <a:t>argument of perigee west</a:t>
            </a:r>
            <a:r>
              <a:rPr lang="en-US" sz="1900" b="0" i="0" u="none" strike="noStrike" baseline="0" dirty="0">
                <a:latin typeface="Arial" panose="020B0604020202020204" pitchFamily="34" charset="0"/>
                <a:cs typeface="Arial" panose="020B0604020202020204" pitchFamily="34" charset="0"/>
              </a:rPr>
              <a:t>. This is the angle measured along the orbit from the ascending node to the perigee.</a:t>
            </a:r>
            <a:endParaRPr lang="en-US" sz="19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437A8B8E-FBBC-4546-BAE8-B0A7372B12FF}"/>
              </a:ext>
            </a:extLst>
          </p:cNvPr>
          <p:cNvPicPr>
            <a:picLocks noChangeAspect="1"/>
          </p:cNvPicPr>
          <p:nvPr/>
        </p:nvPicPr>
        <p:blipFill>
          <a:blip r:embed="rId2"/>
          <a:stretch>
            <a:fillRect/>
          </a:stretch>
        </p:blipFill>
        <p:spPr>
          <a:xfrm>
            <a:off x="4401579" y="403835"/>
            <a:ext cx="7498080" cy="4968276"/>
          </a:xfrm>
          <a:prstGeom prst="rect">
            <a:avLst/>
          </a:prstGeom>
        </p:spPr>
      </p:pic>
      <p:pic>
        <p:nvPicPr>
          <p:cNvPr id="9" name="Picture 8">
            <a:extLst>
              <a:ext uri="{FF2B5EF4-FFF2-40B4-BE49-F238E27FC236}">
                <a16:creationId xmlns="" xmlns:a16="http://schemas.microsoft.com/office/drawing/2014/main" id="{E4D3492B-55A0-4368-9012-EE7EC1953836}"/>
              </a:ext>
            </a:extLst>
          </p:cNvPr>
          <p:cNvPicPr>
            <a:picLocks noChangeAspect="1"/>
          </p:cNvPicPr>
          <p:nvPr/>
        </p:nvPicPr>
        <p:blipFill>
          <a:blip r:embed="rId3"/>
          <a:stretch>
            <a:fillRect/>
          </a:stretch>
        </p:blipFill>
        <p:spPr>
          <a:xfrm>
            <a:off x="4251449" y="5614988"/>
            <a:ext cx="7886700" cy="1123950"/>
          </a:xfrm>
          <a:prstGeom prst="rect">
            <a:avLst/>
          </a:prstGeom>
        </p:spPr>
      </p:pic>
    </p:spTree>
    <p:extLst>
      <p:ext uri="{BB962C8B-B14F-4D97-AF65-F5344CB8AC3E}">
        <p14:creationId xmlns:p14="http://schemas.microsoft.com/office/powerpoint/2010/main" val="2142147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83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7DAF1B7-7602-41E6-BB62-D425679AE412}"/>
              </a:ext>
            </a:extLst>
          </p:cNvPr>
          <p:cNvSpPr>
            <a:spLocks noGrp="1"/>
          </p:cNvSpPr>
          <p:nvPr>
            <p:ph idx="1"/>
          </p:nvPr>
        </p:nvSpPr>
        <p:spPr>
          <a:xfrm>
            <a:off x="838200" y="970671"/>
            <a:ext cx="10515600" cy="5416061"/>
          </a:xfrm>
        </p:spPr>
        <p:txBody>
          <a:bodyPr>
            <a:noAutofit/>
          </a:bodyPr>
          <a:lstStyle/>
          <a:p>
            <a:pPr algn="just"/>
            <a:r>
              <a:rPr lang="en-US" sz="2200" b="0" i="0" u="none" strike="noStrike" baseline="0" dirty="0">
                <a:latin typeface="Arial" panose="020B0604020202020204" pitchFamily="34" charset="0"/>
                <a:cs typeface="Arial" panose="020B0604020202020204" pitchFamily="34" charset="0"/>
              </a:rPr>
              <a:t>Out </a:t>
            </a:r>
            <a:r>
              <a:rPr lang="en-US" sz="2200" dirty="0">
                <a:latin typeface="Arial" panose="020B0604020202020204" pitchFamily="34" charset="0"/>
                <a:cs typeface="Arial" panose="020B0604020202020204" pitchFamily="34" charset="0"/>
              </a:rPr>
              <a:t>of Newton’s </a:t>
            </a:r>
            <a:r>
              <a:rPr lang="en-US" sz="2200" b="0" i="0" u="none" strike="noStrike" baseline="0" dirty="0">
                <a:latin typeface="Arial" panose="020B0604020202020204" pitchFamily="34" charset="0"/>
                <a:cs typeface="Arial" panose="020B0604020202020204" pitchFamily="34" charset="0"/>
              </a:rPr>
              <a:t>four equations, </a:t>
            </a:r>
            <a:r>
              <a:rPr lang="en-US" sz="2400" b="1" i="1" u="none" strike="noStrike" baseline="0" dirty="0">
                <a:latin typeface="Times New Roman" panose="02020603050405020304" pitchFamily="18" charset="0"/>
                <a:ea typeface="Tahoma" panose="020B0604030504040204" pitchFamily="34" charset="0"/>
                <a:cs typeface="Times New Roman" panose="02020603050405020304" pitchFamily="18" charset="0"/>
              </a:rPr>
              <a:t>F=ma</a:t>
            </a:r>
            <a:r>
              <a:rPr lang="en-US" sz="2200" b="0" i="0" u="none" strike="noStrike" baseline="0" dirty="0">
                <a:latin typeface="Arial" panose="020B0604020202020204" pitchFamily="34" charset="0"/>
                <a:cs typeface="Arial" panose="020B0604020202020204" pitchFamily="34" charset="0"/>
              </a:rPr>
              <a:t> helps us understand the motion of a satellite in a stable orbit.</a:t>
            </a:r>
          </a:p>
          <a:p>
            <a:pPr algn="just"/>
            <a:r>
              <a:rPr lang="en-US" sz="2400" b="1" i="1" u="none" strike="noStrike" baseline="0" dirty="0">
                <a:latin typeface="Times New Roman" panose="02020603050405020304" pitchFamily="18" charset="0"/>
                <a:ea typeface="Tahoma" panose="020B0604030504040204" pitchFamily="34" charset="0"/>
                <a:cs typeface="Times New Roman" panose="02020603050405020304" pitchFamily="18" charset="0"/>
              </a:rPr>
              <a:t>F=ma</a:t>
            </a:r>
            <a:r>
              <a:rPr lang="en-US" sz="2200" b="1" i="0" u="none" strike="noStrike" baseline="0" dirty="0">
                <a:latin typeface="Arial" panose="020B0604020202020204" pitchFamily="34" charset="0"/>
                <a:ea typeface="Tahoma" panose="020B060403050404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states that the force acting on a body is equal to the mass of the body multiplied by the resulting acceleration of the body. </a:t>
            </a:r>
          </a:p>
          <a:p>
            <a:pPr algn="just"/>
            <a:r>
              <a:rPr lang="en-US" sz="2200" b="0" i="0" u="none" strike="noStrike" baseline="0" dirty="0">
                <a:latin typeface="Arial" panose="020B0604020202020204" pitchFamily="34" charset="0"/>
                <a:cs typeface="Arial" panose="020B0604020202020204" pitchFamily="34" charset="0"/>
              </a:rPr>
              <a:t>Alternatively, the resulting acceleration is the ratio of the force acting on the body to the mass of the body.</a:t>
            </a:r>
          </a:p>
          <a:p>
            <a:pPr algn="just"/>
            <a:r>
              <a:rPr lang="en-US" sz="2200" b="0" i="0" u="none" strike="noStrike" baseline="0" dirty="0">
                <a:latin typeface="Arial" panose="020B0604020202020204" pitchFamily="34" charset="0"/>
                <a:cs typeface="Arial" panose="020B0604020202020204" pitchFamily="34" charset="0"/>
              </a:rPr>
              <a:t>Thus, for a given force, the lighter the mass of the body, the higher will be the acceleration. </a:t>
            </a:r>
          </a:p>
          <a:p>
            <a:pPr algn="just"/>
            <a:r>
              <a:rPr lang="en-US" sz="2200" b="0" i="0" u="none" strike="noStrike" baseline="0" dirty="0">
                <a:latin typeface="Arial" panose="020B0604020202020204" pitchFamily="34" charset="0"/>
                <a:cs typeface="Arial" panose="020B0604020202020204" pitchFamily="34" charset="0"/>
              </a:rPr>
              <a:t>When in a stable orbit, there are </a:t>
            </a:r>
            <a:r>
              <a:rPr lang="en-US" sz="2200" b="1" i="0" u="none" strike="noStrike" baseline="0" dirty="0">
                <a:latin typeface="Arial" panose="020B0604020202020204" pitchFamily="34" charset="0"/>
                <a:cs typeface="Arial" panose="020B0604020202020204" pitchFamily="34" charset="0"/>
              </a:rPr>
              <a:t>two main forces acting on a satellite</a:t>
            </a:r>
            <a:r>
              <a:rPr lang="en-US" sz="2200" b="0" i="0" u="none" strike="noStrike" baseline="0" dirty="0">
                <a:latin typeface="Arial" panose="020B0604020202020204" pitchFamily="34" charset="0"/>
                <a:cs typeface="Arial" panose="020B0604020202020204" pitchFamily="34" charset="0"/>
              </a:rPr>
              <a:t>: </a:t>
            </a:r>
          </a:p>
          <a:p>
            <a:pPr lvl="1" algn="just"/>
            <a:r>
              <a:rPr lang="en-US" sz="2200" b="0" i="0" u="none" strike="noStrike" baseline="0" dirty="0">
                <a:latin typeface="Arial" panose="020B0604020202020204" pitchFamily="34" charset="0"/>
                <a:cs typeface="Arial" panose="020B0604020202020204" pitchFamily="34" charset="0"/>
              </a:rPr>
              <a:t>a </a:t>
            </a:r>
            <a:r>
              <a:rPr lang="en-US" sz="2200" b="1" i="0" u="none" strike="noStrike" baseline="0" dirty="0">
                <a:latin typeface="Arial" panose="020B0604020202020204" pitchFamily="34" charset="0"/>
                <a:cs typeface="Arial" panose="020B0604020202020204" pitchFamily="34" charset="0"/>
              </a:rPr>
              <a:t>centrifugal force </a:t>
            </a:r>
            <a:r>
              <a:rPr lang="en-US" sz="2200" b="0" i="0" u="none" strike="noStrike" baseline="0" dirty="0">
                <a:latin typeface="Arial" panose="020B0604020202020204" pitchFamily="34" charset="0"/>
                <a:cs typeface="Arial" panose="020B0604020202020204" pitchFamily="34" charset="0"/>
              </a:rPr>
              <a:t>due to the kinetic energy of the satellite, which attempts to fling the satellite into a higher orbit, and </a:t>
            </a:r>
          </a:p>
          <a:p>
            <a:pPr lvl="1" algn="just"/>
            <a:r>
              <a:rPr lang="en-US" sz="2200" b="0" i="0" u="none" strike="noStrike" baseline="0" dirty="0">
                <a:latin typeface="Arial" panose="020B0604020202020204" pitchFamily="34" charset="0"/>
                <a:cs typeface="Arial" panose="020B0604020202020204" pitchFamily="34" charset="0"/>
              </a:rPr>
              <a:t>a </a:t>
            </a:r>
            <a:r>
              <a:rPr lang="en-US" sz="2200" b="1" i="0" u="none" strike="noStrike" baseline="0" dirty="0">
                <a:latin typeface="Arial" panose="020B0604020202020204" pitchFamily="34" charset="0"/>
                <a:cs typeface="Arial" panose="020B0604020202020204" pitchFamily="34" charset="0"/>
              </a:rPr>
              <a:t>centripetal force </a:t>
            </a:r>
            <a:r>
              <a:rPr lang="en-US" sz="2200" b="0" i="0" u="none" strike="noStrike" baseline="0" dirty="0">
                <a:latin typeface="Arial" panose="020B0604020202020204" pitchFamily="34" charset="0"/>
                <a:cs typeface="Arial" panose="020B0604020202020204" pitchFamily="34" charset="0"/>
              </a:rPr>
              <a:t>due to the gravitational attraction of the planet about which the satellite is orbiting, which attempts to pull the satellite down toward the planet. </a:t>
            </a:r>
          </a:p>
          <a:p>
            <a:pPr algn="just"/>
            <a:r>
              <a:rPr lang="en-US" sz="2200" b="0" i="0" u="none" strike="noStrike" baseline="0" dirty="0">
                <a:latin typeface="Arial" panose="020B0604020202020204" pitchFamily="34" charset="0"/>
                <a:cs typeface="Arial" panose="020B0604020202020204" pitchFamily="34" charset="0"/>
              </a:rPr>
              <a:t>If these </a:t>
            </a:r>
            <a:r>
              <a:rPr lang="en-US" sz="2200" b="1" i="0" u="none" strike="noStrike" baseline="0" dirty="0">
                <a:latin typeface="Arial" panose="020B0604020202020204" pitchFamily="34" charset="0"/>
                <a:cs typeface="Arial" panose="020B0604020202020204" pitchFamily="34" charset="0"/>
              </a:rPr>
              <a:t>two forces are equal, the satellite will remain in a stable orbit</a:t>
            </a:r>
            <a:r>
              <a:rPr lang="en-US" sz="2200" b="0" i="0" u="none" strike="noStrike" baseline="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783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2E9345A-FED9-4C6F-9618-E2A820E37C4F}"/>
              </a:ext>
            </a:extLst>
          </p:cNvPr>
          <p:cNvSpPr>
            <a:spLocks noGrp="1"/>
          </p:cNvSpPr>
          <p:nvPr>
            <p:ph idx="1"/>
          </p:nvPr>
        </p:nvSpPr>
        <p:spPr>
          <a:xfrm>
            <a:off x="309489" y="950679"/>
            <a:ext cx="5501641" cy="5407919"/>
          </a:xfrm>
        </p:spPr>
        <p:txBody>
          <a:bodyPr>
            <a:noAutofit/>
          </a:bodyPr>
          <a:lstStyle/>
          <a:p>
            <a:pPr algn="just"/>
            <a:r>
              <a:rPr lang="en-US" sz="2000" b="0" i="0" u="none" strike="noStrike" baseline="0" dirty="0">
                <a:latin typeface="MyriadPro-Regular"/>
              </a:rPr>
              <a:t>Figure shows the Forces acting on a satellite in a stable orbit around the earth. </a:t>
            </a:r>
          </a:p>
          <a:p>
            <a:pPr algn="just"/>
            <a:r>
              <a:rPr lang="en-US" sz="2000" b="0" i="0" u="none" strike="noStrike" baseline="0" dirty="0">
                <a:latin typeface="MyriadPro-Regular"/>
              </a:rPr>
              <a:t>Gravitational</a:t>
            </a:r>
            <a:r>
              <a:rPr lang="en-US" sz="2000" dirty="0">
                <a:latin typeface="MyriadPro-Regular"/>
              </a:rPr>
              <a:t> </a:t>
            </a:r>
            <a:r>
              <a:rPr lang="en-US" sz="2000" b="0" i="0" u="none" strike="noStrike" baseline="0" dirty="0">
                <a:latin typeface="MyriadPro-Regular"/>
              </a:rPr>
              <a:t>force is inversely proportional to the square of the distance between the centers of gravity of the satellite and the planet the satellite is orbiting, in this case the earth. </a:t>
            </a:r>
          </a:p>
          <a:p>
            <a:pPr algn="just"/>
            <a:r>
              <a:rPr lang="en-US" sz="2000" b="0" i="0" u="none" strike="noStrike" baseline="0" dirty="0">
                <a:latin typeface="MyriadPro-Regular"/>
              </a:rPr>
              <a:t>The</a:t>
            </a:r>
            <a:r>
              <a:rPr lang="en-US" sz="2000" dirty="0">
                <a:latin typeface="MyriadPro-Regular"/>
              </a:rPr>
              <a:t> </a:t>
            </a:r>
            <a:r>
              <a:rPr lang="en-US" sz="2000" b="0" i="0" u="none" strike="noStrike" baseline="0" dirty="0">
                <a:latin typeface="MyriadPro-Regular"/>
              </a:rPr>
              <a:t>gravitational force inward (</a:t>
            </a:r>
            <a:r>
              <a:rPr lang="en-US" sz="2000" b="1" i="1" u="none" strike="noStrike" baseline="0" dirty="0">
                <a:latin typeface="MyriadPro-BoldIt"/>
              </a:rPr>
              <a:t>F</a:t>
            </a:r>
            <a:r>
              <a:rPr lang="en-US" sz="1400" b="0" i="0" u="none" strike="noStrike" baseline="0" dirty="0">
                <a:latin typeface="MyriadPro-Regular"/>
              </a:rPr>
              <a:t>IN</a:t>
            </a:r>
            <a:r>
              <a:rPr lang="en-US" sz="2000" b="0" i="0" u="none" strike="noStrike" baseline="0" dirty="0">
                <a:latin typeface="MyriadPro-Regular"/>
              </a:rPr>
              <a:t>, the centripetal force) is directed toward the center of gravity of the earth. </a:t>
            </a:r>
          </a:p>
          <a:p>
            <a:pPr algn="just"/>
            <a:r>
              <a:rPr lang="en-US" sz="2000" b="0" i="0" u="none" strike="noStrike" baseline="0" dirty="0">
                <a:latin typeface="MyriadPro-Regular"/>
              </a:rPr>
              <a:t>The kinetic energy of the satellite (</a:t>
            </a:r>
            <a:r>
              <a:rPr lang="en-US" sz="2000" b="1" i="1" u="none" strike="noStrike" baseline="0" dirty="0">
                <a:latin typeface="MyriadPro-BoldIt"/>
              </a:rPr>
              <a:t>F</a:t>
            </a:r>
            <a:r>
              <a:rPr lang="en-US" sz="1200" b="0" i="0" u="none" strike="noStrike" baseline="0" dirty="0">
                <a:latin typeface="MyriadPro-Regular"/>
              </a:rPr>
              <a:t>OUT</a:t>
            </a:r>
            <a:r>
              <a:rPr lang="en-US" sz="2000" b="0" i="0" u="none" strike="noStrike" baseline="0" dirty="0">
                <a:latin typeface="MyriadPro-Regular"/>
              </a:rPr>
              <a:t>, the centrifugal force) is directed diametrically opposite the gravitational force. Kinetic energy is proportional to the square of the velocity </a:t>
            </a:r>
            <a:r>
              <a:rPr lang="en-US" sz="2000" b="0" i="1" u="none" strike="noStrike" baseline="0" dirty="0">
                <a:latin typeface="MyriadPro-It"/>
              </a:rPr>
              <a:t>v </a:t>
            </a:r>
            <a:r>
              <a:rPr lang="en-US" sz="2000" b="0" i="0" u="none" strike="noStrike" baseline="0" dirty="0">
                <a:latin typeface="MyriadPro-Regular"/>
              </a:rPr>
              <a:t>of the satellite. </a:t>
            </a:r>
          </a:p>
          <a:p>
            <a:pPr algn="just"/>
            <a:r>
              <a:rPr lang="en-US" sz="2000" b="0" i="0" u="none" strike="noStrike" baseline="0" dirty="0">
                <a:latin typeface="MyriadPro-Regular"/>
              </a:rPr>
              <a:t>When these inward and outward forces are balanced, the satellite moves around the earth in </a:t>
            </a:r>
            <a:r>
              <a:rPr lang="en-US" sz="2000" b="1" i="0" u="none" strike="noStrike" baseline="0" dirty="0">
                <a:latin typeface="MyriadPro-Regular"/>
              </a:rPr>
              <a:t>a </a:t>
            </a:r>
            <a:r>
              <a:rPr lang="en-US" sz="2000" b="1" i="1" u="none" strike="noStrike" baseline="0" dirty="0">
                <a:latin typeface="MyriadPro-It"/>
              </a:rPr>
              <a:t>free fall </a:t>
            </a:r>
            <a:r>
              <a:rPr lang="en-US" sz="2000" b="1" i="0" u="none" strike="noStrike" baseline="0" dirty="0">
                <a:latin typeface="MyriadPro-Regular"/>
              </a:rPr>
              <a:t>trajectory: the satellite’s orbit</a:t>
            </a:r>
            <a:r>
              <a:rPr lang="en-US" sz="2000" b="0" i="0" u="none" strike="noStrike" baseline="0" dirty="0">
                <a:latin typeface="MyriadPro-Regular"/>
              </a:rPr>
              <a:t>.</a:t>
            </a:r>
            <a:endParaRPr lang="en-US" sz="2000" dirty="0"/>
          </a:p>
        </p:txBody>
      </p:sp>
      <p:pic>
        <p:nvPicPr>
          <p:cNvPr id="8" name="Picture 7">
            <a:extLst>
              <a:ext uri="{FF2B5EF4-FFF2-40B4-BE49-F238E27FC236}">
                <a16:creationId xmlns="" xmlns:a16="http://schemas.microsoft.com/office/drawing/2014/main" id="{3E7ADEE7-2780-4E32-A315-F8D0ADFD42AF}"/>
              </a:ext>
            </a:extLst>
          </p:cNvPr>
          <p:cNvPicPr>
            <a:picLocks noChangeAspect="1"/>
          </p:cNvPicPr>
          <p:nvPr/>
        </p:nvPicPr>
        <p:blipFill>
          <a:blip r:embed="rId2"/>
          <a:stretch>
            <a:fillRect/>
          </a:stretch>
        </p:blipFill>
        <p:spPr>
          <a:xfrm>
            <a:off x="6380872" y="1101938"/>
            <a:ext cx="5438775" cy="5105400"/>
          </a:xfrm>
          <a:prstGeom prst="rect">
            <a:avLst/>
          </a:prstGeom>
        </p:spPr>
      </p:pic>
    </p:spTree>
    <p:extLst>
      <p:ext uri="{BB962C8B-B14F-4D97-AF65-F5344CB8AC3E}">
        <p14:creationId xmlns:p14="http://schemas.microsoft.com/office/powerpoint/2010/main" val="2309772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287B493-2856-4CCF-9057-0B31052B939C}"/>
              </a:ext>
            </a:extLst>
          </p:cNvPr>
          <p:cNvSpPr>
            <a:spLocks noGrp="1"/>
          </p:cNvSpPr>
          <p:nvPr>
            <p:ph idx="1"/>
          </p:nvPr>
        </p:nvSpPr>
        <p:spPr>
          <a:xfrm>
            <a:off x="838199" y="928467"/>
            <a:ext cx="11077136" cy="5542671"/>
          </a:xfrm>
        </p:spPr>
        <p:txBody>
          <a:bodyPr>
            <a:noAutofit/>
          </a:bodyPr>
          <a:lstStyle/>
          <a:p>
            <a:pPr algn="just"/>
            <a:r>
              <a:rPr lang="en-US" sz="2200" b="0" i="0" u="none" strike="noStrike" baseline="0" dirty="0">
                <a:latin typeface="Arial" panose="020B0604020202020204" pitchFamily="34" charset="0"/>
                <a:cs typeface="Arial" panose="020B0604020202020204" pitchFamily="34" charset="0"/>
              </a:rPr>
              <a:t>Force = mass × acceleration and the unit of force is a Newton, with the notation </a:t>
            </a:r>
            <a:r>
              <a:rPr lang="en-US" sz="2200" b="0" i="1" u="none" strike="noStrike" baseline="0" dirty="0">
                <a:latin typeface="Arial" panose="020B0604020202020204" pitchFamily="34" charset="0"/>
                <a:cs typeface="Arial" panose="020B0604020202020204" pitchFamily="34" charset="0"/>
              </a:rPr>
              <a:t>N</a:t>
            </a:r>
            <a:r>
              <a:rPr lang="en-US" sz="2200" b="0" i="0" u="none" strike="noStrike" baseline="0" dirty="0">
                <a:latin typeface="Arial" panose="020B0604020202020204" pitchFamily="34" charset="0"/>
                <a:cs typeface="Arial" panose="020B0604020202020204" pitchFamily="34" charset="0"/>
              </a:rPr>
              <a:t>. </a:t>
            </a:r>
          </a:p>
          <a:p>
            <a:pPr algn="just"/>
            <a:r>
              <a:rPr lang="en-US" sz="2200" b="0" i="0" u="none" strike="noStrike" baseline="0"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Newton is the force required to accelerate a mass of 1 kg with an acceleration of 1m/</a:t>
            </a:r>
            <a:r>
              <a:rPr lang="en-US" sz="2200" b="0" u="none" strike="noStrike" baseline="0" dirty="0">
                <a:latin typeface="Arial" panose="020B0604020202020204" pitchFamily="34" charset="0"/>
                <a:cs typeface="Arial" panose="020B0604020202020204" pitchFamily="34" charset="0"/>
              </a:rPr>
              <a:t>s</a:t>
            </a:r>
            <a:r>
              <a:rPr lang="en-US" altLang="en-US" sz="2200" baseline="30000" dirty="0">
                <a:latin typeface="Arial" panose="020B0604020202020204" pitchFamily="34" charset="0"/>
                <a:cs typeface="Arial" panose="020B0604020202020204" pitchFamily="34" charset="0"/>
              </a:rPr>
              <a:t>2</a:t>
            </a:r>
            <a:r>
              <a:rPr lang="en-US" sz="2200" b="0" i="0" u="none" strike="noStrike" baseline="0" dirty="0">
                <a:latin typeface="Arial" panose="020B0604020202020204" pitchFamily="34" charset="0"/>
                <a:cs typeface="Arial" panose="020B0604020202020204" pitchFamily="34" charset="0"/>
              </a:rPr>
              <a:t>.</a:t>
            </a:r>
          </a:p>
          <a:p>
            <a:pPr algn="just"/>
            <a:r>
              <a:rPr lang="en-US" sz="2200" b="0" i="0" u="none" strike="noStrike" baseline="0" dirty="0">
                <a:latin typeface="Arial" panose="020B0604020202020204" pitchFamily="34" charset="0"/>
                <a:cs typeface="Arial" panose="020B0604020202020204" pitchFamily="34" charset="0"/>
              </a:rPr>
              <a:t>Therefore the units of a Newton are (kg) × m/</a:t>
            </a:r>
            <a:r>
              <a:rPr lang="en-US" sz="2200" b="0" u="none" strike="noStrike" baseline="0" dirty="0">
                <a:latin typeface="Arial" panose="020B0604020202020204" pitchFamily="34" charset="0"/>
                <a:cs typeface="Arial" panose="020B0604020202020204" pitchFamily="34" charset="0"/>
              </a:rPr>
              <a:t>s</a:t>
            </a:r>
            <a:r>
              <a:rPr lang="en-US" altLang="en-US" sz="2200" baseline="30000" dirty="0">
                <a:latin typeface="Arial" panose="020B0604020202020204" pitchFamily="34" charset="0"/>
                <a:cs typeface="Arial" panose="020B0604020202020204" pitchFamily="34" charset="0"/>
              </a:rPr>
              <a:t>2</a:t>
            </a:r>
            <a:r>
              <a:rPr lang="en-US" sz="2200" b="0" i="0" u="none" strike="noStrike" baseline="0" dirty="0">
                <a:latin typeface="Arial" panose="020B0604020202020204" pitchFamily="34" charset="0"/>
                <a:cs typeface="Arial" panose="020B0604020202020204" pitchFamily="34" charset="0"/>
              </a:rPr>
              <a:t>. </a:t>
            </a:r>
          </a:p>
          <a:p>
            <a:pPr algn="just"/>
            <a:r>
              <a:rPr lang="en-US" sz="2200" b="0" i="0" u="none" strike="noStrike" baseline="0" dirty="0">
                <a:latin typeface="Arial" panose="020B0604020202020204" pitchFamily="34" charset="0"/>
                <a:cs typeface="Arial" panose="020B0604020202020204" pitchFamily="34" charset="0"/>
              </a:rPr>
              <a:t>The standard acceleration due to gravity at the earth’s surface is </a:t>
            </a:r>
            <a:r>
              <a:rPr lang="en-US" sz="2200" dirty="0">
                <a:effectLst/>
                <a:latin typeface="Arial" panose="020B0604020202020204" pitchFamily="34" charset="0"/>
                <a:ea typeface="Calibri" panose="020F0502020204030204" pitchFamily="34" charset="0"/>
                <a:cs typeface="Arial" panose="020B0604020202020204" pitchFamily="34" charset="0"/>
              </a:rPr>
              <a:t>9.80665</a:t>
            </a:r>
            <a:r>
              <a:rPr lang="en-US" sz="2200" dirty="0">
                <a:effectLst/>
                <a:latin typeface="Arial" panose="020B0604020202020204" pitchFamily="34" charset="0"/>
                <a:ea typeface="STIXMath-Regular"/>
                <a:cs typeface="Arial" panose="020B0604020202020204" pitchFamily="34" charset="0"/>
              </a:rPr>
              <a:t>×</a:t>
            </a:r>
            <a:r>
              <a:rPr lang="en-US" sz="2200" dirty="0">
                <a:effectLst/>
                <a:latin typeface="Arial" panose="020B0604020202020204" pitchFamily="34" charset="0"/>
                <a:ea typeface="Calibri" panose="020F0502020204030204" pitchFamily="34" charset="0"/>
                <a:cs typeface="Arial" panose="020B0604020202020204" pitchFamily="34" charset="0"/>
              </a:rPr>
              <a:t>10</a:t>
            </a:r>
            <a:r>
              <a:rPr lang="en-US" sz="2200" baseline="30000" dirty="0">
                <a:effectLst/>
                <a:latin typeface="Arial" panose="020B0604020202020204" pitchFamily="34" charset="0"/>
                <a:ea typeface="STIXMath-Regular"/>
                <a:cs typeface="Arial" panose="020B0604020202020204" pitchFamily="34" charset="0"/>
              </a:rPr>
              <a:t>-3</a:t>
            </a:r>
            <a:r>
              <a:rPr lang="en-US" sz="2200" dirty="0">
                <a:effectLst/>
                <a:latin typeface="Arial" panose="020B0604020202020204" pitchFamily="34" charset="0"/>
                <a:ea typeface="Calibri" panose="020F0502020204030204" pitchFamily="34" charset="0"/>
                <a:cs typeface="Arial" panose="020B0604020202020204" pitchFamily="34" charset="0"/>
              </a:rPr>
              <a:t> km/s</a:t>
            </a:r>
            <a:r>
              <a:rPr lang="en-US" sz="2200" baseline="30000" dirty="0">
                <a:effectLst/>
                <a:latin typeface="Arial" panose="020B0604020202020204" pitchFamily="34" charset="0"/>
                <a:ea typeface="Calibri" panose="020F0502020204030204" pitchFamily="34" charset="0"/>
                <a:cs typeface="Arial" panose="020B0604020202020204" pitchFamily="34" charset="0"/>
              </a:rPr>
              <a:t>2</a:t>
            </a:r>
            <a:r>
              <a:rPr lang="en-US" sz="2200" dirty="0">
                <a:effectLst/>
                <a:latin typeface="Arial" panose="020B0604020202020204" pitchFamily="34" charset="0"/>
                <a:ea typeface="Calibri" panose="020F0502020204030204" pitchFamily="34" charset="0"/>
                <a:cs typeface="Arial" panose="020B0604020202020204" pitchFamily="34" charset="0"/>
              </a:rPr>
              <a:t>=981 cm/s</a:t>
            </a:r>
            <a:r>
              <a:rPr lang="en-US" sz="2200" baseline="30000" dirty="0">
                <a:effectLst/>
                <a:latin typeface="Arial" panose="020B0604020202020204" pitchFamily="34" charset="0"/>
                <a:ea typeface="Calibri" panose="020F0502020204030204" pitchFamily="34" charset="0"/>
                <a:cs typeface="Arial" panose="020B0604020202020204" pitchFamily="34" charset="0"/>
              </a:rPr>
              <a:t>2</a:t>
            </a:r>
            <a:r>
              <a:rPr lang="en-US" sz="2200" b="0" i="0" u="none" strike="noStrike" baseline="0" dirty="0">
                <a:latin typeface="Arial" panose="020B0604020202020204" pitchFamily="34" charset="0"/>
                <a:cs typeface="Arial" panose="020B0604020202020204" pitchFamily="34" charset="0"/>
              </a:rPr>
              <a:t>. This value decreases with height above the earth’s surface.</a:t>
            </a:r>
          </a:p>
          <a:p>
            <a:pPr algn="just"/>
            <a:r>
              <a:rPr lang="en-US" sz="2200" b="0" i="0" u="none" strike="noStrike" baseline="0" dirty="0">
                <a:latin typeface="Arial" panose="020B0604020202020204" pitchFamily="34" charset="0"/>
                <a:cs typeface="Arial" panose="020B0604020202020204" pitchFamily="34" charset="0"/>
              </a:rPr>
              <a:t>The acceleration, </a:t>
            </a:r>
            <a:r>
              <a:rPr lang="en-US" sz="2200" b="1" i="1" u="none" strike="noStrike" baseline="0" dirty="0">
                <a:latin typeface="Arial" panose="020B0604020202020204" pitchFamily="34" charset="0"/>
                <a:cs typeface="Arial" panose="020B0604020202020204" pitchFamily="34" charset="0"/>
              </a:rPr>
              <a:t>a</a:t>
            </a:r>
            <a:r>
              <a:rPr lang="en-US" sz="2200" b="0" i="0" u="none" strike="noStrike" baseline="0" dirty="0">
                <a:latin typeface="Arial" panose="020B0604020202020204" pitchFamily="34" charset="0"/>
                <a:cs typeface="Arial" panose="020B0604020202020204" pitchFamily="34" charset="0"/>
              </a:rPr>
              <a:t>, due to gravity at a distance </a:t>
            </a:r>
            <a:r>
              <a:rPr lang="en-US" sz="2200" b="1" i="1" u="none" strike="noStrike" baseline="0" dirty="0">
                <a:latin typeface="Arial" panose="020B0604020202020204" pitchFamily="34" charset="0"/>
                <a:cs typeface="Arial" panose="020B0604020202020204" pitchFamily="34" charset="0"/>
              </a:rPr>
              <a:t>r</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from the center of the earth is:</a:t>
            </a:r>
          </a:p>
          <a:p>
            <a:pPr algn="just"/>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2200" baseline="30000" dirty="0">
              <a:latin typeface="Arial" panose="020B0604020202020204" pitchFamily="34" charset="0"/>
              <a:ea typeface="Calibri" panose="020F0502020204030204" pitchFamily="34" charset="0"/>
              <a:cs typeface="Arial" panose="020B0604020202020204" pitchFamily="34" charset="0"/>
            </a:endParaRPr>
          </a:p>
          <a:p>
            <a:pPr algn="just"/>
            <a:endParaRPr lang="en-US" sz="2200" baseline="300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US" sz="2200" b="0" i="0" u="none" strike="noStrike" baseline="0" dirty="0">
                <a:latin typeface="Arial" panose="020B0604020202020204" pitchFamily="34" charset="0"/>
                <a:cs typeface="Arial" panose="020B0604020202020204" pitchFamily="34" charset="0"/>
              </a:rPr>
              <a:t>where the constant </a:t>
            </a:r>
            <a:r>
              <a:rPr lang="en-US" sz="2200" b="1" i="1" u="none" strike="noStrike" baseline="0" dirty="0">
                <a:latin typeface="Arial" panose="020B0604020202020204" pitchFamily="34" charset="0"/>
                <a:cs typeface="Arial" panose="020B0604020202020204" pitchFamily="34" charset="0"/>
              </a:rPr>
              <a:t>μ</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is called Kepler’s constant which the product of the universal gravitational constant </a:t>
            </a:r>
            <a:r>
              <a:rPr lang="en-US" sz="2200" b="1" i="1" u="none" strike="noStrike" baseline="0" dirty="0">
                <a:latin typeface="Arial" panose="020B0604020202020204" pitchFamily="34" charset="0"/>
                <a:cs typeface="Arial" panose="020B0604020202020204" pitchFamily="34" charset="0"/>
              </a:rPr>
              <a:t>G </a:t>
            </a:r>
            <a:r>
              <a:rPr lang="en-US" sz="2200" b="0" i="0" u="none" strike="noStrike" baseline="0" dirty="0">
                <a:latin typeface="Arial" panose="020B0604020202020204" pitchFamily="34" charset="0"/>
                <a:cs typeface="Arial" panose="020B0604020202020204" pitchFamily="34" charset="0"/>
              </a:rPr>
              <a:t>and the mass of the earth </a:t>
            </a:r>
            <a:r>
              <a:rPr lang="en-US" sz="2200" b="1" i="1" dirty="0">
                <a:effectLst/>
                <a:latin typeface="Arial" panose="020B0604020202020204" pitchFamily="34" charset="0"/>
                <a:ea typeface="Calibri" panose="020F0502020204030204" pitchFamily="34" charset="0"/>
                <a:cs typeface="Arial" panose="020B0604020202020204" pitchFamily="34" charset="0"/>
              </a:rPr>
              <a:t>M</a:t>
            </a:r>
            <a:r>
              <a:rPr lang="en-US" sz="2200" b="1" i="1" baseline="-25000" dirty="0">
                <a:effectLst/>
                <a:latin typeface="Arial" panose="020B0604020202020204" pitchFamily="34" charset="0"/>
                <a:ea typeface="Calibri" panose="020F0502020204030204" pitchFamily="34" charset="0"/>
                <a:cs typeface="Arial" panose="020B0604020202020204" pitchFamily="34" charset="0"/>
              </a:rPr>
              <a:t>E.</a:t>
            </a:r>
          </a:p>
          <a:p>
            <a:pPr algn="just"/>
            <a:r>
              <a:rPr lang="en-US" sz="2200" b="0" i="0" u="none" strike="noStrike" baseline="0" dirty="0">
                <a:latin typeface="Arial" panose="020B0604020202020204" pitchFamily="34" charset="0"/>
                <a:cs typeface="Arial" panose="020B0604020202020204" pitchFamily="34" charset="0"/>
              </a:rPr>
              <a:t>The universal gravitational constant </a:t>
            </a:r>
            <a:r>
              <a:rPr lang="en-US" sz="2200" b="1" i="1" dirty="0">
                <a:effectLst/>
                <a:latin typeface="Arial" panose="020B0604020202020204" pitchFamily="34" charset="0"/>
                <a:ea typeface="Calibri" panose="020F0502020204030204" pitchFamily="34" charset="0"/>
                <a:cs typeface="Arial" panose="020B0604020202020204" pitchFamily="34" charset="0"/>
              </a:rPr>
              <a:t>G</a:t>
            </a:r>
            <a:r>
              <a:rPr lang="en-US" sz="2200" dirty="0">
                <a:effectLst/>
                <a:latin typeface="Arial" panose="020B0604020202020204" pitchFamily="34" charset="0"/>
                <a:ea typeface="Calibri" panose="020F0502020204030204" pitchFamily="34" charset="0"/>
                <a:cs typeface="Arial" panose="020B0604020202020204" pitchFamily="34" charset="0"/>
              </a:rPr>
              <a:t>=6</a:t>
            </a:r>
            <a:r>
              <a:rPr lang="en-US" sz="2200" i="1" dirty="0">
                <a:effectLst/>
                <a:latin typeface="Arial" panose="020B0604020202020204" pitchFamily="34" charset="0"/>
                <a:ea typeface="STIXMath-Italic"/>
                <a:cs typeface="Arial" panose="020B0604020202020204" pitchFamily="34" charset="0"/>
              </a:rPr>
              <a:t>.</a:t>
            </a:r>
            <a:r>
              <a:rPr lang="en-US" sz="2200" dirty="0">
                <a:effectLst/>
                <a:latin typeface="Arial" panose="020B0604020202020204" pitchFamily="34" charset="0"/>
                <a:ea typeface="Calibri" panose="020F0502020204030204" pitchFamily="34" charset="0"/>
                <a:cs typeface="Arial" panose="020B0604020202020204" pitchFamily="34" charset="0"/>
              </a:rPr>
              <a:t>672</a:t>
            </a:r>
            <a:r>
              <a:rPr lang="en-US" sz="2200" dirty="0">
                <a:effectLst/>
                <a:latin typeface="Arial" panose="020B0604020202020204" pitchFamily="34" charset="0"/>
                <a:ea typeface="STIXMath-Regular"/>
                <a:cs typeface="Arial" panose="020B0604020202020204" pitchFamily="34" charset="0"/>
              </a:rPr>
              <a:t>×</a:t>
            </a:r>
            <a:r>
              <a:rPr lang="en-US" sz="2200" dirty="0">
                <a:effectLst/>
                <a:latin typeface="Arial" panose="020B0604020202020204" pitchFamily="34" charset="0"/>
                <a:ea typeface="Calibri" panose="020F0502020204030204" pitchFamily="34" charset="0"/>
                <a:cs typeface="Arial" panose="020B0604020202020204" pitchFamily="34" charset="0"/>
              </a:rPr>
              <a:t>10</a:t>
            </a:r>
            <a:r>
              <a:rPr lang="en-US" sz="2200" baseline="30000" dirty="0">
                <a:effectLst/>
                <a:latin typeface="Arial" panose="020B0604020202020204" pitchFamily="34" charset="0"/>
                <a:ea typeface="Calibri" panose="020F0502020204030204" pitchFamily="34" charset="0"/>
                <a:cs typeface="Arial" panose="020B0604020202020204" pitchFamily="34" charset="0"/>
              </a:rPr>
              <a:t>-11</a:t>
            </a:r>
            <a:r>
              <a:rPr lang="en-US" sz="2200" dirty="0">
                <a:effectLst/>
                <a:latin typeface="Arial" panose="020B0604020202020204" pitchFamily="34" charset="0"/>
                <a:ea typeface="Calibri" panose="020F0502020204030204" pitchFamily="34" charset="0"/>
                <a:cs typeface="Arial" panose="020B0604020202020204" pitchFamily="34" charset="0"/>
              </a:rPr>
              <a:t> Nm</a:t>
            </a:r>
            <a:r>
              <a:rPr lang="en-US" sz="2200" baseline="30000" dirty="0">
                <a:effectLst/>
                <a:latin typeface="Arial" panose="020B0604020202020204" pitchFamily="34" charset="0"/>
                <a:ea typeface="Calibri" panose="020F0502020204030204" pitchFamily="34" charset="0"/>
                <a:cs typeface="Arial" panose="020B0604020202020204" pitchFamily="34" charset="0"/>
              </a:rPr>
              <a:t>2</a:t>
            </a:r>
            <a:r>
              <a:rPr lang="en-US" sz="2200" dirty="0">
                <a:effectLst/>
                <a:latin typeface="Arial" panose="020B0604020202020204" pitchFamily="34" charset="0"/>
                <a:ea typeface="Calibri" panose="020F0502020204030204" pitchFamily="34" charset="0"/>
                <a:cs typeface="Arial" panose="020B0604020202020204" pitchFamily="34" charset="0"/>
              </a:rPr>
              <a:t>/kg</a:t>
            </a:r>
            <a:r>
              <a:rPr lang="en-US" sz="2200" baseline="30000" dirty="0">
                <a:effectLst/>
                <a:latin typeface="Arial" panose="020B0604020202020204" pitchFamily="34" charset="0"/>
                <a:ea typeface="Calibri" panose="020F0502020204030204" pitchFamily="34" charset="0"/>
                <a:cs typeface="Arial" panose="020B0604020202020204" pitchFamily="34" charset="0"/>
              </a:rPr>
              <a:t>2 </a:t>
            </a:r>
            <a:r>
              <a:rPr lang="en-US" sz="2200" dirty="0">
                <a:effectLst/>
                <a:latin typeface="Arial" panose="020B0604020202020204" pitchFamily="34" charset="0"/>
                <a:ea typeface="Calibri" panose="020F0502020204030204" pitchFamily="34" charset="0"/>
                <a:cs typeface="Arial" panose="020B0604020202020204" pitchFamily="34" charset="0"/>
              </a:rPr>
              <a:t>(or) 6</a:t>
            </a:r>
            <a:r>
              <a:rPr lang="en-US" sz="2200" i="1" dirty="0">
                <a:effectLst/>
                <a:latin typeface="Arial" panose="020B0604020202020204" pitchFamily="34" charset="0"/>
                <a:ea typeface="STIXMath-Italic"/>
                <a:cs typeface="Arial" panose="020B0604020202020204" pitchFamily="34" charset="0"/>
              </a:rPr>
              <a:t>.</a:t>
            </a:r>
            <a:r>
              <a:rPr lang="en-US" sz="2200" dirty="0">
                <a:effectLst/>
                <a:latin typeface="Arial" panose="020B0604020202020204" pitchFamily="34" charset="0"/>
                <a:ea typeface="Calibri" panose="020F0502020204030204" pitchFamily="34" charset="0"/>
                <a:cs typeface="Arial" panose="020B0604020202020204" pitchFamily="34" charset="0"/>
              </a:rPr>
              <a:t>672</a:t>
            </a:r>
            <a:r>
              <a:rPr lang="en-US" sz="2200" dirty="0">
                <a:effectLst/>
                <a:latin typeface="Arial" panose="020B0604020202020204" pitchFamily="34" charset="0"/>
                <a:ea typeface="STIXMath-Regular"/>
                <a:cs typeface="Arial" panose="020B0604020202020204" pitchFamily="34" charset="0"/>
              </a:rPr>
              <a:t>×</a:t>
            </a:r>
            <a:r>
              <a:rPr lang="en-US" sz="2200" dirty="0">
                <a:effectLst/>
                <a:latin typeface="Arial" panose="020B0604020202020204" pitchFamily="34" charset="0"/>
                <a:ea typeface="Calibri" panose="020F0502020204030204" pitchFamily="34" charset="0"/>
                <a:cs typeface="Arial" panose="020B0604020202020204" pitchFamily="34" charset="0"/>
              </a:rPr>
              <a:t>10</a:t>
            </a:r>
            <a:r>
              <a:rPr lang="en-US" sz="2200" baseline="30000" dirty="0">
                <a:effectLst/>
                <a:latin typeface="Arial" panose="020B0604020202020204" pitchFamily="34" charset="0"/>
                <a:ea typeface="Calibri" panose="020F0502020204030204" pitchFamily="34" charset="0"/>
                <a:cs typeface="Arial" panose="020B0604020202020204" pitchFamily="34" charset="0"/>
              </a:rPr>
              <a:t>-20</a:t>
            </a:r>
            <a:r>
              <a:rPr lang="en-US" sz="2200" baseline="30000" dirty="0">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km</a:t>
            </a:r>
            <a:r>
              <a:rPr lang="en-US" sz="2200" baseline="30000" dirty="0">
                <a:effectLst/>
                <a:latin typeface="Arial" panose="020B0604020202020204" pitchFamily="34" charset="0"/>
                <a:ea typeface="Calibri" panose="020F0502020204030204" pitchFamily="34" charset="0"/>
                <a:cs typeface="Arial" panose="020B0604020202020204" pitchFamily="34" charset="0"/>
              </a:rPr>
              <a:t>3</a:t>
            </a:r>
            <a:r>
              <a:rPr lang="en-US" sz="2200" dirty="0">
                <a:effectLst/>
                <a:latin typeface="Arial" panose="020B0604020202020204" pitchFamily="34" charset="0"/>
                <a:ea typeface="Calibri" panose="020F0502020204030204" pitchFamily="34" charset="0"/>
                <a:cs typeface="Arial" panose="020B0604020202020204" pitchFamily="34" charset="0"/>
              </a:rPr>
              <a:t>/kg s</a:t>
            </a:r>
            <a:r>
              <a:rPr lang="en-US" sz="22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2200" b="1" i="1" baseline="-250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200" b="0" i="0" u="none" strike="noStrike" baseline="0" dirty="0">
                <a:latin typeface="Arial" panose="020B0604020202020204" pitchFamily="34" charset="0"/>
                <a:cs typeface="Arial" panose="020B0604020202020204" pitchFamily="34" charset="0"/>
              </a:rPr>
              <a:t>Kepler’s constant </a:t>
            </a:r>
            <a:r>
              <a:rPr lang="en-US" sz="2200" b="1" i="1" u="none" strike="noStrike" baseline="0" dirty="0">
                <a:latin typeface="Arial" panose="020B0604020202020204" pitchFamily="34" charset="0"/>
                <a:cs typeface="Arial" panose="020B0604020202020204" pitchFamily="34" charset="0"/>
              </a:rPr>
              <a:t>μ = G</a:t>
            </a:r>
            <a:r>
              <a:rPr lang="en-US" sz="2200" b="1" i="1" dirty="0">
                <a:effectLst/>
                <a:latin typeface="Arial" panose="020B0604020202020204" pitchFamily="34" charset="0"/>
                <a:ea typeface="Calibri" panose="020F0502020204030204" pitchFamily="34" charset="0"/>
                <a:cs typeface="Arial" panose="020B0604020202020204" pitchFamily="34" charset="0"/>
              </a:rPr>
              <a:t>M</a:t>
            </a:r>
            <a:r>
              <a:rPr lang="en-US" sz="2200" b="1" i="1" baseline="-25000" dirty="0">
                <a:effectLst/>
                <a:latin typeface="Arial" panose="020B0604020202020204" pitchFamily="34" charset="0"/>
                <a:ea typeface="Calibri" panose="020F0502020204030204" pitchFamily="34" charset="0"/>
                <a:cs typeface="Arial" panose="020B0604020202020204" pitchFamily="34" charset="0"/>
              </a:rPr>
              <a:t>E </a:t>
            </a:r>
            <a:r>
              <a:rPr lang="en-US" sz="2200" dirty="0">
                <a:effectLst/>
                <a:latin typeface="Arial" panose="020B0604020202020204" pitchFamily="34" charset="0"/>
                <a:ea typeface="Calibri" panose="020F0502020204030204" pitchFamily="34" charset="0"/>
                <a:cs typeface="Arial" panose="020B0604020202020204" pitchFamily="34" charset="0"/>
              </a:rPr>
              <a:t>=3.986 004 418 </a:t>
            </a:r>
            <a:r>
              <a:rPr lang="en-US" sz="2200" dirty="0">
                <a:effectLst/>
                <a:latin typeface="Arial" panose="020B0604020202020204" pitchFamily="34" charset="0"/>
                <a:ea typeface="STIXMath-Regular"/>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10</a:t>
            </a:r>
            <a:r>
              <a:rPr lang="en-US" sz="2200" baseline="30000" dirty="0">
                <a:effectLst/>
                <a:latin typeface="Arial" panose="020B0604020202020204" pitchFamily="34" charset="0"/>
                <a:ea typeface="Calibri" panose="020F0502020204030204" pitchFamily="34" charset="0"/>
                <a:cs typeface="Arial" panose="020B0604020202020204" pitchFamily="34" charset="0"/>
              </a:rPr>
              <a:t>5</a:t>
            </a:r>
            <a:r>
              <a:rPr lang="en-US" sz="2200" dirty="0">
                <a:effectLst/>
                <a:latin typeface="Arial" panose="020B0604020202020204" pitchFamily="34" charset="0"/>
                <a:ea typeface="Calibri" panose="020F0502020204030204" pitchFamily="34" charset="0"/>
                <a:cs typeface="Arial" panose="020B0604020202020204" pitchFamily="34" charset="0"/>
              </a:rPr>
              <a:t> km</a:t>
            </a:r>
            <a:r>
              <a:rPr lang="en-US" sz="2200" baseline="30000" dirty="0">
                <a:effectLst/>
                <a:latin typeface="Arial" panose="020B0604020202020204" pitchFamily="34" charset="0"/>
                <a:ea typeface="Calibri" panose="020F0502020204030204" pitchFamily="34" charset="0"/>
                <a:cs typeface="Arial" panose="020B0604020202020204" pitchFamily="34" charset="0"/>
              </a:rPr>
              <a:t>3</a:t>
            </a:r>
            <a:r>
              <a:rPr lang="en-US" sz="2200" dirty="0">
                <a:effectLst/>
                <a:latin typeface="Arial" panose="020B0604020202020204" pitchFamily="34" charset="0"/>
                <a:ea typeface="Calibri" panose="020F0502020204030204" pitchFamily="34" charset="0"/>
                <a:cs typeface="Arial" panose="020B0604020202020204" pitchFamily="34" charset="0"/>
              </a:rPr>
              <a:t>/s</a:t>
            </a:r>
            <a:r>
              <a:rPr lang="en-US" sz="22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US" sz="2200" b="1"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5E9054EF-80AB-4929-88A7-F169CC1916FF}"/>
              </a:ext>
            </a:extLst>
          </p:cNvPr>
          <p:cNvPicPr>
            <a:picLocks noChangeAspect="1"/>
          </p:cNvPicPr>
          <p:nvPr/>
        </p:nvPicPr>
        <p:blipFill>
          <a:blip r:embed="rId2"/>
          <a:stretch>
            <a:fillRect/>
          </a:stretch>
        </p:blipFill>
        <p:spPr>
          <a:xfrm>
            <a:off x="3630563" y="3808754"/>
            <a:ext cx="2905125" cy="619125"/>
          </a:xfrm>
          <a:prstGeom prst="rect">
            <a:avLst/>
          </a:prstGeom>
        </p:spPr>
      </p:pic>
    </p:spTree>
    <p:extLst>
      <p:ext uri="{BB962C8B-B14F-4D97-AF65-F5344CB8AC3E}">
        <p14:creationId xmlns:p14="http://schemas.microsoft.com/office/powerpoint/2010/main" val="367403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52B09B5-A726-4F80-95D0-2B5C10AEC7B7}"/>
              </a:ext>
            </a:extLst>
          </p:cNvPr>
          <p:cNvSpPr>
            <a:spLocks noGrp="1"/>
          </p:cNvSpPr>
          <p:nvPr>
            <p:ph idx="1"/>
          </p:nvPr>
        </p:nvSpPr>
        <p:spPr>
          <a:xfrm>
            <a:off x="838199" y="773723"/>
            <a:ext cx="11020865" cy="5403240"/>
          </a:xfrm>
        </p:spPr>
        <p:txBody>
          <a:bodyPr>
            <a:normAutofit/>
          </a:bodyPr>
          <a:lstStyle/>
          <a:p>
            <a:pPr algn="just"/>
            <a:r>
              <a:rPr lang="en-US" sz="2200" b="0" i="0" u="none" strike="noStrike" baseline="0" dirty="0">
                <a:latin typeface="Arial" panose="020B0604020202020204" pitchFamily="34" charset="0"/>
                <a:cs typeface="Arial" panose="020B0604020202020204" pitchFamily="34" charset="0"/>
              </a:rPr>
              <a:t>Since </a:t>
            </a:r>
            <a:r>
              <a:rPr lang="en-US" sz="2200" i="0" u="none" strike="noStrike" baseline="0" dirty="0">
                <a:latin typeface="Arial" panose="020B0604020202020204" pitchFamily="34" charset="0"/>
                <a:cs typeface="Arial" panose="020B0604020202020204" pitchFamily="34" charset="0"/>
              </a:rPr>
              <a:t>force = mass × acceleration</a:t>
            </a:r>
            <a:r>
              <a:rPr lang="en-US" sz="2200" b="0" i="0" u="none" strike="noStrike" baseline="0" dirty="0">
                <a:latin typeface="Arial" panose="020B0604020202020204" pitchFamily="34" charset="0"/>
                <a:cs typeface="Arial" panose="020B0604020202020204" pitchFamily="34" charset="0"/>
              </a:rPr>
              <a:t>, the </a:t>
            </a:r>
            <a:r>
              <a:rPr lang="en-US" sz="2200" b="1" i="0" u="none" strike="noStrike" baseline="0" dirty="0">
                <a:latin typeface="Arial" panose="020B0604020202020204" pitchFamily="34" charset="0"/>
                <a:cs typeface="Arial" panose="020B0604020202020204" pitchFamily="34" charset="0"/>
              </a:rPr>
              <a:t>centripetal force acting on the satellite, </a:t>
            </a:r>
            <a:r>
              <a:rPr lang="en-US" sz="2200" b="1" i="1" dirty="0">
                <a:effectLst/>
                <a:latin typeface="Arial" panose="020B0604020202020204" pitchFamily="34" charset="0"/>
                <a:ea typeface="Calibri" panose="020F0502020204030204" pitchFamily="34" charset="0"/>
                <a:cs typeface="Arial" panose="020B0604020202020204" pitchFamily="34" charset="0"/>
              </a:rPr>
              <a:t>F</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IN</a:t>
            </a:r>
            <a:r>
              <a:rPr lang="en-US" sz="2200" b="0" i="0" u="none" strike="noStrike" baseline="0" dirty="0">
                <a:latin typeface="Arial" panose="020B0604020202020204" pitchFamily="34" charset="0"/>
                <a:cs typeface="Arial" panose="020B0604020202020204" pitchFamily="34" charset="0"/>
              </a:rPr>
              <a:t>, is given by:</a:t>
            </a: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pPr algn="l"/>
            <a:r>
              <a:rPr lang="en-US" sz="2200" b="0" i="0" u="none" strike="noStrike" baseline="0" dirty="0">
                <a:latin typeface="Arial" panose="020B0604020202020204" pitchFamily="34" charset="0"/>
                <a:cs typeface="Arial" panose="020B0604020202020204" pitchFamily="34" charset="0"/>
              </a:rPr>
              <a:t>In a similar fashion, the </a:t>
            </a:r>
            <a:r>
              <a:rPr lang="en-US" sz="2200" b="1" i="0" u="none" strike="noStrike" baseline="0" dirty="0">
                <a:latin typeface="Arial" panose="020B0604020202020204" pitchFamily="34" charset="0"/>
                <a:cs typeface="Arial" panose="020B0604020202020204" pitchFamily="34" charset="0"/>
              </a:rPr>
              <a:t>centrifugal acceleration </a:t>
            </a:r>
            <a:r>
              <a:rPr lang="en-US" sz="2200" b="0" i="0" u="none" strike="noStrike" baseline="0" dirty="0">
                <a:latin typeface="Arial" panose="020B0604020202020204" pitchFamily="34" charset="0"/>
                <a:cs typeface="Arial" panose="020B0604020202020204" pitchFamily="34" charset="0"/>
              </a:rPr>
              <a:t>is given by:</a:t>
            </a:r>
          </a:p>
          <a:p>
            <a:pPr algn="l"/>
            <a:endParaRPr lang="en-US" sz="2200" dirty="0">
              <a:latin typeface="Arial" panose="020B0604020202020204" pitchFamily="34" charset="0"/>
              <a:cs typeface="Arial" panose="020B0604020202020204" pitchFamily="34" charset="0"/>
            </a:endParaRPr>
          </a:p>
          <a:p>
            <a:pPr algn="l"/>
            <a:endParaRPr lang="en-US" sz="2200" b="0" i="0" u="none" strike="noStrike" baseline="0" dirty="0">
              <a:latin typeface="Arial" panose="020B0604020202020204" pitchFamily="34" charset="0"/>
              <a:cs typeface="Arial" panose="020B0604020202020204" pitchFamily="34" charset="0"/>
            </a:endParaRPr>
          </a:p>
          <a:p>
            <a:pPr algn="l"/>
            <a:r>
              <a:rPr lang="en-US" sz="2200" b="0" i="0" u="none" strike="noStrike" baseline="0" dirty="0">
                <a:latin typeface="Arial" panose="020B0604020202020204" pitchFamily="34" charset="0"/>
                <a:cs typeface="Arial" panose="020B0604020202020204" pitchFamily="34" charset="0"/>
              </a:rPr>
              <a:t>The </a:t>
            </a:r>
            <a:r>
              <a:rPr lang="en-US" sz="2200" b="1" i="0" u="none" strike="noStrike" baseline="0" dirty="0">
                <a:latin typeface="Arial" panose="020B0604020202020204" pitchFamily="34" charset="0"/>
                <a:cs typeface="Arial" panose="020B0604020202020204" pitchFamily="34" charset="0"/>
              </a:rPr>
              <a:t>centrifugal force, </a:t>
            </a:r>
            <a:r>
              <a:rPr lang="en-US" sz="2200" b="1" i="1" dirty="0">
                <a:effectLst/>
                <a:latin typeface="Arial" panose="020B0604020202020204" pitchFamily="34" charset="0"/>
                <a:ea typeface="Calibri" panose="020F0502020204030204" pitchFamily="34" charset="0"/>
                <a:cs typeface="Arial" panose="020B0604020202020204" pitchFamily="34" charset="0"/>
              </a:rPr>
              <a:t>F</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OUT</a:t>
            </a:r>
            <a:r>
              <a:rPr lang="en-US" sz="2200" b="0" i="0" u="none" strike="noStrike" baseline="0" dirty="0">
                <a:latin typeface="Arial" panose="020B0604020202020204" pitchFamily="34" charset="0"/>
                <a:cs typeface="Arial" panose="020B0604020202020204" pitchFamily="34" charset="0"/>
              </a:rPr>
              <a:t>, as:</a:t>
            </a:r>
          </a:p>
          <a:p>
            <a:pPr algn="l"/>
            <a:endParaRPr lang="en-US" sz="2200" b="0" i="0" u="none" strike="noStrike" baseline="0" dirty="0">
              <a:latin typeface="Arial" panose="020B0604020202020204" pitchFamily="34" charset="0"/>
              <a:cs typeface="Arial" panose="020B0604020202020204" pitchFamily="34" charset="0"/>
            </a:endParaRPr>
          </a:p>
          <a:p>
            <a:pPr marL="0" indent="0" algn="l">
              <a:buNone/>
            </a:pP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FF936CF7-59DB-43BF-A787-40B0685A1C2B}"/>
              </a:ext>
            </a:extLst>
          </p:cNvPr>
          <p:cNvPicPr>
            <a:picLocks noChangeAspect="1"/>
          </p:cNvPicPr>
          <p:nvPr/>
        </p:nvPicPr>
        <p:blipFill>
          <a:blip r:embed="rId2"/>
          <a:stretch>
            <a:fillRect/>
          </a:stretch>
        </p:blipFill>
        <p:spPr>
          <a:xfrm>
            <a:off x="3312721" y="1759857"/>
            <a:ext cx="3383280" cy="1057778"/>
          </a:xfrm>
          <a:prstGeom prst="rect">
            <a:avLst/>
          </a:prstGeom>
        </p:spPr>
      </p:pic>
      <p:pic>
        <p:nvPicPr>
          <p:cNvPr id="7" name="Picture 6">
            <a:extLst>
              <a:ext uri="{FF2B5EF4-FFF2-40B4-BE49-F238E27FC236}">
                <a16:creationId xmlns="" xmlns:a16="http://schemas.microsoft.com/office/drawing/2014/main" id="{C00542E5-14A7-44DE-A7B2-F3D975F4B3CD}"/>
              </a:ext>
            </a:extLst>
          </p:cNvPr>
          <p:cNvPicPr>
            <a:picLocks noChangeAspect="1"/>
          </p:cNvPicPr>
          <p:nvPr/>
        </p:nvPicPr>
        <p:blipFill>
          <a:blip r:embed="rId3"/>
          <a:stretch>
            <a:fillRect/>
          </a:stretch>
        </p:blipFill>
        <p:spPr>
          <a:xfrm>
            <a:off x="3670936" y="3659927"/>
            <a:ext cx="1737360" cy="602056"/>
          </a:xfrm>
          <a:prstGeom prst="rect">
            <a:avLst/>
          </a:prstGeom>
        </p:spPr>
      </p:pic>
      <p:pic>
        <p:nvPicPr>
          <p:cNvPr id="9" name="Picture 8">
            <a:extLst>
              <a:ext uri="{FF2B5EF4-FFF2-40B4-BE49-F238E27FC236}">
                <a16:creationId xmlns="" xmlns:a16="http://schemas.microsoft.com/office/drawing/2014/main" id="{7C7B102F-3FF3-4A66-9CA8-6648F334DA21}"/>
              </a:ext>
            </a:extLst>
          </p:cNvPr>
          <p:cNvPicPr>
            <a:picLocks noChangeAspect="1"/>
          </p:cNvPicPr>
          <p:nvPr/>
        </p:nvPicPr>
        <p:blipFill>
          <a:blip r:embed="rId4"/>
          <a:stretch>
            <a:fillRect/>
          </a:stretch>
        </p:blipFill>
        <p:spPr>
          <a:xfrm>
            <a:off x="2903731" y="5077728"/>
            <a:ext cx="3291840" cy="579864"/>
          </a:xfrm>
          <a:prstGeom prst="rect">
            <a:avLst/>
          </a:prstGeom>
        </p:spPr>
      </p:pic>
    </p:spTree>
    <p:extLst>
      <p:ext uri="{BB962C8B-B14F-4D97-AF65-F5344CB8AC3E}">
        <p14:creationId xmlns:p14="http://schemas.microsoft.com/office/powerpoint/2010/main" val="288583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3D280E6-FC17-40E8-8304-121FC6F2112A}"/>
              </a:ext>
            </a:extLst>
          </p:cNvPr>
          <p:cNvSpPr>
            <a:spLocks noGrp="1"/>
          </p:cNvSpPr>
          <p:nvPr>
            <p:ph idx="1"/>
          </p:nvPr>
        </p:nvSpPr>
        <p:spPr>
          <a:xfrm>
            <a:off x="838200" y="731520"/>
            <a:ext cx="10515600" cy="5445443"/>
          </a:xfrm>
        </p:spPr>
        <p:txBody>
          <a:bodyPr>
            <a:noAutofit/>
          </a:bodyPr>
          <a:lstStyle/>
          <a:p>
            <a:pPr algn="just"/>
            <a:r>
              <a:rPr lang="en-US" sz="2200" b="0" i="0" u="none" strike="noStrike" baseline="0" dirty="0">
                <a:latin typeface="Arial" panose="020B0604020202020204" pitchFamily="34" charset="0"/>
                <a:cs typeface="Arial" panose="020B0604020202020204" pitchFamily="34" charset="0"/>
              </a:rPr>
              <a:t>If the forces on the satellite are balanced </a:t>
            </a:r>
            <a:r>
              <a:rPr lang="en-US" sz="2200" b="1" i="1" dirty="0">
                <a:effectLst/>
                <a:latin typeface="Arial" panose="020B0604020202020204" pitchFamily="34" charset="0"/>
                <a:ea typeface="Calibri" panose="020F0502020204030204" pitchFamily="34" charset="0"/>
                <a:cs typeface="Arial" panose="020B0604020202020204" pitchFamily="34" charset="0"/>
              </a:rPr>
              <a:t>F</a:t>
            </a:r>
            <a:r>
              <a:rPr lang="en-US" sz="2200" baseline="-25000" dirty="0">
                <a:effectLst/>
                <a:latin typeface="Arial" panose="020B0604020202020204" pitchFamily="34" charset="0"/>
                <a:ea typeface="Calibri" panose="020F0502020204030204" pitchFamily="34" charset="0"/>
                <a:cs typeface="Arial" panose="020B0604020202020204" pitchFamily="34" charset="0"/>
              </a:rPr>
              <a:t>IN</a:t>
            </a:r>
            <a:r>
              <a:rPr lang="en-US" sz="2200" dirty="0">
                <a:effectLst/>
                <a:latin typeface="Arial" panose="020B0604020202020204" pitchFamily="34" charset="0"/>
                <a:ea typeface="Calibri" panose="020F0502020204030204" pitchFamily="34" charset="0"/>
                <a:cs typeface="Arial" panose="020B0604020202020204" pitchFamily="34" charset="0"/>
              </a:rPr>
              <a:t>=</a:t>
            </a:r>
            <a:r>
              <a:rPr lang="en-US" sz="2200" b="1"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b="1" i="1" dirty="0">
                <a:effectLst/>
                <a:latin typeface="Arial" panose="020B0604020202020204" pitchFamily="34" charset="0"/>
                <a:ea typeface="Calibri" panose="020F0502020204030204" pitchFamily="34" charset="0"/>
                <a:cs typeface="Arial" panose="020B0604020202020204" pitchFamily="34" charset="0"/>
              </a:rPr>
              <a:t>F</a:t>
            </a:r>
            <a:r>
              <a:rPr lang="en-US" sz="2200" baseline="-25000" dirty="0">
                <a:effectLst/>
                <a:latin typeface="Arial" panose="020B0604020202020204" pitchFamily="34" charset="0"/>
                <a:ea typeface="Calibri" panose="020F0502020204030204" pitchFamily="34" charset="0"/>
                <a:cs typeface="Arial" panose="020B0604020202020204" pitchFamily="34" charset="0"/>
              </a:rPr>
              <a:t>OUT</a:t>
            </a:r>
          </a:p>
          <a:p>
            <a:pPr algn="just"/>
            <a:endParaRPr lang="en-US" sz="2200" b="1" baseline="-25000" dirty="0">
              <a:latin typeface="Arial" panose="020B0604020202020204" pitchFamily="34" charset="0"/>
              <a:ea typeface="Calibri" panose="020F0502020204030204" pitchFamily="34" charset="0"/>
              <a:cs typeface="Arial" panose="020B0604020202020204" pitchFamily="34" charset="0"/>
            </a:endParaRPr>
          </a:p>
          <a:p>
            <a:pPr algn="just"/>
            <a:endParaRPr lang="en-US" sz="2200" b="1" baseline="-250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2200" b="1" baseline="-25000" dirty="0">
              <a:latin typeface="Arial" panose="020B0604020202020204" pitchFamily="34" charset="0"/>
              <a:ea typeface="Calibri" panose="020F0502020204030204" pitchFamily="34" charset="0"/>
              <a:cs typeface="Arial" panose="020B0604020202020204" pitchFamily="34" charset="0"/>
            </a:endParaRPr>
          </a:p>
          <a:p>
            <a:pPr algn="just"/>
            <a:r>
              <a:rPr lang="en-US" sz="2200" b="0" i="0" u="none" strike="noStrike" baseline="0" dirty="0">
                <a:latin typeface="Arial" panose="020B0604020202020204" pitchFamily="34" charset="0"/>
                <a:cs typeface="Arial" panose="020B0604020202020204" pitchFamily="34" charset="0"/>
              </a:rPr>
              <a:t>Hence the velocity </a:t>
            </a:r>
            <a:r>
              <a:rPr lang="en-US" sz="2200" b="1" i="1" u="none" strike="noStrike" baseline="0" dirty="0">
                <a:latin typeface="Arial" panose="020B0604020202020204" pitchFamily="34" charset="0"/>
                <a:cs typeface="Arial" panose="020B0604020202020204" pitchFamily="34" charset="0"/>
              </a:rPr>
              <a:t>v</a:t>
            </a:r>
            <a:r>
              <a:rPr lang="en-US" sz="2200" b="0" i="1"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of a satellite in a circular orbit is given by</a:t>
            </a:r>
          </a:p>
          <a:p>
            <a:pPr marL="0" indent="0" algn="just">
              <a:buNone/>
            </a:pPr>
            <a:endParaRPr lang="en-US" sz="2200" b="1" baseline="-25000"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US" sz="2200" b="1" baseline="-25000" dirty="0">
              <a:latin typeface="Arial" panose="020B0604020202020204" pitchFamily="34" charset="0"/>
              <a:ea typeface="Calibri" panose="020F0502020204030204" pitchFamily="34" charset="0"/>
              <a:cs typeface="Arial" panose="020B0604020202020204" pitchFamily="34" charset="0"/>
            </a:endParaRPr>
          </a:p>
          <a:p>
            <a:pPr algn="just"/>
            <a:r>
              <a:rPr lang="en-US" sz="2200" b="0" i="0" u="none" strike="noStrike" baseline="0" dirty="0">
                <a:latin typeface="Arial" panose="020B0604020202020204" pitchFamily="34" charset="0"/>
                <a:cs typeface="Arial" panose="020B0604020202020204" pitchFamily="34" charset="0"/>
              </a:rPr>
              <a:t>If the </a:t>
            </a:r>
            <a:r>
              <a:rPr lang="en-US" sz="2200" b="1" i="0" u="none" strike="noStrike" baseline="0" dirty="0">
                <a:latin typeface="Arial" panose="020B0604020202020204" pitchFamily="34" charset="0"/>
                <a:cs typeface="Arial" panose="020B0604020202020204" pitchFamily="34" charset="0"/>
              </a:rPr>
              <a:t>orbit is circular</a:t>
            </a:r>
            <a:r>
              <a:rPr lang="en-US" sz="2200" b="0" i="0" u="none" strike="noStrike" baseline="0" dirty="0">
                <a:latin typeface="Arial" panose="020B0604020202020204" pitchFamily="34" charset="0"/>
                <a:cs typeface="Arial" panose="020B0604020202020204" pitchFamily="34" charset="0"/>
              </a:rPr>
              <a:t>, the </a:t>
            </a:r>
            <a:r>
              <a:rPr lang="en-US" sz="2200" b="1" i="0" u="none" strike="noStrike" baseline="0" dirty="0">
                <a:latin typeface="Arial" panose="020B0604020202020204" pitchFamily="34" charset="0"/>
                <a:cs typeface="Arial" panose="020B0604020202020204" pitchFamily="34" charset="0"/>
              </a:rPr>
              <a:t>distance traveled by a satellite in one orbit around a planet is 2π</a:t>
            </a:r>
            <a:r>
              <a:rPr lang="en-US" sz="2200" b="1" i="1" u="none" strike="noStrike" baseline="0" dirty="0">
                <a:latin typeface="Arial" panose="020B0604020202020204" pitchFamily="34" charset="0"/>
                <a:cs typeface="Arial" panose="020B0604020202020204" pitchFamily="34" charset="0"/>
              </a:rPr>
              <a:t>r</a:t>
            </a:r>
            <a:r>
              <a:rPr lang="en-US" sz="2200" b="0" i="0" u="none" strike="noStrike" baseline="0" dirty="0">
                <a:latin typeface="Arial" panose="020B0604020202020204" pitchFamily="34" charset="0"/>
                <a:cs typeface="Arial" panose="020B0604020202020204" pitchFamily="34" charset="0"/>
              </a:rPr>
              <a:t>, where </a:t>
            </a:r>
            <a:r>
              <a:rPr lang="en-US" sz="2200" b="1" i="1" u="none" strike="noStrike" baseline="0" dirty="0">
                <a:latin typeface="Arial" panose="020B0604020202020204" pitchFamily="34" charset="0"/>
                <a:cs typeface="Arial" panose="020B0604020202020204" pitchFamily="34" charset="0"/>
              </a:rPr>
              <a:t>r </a:t>
            </a:r>
            <a:r>
              <a:rPr lang="en-US" sz="2200" b="1" i="0" u="none" strike="noStrike" baseline="0" dirty="0">
                <a:latin typeface="Arial" panose="020B0604020202020204" pitchFamily="34" charset="0"/>
                <a:cs typeface="Arial" panose="020B0604020202020204" pitchFamily="34" charset="0"/>
              </a:rPr>
              <a:t>is the radius of the orbit </a:t>
            </a:r>
            <a:r>
              <a:rPr lang="en-US" sz="2200" b="0" i="0" u="none" strike="noStrike" baseline="0" dirty="0">
                <a:latin typeface="Arial" panose="020B0604020202020204" pitchFamily="34" charset="0"/>
                <a:cs typeface="Arial" panose="020B0604020202020204" pitchFamily="34" charset="0"/>
              </a:rPr>
              <a:t>from the satellite to the center of the planet.</a:t>
            </a:r>
            <a:r>
              <a:rPr lang="en-US" sz="2200" b="1" baseline="-25000" dirty="0">
                <a:effectLst/>
                <a:latin typeface="Arial" panose="020B0604020202020204" pitchFamily="34" charset="0"/>
                <a:ea typeface="Calibri" panose="020F050202020403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 </a:t>
            </a:r>
          </a:p>
          <a:p>
            <a:pPr algn="just"/>
            <a:r>
              <a:rPr lang="en-US" sz="2200" b="0" i="0" u="none" strike="noStrike" baseline="0" dirty="0">
                <a:latin typeface="Arial" panose="020B0604020202020204" pitchFamily="34" charset="0"/>
                <a:cs typeface="Arial" panose="020B0604020202020204" pitchFamily="34" charset="0"/>
              </a:rPr>
              <a:t>Since distance divided by velocity equals time to travel that distance, </a:t>
            </a:r>
            <a:r>
              <a:rPr lang="en-US" sz="2200" b="1" i="0" u="none" strike="noStrike" baseline="0" dirty="0">
                <a:latin typeface="Arial" panose="020B0604020202020204" pitchFamily="34" charset="0"/>
                <a:cs typeface="Arial" panose="020B0604020202020204" pitchFamily="34" charset="0"/>
              </a:rPr>
              <a:t>the period of the satellite’s orbit, </a:t>
            </a:r>
            <a:r>
              <a:rPr lang="en-US" sz="2200" b="1" i="1" u="none" strike="noStrike" baseline="0" dirty="0">
                <a:latin typeface="Arial" panose="020B0604020202020204" pitchFamily="34" charset="0"/>
                <a:cs typeface="Arial" panose="020B0604020202020204" pitchFamily="34" charset="0"/>
              </a:rPr>
              <a:t>T</a:t>
            </a:r>
            <a:r>
              <a:rPr lang="en-US" sz="2200" b="0" i="0" u="none" strike="noStrike" baseline="0" dirty="0">
                <a:latin typeface="Arial" panose="020B0604020202020204" pitchFamily="34" charset="0"/>
                <a:cs typeface="Arial" panose="020B0604020202020204" pitchFamily="34" charset="0"/>
              </a:rPr>
              <a:t>, will be</a:t>
            </a: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F1EDF8D0-D88F-4680-9A07-5AEF6434B0F5}"/>
              </a:ext>
            </a:extLst>
          </p:cNvPr>
          <p:cNvPicPr>
            <a:picLocks noChangeAspect="1"/>
          </p:cNvPicPr>
          <p:nvPr/>
        </p:nvPicPr>
        <p:blipFill>
          <a:blip r:embed="rId2"/>
          <a:stretch>
            <a:fillRect/>
          </a:stretch>
        </p:blipFill>
        <p:spPr>
          <a:xfrm>
            <a:off x="3348404" y="1203467"/>
            <a:ext cx="3566160" cy="577133"/>
          </a:xfrm>
          <a:prstGeom prst="rect">
            <a:avLst/>
          </a:prstGeom>
        </p:spPr>
      </p:pic>
      <p:pic>
        <p:nvPicPr>
          <p:cNvPr id="7" name="Picture 6">
            <a:extLst>
              <a:ext uri="{FF2B5EF4-FFF2-40B4-BE49-F238E27FC236}">
                <a16:creationId xmlns="" xmlns:a16="http://schemas.microsoft.com/office/drawing/2014/main" id="{261AFEA6-4AD2-458F-95A7-06700DBB4CF1}"/>
              </a:ext>
            </a:extLst>
          </p:cNvPr>
          <p:cNvPicPr>
            <a:picLocks noChangeAspect="1"/>
          </p:cNvPicPr>
          <p:nvPr/>
        </p:nvPicPr>
        <p:blipFill>
          <a:blip r:embed="rId3"/>
          <a:stretch>
            <a:fillRect/>
          </a:stretch>
        </p:blipFill>
        <p:spPr>
          <a:xfrm>
            <a:off x="3348404" y="2423951"/>
            <a:ext cx="2286000" cy="640938"/>
          </a:xfrm>
          <a:prstGeom prst="rect">
            <a:avLst/>
          </a:prstGeom>
        </p:spPr>
      </p:pic>
      <p:pic>
        <p:nvPicPr>
          <p:cNvPr id="9" name="Picture 8">
            <a:extLst>
              <a:ext uri="{FF2B5EF4-FFF2-40B4-BE49-F238E27FC236}">
                <a16:creationId xmlns="" xmlns:a16="http://schemas.microsoft.com/office/drawing/2014/main" id="{A6AD1F0E-B1D8-400D-86A9-FB44569F39E3}"/>
              </a:ext>
            </a:extLst>
          </p:cNvPr>
          <p:cNvPicPr>
            <a:picLocks noChangeAspect="1"/>
          </p:cNvPicPr>
          <p:nvPr/>
        </p:nvPicPr>
        <p:blipFill>
          <a:blip r:embed="rId4"/>
          <a:stretch>
            <a:fillRect/>
          </a:stretch>
        </p:blipFill>
        <p:spPr>
          <a:xfrm>
            <a:off x="3500804" y="5016360"/>
            <a:ext cx="5486400" cy="599507"/>
          </a:xfrm>
          <a:prstGeom prst="rect">
            <a:avLst/>
          </a:prstGeom>
        </p:spPr>
      </p:pic>
      <p:pic>
        <p:nvPicPr>
          <p:cNvPr id="11" name="Picture 10">
            <a:extLst>
              <a:ext uri="{FF2B5EF4-FFF2-40B4-BE49-F238E27FC236}">
                <a16:creationId xmlns="" xmlns:a16="http://schemas.microsoft.com/office/drawing/2014/main" id="{4354030F-61B5-4FCC-AB66-32E1A67949F3}"/>
              </a:ext>
            </a:extLst>
          </p:cNvPr>
          <p:cNvPicPr>
            <a:picLocks noChangeAspect="1"/>
          </p:cNvPicPr>
          <p:nvPr/>
        </p:nvPicPr>
        <p:blipFill>
          <a:blip r:embed="rId5"/>
          <a:stretch>
            <a:fillRect/>
          </a:stretch>
        </p:blipFill>
        <p:spPr>
          <a:xfrm>
            <a:off x="3457941" y="5867401"/>
            <a:ext cx="3474720" cy="577639"/>
          </a:xfrm>
          <a:prstGeom prst="rect">
            <a:avLst/>
          </a:prstGeom>
        </p:spPr>
      </p:pic>
    </p:spTree>
    <p:extLst>
      <p:ext uri="{BB962C8B-B14F-4D97-AF65-F5344CB8AC3E}">
        <p14:creationId xmlns:p14="http://schemas.microsoft.com/office/powerpoint/2010/main" val="4120075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4008</Words>
  <Application>Microsoft Office PowerPoint</Application>
  <PresentationFormat>Custom</PresentationFormat>
  <Paragraphs>284</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2. Orbital Mechanics and Launchers</vt:lpstr>
      <vt:lpstr>PowerPoint Presentation</vt:lpstr>
      <vt:lpstr>2.1. Developing the Equations of the Orbit-Achieving a Stable 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2.2.1. Kepler's First Law-the law of Ellipse or orbit</vt:lpstr>
      <vt:lpstr>2.2.2. Kepler’s Second Law-the law of equal areas</vt:lpstr>
      <vt:lpstr>2.2.3. Kepler’s third law-the law of orbital period</vt:lpstr>
      <vt:lpstr>Example 1. A satellite is in an elliptical orbit with a perigee of 1000 km and an apogee of 4000 km from the surface of the earth. Find the period of the orbit and eccentricity of the orbit, assuming the mean earth radius as 6378.14 km.</vt:lpstr>
      <vt:lpstr>PowerPoint Presentation</vt:lpstr>
      <vt:lpstr>Example 2 : A satellite in an elliptical orbit around the earth has an apogee of 39152 km and a perigee of 500 km. What is the orbital period of this satellite? Give your answer in hours. Note: Assume the average radius of the earth is 6378.137 km and Kepler’s constant has the value 3.986004418 ×105 km3/s2</vt:lpstr>
      <vt:lpstr>2.3. Describing the Orbit of a Satellite</vt:lpstr>
      <vt:lpstr>PowerPoint Presentation</vt:lpstr>
      <vt:lpstr>PowerPoint Presentation</vt:lpstr>
      <vt:lpstr>PowerPoint Presentation</vt:lpstr>
      <vt:lpstr>PowerPoint Presentation</vt:lpstr>
      <vt:lpstr>2.4. Locating the Satellite in the Orbit</vt:lpstr>
      <vt:lpstr>PowerPoint Presentation</vt:lpstr>
      <vt:lpstr>PowerPoint Presentation</vt:lpstr>
      <vt:lpstr>PowerPoint Presentation</vt:lpstr>
      <vt:lpstr>PowerPoint Presentation</vt:lpstr>
      <vt:lpstr>PowerPoint Presentation</vt:lpstr>
      <vt:lpstr>2.5. Locating the Satellite With Respect to the Earth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Chandrasekhar Rao</dc:creator>
  <cp:lastModifiedBy>lenovo</cp:lastModifiedBy>
  <cp:revision>219</cp:revision>
  <dcterms:created xsi:type="dcterms:W3CDTF">2018-07-28T02:44:57Z</dcterms:created>
  <dcterms:modified xsi:type="dcterms:W3CDTF">2022-01-31T05:49:50Z</dcterms:modified>
</cp:coreProperties>
</file>