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61" r:id="rId3"/>
    <p:sldId id="273" r:id="rId4"/>
    <p:sldId id="342" r:id="rId5"/>
    <p:sldId id="343" r:id="rId6"/>
    <p:sldId id="344" r:id="rId7"/>
    <p:sldId id="345" r:id="rId8"/>
    <p:sldId id="346" r:id="rId9"/>
    <p:sldId id="347" r:id="rId10"/>
    <p:sldId id="348" r:id="rId11"/>
    <p:sldId id="349" r:id="rId12"/>
    <p:sldId id="350" r:id="rId13"/>
    <p:sldId id="351" r:id="rId14"/>
    <p:sldId id="352" r:id="rId15"/>
    <p:sldId id="353" r:id="rId16"/>
    <p:sldId id="354" r:id="rId17"/>
    <p:sldId id="355" r:id="rId18"/>
    <p:sldId id="356" r:id="rId19"/>
    <p:sldId id="357" r:id="rId20"/>
    <p:sldId id="359" r:id="rId21"/>
    <p:sldId id="362" r:id="rId22"/>
    <p:sldId id="361" r:id="rId23"/>
    <p:sldId id="358" r:id="rId24"/>
    <p:sldId id="364" r:id="rId25"/>
    <p:sldId id="365" r:id="rId26"/>
    <p:sldId id="366" r:id="rId27"/>
    <p:sldId id="367" r:id="rId28"/>
    <p:sldId id="368" r:id="rId29"/>
    <p:sldId id="369" r:id="rId30"/>
    <p:sldId id="370" r:id="rId31"/>
    <p:sldId id="371"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5914" autoAdjust="0"/>
  </p:normalViewPr>
  <p:slideViewPr>
    <p:cSldViewPr snapToGrid="0">
      <p:cViewPr varScale="1">
        <p:scale>
          <a:sx n="93" d="100"/>
          <a:sy n="93" d="100"/>
        </p:scale>
        <p:origin x="139"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941995-6600-4BC6-BBDD-CAC5EF18E280}"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7DF9B-B862-4C7B-B433-A9BE95E2EF19}" type="slidenum">
              <a:rPr lang="en-US" smtClean="0"/>
              <a:t>‹#›</a:t>
            </a:fld>
            <a:endParaRPr lang="en-US"/>
          </a:p>
        </p:txBody>
      </p:sp>
    </p:spTree>
    <p:extLst>
      <p:ext uri="{BB962C8B-B14F-4D97-AF65-F5344CB8AC3E}">
        <p14:creationId xmlns:p14="http://schemas.microsoft.com/office/powerpoint/2010/main" val="2117653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8764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88137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004319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F100DD-BFA2-4F60-8AEE-7E1EC99FA06C}"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065303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F100DD-BFA2-4F60-8AEE-7E1EC99FA06C}" type="datetimeFigureOut">
              <a:rPr lang="en-US" smtClean="0"/>
              <a:t>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356569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F100DD-BFA2-4F60-8AEE-7E1EC99FA06C}"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243073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F100DD-BFA2-4F60-8AEE-7E1EC99FA06C}" type="datetimeFigureOut">
              <a:rPr lang="en-US" smtClean="0"/>
              <a:t>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326523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F100DD-BFA2-4F60-8AEE-7E1EC99FA06C}" type="datetimeFigureOut">
              <a:rPr lang="en-US" smtClean="0"/>
              <a:t>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91638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F100DD-BFA2-4F60-8AEE-7E1EC99FA06C}" type="datetimeFigureOut">
              <a:rPr lang="en-US" smtClean="0"/>
              <a:t>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511696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80596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F100DD-BFA2-4F60-8AEE-7E1EC99FA06C}" type="datetimeFigureOut">
              <a:rPr lang="en-US" smtClean="0"/>
              <a:t>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BBEA8-7EFB-4753-AF9D-3D907B76E2ED}" type="slidenum">
              <a:rPr lang="en-US" smtClean="0"/>
              <a:t>‹#›</a:t>
            </a:fld>
            <a:endParaRPr lang="en-US"/>
          </a:p>
        </p:txBody>
      </p:sp>
    </p:spTree>
    <p:extLst>
      <p:ext uri="{BB962C8B-B14F-4D97-AF65-F5344CB8AC3E}">
        <p14:creationId xmlns:p14="http://schemas.microsoft.com/office/powerpoint/2010/main" val="4117414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F100DD-BFA2-4F60-8AEE-7E1EC99FA06C}" type="datetimeFigureOut">
              <a:rPr lang="en-US" smtClean="0"/>
              <a:t>12/8/2023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BEA8-7EFB-4753-AF9D-3D907B76E2ED}" type="slidenum">
              <a:rPr lang="en-US" smtClean="0"/>
              <a:t>‹#›</a:t>
            </a:fld>
            <a:endParaRPr lang="en-US"/>
          </a:p>
        </p:txBody>
      </p:sp>
    </p:spTree>
    <p:extLst>
      <p:ext uri="{BB962C8B-B14F-4D97-AF65-F5344CB8AC3E}">
        <p14:creationId xmlns:p14="http://schemas.microsoft.com/office/powerpoint/2010/main" val="2850370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2.png"/><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a:spLocks noGrp="1"/>
          </p:cNvSpPr>
          <p:nvPr>
            <p:ph type="subTitle" idx="1"/>
          </p:nvPr>
        </p:nvSpPr>
        <p:spPr>
          <a:xfrm>
            <a:off x="1921933" y="1772831"/>
            <a:ext cx="9144000" cy="627062"/>
          </a:xfrm>
        </p:spPr>
        <p:txBody>
          <a:bodyPr>
            <a:noAutofit/>
          </a:bodyPr>
          <a:lstStyle/>
          <a:p>
            <a:r>
              <a:rPr lang="en-US" sz="4800" b="1" dirty="0">
                <a:solidFill>
                  <a:srgbClr val="FF0000"/>
                </a:solidFill>
                <a:latin typeface="Times New Roman" panose="02020603050405020304" pitchFamily="18" charset="0"/>
                <a:cs typeface="Times New Roman" panose="02020603050405020304" pitchFamily="18" charset="0"/>
              </a:rPr>
              <a:t>Deep Learning (20ECJ44)</a:t>
            </a:r>
            <a:endParaRPr lang="en-US" sz="4800" b="1" dirty="0" smtClean="0">
              <a:solidFill>
                <a:srgbClr val="FF0000"/>
              </a:solidFill>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By</a:t>
            </a:r>
          </a:p>
          <a:p>
            <a:r>
              <a:rPr lang="en-US" dirty="0" smtClean="0">
                <a:latin typeface="Times New Roman" panose="02020603050405020304" pitchFamily="18" charset="0"/>
                <a:cs typeface="Times New Roman" panose="02020603050405020304" pitchFamily="18" charset="0"/>
              </a:rPr>
              <a:t>Dr. Naga Raju Challa</a:t>
            </a:r>
          </a:p>
          <a:p>
            <a:r>
              <a:rPr lang="en-US" dirty="0" smtClean="0">
                <a:latin typeface="Times New Roman" panose="02020603050405020304" pitchFamily="18" charset="0"/>
                <a:cs typeface="Times New Roman" panose="02020603050405020304" pitchFamily="18" charset="0"/>
              </a:rPr>
              <a:t>Assistant Professor,</a:t>
            </a:r>
          </a:p>
          <a:p>
            <a:r>
              <a:rPr lang="en-US" dirty="0" smtClean="0">
                <a:latin typeface="Times New Roman" panose="02020603050405020304" pitchFamily="18" charset="0"/>
                <a:cs typeface="Times New Roman" panose="02020603050405020304" pitchFamily="18" charset="0"/>
              </a:rPr>
              <a:t>Department of ECE,</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 Engineering College,</a:t>
            </a:r>
          </a:p>
          <a:p>
            <a:r>
              <a:rPr lang="en-US" dirty="0" smtClean="0">
                <a:latin typeface="Times New Roman" panose="02020603050405020304" pitchFamily="18" charset="0"/>
                <a:cs typeface="Times New Roman" panose="02020603050405020304" pitchFamily="18" charset="0"/>
              </a:rPr>
              <a:t>(Autonomous)</a:t>
            </a:r>
          </a:p>
          <a:p>
            <a:r>
              <a:rPr lang="en-US" dirty="0" err="1" smtClean="0">
                <a:latin typeface="Times New Roman" panose="02020603050405020304" pitchFamily="18" charset="0"/>
                <a:cs typeface="Times New Roman" panose="02020603050405020304" pitchFamily="18" charset="0"/>
              </a:rPr>
              <a:t>Bapatla</a:t>
            </a:r>
            <a:r>
              <a:rPr lang="en-US" dirty="0" smtClean="0">
                <a:latin typeface="Times New Roman" panose="02020603050405020304" pitchFamily="18" charset="0"/>
                <a:cs typeface="Times New Roman" panose="02020603050405020304" pitchFamily="18" charset="0"/>
              </a:rPr>
              <a:t>.</a:t>
            </a:r>
          </a:p>
          <a:p>
            <a:endParaRPr lang="en-US" sz="3200" dirty="0">
              <a:latin typeface="Times New Roman" panose="02020603050405020304" pitchFamily="18" charset="0"/>
              <a:cs typeface="Times New Roman" panose="02020603050405020304" pitchFamily="18" charset="0"/>
            </a:endParaRPr>
          </a:p>
        </p:txBody>
      </p:sp>
      <p:pic>
        <p:nvPicPr>
          <p:cNvPr id="1026" name="Picture 2" descr="bec logo"/>
          <p:cNvPicPr>
            <a:picLocks noChangeAspect="1" noChangeArrowheads="1"/>
          </p:cNvPicPr>
          <p:nvPr/>
        </p:nvPicPr>
        <p:blipFill>
          <a:blip r:embed="rId2" cstate="print">
            <a:lum bright="-40000" contrast="80000"/>
            <a:extLst>
              <a:ext uri="{28A0092B-C50C-407E-A947-70E740481C1C}">
                <a14:useLocalDpi xmlns:a14="http://schemas.microsoft.com/office/drawing/2010/main" val="0"/>
              </a:ext>
            </a:extLst>
          </a:blip>
          <a:srcRect/>
          <a:stretch>
            <a:fillRect/>
          </a:stretch>
        </p:blipFill>
        <p:spPr bwMode="auto">
          <a:xfrm>
            <a:off x="2366612" y="628764"/>
            <a:ext cx="882650" cy="11207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5"/>
          <p:cNvSpPr>
            <a:spLocks noChangeArrowheads="1"/>
          </p:cNvSpPr>
          <p:nvPr/>
        </p:nvSpPr>
        <p:spPr bwMode="auto">
          <a:xfrm>
            <a:off x="2807937" y="773652"/>
            <a:ext cx="770942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BAPATLA ENGINEERING COLLEGE :: BAPATLA</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i="0" u="none" strike="noStrike" cap="none" normalizeH="0" baseline="0" dirty="0" smtClean="0">
                <a:ln>
                  <a:noFill/>
                </a:ln>
                <a:solidFill>
                  <a:schemeClr val="tx1"/>
                </a:solidFill>
                <a:effectLst/>
                <a:latin typeface="Algerian" panose="04020705040A02060702" pitchFamily="82" charset="0"/>
                <a:ea typeface="Times New Roman" panose="02020603050405020304" pitchFamily="18" charset="0"/>
              </a:rPr>
              <a:t>(Autonomous)</a:t>
            </a:r>
            <a:endParaRPr kumimoji="0" lang="en-US" altLang="en-US" sz="2400" i="0" u="none" strike="noStrike" cap="none" normalizeH="0" baseline="0" dirty="0" smtClean="0">
              <a:ln>
                <a:noFill/>
              </a:ln>
              <a:solidFill>
                <a:schemeClr val="tx1"/>
              </a:solidFill>
              <a:effectLst/>
              <a:latin typeface="Algerian" panose="04020705040A02060702" pitchFamily="82" charset="0"/>
            </a:endParaRPr>
          </a:p>
        </p:txBody>
      </p:sp>
    </p:spTree>
    <p:extLst>
      <p:ext uri="{BB962C8B-B14F-4D97-AF65-F5344CB8AC3E}">
        <p14:creationId xmlns:p14="http://schemas.microsoft.com/office/powerpoint/2010/main" val="7081861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pic>
        <p:nvPicPr>
          <p:cNvPr id="2" name="Picture 1"/>
          <p:cNvPicPr>
            <a:picLocks noChangeAspect="1"/>
          </p:cNvPicPr>
          <p:nvPr/>
        </p:nvPicPr>
        <p:blipFill>
          <a:blip r:embed="rId2"/>
          <a:stretch>
            <a:fillRect/>
          </a:stretch>
        </p:blipFill>
        <p:spPr>
          <a:xfrm>
            <a:off x="1452874" y="1548842"/>
            <a:ext cx="1600200" cy="3381375"/>
          </a:xfrm>
          <a:prstGeom prst="rect">
            <a:avLst/>
          </a:prstGeom>
        </p:spPr>
      </p:pic>
      <p:sp>
        <p:nvSpPr>
          <p:cNvPr id="4" name="Rectangle 3"/>
          <p:cNvSpPr/>
          <p:nvPr/>
        </p:nvSpPr>
        <p:spPr>
          <a:xfrm>
            <a:off x="3024220" y="1548842"/>
            <a:ext cx="5723042" cy="923330"/>
          </a:xfrm>
          <a:prstGeom prst="rect">
            <a:avLst/>
          </a:prstGeom>
        </p:spPr>
        <p:txBody>
          <a:bodyPr wrap="none">
            <a:spAutoFit/>
          </a:bodyPr>
          <a:lstStyle/>
          <a:p>
            <a:pPr algn="just">
              <a:lnSpc>
                <a:spcPct val="150000"/>
              </a:lnSpc>
            </a:pPr>
            <a:r>
              <a:rPr lang="en-US" dirty="0" smtClean="0">
                <a:latin typeface="Times New Roman" panose="02020603050405020304" pitchFamily="18" charset="0"/>
                <a:cs typeface="Times New Roman" panose="02020603050405020304" pitchFamily="18" charset="0"/>
              </a:rPr>
              <a:t>Where, X=Input Layer; S= Hidden Layer ;Y= Output Layer</a:t>
            </a:r>
          </a:p>
          <a:p>
            <a:pPr algn="just">
              <a:lnSpc>
                <a:spcPct val="150000"/>
              </a:lnSpc>
            </a:pPr>
            <a:r>
              <a:rPr lang="en-US" dirty="0" smtClean="0">
                <a:latin typeface="Times New Roman" panose="02020603050405020304" pitchFamily="18" charset="0"/>
                <a:cs typeface="Times New Roman" panose="02020603050405020304" pitchFamily="18" charset="0"/>
              </a:rPr>
              <a:t>What is the function can be executed at each step is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4382673" y="2472172"/>
                <a:ext cx="1812035" cy="9171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𝑈</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𝜊</m:t>
                            </m:r>
                            <m:d>
                              <m:dPr>
                                <m:ctrlPr>
                                  <a:rPr lang="en-US" i="1">
                                    <a:latin typeface="Cambria Math" panose="02040503050406030204" pitchFamily="18" charset="0"/>
                                  </a:rPr>
                                </m:ctrlPr>
                              </m:dPr>
                              <m:e>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𝑐</m:t>
                                </m:r>
                              </m:e>
                            </m:d>
                          </m:e>
                        </m:mr>
                        <m:mr>
                          <m:e>
                            <m:r>
                              <a:rPr lang="en-US" i="1">
                                <a:latin typeface="Cambria Math" panose="02040503050406030204" pitchFamily="18" charset="0"/>
                              </a:rPr>
                              <m:t>𝑖</m:t>
                            </m:r>
                            <m:r>
                              <a:rPr lang="en-US" i="0">
                                <a:latin typeface="Cambria Math" panose="02040503050406030204" pitchFamily="18" charset="0"/>
                              </a:rPr>
                              <m:t>=</m:t>
                            </m:r>
                            <m:r>
                              <m:rPr>
                                <m:nor/>
                              </m:rPr>
                              <a:rPr lang="en-US" i="1">
                                <a:latin typeface="Cambria Math" panose="02040503050406030204" pitchFamily="18" charset="0"/>
                              </a:rPr>
                              <m:t> </m:t>
                            </m:r>
                            <m:r>
                              <m:rPr>
                                <m:nor/>
                              </m:rPr>
                              <a:rPr lang="en-US" i="1">
                                <a:latin typeface="Cambria Math" panose="02040503050406030204" pitchFamily="18" charset="0"/>
                              </a:rPr>
                              <m:t>timestep</m:t>
                            </m:r>
                          </m:e>
                        </m:mr>
                      </m:m>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382673" y="2472172"/>
                <a:ext cx="1812035" cy="917111"/>
              </a:xfrm>
              <a:prstGeom prst="rect">
                <a:avLst/>
              </a:prstGeom>
              <a:blipFill rotWithShape="0">
                <a:blip r:embed="rId3"/>
                <a:stretch>
                  <a:fillRect/>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3251500" y="3389283"/>
            <a:ext cx="4486275" cy="1485900"/>
          </a:xfrm>
          <a:prstGeom prst="rect">
            <a:avLst/>
          </a:prstGeom>
        </p:spPr>
      </p:pic>
    </p:spTree>
    <p:extLst>
      <p:ext uri="{BB962C8B-B14F-4D97-AF65-F5344CB8AC3E}">
        <p14:creationId xmlns:p14="http://schemas.microsoft.com/office/powerpoint/2010/main" val="176694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pic>
        <p:nvPicPr>
          <p:cNvPr id="6" name="Picture 5"/>
          <p:cNvPicPr>
            <a:picLocks noChangeAspect="1"/>
          </p:cNvPicPr>
          <p:nvPr/>
        </p:nvPicPr>
        <p:blipFill>
          <a:blip r:embed="rId2"/>
          <a:stretch>
            <a:fillRect/>
          </a:stretch>
        </p:blipFill>
        <p:spPr>
          <a:xfrm>
            <a:off x="5565947" y="1245199"/>
            <a:ext cx="4552950" cy="3790950"/>
          </a:xfrm>
          <a:prstGeom prst="rect">
            <a:avLst/>
          </a:prstGeom>
        </p:spPr>
      </p:pic>
      <p:pic>
        <p:nvPicPr>
          <p:cNvPr id="7" name="Picture 6"/>
          <p:cNvPicPr>
            <a:picLocks noChangeAspect="1"/>
          </p:cNvPicPr>
          <p:nvPr/>
        </p:nvPicPr>
        <p:blipFill>
          <a:blip r:embed="rId3"/>
          <a:stretch>
            <a:fillRect/>
          </a:stretch>
        </p:blipFill>
        <p:spPr>
          <a:xfrm>
            <a:off x="739217" y="1449987"/>
            <a:ext cx="4238625" cy="3381375"/>
          </a:xfrm>
          <a:prstGeom prst="rect">
            <a:avLst/>
          </a:prstGeom>
        </p:spPr>
      </p:pic>
    </p:spTree>
    <p:extLst>
      <p:ext uri="{BB962C8B-B14F-4D97-AF65-F5344CB8AC3E}">
        <p14:creationId xmlns:p14="http://schemas.microsoft.com/office/powerpoint/2010/main" val="1553474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096000" cy="458074"/>
          </a:xfrm>
          <a:prstGeom prst="rect">
            <a:avLst/>
          </a:prstGeom>
        </p:spPr>
        <p:txBody>
          <a:bodyPr>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How do we account for dependence between the inputs?</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6099" y="1567889"/>
            <a:ext cx="866775" cy="2457450"/>
          </a:xfrm>
          <a:prstGeom prst="rect">
            <a:avLst/>
          </a:prstGeom>
        </p:spPr>
      </p:pic>
      <p:pic>
        <p:nvPicPr>
          <p:cNvPr id="4" name="Picture 3"/>
          <p:cNvPicPr>
            <a:picLocks noChangeAspect="1"/>
          </p:cNvPicPr>
          <p:nvPr/>
        </p:nvPicPr>
        <p:blipFill>
          <a:blip r:embed="rId3"/>
          <a:stretch>
            <a:fillRect/>
          </a:stretch>
        </p:blipFill>
        <p:spPr>
          <a:xfrm>
            <a:off x="1452874" y="1610751"/>
            <a:ext cx="1285875" cy="2371725"/>
          </a:xfrm>
          <a:prstGeom prst="rect">
            <a:avLst/>
          </a:prstGeom>
        </p:spPr>
      </p:pic>
      <p:pic>
        <p:nvPicPr>
          <p:cNvPr id="8" name="Picture 7"/>
          <p:cNvPicPr>
            <a:picLocks noChangeAspect="1"/>
          </p:cNvPicPr>
          <p:nvPr/>
        </p:nvPicPr>
        <p:blipFill>
          <a:blip r:embed="rId4"/>
          <a:stretch>
            <a:fillRect/>
          </a:stretch>
        </p:blipFill>
        <p:spPr>
          <a:xfrm>
            <a:off x="302096" y="4237189"/>
            <a:ext cx="1685925" cy="2343150"/>
          </a:xfrm>
          <a:prstGeom prst="rect">
            <a:avLst/>
          </a:prstGeom>
        </p:spPr>
      </p:pic>
      <p:pic>
        <p:nvPicPr>
          <p:cNvPr id="9" name="Picture 8"/>
          <p:cNvPicPr>
            <a:picLocks noChangeAspect="1"/>
          </p:cNvPicPr>
          <p:nvPr/>
        </p:nvPicPr>
        <p:blipFill>
          <a:blip r:embed="rId5"/>
          <a:stretch>
            <a:fillRect/>
          </a:stretch>
        </p:blipFill>
        <p:spPr>
          <a:xfrm>
            <a:off x="2173759" y="4237189"/>
            <a:ext cx="2209800" cy="2419350"/>
          </a:xfrm>
          <a:prstGeom prst="rect">
            <a:avLst/>
          </a:prstGeom>
        </p:spPr>
      </p:pic>
      <p:pic>
        <p:nvPicPr>
          <p:cNvPr id="10" name="Picture 9"/>
          <p:cNvPicPr>
            <a:picLocks noChangeAspect="1"/>
          </p:cNvPicPr>
          <p:nvPr/>
        </p:nvPicPr>
        <p:blipFill>
          <a:blip r:embed="rId6"/>
          <a:stretch>
            <a:fillRect/>
          </a:stretch>
        </p:blipFill>
        <p:spPr>
          <a:xfrm>
            <a:off x="5602373" y="2267976"/>
            <a:ext cx="4562475" cy="3514725"/>
          </a:xfrm>
          <a:prstGeom prst="rect">
            <a:avLst/>
          </a:prstGeom>
        </p:spPr>
      </p:pic>
    </p:spTree>
    <p:extLst>
      <p:ext uri="{BB962C8B-B14F-4D97-AF65-F5344CB8AC3E}">
        <p14:creationId xmlns:p14="http://schemas.microsoft.com/office/powerpoint/2010/main" val="12526702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096000" cy="458074"/>
          </a:xfrm>
          <a:prstGeom prst="rect">
            <a:avLst/>
          </a:prstGeom>
        </p:spPr>
        <p:txBody>
          <a:bodyPr>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How do we account for dependence between the inputs?</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86099" y="1567889"/>
            <a:ext cx="866775" cy="2457450"/>
          </a:xfrm>
          <a:prstGeom prst="rect">
            <a:avLst/>
          </a:prstGeom>
        </p:spPr>
      </p:pic>
      <p:pic>
        <p:nvPicPr>
          <p:cNvPr id="4" name="Picture 3"/>
          <p:cNvPicPr>
            <a:picLocks noChangeAspect="1"/>
          </p:cNvPicPr>
          <p:nvPr/>
        </p:nvPicPr>
        <p:blipFill>
          <a:blip r:embed="rId3"/>
          <a:stretch>
            <a:fillRect/>
          </a:stretch>
        </p:blipFill>
        <p:spPr>
          <a:xfrm>
            <a:off x="1452874" y="1610751"/>
            <a:ext cx="1285875" cy="2371725"/>
          </a:xfrm>
          <a:prstGeom prst="rect">
            <a:avLst/>
          </a:prstGeom>
        </p:spPr>
      </p:pic>
      <p:pic>
        <p:nvPicPr>
          <p:cNvPr id="8" name="Picture 7"/>
          <p:cNvPicPr>
            <a:picLocks noChangeAspect="1"/>
          </p:cNvPicPr>
          <p:nvPr/>
        </p:nvPicPr>
        <p:blipFill>
          <a:blip r:embed="rId4"/>
          <a:stretch>
            <a:fillRect/>
          </a:stretch>
        </p:blipFill>
        <p:spPr>
          <a:xfrm>
            <a:off x="302096" y="4237189"/>
            <a:ext cx="1685925" cy="2343150"/>
          </a:xfrm>
          <a:prstGeom prst="rect">
            <a:avLst/>
          </a:prstGeom>
        </p:spPr>
      </p:pic>
      <p:pic>
        <p:nvPicPr>
          <p:cNvPr id="9" name="Picture 8"/>
          <p:cNvPicPr>
            <a:picLocks noChangeAspect="1"/>
          </p:cNvPicPr>
          <p:nvPr/>
        </p:nvPicPr>
        <p:blipFill>
          <a:blip r:embed="rId5"/>
          <a:stretch>
            <a:fillRect/>
          </a:stretch>
        </p:blipFill>
        <p:spPr>
          <a:xfrm>
            <a:off x="2173759" y="4237189"/>
            <a:ext cx="2209800" cy="2419350"/>
          </a:xfrm>
          <a:prstGeom prst="rect">
            <a:avLst/>
          </a:prstGeom>
        </p:spPr>
      </p:pic>
      <p:pic>
        <p:nvPicPr>
          <p:cNvPr id="6" name="Picture 5"/>
          <p:cNvPicPr>
            <a:picLocks noChangeAspect="1"/>
          </p:cNvPicPr>
          <p:nvPr/>
        </p:nvPicPr>
        <p:blipFill>
          <a:blip r:embed="rId6"/>
          <a:stretch>
            <a:fillRect/>
          </a:stretch>
        </p:blipFill>
        <p:spPr>
          <a:xfrm>
            <a:off x="5239061" y="1567889"/>
            <a:ext cx="4619625" cy="4810125"/>
          </a:xfrm>
          <a:prstGeom prst="rect">
            <a:avLst/>
          </a:prstGeom>
        </p:spPr>
      </p:pic>
    </p:spTree>
    <p:extLst>
      <p:ext uri="{BB962C8B-B14F-4D97-AF65-F5344CB8AC3E}">
        <p14:creationId xmlns:p14="http://schemas.microsoft.com/office/powerpoint/2010/main" val="1214225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50783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The solution is to add a recurrent connection in the network is</a:t>
            </a:r>
            <a:endParaRPr lang="en-US" dirty="0">
              <a:solidFill>
                <a:srgbClr val="00B0F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7708" y="865223"/>
                <a:ext cx="2539221" cy="711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𝑈𝑥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r>
                                          <a:rPr lang="en-US" i="0">
                                            <a:latin typeface="Cambria Math" panose="02040503050406030204" pitchFamily="18" charset="0"/>
                                          </a:rPr>
                                          <m:t>−1</m:t>
                                        </m:r>
                                      </m:sub>
                                    </m:sSub>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𝜊</m:t>
                            </m:r>
                            <m:d>
                              <m:dPr>
                                <m:ctrlPr>
                                  <a:rPr lang="en-US" i="1">
                                    <a:latin typeface="Cambria Math" panose="02040503050406030204" pitchFamily="18" charset="0"/>
                                  </a:rPr>
                                </m:ctrlPr>
                              </m:dPr>
                              <m:e>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𝑐</m:t>
                                </m:r>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817708" y="865223"/>
                <a:ext cx="2539221" cy="711798"/>
              </a:xfrm>
              <a:prstGeom prst="rect">
                <a:avLst/>
              </a:prstGeom>
              <a:blipFill rotWithShape="0">
                <a:blip r:embed="rId2"/>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3"/>
          <a:stretch>
            <a:fillRect/>
          </a:stretch>
        </p:blipFill>
        <p:spPr>
          <a:xfrm>
            <a:off x="1452874" y="1821977"/>
            <a:ext cx="4191000" cy="3362325"/>
          </a:xfrm>
          <a:prstGeom prst="rect">
            <a:avLst/>
          </a:prstGeom>
        </p:spPr>
      </p:pic>
      <p:pic>
        <p:nvPicPr>
          <p:cNvPr id="11" name="Picture 10"/>
          <p:cNvPicPr>
            <a:picLocks noChangeAspect="1"/>
          </p:cNvPicPr>
          <p:nvPr/>
        </p:nvPicPr>
        <p:blipFill>
          <a:blip r:embed="rId4"/>
          <a:stretch>
            <a:fillRect/>
          </a:stretch>
        </p:blipFill>
        <p:spPr>
          <a:xfrm>
            <a:off x="5827865" y="1917834"/>
            <a:ext cx="4476750" cy="3533775"/>
          </a:xfrm>
          <a:prstGeom prst="rect">
            <a:avLst/>
          </a:prstGeom>
        </p:spPr>
      </p:pic>
      <mc:AlternateContent xmlns:mc="http://schemas.openxmlformats.org/markup-compatibility/2006" xmlns:a14="http://schemas.microsoft.com/office/drawing/2010/main">
        <mc:Choice Requires="a14">
          <p:sp>
            <p:nvSpPr>
              <p:cNvPr id="16" name="Rectangle 15"/>
              <p:cNvSpPr/>
              <p:nvPr/>
            </p:nvSpPr>
            <p:spPr>
              <a:xfrm>
                <a:off x="1452874" y="5370961"/>
                <a:ext cx="2739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𝑊</m:t>
                          </m:r>
                          <m:r>
                            <a:rPr lang="en-US" i="0">
                              <a:latin typeface="Cambria Math" panose="02040503050406030204" pitchFamily="18" charset="0"/>
                            </a:rPr>
                            <m:t>,</m:t>
                          </m:r>
                          <m:r>
                            <a:rPr lang="en-US" i="1">
                              <a:latin typeface="Cambria Math" panose="02040503050406030204" pitchFamily="18" charset="0"/>
                            </a:rPr>
                            <m:t>𝑈</m:t>
                          </m:r>
                          <m:r>
                            <a:rPr lang="en-US" i="0">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smtClean="0"/>
              </a:p>
            </p:txBody>
          </p:sp>
        </mc:Choice>
        <mc:Fallback xmlns="">
          <p:sp>
            <p:nvSpPr>
              <p:cNvPr id="16" name="Rectangle 15"/>
              <p:cNvSpPr>
                <a:spLocks noRot="1" noChangeAspect="1" noMove="1" noResize="1" noEditPoints="1" noAdjustHandles="1" noChangeArrowheads="1" noChangeShapeType="1" noTextEdit="1"/>
              </p:cNvSpPr>
              <p:nvPr/>
            </p:nvSpPr>
            <p:spPr>
              <a:xfrm>
                <a:off x="1452874" y="5370961"/>
                <a:ext cx="2739596" cy="369332"/>
              </a:xfrm>
              <a:prstGeom prst="rect">
                <a:avLst/>
              </a:prstGeom>
              <a:blipFill rotWithShape="0">
                <a:blip r:embed="rId5"/>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452874" y="5798439"/>
                <a:ext cx="4897879" cy="945259"/>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smtClean="0">
                    <a:latin typeface="Times New Roman" panose="02020603050405020304" pitchFamily="18" charset="0"/>
                    <a:cs typeface="Times New Roman" panose="02020603050405020304" pitchFamily="18" charset="0"/>
                  </a:rPr>
                  <a:t> is the state of network at time step </a:t>
                </a:r>
                <a:r>
                  <a:rPr lang="en-US" i="1" dirty="0" smtClean="0">
                    <a:latin typeface="Times New Roman" panose="02020603050405020304" pitchFamily="18" charset="0"/>
                    <a:cs typeface="Times New Roman" panose="02020603050405020304" pitchFamily="18" charset="0"/>
                  </a:rPr>
                  <a:t>I</a:t>
                </a:r>
              </a:p>
              <a:p>
                <a:r>
                  <a:rPr lang="en-US" i="1" dirty="0" smtClean="0">
                    <a:latin typeface="Times New Roman" panose="02020603050405020304" pitchFamily="18" charset="0"/>
                    <a:cs typeface="Times New Roman" panose="02020603050405020304" pitchFamily="18" charset="0"/>
                  </a:rPr>
                  <a:t>W, U, V, </a:t>
                </a:r>
                <a:r>
                  <a:rPr lang="en-US" i="1" dirty="0" err="1" smtClean="0">
                    <a:latin typeface="Times New Roman" panose="02020603050405020304" pitchFamily="18" charset="0"/>
                    <a:cs typeface="Times New Roman" panose="02020603050405020304" pitchFamily="18" charset="0"/>
                  </a:rPr>
                  <a:t>b,c</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are shared across the time steps.</a:t>
                </a:r>
              </a:p>
              <a:p>
                <a:r>
                  <a:rPr lang="en-US" dirty="0" smtClean="0">
                    <a:latin typeface="Times New Roman" panose="02020603050405020304" pitchFamily="18" charset="0"/>
                    <a:cs typeface="Times New Roman" panose="02020603050405020304" pitchFamily="18" charset="0"/>
                  </a:rPr>
                  <a:t>The same network can be computed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1, </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100</m:t>
                        </m:r>
                      </m:sub>
                    </m:sSub>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452874" y="5798439"/>
                <a:ext cx="4897879" cy="945259"/>
              </a:xfrm>
              <a:prstGeom prst="rect">
                <a:avLst/>
              </a:prstGeom>
              <a:blipFill rotWithShape="0">
                <a:blip r:embed="rId6"/>
                <a:stretch>
                  <a:fillRect l="-995" t="-3226" r="-373" b="-7097"/>
                </a:stretch>
              </a:blipFill>
            </p:spPr>
            <p:txBody>
              <a:bodyPr/>
              <a:lstStyle/>
              <a:p>
                <a:r>
                  <a:rPr lang="en-US">
                    <a:noFill/>
                  </a:rPr>
                  <a:t> </a:t>
                </a:r>
              </a:p>
            </p:txBody>
          </p:sp>
        </mc:Fallback>
      </mc:AlternateContent>
    </p:spTree>
    <p:extLst>
      <p:ext uri="{BB962C8B-B14F-4D97-AF65-F5344CB8AC3E}">
        <p14:creationId xmlns:p14="http://schemas.microsoft.com/office/powerpoint/2010/main" val="2672206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This is more compact way of representing RNN</a:t>
            </a:r>
            <a:endParaRPr lang="en-US" dirty="0">
              <a:solidFill>
                <a:srgbClr val="00B0F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7817708" y="865223"/>
                <a:ext cx="2539221" cy="711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𝑈𝑥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r>
                                          <a:rPr lang="en-US" i="0">
                                            <a:latin typeface="Cambria Math" panose="02040503050406030204" pitchFamily="18" charset="0"/>
                                          </a:rPr>
                                          <m:t>−1</m:t>
                                        </m:r>
                                      </m:sub>
                                    </m:sSub>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𝜊</m:t>
                            </m:r>
                            <m:d>
                              <m:dPr>
                                <m:ctrlPr>
                                  <a:rPr lang="en-US" i="1">
                                    <a:latin typeface="Cambria Math" panose="02040503050406030204" pitchFamily="18" charset="0"/>
                                  </a:rPr>
                                </m:ctrlPr>
                              </m:dPr>
                              <m:e>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𝑐</m:t>
                                </m:r>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7817708" y="865223"/>
                <a:ext cx="2539221" cy="71179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27814" y="2046197"/>
                <a:ext cx="2739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𝑊</m:t>
                          </m:r>
                          <m:r>
                            <a:rPr lang="en-US" i="0">
                              <a:latin typeface="Cambria Math" panose="02040503050406030204" pitchFamily="18" charset="0"/>
                            </a:rPr>
                            <m:t>,</m:t>
                          </m:r>
                          <m:r>
                            <a:rPr lang="en-US" i="1">
                              <a:latin typeface="Cambria Math" panose="02040503050406030204" pitchFamily="18" charset="0"/>
                            </a:rPr>
                            <m:t>𝑈</m:t>
                          </m:r>
                          <m:r>
                            <a:rPr lang="en-US" i="0">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smtClean="0"/>
              </a:p>
            </p:txBody>
          </p:sp>
        </mc:Choice>
        <mc:Fallback xmlns="">
          <p:sp>
            <p:nvSpPr>
              <p:cNvPr id="16" name="Rectangle 15"/>
              <p:cNvSpPr>
                <a:spLocks noRot="1" noChangeAspect="1" noMove="1" noResize="1" noEditPoints="1" noAdjustHandles="1" noChangeArrowheads="1" noChangeShapeType="1" noTextEdit="1"/>
              </p:cNvSpPr>
              <p:nvPr/>
            </p:nvSpPr>
            <p:spPr>
              <a:xfrm>
                <a:off x="7927814" y="2046197"/>
                <a:ext cx="2739596" cy="369332"/>
              </a:xfrm>
              <a:prstGeom prst="rect">
                <a:avLst/>
              </a:prstGeom>
              <a:blipFill rotWithShape="0">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7062856" y="2656326"/>
                <a:ext cx="4897879" cy="945259"/>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smtClean="0">
                    <a:latin typeface="Times New Roman" panose="02020603050405020304" pitchFamily="18" charset="0"/>
                    <a:cs typeface="Times New Roman" panose="02020603050405020304" pitchFamily="18" charset="0"/>
                  </a:rPr>
                  <a:t> is the state of network at time step </a:t>
                </a:r>
                <a:r>
                  <a:rPr lang="en-US" i="1" dirty="0" smtClean="0">
                    <a:latin typeface="Times New Roman" panose="02020603050405020304" pitchFamily="18" charset="0"/>
                    <a:cs typeface="Times New Roman" panose="02020603050405020304" pitchFamily="18" charset="0"/>
                  </a:rPr>
                  <a:t>I</a:t>
                </a:r>
              </a:p>
              <a:p>
                <a:r>
                  <a:rPr lang="en-US" i="1" dirty="0" smtClean="0">
                    <a:latin typeface="Times New Roman" panose="02020603050405020304" pitchFamily="18" charset="0"/>
                    <a:cs typeface="Times New Roman" panose="02020603050405020304" pitchFamily="18" charset="0"/>
                  </a:rPr>
                  <a:t>W, U, V, </a:t>
                </a:r>
                <a:r>
                  <a:rPr lang="en-US" i="1" dirty="0" err="1" smtClean="0">
                    <a:latin typeface="Times New Roman" panose="02020603050405020304" pitchFamily="18" charset="0"/>
                    <a:cs typeface="Times New Roman" panose="02020603050405020304" pitchFamily="18" charset="0"/>
                  </a:rPr>
                  <a:t>b,c</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are shared across the time steps.</a:t>
                </a:r>
              </a:p>
              <a:p>
                <a:r>
                  <a:rPr lang="en-US" dirty="0" smtClean="0">
                    <a:latin typeface="Times New Roman" panose="02020603050405020304" pitchFamily="18" charset="0"/>
                    <a:cs typeface="Times New Roman" panose="02020603050405020304" pitchFamily="18" charset="0"/>
                  </a:rPr>
                  <a:t>The same network can be computed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1, </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100</m:t>
                        </m:r>
                      </m:sub>
                    </m:sSub>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7062856" y="2656326"/>
                <a:ext cx="4897879" cy="945259"/>
              </a:xfrm>
              <a:prstGeom prst="rect">
                <a:avLst/>
              </a:prstGeom>
              <a:blipFill rotWithShape="0">
                <a:blip r:embed="rId4"/>
                <a:stretch>
                  <a:fillRect l="-1121" t="-3871" r="-374" b="-7097"/>
                </a:stretch>
              </a:blipFill>
            </p:spPr>
            <p:txBody>
              <a:bodyPr/>
              <a:lstStyle/>
              <a:p>
                <a:r>
                  <a:rPr lang="en-US">
                    <a:noFill/>
                  </a:rPr>
                  <a:t> </a:t>
                </a:r>
              </a:p>
            </p:txBody>
          </p:sp>
        </mc:Fallback>
      </mc:AlternateContent>
      <p:pic>
        <p:nvPicPr>
          <p:cNvPr id="3" name="Picture 2"/>
          <p:cNvPicPr>
            <a:picLocks noChangeAspect="1"/>
          </p:cNvPicPr>
          <p:nvPr/>
        </p:nvPicPr>
        <p:blipFill>
          <a:blip r:embed="rId5"/>
          <a:stretch>
            <a:fillRect/>
          </a:stretch>
        </p:blipFill>
        <p:spPr>
          <a:xfrm>
            <a:off x="4042590" y="1370967"/>
            <a:ext cx="1800225" cy="3600450"/>
          </a:xfrm>
          <a:prstGeom prst="rect">
            <a:avLst/>
          </a:prstGeom>
        </p:spPr>
      </p:pic>
    </p:spTree>
    <p:extLst>
      <p:ext uri="{BB962C8B-B14F-4D97-AF65-F5344CB8AC3E}">
        <p14:creationId xmlns:p14="http://schemas.microsoft.com/office/powerpoint/2010/main" val="16461693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This is more compact way of representing RNN</a:t>
            </a:r>
            <a:endParaRPr lang="en-US" dirty="0">
              <a:solidFill>
                <a:srgbClr val="00B0F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8028000" y="3440503"/>
                <a:ext cx="2539221" cy="71179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𝜎</m:t>
                            </m:r>
                            <m:d>
                              <m:dPr>
                                <m:ctrlPr>
                                  <a:rPr lang="en-US" i="1">
                                    <a:latin typeface="Cambria Math" panose="02040503050406030204" pitchFamily="18" charset="0"/>
                                  </a:rPr>
                                </m:ctrlPr>
                              </m:dPr>
                              <m:e>
                                <m:r>
                                  <a:rPr lang="en-US" i="1">
                                    <a:latin typeface="Cambria Math" panose="02040503050406030204" pitchFamily="18" charset="0"/>
                                  </a:rPr>
                                  <m:t>𝑈𝑥</m:t>
                                </m:r>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𝑊</m:t>
                                    </m:r>
                                  </m:e>
                                  <m:sub>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r>
                                          <a:rPr lang="en-US" i="0">
                                            <a:latin typeface="Cambria Math" panose="02040503050406030204" pitchFamily="18" charset="0"/>
                                          </a:rPr>
                                          <m:t>−1</m:t>
                                        </m:r>
                                      </m:sub>
                                    </m:sSub>
                                  </m:sub>
                                </m:sSub>
                                <m:r>
                                  <a:rPr lang="en-US" i="0">
                                    <a:latin typeface="Cambria Math" panose="02040503050406030204" pitchFamily="18" charset="0"/>
                                  </a:rPr>
                                  <m:t>+</m:t>
                                </m:r>
                                <m:r>
                                  <a:rPr lang="en-US" i="1">
                                    <a:latin typeface="Cambria Math" panose="02040503050406030204" pitchFamily="18" charset="0"/>
                                  </a:rPr>
                                  <m:t>𝑏</m:t>
                                </m:r>
                              </m:e>
                            </m:d>
                          </m:e>
                        </m:mr>
                        <m:mr>
                          <m:e>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𝜊</m:t>
                            </m:r>
                            <m:d>
                              <m:dPr>
                                <m:ctrlPr>
                                  <a:rPr lang="en-US" i="1">
                                    <a:latin typeface="Cambria Math" panose="02040503050406030204" pitchFamily="18" charset="0"/>
                                  </a:rPr>
                                </m:ctrlPr>
                              </m:dPr>
                              <m:e>
                                <m:r>
                                  <a:rPr lang="en-US" i="1">
                                    <a:latin typeface="Cambria Math" panose="02040503050406030204" pitchFamily="18" charset="0"/>
                                  </a:rPr>
                                  <m:t>𝑉</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𝑐</m:t>
                                </m:r>
                              </m:e>
                            </m:d>
                          </m:e>
                        </m:mr>
                      </m:m>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8028000" y="3440503"/>
                <a:ext cx="2539221" cy="711798"/>
              </a:xfrm>
              <a:prstGeom prst="rect">
                <a:avLst/>
              </a:prstGeom>
              <a:blipFill rotWithShape="0">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7927813" y="4575213"/>
                <a:ext cx="273959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𝑦</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𝑓</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r>
                            <a:rPr lang="en-US" i="0">
                              <a:latin typeface="Cambria Math" panose="02040503050406030204" pitchFamily="18" charset="0"/>
                            </a:rPr>
                            <m:t>,</m:t>
                          </m:r>
                          <m:r>
                            <a:rPr lang="en-US" i="1">
                              <a:latin typeface="Cambria Math" panose="02040503050406030204" pitchFamily="18" charset="0"/>
                            </a:rPr>
                            <m:t>𝑊</m:t>
                          </m:r>
                          <m:r>
                            <a:rPr lang="en-US" i="0">
                              <a:latin typeface="Cambria Math" panose="02040503050406030204" pitchFamily="18" charset="0"/>
                            </a:rPr>
                            <m:t>,</m:t>
                          </m:r>
                          <m:r>
                            <a:rPr lang="en-US" i="1">
                              <a:latin typeface="Cambria Math" panose="02040503050406030204" pitchFamily="18" charset="0"/>
                            </a:rPr>
                            <m:t>𝑈</m:t>
                          </m:r>
                          <m:r>
                            <a:rPr lang="en-US" i="0">
                              <a:latin typeface="Cambria Math" panose="02040503050406030204" pitchFamily="18" charset="0"/>
                            </a:rPr>
                            <m:t>,</m:t>
                          </m:r>
                          <m:r>
                            <a:rPr lang="en-US" i="1">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e>
                      </m:d>
                    </m:oMath>
                  </m:oMathPara>
                </a14:m>
                <a:endParaRPr lang="en-US" dirty="0" smtClean="0"/>
              </a:p>
            </p:txBody>
          </p:sp>
        </mc:Choice>
        <mc:Fallback xmlns="">
          <p:sp>
            <p:nvSpPr>
              <p:cNvPr id="16" name="Rectangle 15"/>
              <p:cNvSpPr>
                <a:spLocks noRot="1" noChangeAspect="1" noMove="1" noResize="1" noEditPoints="1" noAdjustHandles="1" noChangeArrowheads="1" noChangeShapeType="1" noTextEdit="1"/>
              </p:cNvSpPr>
              <p:nvPr/>
            </p:nvSpPr>
            <p:spPr>
              <a:xfrm>
                <a:off x="7927813" y="4575213"/>
                <a:ext cx="2739596" cy="369332"/>
              </a:xfrm>
              <a:prstGeom prst="rect">
                <a:avLst/>
              </a:prstGeom>
              <a:blipFill rotWithShape="0">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6848672" y="5210056"/>
                <a:ext cx="4897879" cy="945259"/>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𝑖</m:t>
                        </m:r>
                      </m:sub>
                    </m:sSub>
                  </m:oMath>
                </a14:m>
                <a:r>
                  <a:rPr lang="en-US" dirty="0" smtClean="0">
                    <a:latin typeface="Times New Roman" panose="02020603050405020304" pitchFamily="18" charset="0"/>
                    <a:cs typeface="Times New Roman" panose="02020603050405020304" pitchFamily="18" charset="0"/>
                  </a:rPr>
                  <a:t> is the state of network at time step </a:t>
                </a:r>
                <a:r>
                  <a:rPr lang="en-US" i="1" dirty="0" smtClean="0">
                    <a:latin typeface="Times New Roman" panose="02020603050405020304" pitchFamily="18" charset="0"/>
                    <a:cs typeface="Times New Roman" panose="02020603050405020304" pitchFamily="18" charset="0"/>
                  </a:rPr>
                  <a:t>I</a:t>
                </a:r>
              </a:p>
              <a:p>
                <a:r>
                  <a:rPr lang="en-US" i="1" dirty="0" smtClean="0">
                    <a:latin typeface="Times New Roman" panose="02020603050405020304" pitchFamily="18" charset="0"/>
                    <a:cs typeface="Times New Roman" panose="02020603050405020304" pitchFamily="18" charset="0"/>
                  </a:rPr>
                  <a:t>W, U, V, </a:t>
                </a:r>
                <a:r>
                  <a:rPr lang="en-US" i="1" dirty="0" err="1" smtClean="0">
                    <a:latin typeface="Times New Roman" panose="02020603050405020304" pitchFamily="18" charset="0"/>
                    <a:cs typeface="Times New Roman" panose="02020603050405020304" pitchFamily="18" charset="0"/>
                  </a:rPr>
                  <a:t>b,c</a:t>
                </a:r>
                <a:r>
                  <a:rPr lang="en-US" i="1"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which are shared across the time steps.</a:t>
                </a:r>
              </a:p>
              <a:p>
                <a:r>
                  <a:rPr lang="en-US" dirty="0" smtClean="0">
                    <a:latin typeface="Times New Roman" panose="02020603050405020304" pitchFamily="18" charset="0"/>
                    <a:cs typeface="Times New Roman" panose="02020603050405020304" pitchFamily="18" charset="0"/>
                  </a:rPr>
                  <a:t>The same network can be computed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1, </m:t>
                        </m:r>
                      </m:sub>
                    </m:sSub>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2</m:t>
                        </m:r>
                      </m:sub>
                    </m:sSub>
                    <m:r>
                      <a:rPr lang="en-US" b="0" i="1" smtClean="0">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𝑦</m:t>
                        </m:r>
                      </m:e>
                      <m:sub>
                        <m:r>
                          <a:rPr lang="en-US" b="0" i="1" smtClean="0">
                            <a:latin typeface="Cambria Math" panose="02040503050406030204" pitchFamily="18" charset="0"/>
                          </a:rPr>
                          <m:t>100</m:t>
                        </m:r>
                      </m:sub>
                    </m:sSub>
                  </m:oMath>
                </a14:m>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6848672" y="5210056"/>
                <a:ext cx="4897879" cy="945259"/>
              </a:xfrm>
              <a:prstGeom prst="rect">
                <a:avLst/>
              </a:prstGeom>
              <a:blipFill rotWithShape="0">
                <a:blip r:embed="rId4"/>
                <a:stretch>
                  <a:fillRect l="-995" t="-3871" r="-373" b="-7097"/>
                </a:stretch>
              </a:blipFill>
            </p:spPr>
            <p:txBody>
              <a:bodyPr/>
              <a:lstStyle/>
              <a:p>
                <a:r>
                  <a:rPr lang="en-US">
                    <a:noFill/>
                  </a:rPr>
                  <a:t> </a:t>
                </a:r>
              </a:p>
            </p:txBody>
          </p:sp>
        </mc:Fallback>
      </mc:AlternateContent>
      <p:pic>
        <p:nvPicPr>
          <p:cNvPr id="4" name="Picture 3"/>
          <p:cNvPicPr>
            <a:picLocks noChangeAspect="1"/>
          </p:cNvPicPr>
          <p:nvPr/>
        </p:nvPicPr>
        <p:blipFill>
          <a:blip r:embed="rId5"/>
          <a:stretch>
            <a:fillRect/>
          </a:stretch>
        </p:blipFill>
        <p:spPr>
          <a:xfrm>
            <a:off x="861112" y="1686955"/>
            <a:ext cx="5543550" cy="4933950"/>
          </a:xfrm>
          <a:prstGeom prst="rect">
            <a:avLst/>
          </a:prstGeom>
        </p:spPr>
      </p:pic>
    </p:spTree>
    <p:extLst>
      <p:ext uri="{BB962C8B-B14F-4D97-AF65-F5344CB8AC3E}">
        <p14:creationId xmlns:p14="http://schemas.microsoft.com/office/powerpoint/2010/main" val="990137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Let us revisit the Sequence Learning Problem</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037" y="1662241"/>
            <a:ext cx="5543550" cy="4933950"/>
          </a:xfrm>
          <a:prstGeom prst="rect">
            <a:avLst/>
          </a:prstGeom>
        </p:spPr>
      </p:pic>
      <p:pic>
        <p:nvPicPr>
          <p:cNvPr id="3" name="Picture 2"/>
          <p:cNvPicPr>
            <a:picLocks noChangeAspect="1"/>
          </p:cNvPicPr>
          <p:nvPr/>
        </p:nvPicPr>
        <p:blipFill>
          <a:blip r:embed="rId3"/>
          <a:stretch>
            <a:fillRect/>
          </a:stretch>
        </p:blipFill>
        <p:spPr>
          <a:xfrm>
            <a:off x="6024874" y="1709866"/>
            <a:ext cx="5400675" cy="4886325"/>
          </a:xfrm>
          <a:prstGeom prst="rect">
            <a:avLst/>
          </a:prstGeom>
        </p:spPr>
      </p:pic>
    </p:spTree>
    <p:extLst>
      <p:ext uri="{BB962C8B-B14F-4D97-AF65-F5344CB8AC3E}">
        <p14:creationId xmlns:p14="http://schemas.microsoft.com/office/powerpoint/2010/main" val="3925468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Let us revisit the Sequence Learning Problem</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35037" y="1662241"/>
            <a:ext cx="5543550" cy="4933950"/>
          </a:xfrm>
          <a:prstGeom prst="rect">
            <a:avLst/>
          </a:prstGeom>
        </p:spPr>
      </p:pic>
      <p:pic>
        <p:nvPicPr>
          <p:cNvPr id="6" name="Picture 5"/>
          <p:cNvPicPr>
            <a:picLocks noChangeAspect="1"/>
          </p:cNvPicPr>
          <p:nvPr/>
        </p:nvPicPr>
        <p:blipFill>
          <a:blip r:embed="rId3"/>
          <a:stretch>
            <a:fillRect/>
          </a:stretch>
        </p:blipFill>
        <p:spPr>
          <a:xfrm>
            <a:off x="6024874" y="1881316"/>
            <a:ext cx="5883360" cy="4714875"/>
          </a:xfrm>
          <a:prstGeom prst="rect">
            <a:avLst/>
          </a:prstGeom>
        </p:spPr>
      </p:pic>
    </p:spTree>
    <p:extLst>
      <p:ext uri="{BB962C8B-B14F-4D97-AF65-F5344CB8AC3E}">
        <p14:creationId xmlns:p14="http://schemas.microsoft.com/office/powerpoint/2010/main" val="15196786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1452874" y="940827"/>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Let us revisit the Sequence Learning Problem</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47858" y="1567889"/>
            <a:ext cx="5400675" cy="4886325"/>
          </a:xfrm>
          <a:prstGeom prst="rect">
            <a:avLst/>
          </a:prstGeom>
        </p:spPr>
      </p:pic>
      <p:pic>
        <p:nvPicPr>
          <p:cNvPr id="6" name="Picture 5"/>
          <p:cNvPicPr>
            <a:picLocks noChangeAspect="1"/>
          </p:cNvPicPr>
          <p:nvPr/>
        </p:nvPicPr>
        <p:blipFill>
          <a:blip r:embed="rId3"/>
          <a:stretch>
            <a:fillRect/>
          </a:stretch>
        </p:blipFill>
        <p:spPr>
          <a:xfrm>
            <a:off x="6117110" y="1653614"/>
            <a:ext cx="5295900" cy="4800600"/>
          </a:xfrm>
          <a:prstGeom prst="rect">
            <a:avLst/>
          </a:prstGeom>
        </p:spPr>
      </p:pic>
    </p:spTree>
    <p:extLst>
      <p:ext uri="{BB962C8B-B14F-4D97-AF65-F5344CB8AC3E}">
        <p14:creationId xmlns:p14="http://schemas.microsoft.com/office/powerpoint/2010/main" val="253417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27247" y="1609753"/>
            <a:ext cx="9144000" cy="14382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800" b="1" dirty="0" smtClean="0">
                <a:solidFill>
                  <a:srgbClr val="FF0000"/>
                </a:solidFill>
                <a:latin typeface="Times New Roman" panose="02020603050405020304" pitchFamily="18" charset="0"/>
                <a:cs typeface="Times New Roman" panose="02020603050405020304" pitchFamily="18" charset="0"/>
              </a:rPr>
              <a:t>UNIT- IV</a:t>
            </a:r>
          </a:p>
          <a:p>
            <a:r>
              <a:rPr lang="en-US" sz="4800" b="1" dirty="0" smtClean="0">
                <a:solidFill>
                  <a:srgbClr val="00B050"/>
                </a:solidFill>
                <a:latin typeface="Times New Roman" panose="02020603050405020304" pitchFamily="18" charset="0"/>
                <a:cs typeface="Times New Roman" panose="02020603050405020304" pitchFamily="18" charset="0"/>
              </a:rPr>
              <a:t>Sequence </a:t>
            </a:r>
            <a:r>
              <a:rPr lang="en-US" sz="4800" b="1" dirty="0">
                <a:solidFill>
                  <a:srgbClr val="00B050"/>
                </a:solidFill>
                <a:latin typeface="Times New Roman" panose="02020603050405020304" pitchFamily="18" charset="0"/>
                <a:cs typeface="Times New Roman" panose="02020603050405020304" pitchFamily="18" charset="0"/>
              </a:rPr>
              <a:t>Modelling–Recurrent and Recursive </a:t>
            </a:r>
            <a:r>
              <a:rPr lang="en-US" sz="4800" b="1" dirty="0" smtClean="0">
                <a:solidFill>
                  <a:srgbClr val="00B050"/>
                </a:solidFill>
                <a:latin typeface="Times New Roman" panose="02020603050405020304" pitchFamily="18" charset="0"/>
                <a:cs typeface="Times New Roman" panose="02020603050405020304" pitchFamily="18" charset="0"/>
              </a:rPr>
              <a:t>Nets </a:t>
            </a:r>
            <a:endParaRPr lang="en-US" sz="4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0587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955992" y="769948"/>
            <a:ext cx="10137764" cy="5909310"/>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Recurrent Neural Networks (RNNs) are a type of artificial neural network designed for sequence data. Unlike traditional feedforward neural networks, RNNs have connections that form a directed cycle, allowing them to maintain a hidden state that captures information about previous inputs in the sequence. This makes RNNs particularly well-suited for tasks involving sequential or time-dependent data</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Structure </a:t>
            </a:r>
            <a:r>
              <a:rPr lang="en-US" dirty="0">
                <a:latin typeface="Times New Roman" panose="02020603050405020304" pitchFamily="18" charset="0"/>
                <a:cs typeface="Times New Roman" panose="02020603050405020304" pitchFamily="18" charset="0"/>
              </a:rPr>
              <a:t>of an RNN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 an RNN, each node in the network represents a time step, and the connections between nodes carry information from one time step to the next. The hidden state at each time step is updated based on the input at that time step and the previous hidden state</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Input </a:t>
            </a:r>
            <a:r>
              <a:rPr lang="en-US" dirty="0" smtClean="0">
                <a:latin typeface="Times New Roman" panose="02020603050405020304" pitchFamily="18" charset="0"/>
                <a:cs typeface="Times New Roman" panose="02020603050405020304" pitchFamily="18" charset="0"/>
              </a:rPr>
              <a:t>Layer: The </a:t>
            </a:r>
            <a:r>
              <a:rPr lang="en-US" dirty="0">
                <a:latin typeface="Times New Roman" panose="02020603050405020304" pitchFamily="18" charset="0"/>
                <a:cs typeface="Times New Roman" panose="02020603050405020304" pitchFamily="18" charset="0"/>
              </a:rPr>
              <a:t>input layer represents the features of the data at each time step in the </a:t>
            </a:r>
            <a:r>
              <a:rPr lang="en-US" dirty="0" smtClean="0">
                <a:latin typeface="Times New Roman" panose="02020603050405020304" pitchFamily="18" charset="0"/>
                <a:cs typeface="Times New Roman" panose="02020603050405020304" pitchFamily="18" charset="0"/>
              </a:rPr>
              <a:t>sequence. The </a:t>
            </a:r>
            <a:r>
              <a:rPr lang="en-US" dirty="0">
                <a:latin typeface="Times New Roman" panose="02020603050405020304" pitchFamily="18" charset="0"/>
                <a:cs typeface="Times New Roman" panose="02020603050405020304" pitchFamily="18" charset="0"/>
              </a:rPr>
              <a:t>input at each time step is fed into the network.</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Hidden </a:t>
            </a:r>
            <a:r>
              <a:rPr lang="en-US" dirty="0" smtClean="0">
                <a:latin typeface="Times New Roman" panose="02020603050405020304" pitchFamily="18" charset="0"/>
                <a:cs typeface="Times New Roman" panose="02020603050405020304" pitchFamily="18" charset="0"/>
              </a:rPr>
              <a:t>Layer: The </a:t>
            </a:r>
            <a:r>
              <a:rPr lang="en-US" dirty="0">
                <a:latin typeface="Times New Roman" panose="02020603050405020304" pitchFamily="18" charset="0"/>
                <a:cs typeface="Times New Roman" panose="02020603050405020304" pitchFamily="18" charset="0"/>
              </a:rPr>
              <a:t>hidden layer maintains a hidden state vector that captures information from previous time </a:t>
            </a:r>
            <a:r>
              <a:rPr lang="en-US" dirty="0" smtClean="0">
                <a:latin typeface="Times New Roman" panose="02020603050405020304" pitchFamily="18" charset="0"/>
                <a:cs typeface="Times New Roman" panose="02020603050405020304" pitchFamily="18" charset="0"/>
              </a:rPr>
              <a:t>steps. The </a:t>
            </a:r>
            <a:r>
              <a:rPr lang="en-US" dirty="0">
                <a:latin typeface="Times New Roman" panose="02020603050405020304" pitchFamily="18" charset="0"/>
                <a:cs typeface="Times New Roman" panose="02020603050405020304" pitchFamily="18" charset="0"/>
              </a:rPr>
              <a:t>hidden state at each time step is updated based on the current input and the previous hidden </a:t>
            </a:r>
            <a:r>
              <a:rPr lang="en-US" dirty="0" smtClean="0">
                <a:latin typeface="Times New Roman" panose="02020603050405020304" pitchFamily="18" charset="0"/>
                <a:cs typeface="Times New Roman" panose="02020603050405020304" pitchFamily="18" charset="0"/>
              </a:rPr>
              <a:t>state. The </a:t>
            </a:r>
            <a:r>
              <a:rPr lang="en-US" dirty="0">
                <a:latin typeface="Times New Roman" panose="02020603050405020304" pitchFamily="18" charset="0"/>
                <a:cs typeface="Times New Roman" panose="02020603050405020304" pitchFamily="18" charset="0"/>
              </a:rPr>
              <a:t>connections between the hidden layer at one time step and the next form a directed cycle, allowing the network to maintain memory of past inputs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827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955992" y="769948"/>
            <a:ext cx="10137764"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Output Layer: The output layer processes the hidden state at each time step and produces the output for that time step. The output can be used for tasks such as sequence prediction, classification, or generation.</a:t>
            </a:r>
          </a:p>
          <a:p>
            <a:pPr marL="285750" indent="-285750" algn="just">
              <a:lnSpc>
                <a:spcPct val="15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Activation Function: Each node in the hidden layer typically uses a non-linear activation function, such as the hyperbolic tangent (</a:t>
            </a:r>
            <a:r>
              <a:rPr lang="en-US" dirty="0" err="1">
                <a:latin typeface="Times New Roman" panose="02020603050405020304" pitchFamily="18" charset="0"/>
                <a:cs typeface="Times New Roman" panose="02020603050405020304" pitchFamily="18" charset="0"/>
              </a:rPr>
              <a:t>tanh</a:t>
            </a:r>
            <a:r>
              <a:rPr lang="en-US" dirty="0">
                <a:latin typeface="Times New Roman" panose="02020603050405020304" pitchFamily="18" charset="0"/>
                <a:cs typeface="Times New Roman" panose="02020603050405020304" pitchFamily="18" charset="0"/>
              </a:rPr>
              <a:t>) or rectified linear unit (</a:t>
            </a:r>
            <a:r>
              <a:rPr lang="en-US" dirty="0" err="1">
                <a:latin typeface="Times New Roman" panose="02020603050405020304" pitchFamily="18" charset="0"/>
                <a:cs typeface="Times New Roman" panose="02020603050405020304" pitchFamily="18" charset="0"/>
              </a:rPr>
              <a:t>ReLU</a:t>
            </a:r>
            <a:r>
              <a:rPr lang="en-US" dirty="0">
                <a:latin typeface="Times New Roman" panose="02020603050405020304" pitchFamily="18" charset="0"/>
                <a:cs typeface="Times New Roman" panose="02020603050405020304" pitchFamily="18" charset="0"/>
              </a:rPr>
              <a:t>), to introduce non-linearity to the model</a:t>
            </a:r>
            <a:r>
              <a:rPr lang="en-US" dirty="0" smtClean="0">
                <a:latin typeface="Times New Roman" panose="02020603050405020304" pitchFamily="18" charset="0"/>
                <a:cs typeface="Times New Roman" panose="02020603050405020304" pitchFamily="18" charset="0"/>
              </a:rPr>
              <a:t>.</a:t>
            </a:r>
          </a:p>
          <a:p>
            <a:pPr marL="285750" indent="-285750" algn="just">
              <a:lnSpc>
                <a:spcPct val="150000"/>
              </a:lnSpc>
              <a:buFont typeface="Wingdings" panose="05000000000000000000" pitchFamily="2" charset="2"/>
              <a:buChar char="Ø"/>
            </a:pPr>
            <a:r>
              <a:rPr lang="en-US" b="1" dirty="0" smtClean="0">
                <a:solidFill>
                  <a:srgbClr val="00B050"/>
                </a:solidFill>
                <a:latin typeface="Times New Roman" panose="02020603050405020304" pitchFamily="18" charset="0"/>
                <a:cs typeface="Times New Roman" panose="02020603050405020304" pitchFamily="18" charset="0"/>
              </a:rPr>
              <a:t>Advantages of RNN</a:t>
            </a: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Sequential Information Handling: </a:t>
            </a:r>
            <a:r>
              <a:rPr lang="en-US" dirty="0" smtClean="0">
                <a:latin typeface="Times New Roman" panose="02020603050405020304" pitchFamily="18" charset="0"/>
                <a:cs typeface="Times New Roman" panose="02020603050405020304" pitchFamily="18" charset="0"/>
              </a:rPr>
              <a:t>RNNs can model and capture sequential dependencies in data, making them suitable for tasks like time series prediction, speech recognition, and natural language processing.</a:t>
            </a: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Flexibility </a:t>
            </a:r>
            <a:r>
              <a:rPr lang="en-US" b="1" dirty="0">
                <a:solidFill>
                  <a:srgbClr val="C00000"/>
                </a:solidFill>
                <a:latin typeface="Times New Roman" panose="02020603050405020304" pitchFamily="18" charset="0"/>
                <a:cs typeface="Times New Roman" panose="02020603050405020304" pitchFamily="18" charset="0"/>
              </a:rPr>
              <a:t>in </a:t>
            </a:r>
            <a:r>
              <a:rPr lang="en-US" b="1" dirty="0" err="1">
                <a:solidFill>
                  <a:srgbClr val="C00000"/>
                </a:solidFill>
                <a:latin typeface="Times New Roman" panose="02020603050405020304" pitchFamily="18" charset="0"/>
                <a:cs typeface="Times New Roman" panose="02020603050405020304" pitchFamily="18" charset="0"/>
              </a:rPr>
              <a:t>Input/Output</a:t>
            </a:r>
            <a:r>
              <a:rPr lang="en-US" b="1" dirty="0">
                <a:solidFill>
                  <a:srgbClr val="C00000"/>
                </a:solidFill>
                <a:latin typeface="Times New Roman" panose="02020603050405020304" pitchFamily="18" charset="0"/>
                <a:cs typeface="Times New Roman" panose="02020603050405020304" pitchFamily="18" charset="0"/>
              </a:rPr>
              <a:t> Length: </a:t>
            </a:r>
            <a:r>
              <a:rPr lang="en-US" dirty="0">
                <a:latin typeface="Times New Roman" panose="02020603050405020304" pitchFamily="18" charset="0"/>
                <a:cs typeface="Times New Roman" panose="02020603050405020304" pitchFamily="18" charset="0"/>
              </a:rPr>
              <a:t>RNNs can handle input sequences of varying lengths and produce output sequences, making them versatile for tasks with variable-length input or output.</a:t>
            </a:r>
          </a:p>
          <a:p>
            <a:pPr marL="285750" indent="-285750" algn="just">
              <a:lnSpc>
                <a:spcPct val="150000"/>
              </a:lnSpc>
              <a:buFont typeface="Wingdings" panose="05000000000000000000" pitchFamily="2" charset="2"/>
              <a:buChar char="Ø"/>
            </a:pPr>
            <a:r>
              <a:rPr lang="en-US" b="1" dirty="0">
                <a:solidFill>
                  <a:srgbClr val="C00000"/>
                </a:solidFill>
                <a:latin typeface="Times New Roman" panose="02020603050405020304" pitchFamily="18" charset="0"/>
                <a:cs typeface="Times New Roman" panose="02020603050405020304" pitchFamily="18" charset="0"/>
              </a:rPr>
              <a:t>Parameter Sharing: </a:t>
            </a:r>
            <a:r>
              <a:rPr lang="en-US" dirty="0">
                <a:latin typeface="Times New Roman" panose="02020603050405020304" pitchFamily="18" charset="0"/>
                <a:cs typeface="Times New Roman" panose="02020603050405020304" pitchFamily="18" charset="0"/>
              </a:rPr>
              <a:t>RNNs use the same set of weights for each time step, which allows them to share parameters across different parts of the sequence. This parameter sharing can lead to more efficient training, especially when dealing with long </a:t>
            </a:r>
            <a:r>
              <a:rPr lang="en-US" dirty="0" smtClean="0">
                <a:latin typeface="Times New Roman" panose="02020603050405020304" pitchFamily="18" charset="0"/>
                <a:cs typeface="Times New Roman" panose="02020603050405020304" pitchFamily="18" charset="0"/>
              </a:rPr>
              <a:t>sequences.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0529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05431"/>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Recurrent Neural Networks</a:t>
            </a:r>
          </a:p>
        </p:txBody>
      </p:sp>
      <p:sp>
        <p:nvSpPr>
          <p:cNvPr id="2" name="Rectangle 1"/>
          <p:cNvSpPr/>
          <p:nvPr/>
        </p:nvSpPr>
        <p:spPr>
          <a:xfrm>
            <a:off x="708454" y="800195"/>
            <a:ext cx="11038703"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b="1" dirty="0" smtClean="0">
                <a:solidFill>
                  <a:srgbClr val="00B050"/>
                </a:solidFill>
                <a:latin typeface="Times New Roman" panose="02020603050405020304" pitchFamily="18" charset="0"/>
                <a:cs typeface="Times New Roman" panose="02020603050405020304" pitchFamily="18" charset="0"/>
              </a:rPr>
              <a:t>Disadvantages of RNN:</a:t>
            </a: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Vanishing </a:t>
            </a:r>
            <a:r>
              <a:rPr lang="en-US" b="1" dirty="0">
                <a:solidFill>
                  <a:srgbClr val="C00000"/>
                </a:solidFill>
                <a:latin typeface="Times New Roman" panose="02020603050405020304" pitchFamily="18" charset="0"/>
                <a:cs typeface="Times New Roman" panose="02020603050405020304" pitchFamily="18" charset="0"/>
              </a:rPr>
              <a:t>and Exploding Gradient Problems</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RNNs often suffer from vanishing and exploding gradient problems, which can make it difficult for the network to learn long-term dependencies. This occurs when gradients become too small or too large during backpropagation through </a:t>
            </a:r>
            <a:r>
              <a:rPr lang="en-US" dirty="0" smtClean="0">
                <a:latin typeface="Times New Roman" panose="02020603050405020304" pitchFamily="18" charset="0"/>
                <a:cs typeface="Times New Roman" panose="02020603050405020304" pitchFamily="18" charset="0"/>
              </a:rPr>
              <a:t>time.</a:t>
            </a: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Limited </a:t>
            </a:r>
            <a:r>
              <a:rPr lang="en-US" b="1" dirty="0">
                <a:solidFill>
                  <a:srgbClr val="C00000"/>
                </a:solidFill>
                <a:latin typeface="Times New Roman" panose="02020603050405020304" pitchFamily="18" charset="0"/>
                <a:cs typeface="Times New Roman" panose="02020603050405020304" pitchFamily="18" charset="0"/>
              </a:rPr>
              <a:t>Memory</a:t>
            </a:r>
            <a:r>
              <a:rPr lang="en-US" b="1" dirty="0" smtClean="0">
                <a:solidFill>
                  <a:srgbClr val="C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Standard RNNs have a short memory, meaning they may struggle to capture information from earlier time steps when the gap is too large. Long Short-Term Memory (LSTM) networks and Gated Recurrent Unit (GRU) networks are designed to address this issue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Computational Intensity: </a:t>
            </a:r>
            <a:r>
              <a:rPr lang="en-US" dirty="0" smtClean="0">
                <a:latin typeface="Times New Roman" panose="02020603050405020304" pitchFamily="18" charset="0"/>
                <a:cs typeface="Times New Roman" panose="02020603050405020304" pitchFamily="18" charset="0"/>
              </a:rPr>
              <a:t>Training </a:t>
            </a:r>
            <a:r>
              <a:rPr lang="en-US" dirty="0">
                <a:latin typeface="Times New Roman" panose="02020603050405020304" pitchFamily="18" charset="0"/>
                <a:cs typeface="Times New Roman" panose="02020603050405020304" pitchFamily="18" charset="0"/>
              </a:rPr>
              <a:t>RNNs can be computationally intensive, especially for long sequences. The sequential nature of RNNs makes parallelization challenging, limiting their efficiency on certain hardware</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Difficulty </a:t>
            </a:r>
            <a:r>
              <a:rPr lang="en-US" dirty="0">
                <a:latin typeface="Times New Roman" panose="02020603050405020304" pitchFamily="18" charset="0"/>
                <a:cs typeface="Times New Roman" panose="02020603050405020304" pitchFamily="18" charset="0"/>
              </a:rPr>
              <a:t>in Capturing Long-Term Dependencies:** Despite efforts to address the vanishing gradient problem, RNNs may still face challenges in capturing long-term dependencies in sequences, especially when the dependencies span a large number of time steps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61713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sp>
        <p:nvSpPr>
          <p:cNvPr id="2" name="Rectangle 1"/>
          <p:cNvSpPr/>
          <p:nvPr/>
        </p:nvSpPr>
        <p:spPr>
          <a:xfrm>
            <a:off x="1452874" y="1025321"/>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Look at the dimensions of the parameters</a:t>
            </a:r>
            <a:endParaRPr lang="en-US" dirty="0">
              <a:solidFill>
                <a:srgbClr val="00B0F0"/>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823577" y="1615069"/>
            <a:ext cx="3038475" cy="3409950"/>
          </a:xfrm>
          <a:prstGeom prst="rect">
            <a:avLst/>
          </a:prstGeom>
        </p:spPr>
      </p:pic>
      <p:pic>
        <p:nvPicPr>
          <p:cNvPr id="7" name="Picture 6"/>
          <p:cNvPicPr>
            <a:picLocks noChangeAspect="1"/>
          </p:cNvPicPr>
          <p:nvPr/>
        </p:nvPicPr>
        <p:blipFill>
          <a:blip r:embed="rId3"/>
          <a:stretch>
            <a:fillRect/>
          </a:stretch>
        </p:blipFill>
        <p:spPr>
          <a:xfrm>
            <a:off x="6386770" y="1943681"/>
            <a:ext cx="4048125" cy="2752725"/>
          </a:xfrm>
          <a:prstGeom prst="rect">
            <a:avLst/>
          </a:prstGeom>
        </p:spPr>
      </p:pic>
      <p:sp>
        <p:nvSpPr>
          <p:cNvPr id="8" name="Rectangle 7"/>
          <p:cNvSpPr/>
          <p:nvPr/>
        </p:nvSpPr>
        <p:spPr>
          <a:xfrm>
            <a:off x="1127479" y="5616978"/>
            <a:ext cx="6364834" cy="458074"/>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We train this network using Back propagation algorithm</a:t>
            </a:r>
            <a:endParaRPr lang="en-US"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844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1251507" y="1702336"/>
            <a:ext cx="4581525" cy="3695700"/>
          </a:xfrm>
          <a:prstGeom prst="rect">
            <a:avLst/>
          </a:prstGeom>
        </p:spPr>
      </p:pic>
      <p:pic>
        <p:nvPicPr>
          <p:cNvPr id="6" name="Picture 5"/>
          <p:cNvPicPr>
            <a:picLocks noChangeAspect="1"/>
          </p:cNvPicPr>
          <p:nvPr/>
        </p:nvPicPr>
        <p:blipFill>
          <a:blip r:embed="rId3"/>
          <a:stretch>
            <a:fillRect/>
          </a:stretch>
        </p:blipFill>
        <p:spPr>
          <a:xfrm>
            <a:off x="6252518" y="1388011"/>
            <a:ext cx="4552950" cy="4324350"/>
          </a:xfrm>
          <a:prstGeom prst="rect">
            <a:avLst/>
          </a:prstGeom>
        </p:spPr>
      </p:pic>
    </p:spTree>
    <p:extLst>
      <p:ext uri="{BB962C8B-B14F-4D97-AF65-F5344CB8AC3E}">
        <p14:creationId xmlns:p14="http://schemas.microsoft.com/office/powerpoint/2010/main" val="2415688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2" name="Picture 1"/>
          <p:cNvPicPr>
            <a:picLocks noChangeAspect="1"/>
          </p:cNvPicPr>
          <p:nvPr/>
        </p:nvPicPr>
        <p:blipFill>
          <a:blip r:embed="rId2"/>
          <a:stretch>
            <a:fillRect/>
          </a:stretch>
        </p:blipFill>
        <p:spPr>
          <a:xfrm>
            <a:off x="6332066" y="1726148"/>
            <a:ext cx="4552950" cy="3648075"/>
          </a:xfrm>
          <a:prstGeom prst="rect">
            <a:avLst/>
          </a:prstGeom>
        </p:spPr>
      </p:pic>
      <p:pic>
        <p:nvPicPr>
          <p:cNvPr id="4" name="Picture 3"/>
          <p:cNvPicPr>
            <a:picLocks noChangeAspect="1"/>
          </p:cNvPicPr>
          <p:nvPr/>
        </p:nvPicPr>
        <p:blipFill>
          <a:blip r:embed="rId3"/>
          <a:stretch>
            <a:fillRect/>
          </a:stretch>
        </p:blipFill>
        <p:spPr>
          <a:xfrm>
            <a:off x="1076839" y="1502310"/>
            <a:ext cx="4667250" cy="4095750"/>
          </a:xfrm>
          <a:prstGeom prst="rect">
            <a:avLst/>
          </a:prstGeom>
        </p:spPr>
      </p:pic>
    </p:spTree>
    <p:extLst>
      <p:ext uri="{BB962C8B-B14F-4D97-AF65-F5344CB8AC3E}">
        <p14:creationId xmlns:p14="http://schemas.microsoft.com/office/powerpoint/2010/main" val="17794352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5948673" y="963956"/>
            <a:ext cx="4638675" cy="942975"/>
          </a:xfrm>
          <a:prstGeom prst="rect">
            <a:avLst/>
          </a:prstGeom>
        </p:spPr>
      </p:pic>
      <p:pic>
        <p:nvPicPr>
          <p:cNvPr id="6" name="Picture 5"/>
          <p:cNvPicPr>
            <a:picLocks noChangeAspect="1"/>
          </p:cNvPicPr>
          <p:nvPr/>
        </p:nvPicPr>
        <p:blipFill>
          <a:blip r:embed="rId3"/>
          <a:stretch>
            <a:fillRect/>
          </a:stretch>
        </p:blipFill>
        <p:spPr>
          <a:xfrm>
            <a:off x="951470" y="1503791"/>
            <a:ext cx="4572000" cy="4048125"/>
          </a:xfrm>
          <a:prstGeom prst="rect">
            <a:avLst/>
          </a:prstGeom>
        </p:spPr>
      </p:pic>
      <p:pic>
        <p:nvPicPr>
          <p:cNvPr id="7" name="Picture 6"/>
          <p:cNvPicPr>
            <a:picLocks noChangeAspect="1"/>
          </p:cNvPicPr>
          <p:nvPr/>
        </p:nvPicPr>
        <p:blipFill>
          <a:blip r:embed="rId4"/>
          <a:stretch>
            <a:fillRect/>
          </a:stretch>
        </p:blipFill>
        <p:spPr>
          <a:xfrm>
            <a:off x="5929623" y="1906931"/>
            <a:ext cx="4657725" cy="3924300"/>
          </a:xfrm>
          <a:prstGeom prst="rect">
            <a:avLst/>
          </a:prstGeom>
        </p:spPr>
      </p:pic>
    </p:spTree>
    <p:extLst>
      <p:ext uri="{BB962C8B-B14F-4D97-AF65-F5344CB8AC3E}">
        <p14:creationId xmlns:p14="http://schemas.microsoft.com/office/powerpoint/2010/main" val="26337541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6" name="Picture 5"/>
          <p:cNvPicPr>
            <a:picLocks noChangeAspect="1"/>
          </p:cNvPicPr>
          <p:nvPr/>
        </p:nvPicPr>
        <p:blipFill>
          <a:blip r:embed="rId2"/>
          <a:stretch>
            <a:fillRect/>
          </a:stretch>
        </p:blipFill>
        <p:spPr>
          <a:xfrm>
            <a:off x="951470" y="1503791"/>
            <a:ext cx="4572000" cy="4048125"/>
          </a:xfrm>
          <a:prstGeom prst="rect">
            <a:avLst/>
          </a:prstGeom>
        </p:spPr>
      </p:pic>
      <p:pic>
        <p:nvPicPr>
          <p:cNvPr id="2" name="Picture 1"/>
          <p:cNvPicPr>
            <a:picLocks noChangeAspect="1"/>
          </p:cNvPicPr>
          <p:nvPr/>
        </p:nvPicPr>
        <p:blipFill>
          <a:blip r:embed="rId3"/>
          <a:stretch>
            <a:fillRect/>
          </a:stretch>
        </p:blipFill>
        <p:spPr>
          <a:xfrm>
            <a:off x="5861607" y="1470453"/>
            <a:ext cx="4505325" cy="4114800"/>
          </a:xfrm>
          <a:prstGeom prst="rect">
            <a:avLst/>
          </a:prstGeom>
        </p:spPr>
      </p:pic>
    </p:spTree>
    <p:extLst>
      <p:ext uri="{BB962C8B-B14F-4D97-AF65-F5344CB8AC3E}">
        <p14:creationId xmlns:p14="http://schemas.microsoft.com/office/powerpoint/2010/main" val="151425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790445" y="1023109"/>
            <a:ext cx="4333875" cy="4781550"/>
          </a:xfrm>
          <a:prstGeom prst="rect">
            <a:avLst/>
          </a:prstGeom>
        </p:spPr>
      </p:pic>
      <p:pic>
        <p:nvPicPr>
          <p:cNvPr id="4" name="Picture 3"/>
          <p:cNvPicPr>
            <a:picLocks noChangeAspect="1"/>
          </p:cNvPicPr>
          <p:nvPr/>
        </p:nvPicPr>
        <p:blipFill>
          <a:blip r:embed="rId3"/>
          <a:stretch>
            <a:fillRect/>
          </a:stretch>
        </p:blipFill>
        <p:spPr>
          <a:xfrm>
            <a:off x="5655559" y="2123246"/>
            <a:ext cx="4410075" cy="2581275"/>
          </a:xfrm>
          <a:prstGeom prst="rect">
            <a:avLst/>
          </a:prstGeom>
        </p:spPr>
      </p:pic>
    </p:spTree>
    <p:extLst>
      <p:ext uri="{BB962C8B-B14F-4D97-AF65-F5344CB8AC3E}">
        <p14:creationId xmlns:p14="http://schemas.microsoft.com/office/powerpoint/2010/main" val="4142311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790445" y="1023109"/>
            <a:ext cx="4333875" cy="4781550"/>
          </a:xfrm>
          <a:prstGeom prst="rect">
            <a:avLst/>
          </a:prstGeom>
        </p:spPr>
      </p:pic>
      <p:pic>
        <p:nvPicPr>
          <p:cNvPr id="6" name="Picture 5"/>
          <p:cNvPicPr>
            <a:picLocks noChangeAspect="1"/>
          </p:cNvPicPr>
          <p:nvPr/>
        </p:nvPicPr>
        <p:blipFill>
          <a:blip r:embed="rId3"/>
          <a:stretch>
            <a:fillRect/>
          </a:stretch>
        </p:blipFill>
        <p:spPr>
          <a:xfrm>
            <a:off x="5929624" y="1023109"/>
            <a:ext cx="4667250" cy="5181600"/>
          </a:xfrm>
          <a:prstGeom prst="rect">
            <a:avLst/>
          </a:prstGeom>
        </p:spPr>
      </p:pic>
    </p:spTree>
    <p:extLst>
      <p:ext uri="{BB962C8B-B14F-4D97-AF65-F5344CB8AC3E}">
        <p14:creationId xmlns:p14="http://schemas.microsoft.com/office/powerpoint/2010/main" val="41754245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854652" y="1189557"/>
            <a:ext cx="5022066" cy="5493812"/>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In previous chapters, Feedforward neural networks and CNN have been discussed in detailed.</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However, in this networks the size of the inputs were always fixed. </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For example, we fed fixed size of (32×32) images to  CNN for image classification. </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Further, each input to the network was independent of the previous or future inputs.</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For many applications the inputs are not in fixed size and also the successive inputs may not be independent </a:t>
            </a:r>
            <a:r>
              <a:rPr lang="en-US" dirty="0" smtClean="0">
                <a:latin typeface="Times New Roman" panose="02020603050405020304" pitchFamily="18" charset="0"/>
                <a:cs typeface="Times New Roman" panose="02020603050405020304" pitchFamily="18" charset="0"/>
              </a:rPr>
              <a:t>each other.</a:t>
            </a:r>
            <a:endParaRPr lang="en-US" dirty="0" smtClean="0">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endParaRPr lang="en-US" dirty="0" smtClean="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264636" y="835278"/>
            <a:ext cx="5362575" cy="1685925"/>
          </a:xfrm>
          <a:prstGeom prst="rect">
            <a:avLst/>
          </a:prstGeom>
        </p:spPr>
      </p:pic>
      <p:pic>
        <p:nvPicPr>
          <p:cNvPr id="3" name="Picture 2"/>
          <p:cNvPicPr>
            <a:picLocks noChangeAspect="1"/>
          </p:cNvPicPr>
          <p:nvPr/>
        </p:nvPicPr>
        <p:blipFill>
          <a:blip r:embed="rId3"/>
          <a:stretch>
            <a:fillRect/>
          </a:stretch>
        </p:blipFill>
        <p:spPr>
          <a:xfrm>
            <a:off x="1131286" y="2539994"/>
            <a:ext cx="5495925" cy="2190750"/>
          </a:xfrm>
          <a:prstGeom prst="rect">
            <a:avLst/>
          </a:prstGeom>
        </p:spPr>
      </p:pic>
      <p:pic>
        <p:nvPicPr>
          <p:cNvPr id="6" name="Picture 5"/>
          <p:cNvPicPr>
            <a:picLocks noChangeAspect="1"/>
          </p:cNvPicPr>
          <p:nvPr/>
        </p:nvPicPr>
        <p:blipFill>
          <a:blip r:embed="rId4"/>
          <a:stretch>
            <a:fillRect/>
          </a:stretch>
        </p:blipFill>
        <p:spPr>
          <a:xfrm>
            <a:off x="1131286" y="4730744"/>
            <a:ext cx="5619750" cy="1952625"/>
          </a:xfrm>
          <a:prstGeom prst="rect">
            <a:avLst/>
          </a:prstGeom>
        </p:spPr>
      </p:pic>
    </p:spTree>
    <p:extLst>
      <p:ext uri="{BB962C8B-B14F-4D97-AF65-F5344CB8AC3E}">
        <p14:creationId xmlns:p14="http://schemas.microsoft.com/office/powerpoint/2010/main" val="23246586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269983" y="788680"/>
            <a:ext cx="4333875" cy="4781550"/>
          </a:xfrm>
          <a:prstGeom prst="rect">
            <a:avLst/>
          </a:prstGeom>
        </p:spPr>
      </p:pic>
      <p:pic>
        <p:nvPicPr>
          <p:cNvPr id="2" name="Picture 1"/>
          <p:cNvPicPr>
            <a:picLocks noChangeAspect="1"/>
          </p:cNvPicPr>
          <p:nvPr/>
        </p:nvPicPr>
        <p:blipFill>
          <a:blip r:embed="rId3"/>
          <a:stretch>
            <a:fillRect/>
          </a:stretch>
        </p:blipFill>
        <p:spPr>
          <a:xfrm>
            <a:off x="4603858" y="839419"/>
            <a:ext cx="3162300" cy="1257300"/>
          </a:xfrm>
          <a:prstGeom prst="rect">
            <a:avLst/>
          </a:prstGeom>
        </p:spPr>
      </p:pic>
      <p:pic>
        <p:nvPicPr>
          <p:cNvPr id="4" name="Picture 3"/>
          <p:cNvPicPr>
            <a:picLocks noChangeAspect="1"/>
          </p:cNvPicPr>
          <p:nvPr/>
        </p:nvPicPr>
        <p:blipFill>
          <a:blip r:embed="rId4"/>
          <a:stretch>
            <a:fillRect/>
          </a:stretch>
        </p:blipFill>
        <p:spPr>
          <a:xfrm>
            <a:off x="4500048" y="2114642"/>
            <a:ext cx="4295775" cy="1228725"/>
          </a:xfrm>
          <a:prstGeom prst="rect">
            <a:avLst/>
          </a:prstGeom>
        </p:spPr>
      </p:pic>
      <p:pic>
        <p:nvPicPr>
          <p:cNvPr id="7" name="Picture 6"/>
          <p:cNvPicPr>
            <a:picLocks noChangeAspect="1"/>
          </p:cNvPicPr>
          <p:nvPr/>
        </p:nvPicPr>
        <p:blipFill>
          <a:blip r:embed="rId5"/>
          <a:stretch>
            <a:fillRect/>
          </a:stretch>
        </p:blipFill>
        <p:spPr>
          <a:xfrm>
            <a:off x="4603858" y="3343367"/>
            <a:ext cx="7048500" cy="1609725"/>
          </a:xfrm>
          <a:prstGeom prst="rect">
            <a:avLst/>
          </a:prstGeom>
        </p:spPr>
      </p:pic>
      <p:pic>
        <p:nvPicPr>
          <p:cNvPr id="8" name="Picture 7"/>
          <p:cNvPicPr>
            <a:picLocks noChangeAspect="1"/>
          </p:cNvPicPr>
          <p:nvPr/>
        </p:nvPicPr>
        <p:blipFill>
          <a:blip r:embed="rId6"/>
          <a:stretch>
            <a:fillRect/>
          </a:stretch>
        </p:blipFill>
        <p:spPr>
          <a:xfrm>
            <a:off x="3009900" y="4773705"/>
            <a:ext cx="9182100" cy="1495425"/>
          </a:xfrm>
          <a:prstGeom prst="rect">
            <a:avLst/>
          </a:prstGeom>
        </p:spPr>
      </p:pic>
    </p:spTree>
    <p:extLst>
      <p:ext uri="{BB962C8B-B14F-4D97-AF65-F5344CB8AC3E}">
        <p14:creationId xmlns:p14="http://schemas.microsoft.com/office/powerpoint/2010/main" val="20529738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a:solidFill>
                  <a:srgbClr val="FF0000"/>
                </a:solidFill>
                <a:latin typeface="Times New Roman" panose="02020603050405020304" pitchFamily="18" charset="0"/>
                <a:cs typeface="Times New Roman" panose="02020603050405020304" pitchFamily="18" charset="0"/>
              </a:rPr>
              <a:t>Backpropagation through Time for training RNN</a:t>
            </a:r>
          </a:p>
        </p:txBody>
      </p:sp>
      <p:pic>
        <p:nvPicPr>
          <p:cNvPr id="3" name="Picture 2"/>
          <p:cNvPicPr>
            <a:picLocks noChangeAspect="1"/>
          </p:cNvPicPr>
          <p:nvPr/>
        </p:nvPicPr>
        <p:blipFill>
          <a:blip r:embed="rId2"/>
          <a:stretch>
            <a:fillRect/>
          </a:stretch>
        </p:blipFill>
        <p:spPr>
          <a:xfrm>
            <a:off x="269983" y="788680"/>
            <a:ext cx="4333875" cy="4781550"/>
          </a:xfrm>
          <a:prstGeom prst="rect">
            <a:avLst/>
          </a:prstGeom>
        </p:spPr>
      </p:pic>
      <p:pic>
        <p:nvPicPr>
          <p:cNvPr id="6" name="Picture 5"/>
          <p:cNvPicPr>
            <a:picLocks noChangeAspect="1"/>
          </p:cNvPicPr>
          <p:nvPr/>
        </p:nvPicPr>
        <p:blipFill>
          <a:blip r:embed="rId3"/>
          <a:stretch>
            <a:fillRect/>
          </a:stretch>
        </p:blipFill>
        <p:spPr>
          <a:xfrm>
            <a:off x="5285345" y="1023109"/>
            <a:ext cx="4438650" cy="3714750"/>
          </a:xfrm>
          <a:prstGeom prst="rect">
            <a:avLst/>
          </a:prstGeom>
        </p:spPr>
      </p:pic>
      <p:pic>
        <p:nvPicPr>
          <p:cNvPr id="9" name="Picture 8"/>
          <p:cNvPicPr>
            <a:picLocks noChangeAspect="1"/>
          </p:cNvPicPr>
          <p:nvPr/>
        </p:nvPicPr>
        <p:blipFill>
          <a:blip r:embed="rId4"/>
          <a:stretch>
            <a:fillRect/>
          </a:stretch>
        </p:blipFill>
        <p:spPr>
          <a:xfrm>
            <a:off x="5285345" y="4314311"/>
            <a:ext cx="5311529" cy="1771650"/>
          </a:xfrm>
          <a:prstGeom prst="rect">
            <a:avLst/>
          </a:prstGeom>
        </p:spPr>
      </p:pic>
    </p:spTree>
    <p:extLst>
      <p:ext uri="{BB962C8B-B14F-4D97-AF65-F5344CB8AC3E}">
        <p14:creationId xmlns:p14="http://schemas.microsoft.com/office/powerpoint/2010/main" val="293068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220338" y="1700928"/>
            <a:ext cx="5022066" cy="3000821"/>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Let us consider an example, consider the task of auto completion such as typing a message or WhatsApp messages.</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Let us consider type a “deep”, the first character is ‘d’ you want to predict the next character ‘e’ and so on.</a:t>
            </a:r>
          </a:p>
          <a:p>
            <a:pPr marL="285750" indent="-285750" algn="just">
              <a:lnSpc>
                <a:spcPct val="150000"/>
              </a:lnSpc>
              <a:buFont typeface="Wingdings" panose="05000000000000000000" pitchFamily="2" charset="2"/>
              <a:buChar char="Ø"/>
            </a:pPr>
            <a:r>
              <a:rPr lang="en-US" dirty="0" smtClean="0">
                <a:latin typeface="Times New Roman" panose="02020603050405020304" pitchFamily="18" charset="0"/>
                <a:cs typeface="Times New Roman" panose="02020603050405020304" pitchFamily="18" charset="0"/>
              </a:rPr>
              <a:t>This is what is my task.</a:t>
            </a:r>
          </a:p>
        </p:txBody>
      </p:sp>
      <p:pic>
        <p:nvPicPr>
          <p:cNvPr id="8" name="Picture 7"/>
          <p:cNvPicPr>
            <a:picLocks noChangeAspect="1"/>
          </p:cNvPicPr>
          <p:nvPr/>
        </p:nvPicPr>
        <p:blipFill>
          <a:blip r:embed="rId2"/>
          <a:stretch>
            <a:fillRect/>
          </a:stretch>
        </p:blipFill>
        <p:spPr>
          <a:xfrm>
            <a:off x="309874" y="2720103"/>
            <a:ext cx="1143000" cy="2257425"/>
          </a:xfrm>
          <a:prstGeom prst="rect">
            <a:avLst/>
          </a:prstGeom>
        </p:spPr>
      </p:pic>
      <p:cxnSp>
        <p:nvCxnSpPr>
          <p:cNvPr id="11" name="Straight Arrow Connector 10"/>
          <p:cNvCxnSpPr/>
          <p:nvPr/>
        </p:nvCxnSpPr>
        <p:spPr>
          <a:xfrm>
            <a:off x="1452874" y="3990605"/>
            <a:ext cx="214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667058" y="1700928"/>
            <a:ext cx="857250" cy="3276600"/>
          </a:xfrm>
          <a:prstGeom prst="rect">
            <a:avLst/>
          </a:prstGeom>
        </p:spPr>
      </p:pic>
      <p:cxnSp>
        <p:nvCxnSpPr>
          <p:cNvPr id="14" name="Straight Arrow Connector 13"/>
          <p:cNvCxnSpPr/>
          <p:nvPr/>
        </p:nvCxnSpPr>
        <p:spPr>
          <a:xfrm>
            <a:off x="2524308" y="3525167"/>
            <a:ext cx="214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2738492" y="1434228"/>
            <a:ext cx="2933700" cy="3543300"/>
          </a:xfrm>
          <a:prstGeom prst="rect">
            <a:avLst/>
          </a:prstGeom>
        </p:spPr>
      </p:pic>
    </p:spTree>
    <p:extLst>
      <p:ext uri="{BB962C8B-B14F-4D97-AF65-F5344CB8AC3E}">
        <p14:creationId xmlns:p14="http://schemas.microsoft.com/office/powerpoint/2010/main" val="1383128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309874" y="2720103"/>
            <a:ext cx="1143000" cy="2257425"/>
          </a:xfrm>
          <a:prstGeom prst="rect">
            <a:avLst/>
          </a:prstGeom>
        </p:spPr>
      </p:pic>
      <p:cxnSp>
        <p:nvCxnSpPr>
          <p:cNvPr id="11" name="Straight Arrow Connector 10"/>
          <p:cNvCxnSpPr/>
          <p:nvPr/>
        </p:nvCxnSpPr>
        <p:spPr>
          <a:xfrm>
            <a:off x="1452874" y="3990605"/>
            <a:ext cx="214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a:stretch>
            <a:fillRect/>
          </a:stretch>
        </p:blipFill>
        <p:spPr>
          <a:xfrm>
            <a:off x="1667058" y="1700928"/>
            <a:ext cx="857250" cy="3276600"/>
          </a:xfrm>
          <a:prstGeom prst="rect">
            <a:avLst/>
          </a:prstGeom>
        </p:spPr>
      </p:pic>
      <p:cxnSp>
        <p:nvCxnSpPr>
          <p:cNvPr id="14" name="Straight Arrow Connector 13"/>
          <p:cNvCxnSpPr/>
          <p:nvPr/>
        </p:nvCxnSpPr>
        <p:spPr>
          <a:xfrm>
            <a:off x="2524308" y="3525167"/>
            <a:ext cx="214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2738492" y="1434228"/>
            <a:ext cx="2933700" cy="3543300"/>
          </a:xfrm>
          <a:prstGeom prst="rect">
            <a:avLst/>
          </a:prstGeom>
        </p:spPr>
      </p:pic>
      <p:pic>
        <p:nvPicPr>
          <p:cNvPr id="3" name="Picture 2"/>
          <p:cNvPicPr>
            <a:picLocks noChangeAspect="1"/>
          </p:cNvPicPr>
          <p:nvPr/>
        </p:nvPicPr>
        <p:blipFill>
          <a:blip r:embed="rId5"/>
          <a:stretch>
            <a:fillRect/>
          </a:stretch>
        </p:blipFill>
        <p:spPr>
          <a:xfrm>
            <a:off x="6301372" y="843879"/>
            <a:ext cx="5345275" cy="5362575"/>
          </a:xfrm>
          <a:prstGeom prst="rect">
            <a:avLst/>
          </a:prstGeom>
        </p:spPr>
      </p:pic>
      <p:sp>
        <p:nvSpPr>
          <p:cNvPr id="4" name="Rectangle 3"/>
          <p:cNvSpPr/>
          <p:nvPr/>
        </p:nvSpPr>
        <p:spPr>
          <a:xfrm>
            <a:off x="6243134" y="6080552"/>
            <a:ext cx="5461752" cy="458074"/>
          </a:xfrm>
          <a:prstGeom prst="rect">
            <a:avLst/>
          </a:prstGeom>
        </p:spPr>
        <p:txBody>
          <a:bodyPr wrap="none">
            <a:spAutoFit/>
          </a:bodyPr>
          <a:lstStyle/>
          <a:p>
            <a:pPr marL="285750" indent="-285750" algn="just">
              <a:lnSpc>
                <a:spcPct val="150000"/>
              </a:lnSpc>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This problem is known as sequence learning problem.</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450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378941" y="1600915"/>
            <a:ext cx="3657600" cy="3457575"/>
          </a:xfrm>
          <a:prstGeom prst="rect">
            <a:avLst/>
          </a:prstGeom>
        </p:spPr>
      </p:pic>
      <p:pic>
        <p:nvPicPr>
          <p:cNvPr id="7" name="Picture 6"/>
          <p:cNvPicPr>
            <a:picLocks noChangeAspect="1"/>
          </p:cNvPicPr>
          <p:nvPr/>
        </p:nvPicPr>
        <p:blipFill>
          <a:blip r:embed="rId3"/>
          <a:stretch>
            <a:fillRect/>
          </a:stretch>
        </p:blipFill>
        <p:spPr>
          <a:xfrm>
            <a:off x="5857747" y="916717"/>
            <a:ext cx="4562475" cy="5848350"/>
          </a:xfrm>
          <a:prstGeom prst="rect">
            <a:avLst/>
          </a:prstGeom>
        </p:spPr>
      </p:pic>
    </p:spTree>
    <p:extLst>
      <p:ext uri="{BB962C8B-B14F-4D97-AF65-F5344CB8AC3E}">
        <p14:creationId xmlns:p14="http://schemas.microsoft.com/office/powerpoint/2010/main" val="3862572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7171736" y="1023109"/>
            <a:ext cx="4619625" cy="5124450"/>
          </a:xfrm>
          <a:prstGeom prst="rect">
            <a:avLst/>
          </a:prstGeom>
        </p:spPr>
      </p:pic>
      <p:pic>
        <p:nvPicPr>
          <p:cNvPr id="3" name="Picture 2"/>
          <p:cNvPicPr>
            <a:picLocks noChangeAspect="1"/>
          </p:cNvPicPr>
          <p:nvPr/>
        </p:nvPicPr>
        <p:blipFill>
          <a:blip r:embed="rId3"/>
          <a:stretch>
            <a:fillRect/>
          </a:stretch>
        </p:blipFill>
        <p:spPr>
          <a:xfrm>
            <a:off x="329695" y="1803129"/>
            <a:ext cx="2124075" cy="3362325"/>
          </a:xfrm>
          <a:prstGeom prst="rect">
            <a:avLst/>
          </a:prstGeom>
        </p:spPr>
      </p:pic>
      <p:cxnSp>
        <p:nvCxnSpPr>
          <p:cNvPr id="8" name="Straight Arrow Connector 7"/>
          <p:cNvCxnSpPr/>
          <p:nvPr/>
        </p:nvCxnSpPr>
        <p:spPr>
          <a:xfrm>
            <a:off x="2453770" y="3585334"/>
            <a:ext cx="2141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667954" y="1831704"/>
            <a:ext cx="4381500" cy="3333750"/>
          </a:xfrm>
          <a:prstGeom prst="rect">
            <a:avLst/>
          </a:prstGeom>
        </p:spPr>
      </p:pic>
    </p:spTree>
    <p:extLst>
      <p:ext uri="{BB962C8B-B14F-4D97-AF65-F5344CB8AC3E}">
        <p14:creationId xmlns:p14="http://schemas.microsoft.com/office/powerpoint/2010/main" val="1412545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Sequence Learning Problem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22974" y="1113910"/>
            <a:ext cx="4391025" cy="3905250"/>
          </a:xfrm>
          <a:prstGeom prst="rect">
            <a:avLst/>
          </a:prstGeom>
        </p:spPr>
      </p:pic>
      <p:pic>
        <p:nvPicPr>
          <p:cNvPr id="7" name="Picture 6"/>
          <p:cNvPicPr>
            <a:picLocks noChangeAspect="1"/>
          </p:cNvPicPr>
          <p:nvPr/>
        </p:nvPicPr>
        <p:blipFill>
          <a:blip r:embed="rId3"/>
          <a:stretch>
            <a:fillRect/>
          </a:stretch>
        </p:blipFill>
        <p:spPr>
          <a:xfrm>
            <a:off x="6024874" y="1671122"/>
            <a:ext cx="4505325" cy="2790825"/>
          </a:xfrm>
          <a:prstGeom prst="rect">
            <a:avLst/>
          </a:prstGeom>
        </p:spPr>
      </p:pic>
    </p:spTree>
    <p:extLst>
      <p:ext uri="{BB962C8B-B14F-4D97-AF65-F5344CB8AC3E}">
        <p14:creationId xmlns:p14="http://schemas.microsoft.com/office/powerpoint/2010/main" val="3860129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1452874" y="396047"/>
            <a:ext cx="9144000" cy="6270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b="1" dirty="0" smtClean="0">
                <a:solidFill>
                  <a:srgbClr val="FF0000"/>
                </a:solidFill>
                <a:latin typeface="Times New Roman" panose="02020603050405020304" pitchFamily="18" charset="0"/>
                <a:cs typeface="Times New Roman" panose="02020603050405020304" pitchFamily="18" charset="0"/>
              </a:rPr>
              <a:t>Recurrent Neural Networks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2842" y="1023109"/>
            <a:ext cx="10958891" cy="5078313"/>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How do we model such sequence learning problem sequence?</a:t>
            </a:r>
          </a:p>
          <a:p>
            <a:pPr marL="285750" indent="-285750" algn="just">
              <a:lnSpc>
                <a:spcPct val="150000"/>
              </a:lnSpc>
              <a:buFont typeface="Wingdings" panose="05000000000000000000" pitchFamily="2" charset="2"/>
              <a:buChar char="Ø"/>
            </a:pPr>
            <a:r>
              <a:rPr lang="en-US" b="1" dirty="0" smtClean="0">
                <a:solidFill>
                  <a:srgbClr val="C00000"/>
                </a:solidFill>
                <a:latin typeface="Times New Roman" panose="02020603050405020304" pitchFamily="18" charset="0"/>
                <a:cs typeface="Times New Roman" panose="02020603050405020304" pitchFamily="18" charset="0"/>
              </a:rPr>
              <a:t>Wish list:</a:t>
            </a:r>
          </a:p>
          <a:p>
            <a:pPr marL="285750" indent="-285750" algn="just">
              <a:lnSpc>
                <a:spcPct val="150000"/>
              </a:lnSpc>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Accounts depends between inputs</a:t>
            </a:r>
          </a:p>
          <a:p>
            <a:pPr marL="285750" indent="-285750" algn="just">
              <a:lnSpc>
                <a:spcPct val="150000"/>
              </a:lnSpc>
              <a:buFont typeface="Wingdings" panose="05000000000000000000" pitchFamily="2" charset="2"/>
              <a:buChar char="Ø"/>
            </a:pPr>
            <a:r>
              <a:rPr lang="en-US" dirty="0" smtClean="0">
                <a:solidFill>
                  <a:srgbClr val="7030A0"/>
                </a:solidFill>
                <a:latin typeface="Times New Roman" panose="02020603050405020304" pitchFamily="18" charset="0"/>
                <a:cs typeface="Times New Roman" panose="02020603050405020304" pitchFamily="18" charset="0"/>
              </a:rPr>
              <a:t>Because that is the strong case that we have made that the output actually depends on multiple inputs and not a single input.</a:t>
            </a:r>
          </a:p>
          <a:p>
            <a:pPr marL="285750" indent="-285750" algn="just">
              <a:lnSpc>
                <a:spcPct val="150000"/>
              </a:lnSpc>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Accounts for variable number of inputs</a:t>
            </a:r>
          </a:p>
          <a:p>
            <a:pPr marL="285750" indent="-285750" algn="just">
              <a:lnSpc>
                <a:spcPct val="150000"/>
              </a:lnSpc>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Because a video should be 300 seconds or it could be 20 seconds 25 seconds and an sentence could be arbitrary lines an so on. </a:t>
            </a:r>
          </a:p>
          <a:p>
            <a:pPr marL="285750" indent="-285750" algn="just">
              <a:lnSpc>
                <a:spcPct val="150000"/>
              </a:lnSpc>
              <a:buFont typeface="Wingdings" panose="05000000000000000000" pitchFamily="2" charset="2"/>
              <a:buChar char="Ø"/>
            </a:pPr>
            <a:r>
              <a:rPr lang="en-US" dirty="0" smtClean="0">
                <a:solidFill>
                  <a:srgbClr val="FF0000"/>
                </a:solidFill>
                <a:latin typeface="Times New Roman" panose="02020603050405020304" pitchFamily="18" charset="0"/>
                <a:cs typeface="Times New Roman" panose="02020603050405020304" pitchFamily="18" charset="0"/>
              </a:rPr>
              <a:t>Make sure that the function executed at each time step should be same</a:t>
            </a:r>
          </a:p>
          <a:p>
            <a:pPr marL="285750" indent="-285750" algn="just">
              <a:lnSpc>
                <a:spcPct val="150000"/>
              </a:lnSpc>
              <a:buFont typeface="Wingdings" panose="05000000000000000000" pitchFamily="2" charset="2"/>
              <a:buChar char="Ø"/>
            </a:pPr>
            <a:r>
              <a:rPr lang="en-US" dirty="0" smtClean="0">
                <a:solidFill>
                  <a:srgbClr val="002060"/>
                </a:solidFill>
                <a:latin typeface="Times New Roman" panose="02020603050405020304" pitchFamily="18" charset="0"/>
                <a:cs typeface="Times New Roman" panose="02020603050405020304" pitchFamily="18" charset="0"/>
              </a:rPr>
              <a:t>Because in every time step you have to do the same time activity.</a:t>
            </a:r>
          </a:p>
          <a:p>
            <a:pPr marL="285750" indent="-285750" algn="just">
              <a:lnSpc>
                <a:spcPct val="150000"/>
              </a:lnSpc>
              <a:buFont typeface="Wingdings" panose="05000000000000000000" pitchFamily="2" charset="2"/>
              <a:buChar char="Ø"/>
            </a:pPr>
            <a:r>
              <a:rPr lang="en-US" dirty="0" smtClean="0">
                <a:solidFill>
                  <a:srgbClr val="00B0F0"/>
                </a:solidFill>
                <a:latin typeface="Times New Roman" panose="02020603050405020304" pitchFamily="18" charset="0"/>
                <a:cs typeface="Times New Roman" panose="02020603050405020304" pitchFamily="18" charset="0"/>
              </a:rPr>
              <a:t>So we will focus on each of these items from our wish list and try to arrive at a model for dealing with such problems.</a:t>
            </a:r>
          </a:p>
        </p:txBody>
      </p:sp>
    </p:spTree>
    <p:extLst>
      <p:ext uri="{BB962C8B-B14F-4D97-AF65-F5344CB8AC3E}">
        <p14:creationId xmlns:p14="http://schemas.microsoft.com/office/powerpoint/2010/main" val="4182159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2390</TotalTime>
  <Words>1116</Words>
  <Application>Microsoft Office PowerPoint</Application>
  <PresentationFormat>Widescreen</PresentationFormat>
  <Paragraphs>103</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Algerian</vt: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154</cp:revision>
  <dcterms:created xsi:type="dcterms:W3CDTF">2023-09-22T05:56:52Z</dcterms:created>
  <dcterms:modified xsi:type="dcterms:W3CDTF">2023-12-08T03:51:06Z</dcterms:modified>
</cp:coreProperties>
</file>