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9" r:id="rId9"/>
    <p:sldId id="270" r:id="rId10"/>
    <p:sldId id="271"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1BC7D-135A-4268-A3EB-E4CB78CDE36A}" type="datetimeFigureOut">
              <a:rPr lang="en-US" smtClean="0"/>
              <a:pPr/>
              <a:t>2/15/2023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73F524-A9BC-4615-B051-627BA1061DA8}" type="slidenum">
              <a:rPr lang="en-US" smtClean="0"/>
              <a:pPr/>
              <a:t>‹#›</a:t>
            </a:fld>
            <a:endParaRPr lang="en-US"/>
          </a:p>
        </p:txBody>
      </p:sp>
    </p:spTree>
    <p:extLst>
      <p:ext uri="{BB962C8B-B14F-4D97-AF65-F5344CB8AC3E}">
        <p14:creationId xmlns:p14="http://schemas.microsoft.com/office/powerpoint/2010/main" val="2219091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21479ED-CA0D-4B26-9F32-0B0F3B7455B4}" type="slidenum">
              <a:rPr lang="en-US" smtClean="0">
                <a:ea typeface="ＭＳ Ｐゴシック" pitchFamily="-106" charset="-128"/>
              </a:rPr>
              <a:pPr/>
              <a:t>8</a:t>
            </a:fld>
            <a:endParaRPr lang="en-US" smtClean="0">
              <a:ea typeface="ＭＳ Ｐゴシック" pitchFamily="-106"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b="1" smtClean="0">
              <a:ea typeface="ＭＳ Ｐゴシック" pitchFamily="-106" charset="-128"/>
            </a:endParaRPr>
          </a:p>
        </p:txBody>
      </p:sp>
    </p:spTree>
    <p:extLst>
      <p:ext uri="{BB962C8B-B14F-4D97-AF65-F5344CB8AC3E}">
        <p14:creationId xmlns:p14="http://schemas.microsoft.com/office/powerpoint/2010/main" val="2051470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CE216A9-C63A-4672-B19E-FD0F6C82E13F}" type="slidenum">
              <a:rPr lang="en-US" smtClean="0">
                <a:ea typeface="ＭＳ Ｐゴシック" pitchFamily="-106" charset="-128"/>
              </a:rPr>
              <a:pPr/>
              <a:t>9</a:t>
            </a:fld>
            <a:endParaRPr lang="en-US" smtClean="0">
              <a:ea typeface="ＭＳ Ｐゴシック" pitchFamily="-106" charset="-128"/>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l-GR" b="1" smtClean="0">
              <a:ea typeface="ＭＳ Ｐゴシック" pitchFamily="-106" charset="-128"/>
              <a:cs typeface="Arial" charset="0"/>
            </a:endParaRPr>
          </a:p>
        </p:txBody>
      </p:sp>
    </p:spTree>
    <p:extLst>
      <p:ext uri="{BB962C8B-B14F-4D97-AF65-F5344CB8AC3E}">
        <p14:creationId xmlns:p14="http://schemas.microsoft.com/office/powerpoint/2010/main" val="1482308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71DD5A4-95E8-4763-81F5-E6B32AA63BE3}" type="slidenum">
              <a:rPr lang="en-US" smtClean="0">
                <a:ea typeface="ＭＳ Ｐゴシック" pitchFamily="-106" charset="-128"/>
              </a:rPr>
              <a:pPr/>
              <a:t>10</a:t>
            </a:fld>
            <a:endParaRPr lang="en-US" smtClean="0">
              <a:ea typeface="ＭＳ Ｐゴシック" pitchFamily="-106"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l-GR" sz="3200" b="1" smtClean="0">
              <a:ea typeface="ＭＳ Ｐゴシック" pitchFamily="-106" charset="-128"/>
              <a:cs typeface="Arial" charset="0"/>
            </a:endParaRPr>
          </a:p>
        </p:txBody>
      </p:sp>
    </p:spTree>
    <p:extLst>
      <p:ext uri="{BB962C8B-B14F-4D97-AF65-F5344CB8AC3E}">
        <p14:creationId xmlns:p14="http://schemas.microsoft.com/office/powerpoint/2010/main" val="1457072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96101EBC-7DC1-43DB-8B9D-83EC4BA90E25}" type="slidenum">
              <a:rPr lang="en-US" smtClean="0">
                <a:ea typeface="ＭＳ Ｐゴシック" pitchFamily="-106" charset="-128"/>
              </a:rPr>
              <a:pPr/>
              <a:t>11</a:t>
            </a:fld>
            <a:endParaRPr lang="en-US" smtClean="0">
              <a:ea typeface="ＭＳ Ｐゴシック" pitchFamily="-106" charset="-128"/>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b="1" smtClean="0">
              <a:ea typeface="ＭＳ Ｐゴシック" pitchFamily="-106" charset="-128"/>
            </a:endParaRPr>
          </a:p>
        </p:txBody>
      </p:sp>
    </p:spTree>
    <p:extLst>
      <p:ext uri="{BB962C8B-B14F-4D97-AF65-F5344CB8AC3E}">
        <p14:creationId xmlns:p14="http://schemas.microsoft.com/office/powerpoint/2010/main" val="3461438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1186921">
            <a:off x="685800" y="2130425"/>
            <a:ext cx="7772400" cy="1470025"/>
          </a:xfrm>
        </p:spPr>
        <p:txBody>
          <a:bodyPr/>
          <a:lstStyle/>
          <a:p>
            <a:r>
              <a:rPr lang="en-US" dirty="0" smtClean="0">
                <a:solidFill>
                  <a:srgbClr val="FF0000"/>
                </a:solidFill>
                <a:latin typeface="Algerian" pitchFamily="82" charset="0"/>
              </a:rPr>
              <a:t>CURVES </a:t>
            </a:r>
            <a:r>
              <a:rPr lang="en-US" dirty="0" smtClean="0">
                <a:solidFill>
                  <a:srgbClr val="00B050"/>
                </a:solidFill>
                <a:latin typeface="Algerian" pitchFamily="82" charset="0"/>
              </a:rPr>
              <a:t>RANGING</a:t>
            </a:r>
            <a:endParaRPr lang="en-US" dirty="0">
              <a:solidFill>
                <a:srgbClr val="00B050"/>
              </a:solidFill>
              <a:latin typeface="Algerian" pitchFamily="82" charset="0"/>
            </a:endParaRPr>
          </a:p>
        </p:txBody>
      </p:sp>
      <p:sp>
        <p:nvSpPr>
          <p:cNvPr id="3" name="Subtitle 2"/>
          <p:cNvSpPr>
            <a:spLocks noGrp="1"/>
          </p:cNvSpPr>
          <p:nvPr>
            <p:ph type="subTitle" idx="1"/>
          </p:nvPr>
        </p:nvSpPr>
        <p:spPr/>
        <p:txBody>
          <a:bodyPr/>
          <a:lstStyle/>
          <a:p>
            <a:endParaRPr lang="en-US"/>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14300" y="76200"/>
            <a:ext cx="8915400" cy="915988"/>
          </a:xfrm>
          <a:prstGeom prst="rect">
            <a:avLst/>
          </a:prstGeom>
          <a:noFill/>
          <a:ln w="9525">
            <a:noFill/>
            <a:miter lim="800000"/>
            <a:headEnd/>
            <a:tailEnd/>
          </a:ln>
        </p:spPr>
        <p:txBody>
          <a:bodyPr>
            <a:spAutoFit/>
          </a:bodyPr>
          <a:lstStyle/>
          <a:p>
            <a:r>
              <a:rPr lang="en-US" sz="1800" b="1" dirty="0">
                <a:solidFill>
                  <a:srgbClr val="FF3300"/>
                </a:solidFill>
              </a:rPr>
              <a:t>ELEMENTS OF A SIMPLE CIRCULAR CURVE</a:t>
            </a:r>
          </a:p>
          <a:p>
            <a:endParaRPr lang="en-US" sz="1800" dirty="0"/>
          </a:p>
          <a:p>
            <a:r>
              <a:rPr lang="en-US" sz="1800" dirty="0"/>
              <a:t>1. </a:t>
            </a:r>
            <a:r>
              <a:rPr lang="en-US" sz="1800" dirty="0">
                <a:solidFill>
                  <a:srgbClr val="0000FF"/>
                </a:solidFill>
              </a:rPr>
              <a:t>Length of Curve</a:t>
            </a:r>
            <a:r>
              <a:rPr lang="en-US" sz="1800" dirty="0"/>
              <a:t> (</a:t>
            </a:r>
            <a:r>
              <a:rPr lang="en-US" sz="1800" i="1" dirty="0">
                <a:latin typeface="Times New Roman" pitchFamily="18" charset="0"/>
              </a:rPr>
              <a:t>l</a:t>
            </a:r>
            <a:r>
              <a:rPr lang="en-US" sz="1800" dirty="0"/>
              <a:t>) – The length of curve T</a:t>
            </a:r>
            <a:r>
              <a:rPr lang="en-US" sz="1800" baseline="-25000" dirty="0"/>
              <a:t>1</a:t>
            </a:r>
            <a:r>
              <a:rPr lang="en-US" sz="1800" dirty="0"/>
              <a:t>CT</a:t>
            </a:r>
            <a:r>
              <a:rPr lang="en-US" sz="1800" baseline="-25000" dirty="0"/>
              <a:t>2</a:t>
            </a:r>
            <a:r>
              <a:rPr lang="en-US" sz="1800" dirty="0"/>
              <a:t> is given by </a:t>
            </a:r>
          </a:p>
        </p:txBody>
      </p:sp>
      <p:sp>
        <p:nvSpPr>
          <p:cNvPr id="4099" name="Rectangle 5"/>
          <p:cNvSpPr>
            <a:spLocks noChangeArrowheads="1"/>
          </p:cNvSpPr>
          <p:nvPr/>
        </p:nvSpPr>
        <p:spPr bwMode="auto">
          <a:xfrm>
            <a:off x="3124200" y="1295400"/>
            <a:ext cx="1873250" cy="366713"/>
          </a:xfrm>
          <a:prstGeom prst="rect">
            <a:avLst/>
          </a:prstGeom>
          <a:noFill/>
          <a:ln w="9525">
            <a:noFill/>
            <a:miter lim="800000"/>
            <a:headEnd/>
            <a:tailEnd/>
          </a:ln>
        </p:spPr>
        <p:txBody>
          <a:bodyPr wrap="none">
            <a:spAutoFit/>
          </a:bodyPr>
          <a:lstStyle/>
          <a:p>
            <a:pPr>
              <a:spcBef>
                <a:spcPct val="30000"/>
              </a:spcBef>
            </a:pPr>
            <a:r>
              <a:rPr lang="en-US" sz="1800" i="1" dirty="0">
                <a:solidFill>
                  <a:srgbClr val="FF3300"/>
                </a:solidFill>
                <a:latin typeface="Times New Roman" pitchFamily="18" charset="0"/>
              </a:rPr>
              <a:t>l</a:t>
            </a:r>
            <a:r>
              <a:rPr lang="en-US" sz="1800" i="1" dirty="0">
                <a:solidFill>
                  <a:srgbClr val="FF3300"/>
                </a:solidFill>
              </a:rPr>
              <a:t> </a:t>
            </a:r>
            <a:r>
              <a:rPr lang="en-US" sz="1800" dirty="0">
                <a:solidFill>
                  <a:srgbClr val="FF3300"/>
                </a:solidFill>
              </a:rPr>
              <a:t>=              x </a:t>
            </a:r>
            <a:r>
              <a:rPr lang="en-US" sz="1800" dirty="0">
                <a:solidFill>
                  <a:srgbClr val="FF3300"/>
                </a:solidFill>
                <a:latin typeface="Times New Roman" pitchFamily="18" charset="0"/>
              </a:rPr>
              <a:t>I</a:t>
            </a:r>
            <a:r>
              <a:rPr lang="en-US" sz="1800" dirty="0">
                <a:solidFill>
                  <a:srgbClr val="FF3300"/>
                </a:solidFill>
              </a:rPr>
              <a:t> = </a:t>
            </a:r>
          </a:p>
        </p:txBody>
      </p:sp>
      <p:sp>
        <p:nvSpPr>
          <p:cNvPr id="4100" name="Rectangle 6"/>
          <p:cNvSpPr>
            <a:spLocks noChangeArrowheads="1"/>
          </p:cNvSpPr>
          <p:nvPr/>
        </p:nvSpPr>
        <p:spPr bwMode="auto">
          <a:xfrm>
            <a:off x="3606800" y="1155700"/>
            <a:ext cx="685800" cy="641350"/>
          </a:xfrm>
          <a:prstGeom prst="rect">
            <a:avLst/>
          </a:prstGeom>
          <a:noFill/>
          <a:ln w="9525">
            <a:noFill/>
            <a:miter lim="800000"/>
            <a:headEnd/>
            <a:tailEnd/>
          </a:ln>
        </p:spPr>
        <p:txBody>
          <a:bodyPr>
            <a:spAutoFit/>
          </a:bodyPr>
          <a:lstStyle/>
          <a:p>
            <a:r>
              <a:rPr lang="en-US" sz="1800">
                <a:solidFill>
                  <a:srgbClr val="FF3300"/>
                </a:solidFill>
              </a:rPr>
              <a:t>2</a:t>
            </a:r>
            <a:r>
              <a:rPr lang="el-GR" sz="1800">
                <a:solidFill>
                  <a:srgbClr val="FF3300"/>
                </a:solidFill>
              </a:rPr>
              <a:t>Π</a:t>
            </a:r>
            <a:r>
              <a:rPr lang="en-US" sz="1800">
                <a:solidFill>
                  <a:srgbClr val="FF3300"/>
                </a:solidFill>
              </a:rPr>
              <a:t>R</a:t>
            </a:r>
          </a:p>
          <a:p>
            <a:r>
              <a:rPr lang="en-US" sz="1800">
                <a:solidFill>
                  <a:srgbClr val="FF3300"/>
                </a:solidFill>
              </a:rPr>
              <a:t> 360</a:t>
            </a:r>
            <a:endParaRPr lang="el-GR" sz="1800">
              <a:solidFill>
                <a:srgbClr val="FF3300"/>
              </a:solidFill>
            </a:endParaRPr>
          </a:p>
        </p:txBody>
      </p:sp>
      <p:sp>
        <p:nvSpPr>
          <p:cNvPr id="4101" name="Line 7"/>
          <p:cNvSpPr>
            <a:spLocks noChangeShapeType="1"/>
          </p:cNvSpPr>
          <p:nvPr/>
        </p:nvSpPr>
        <p:spPr bwMode="auto">
          <a:xfrm>
            <a:off x="3594100" y="1485900"/>
            <a:ext cx="685800" cy="0"/>
          </a:xfrm>
          <a:prstGeom prst="line">
            <a:avLst/>
          </a:prstGeom>
          <a:noFill/>
          <a:ln w="28575">
            <a:solidFill>
              <a:schemeClr val="tx1"/>
            </a:solidFill>
            <a:round/>
            <a:headEnd/>
            <a:tailEnd/>
          </a:ln>
        </p:spPr>
        <p:txBody>
          <a:bodyPr/>
          <a:lstStyle/>
          <a:p>
            <a:endParaRPr lang="en-US"/>
          </a:p>
        </p:txBody>
      </p:sp>
      <p:sp>
        <p:nvSpPr>
          <p:cNvPr id="4102" name="Rectangle 10"/>
          <p:cNvSpPr>
            <a:spLocks noChangeArrowheads="1"/>
          </p:cNvSpPr>
          <p:nvPr/>
        </p:nvSpPr>
        <p:spPr bwMode="auto">
          <a:xfrm>
            <a:off x="3422650" y="1128713"/>
            <a:ext cx="996950" cy="641350"/>
          </a:xfrm>
          <a:prstGeom prst="rect">
            <a:avLst/>
          </a:prstGeom>
          <a:noFill/>
          <a:ln w="9525">
            <a:noFill/>
            <a:miter lim="800000"/>
            <a:headEnd/>
            <a:tailEnd/>
          </a:ln>
        </p:spPr>
        <p:txBody>
          <a:bodyPr wrap="none">
            <a:spAutoFit/>
          </a:bodyPr>
          <a:lstStyle/>
          <a:p>
            <a:pPr>
              <a:spcBef>
                <a:spcPct val="30000"/>
              </a:spcBef>
            </a:pPr>
            <a:r>
              <a:rPr lang="en-US" sz="3600" dirty="0">
                <a:solidFill>
                  <a:srgbClr val="FF3300"/>
                </a:solidFill>
              </a:rPr>
              <a:t>(    )</a:t>
            </a:r>
            <a:endParaRPr lang="el-GR" sz="3600" dirty="0">
              <a:solidFill>
                <a:srgbClr val="FF3300"/>
              </a:solidFill>
            </a:endParaRPr>
          </a:p>
        </p:txBody>
      </p:sp>
      <p:sp>
        <p:nvSpPr>
          <p:cNvPr id="4103" name="Rectangle 11"/>
          <p:cNvSpPr>
            <a:spLocks noChangeArrowheads="1"/>
          </p:cNvSpPr>
          <p:nvPr/>
        </p:nvSpPr>
        <p:spPr bwMode="auto">
          <a:xfrm>
            <a:off x="4876800" y="1143000"/>
            <a:ext cx="609600" cy="641350"/>
          </a:xfrm>
          <a:prstGeom prst="rect">
            <a:avLst/>
          </a:prstGeom>
          <a:noFill/>
          <a:ln w="9525">
            <a:noFill/>
            <a:miter lim="800000"/>
            <a:headEnd/>
            <a:tailEnd/>
          </a:ln>
        </p:spPr>
        <p:txBody>
          <a:bodyPr>
            <a:spAutoFit/>
          </a:bodyPr>
          <a:lstStyle/>
          <a:p>
            <a:r>
              <a:rPr lang="el-GR" sz="1800">
                <a:solidFill>
                  <a:srgbClr val="FF3300"/>
                </a:solidFill>
              </a:rPr>
              <a:t>Π</a:t>
            </a:r>
            <a:r>
              <a:rPr lang="en-US" sz="1800">
                <a:solidFill>
                  <a:srgbClr val="FF3300"/>
                </a:solidFill>
              </a:rPr>
              <a:t>R</a:t>
            </a:r>
            <a:r>
              <a:rPr lang="en-US" sz="1800">
                <a:solidFill>
                  <a:srgbClr val="FF3300"/>
                </a:solidFill>
                <a:latin typeface="Times New Roman" pitchFamily="18" charset="0"/>
              </a:rPr>
              <a:t>I</a:t>
            </a:r>
          </a:p>
          <a:p>
            <a:r>
              <a:rPr lang="en-US" sz="1800">
                <a:solidFill>
                  <a:srgbClr val="FF3300"/>
                </a:solidFill>
              </a:rPr>
              <a:t>180</a:t>
            </a:r>
            <a:endParaRPr lang="el-GR" sz="1800">
              <a:solidFill>
                <a:srgbClr val="FF3300"/>
              </a:solidFill>
            </a:endParaRPr>
          </a:p>
        </p:txBody>
      </p:sp>
      <p:sp>
        <p:nvSpPr>
          <p:cNvPr id="4104" name="Line 12"/>
          <p:cNvSpPr>
            <a:spLocks noChangeShapeType="1"/>
          </p:cNvSpPr>
          <p:nvPr/>
        </p:nvSpPr>
        <p:spPr bwMode="auto">
          <a:xfrm>
            <a:off x="4864100" y="1460500"/>
            <a:ext cx="685800" cy="0"/>
          </a:xfrm>
          <a:prstGeom prst="line">
            <a:avLst/>
          </a:prstGeom>
          <a:noFill/>
          <a:ln w="28575">
            <a:solidFill>
              <a:srgbClr val="800080"/>
            </a:solidFill>
            <a:round/>
            <a:headEnd/>
            <a:tailEnd/>
          </a:ln>
        </p:spPr>
        <p:txBody>
          <a:bodyPr/>
          <a:lstStyle/>
          <a:p>
            <a:endParaRPr lang="en-US"/>
          </a:p>
        </p:txBody>
      </p:sp>
      <p:sp>
        <p:nvSpPr>
          <p:cNvPr id="4105" name="Rectangle 14"/>
          <p:cNvSpPr>
            <a:spLocks noChangeArrowheads="1"/>
          </p:cNvSpPr>
          <p:nvPr/>
        </p:nvSpPr>
        <p:spPr bwMode="auto">
          <a:xfrm>
            <a:off x="76200" y="1828800"/>
            <a:ext cx="8991600" cy="915988"/>
          </a:xfrm>
          <a:prstGeom prst="rect">
            <a:avLst/>
          </a:prstGeom>
          <a:noFill/>
          <a:ln w="9525">
            <a:noFill/>
            <a:miter lim="800000"/>
            <a:headEnd/>
            <a:tailEnd/>
          </a:ln>
        </p:spPr>
        <p:txBody>
          <a:bodyPr>
            <a:spAutoFit/>
          </a:bodyPr>
          <a:lstStyle/>
          <a:p>
            <a:pPr algn="just">
              <a:spcBef>
                <a:spcPct val="50000"/>
              </a:spcBef>
            </a:pPr>
            <a:r>
              <a:rPr lang="en-US" sz="1800" dirty="0"/>
              <a:t>	Alternatively, the length of the curve can be written in terms of the degree of curve (D). If the arc definition is considered, and the specified length of the arc is 30 m, </a:t>
            </a:r>
            <a:endParaRPr lang="el-GR" sz="3200" dirty="0">
              <a:cs typeface="Arial" charset="0"/>
            </a:endParaRPr>
          </a:p>
        </p:txBody>
      </p:sp>
      <p:grpSp>
        <p:nvGrpSpPr>
          <p:cNvPr id="2" name="Group 21"/>
          <p:cNvGrpSpPr>
            <a:grpSpLocks/>
          </p:cNvGrpSpPr>
          <p:nvPr/>
        </p:nvGrpSpPr>
        <p:grpSpPr bwMode="auto">
          <a:xfrm>
            <a:off x="3505200" y="2590800"/>
            <a:ext cx="1066800" cy="641350"/>
            <a:chOff x="2208" y="1632"/>
            <a:chExt cx="672" cy="404"/>
          </a:xfrm>
        </p:grpSpPr>
        <p:sp>
          <p:nvSpPr>
            <p:cNvPr id="4119" name="Rectangle 15"/>
            <p:cNvSpPr>
              <a:spLocks noChangeArrowheads="1"/>
            </p:cNvSpPr>
            <p:nvPr/>
          </p:nvSpPr>
          <p:spPr bwMode="auto">
            <a:xfrm>
              <a:off x="2208" y="1632"/>
              <a:ext cx="672" cy="404"/>
            </a:xfrm>
            <a:prstGeom prst="rect">
              <a:avLst/>
            </a:prstGeom>
            <a:noFill/>
            <a:ln w="9525">
              <a:noFill/>
              <a:miter lim="800000"/>
              <a:headEnd/>
              <a:tailEnd/>
            </a:ln>
          </p:spPr>
          <p:txBody>
            <a:bodyPr>
              <a:spAutoFit/>
            </a:bodyPr>
            <a:lstStyle/>
            <a:p>
              <a:r>
                <a:rPr lang="en-US" sz="1800" dirty="0" err="1">
                  <a:solidFill>
                    <a:srgbClr val="0000FF"/>
                  </a:solidFill>
                </a:rPr>
                <a:t>D</a:t>
              </a:r>
              <a:r>
                <a:rPr lang="en-US" sz="1800" baseline="-25000" dirty="0" err="1">
                  <a:solidFill>
                    <a:srgbClr val="0000FF"/>
                  </a:solidFill>
                </a:rPr>
                <a:t>a</a:t>
              </a:r>
              <a:r>
                <a:rPr lang="en-US" sz="1800" dirty="0">
                  <a:solidFill>
                    <a:srgbClr val="0000FF"/>
                  </a:solidFill>
                </a:rPr>
                <a:t>       </a:t>
              </a:r>
              <a:r>
                <a:rPr lang="en-US" sz="1800" dirty="0">
                  <a:solidFill>
                    <a:srgbClr val="0000FF"/>
                  </a:solidFill>
                  <a:latin typeface="Times New Roman" pitchFamily="18" charset="0"/>
                </a:rPr>
                <a:t>I</a:t>
              </a:r>
            </a:p>
            <a:p>
              <a:r>
                <a:rPr lang="en-US" sz="1800" dirty="0">
                  <a:solidFill>
                    <a:srgbClr val="0000FF"/>
                  </a:solidFill>
                </a:rPr>
                <a:t>30       </a:t>
              </a:r>
              <a:r>
                <a:rPr lang="en-US" sz="1800" i="1" dirty="0">
                  <a:solidFill>
                    <a:srgbClr val="0000FF"/>
                  </a:solidFill>
                  <a:latin typeface="Times New Roman" pitchFamily="18" charset="0"/>
                </a:rPr>
                <a:t>l</a:t>
              </a:r>
              <a:endParaRPr lang="el-GR" sz="1800" i="1" dirty="0">
                <a:solidFill>
                  <a:srgbClr val="0000FF"/>
                </a:solidFill>
                <a:latin typeface="Times New Roman" pitchFamily="18" charset="0"/>
              </a:endParaRPr>
            </a:p>
          </p:txBody>
        </p:sp>
        <p:sp>
          <p:nvSpPr>
            <p:cNvPr id="4120" name="Line 16"/>
            <p:cNvSpPr>
              <a:spLocks noChangeShapeType="1"/>
            </p:cNvSpPr>
            <p:nvPr/>
          </p:nvSpPr>
          <p:spPr bwMode="auto">
            <a:xfrm>
              <a:off x="2232" y="1848"/>
              <a:ext cx="240" cy="0"/>
            </a:xfrm>
            <a:prstGeom prst="line">
              <a:avLst/>
            </a:prstGeom>
            <a:noFill/>
            <a:ln w="28575">
              <a:solidFill>
                <a:schemeClr val="tx1"/>
              </a:solidFill>
              <a:round/>
              <a:headEnd/>
              <a:tailEnd/>
            </a:ln>
          </p:spPr>
          <p:txBody>
            <a:bodyPr/>
            <a:lstStyle/>
            <a:p>
              <a:endParaRPr lang="en-US"/>
            </a:p>
          </p:txBody>
        </p:sp>
        <p:sp>
          <p:nvSpPr>
            <p:cNvPr id="4121" name="Line 17"/>
            <p:cNvSpPr>
              <a:spLocks noChangeShapeType="1"/>
            </p:cNvSpPr>
            <p:nvPr/>
          </p:nvSpPr>
          <p:spPr bwMode="auto">
            <a:xfrm>
              <a:off x="2640" y="1840"/>
              <a:ext cx="240" cy="0"/>
            </a:xfrm>
            <a:prstGeom prst="line">
              <a:avLst/>
            </a:prstGeom>
            <a:noFill/>
            <a:ln w="28575">
              <a:solidFill>
                <a:schemeClr val="tx1"/>
              </a:solidFill>
              <a:round/>
              <a:headEnd/>
              <a:tailEnd/>
            </a:ln>
          </p:spPr>
          <p:txBody>
            <a:bodyPr/>
            <a:lstStyle/>
            <a:p>
              <a:endParaRPr lang="en-US"/>
            </a:p>
          </p:txBody>
        </p:sp>
        <p:sp>
          <p:nvSpPr>
            <p:cNvPr id="4122" name="Rectangle 18"/>
            <p:cNvSpPr>
              <a:spLocks noChangeArrowheads="1"/>
            </p:cNvSpPr>
            <p:nvPr/>
          </p:nvSpPr>
          <p:spPr bwMode="auto">
            <a:xfrm>
              <a:off x="2464" y="1720"/>
              <a:ext cx="200" cy="231"/>
            </a:xfrm>
            <a:prstGeom prst="rect">
              <a:avLst/>
            </a:prstGeom>
            <a:noFill/>
            <a:ln w="9525">
              <a:noFill/>
              <a:miter lim="800000"/>
              <a:headEnd/>
              <a:tailEnd/>
            </a:ln>
          </p:spPr>
          <p:txBody>
            <a:bodyPr wrap="none">
              <a:spAutoFit/>
            </a:bodyPr>
            <a:lstStyle/>
            <a:p>
              <a:pPr>
                <a:spcBef>
                  <a:spcPct val="30000"/>
                </a:spcBef>
              </a:pPr>
              <a:r>
                <a:rPr lang="en-US" sz="1800"/>
                <a:t>=</a:t>
              </a:r>
              <a:endParaRPr lang="el-GR" sz="1800"/>
            </a:p>
          </p:txBody>
        </p:sp>
      </p:grpSp>
      <p:sp>
        <p:nvSpPr>
          <p:cNvPr id="4107" name="AutoShape 24"/>
          <p:cNvSpPr>
            <a:spLocks noChangeArrowheads="1"/>
          </p:cNvSpPr>
          <p:nvPr/>
        </p:nvSpPr>
        <p:spPr bwMode="auto">
          <a:xfrm>
            <a:off x="4724400" y="2819400"/>
            <a:ext cx="457200" cy="152400"/>
          </a:xfrm>
          <a:prstGeom prst="rightArrow">
            <a:avLst>
              <a:gd name="adj1" fmla="val 50000"/>
              <a:gd name="adj2" fmla="val 75000"/>
            </a:avLst>
          </a:prstGeom>
          <a:solidFill>
            <a:srgbClr val="FF99FF"/>
          </a:solidFill>
          <a:ln w="9525">
            <a:solidFill>
              <a:schemeClr val="tx1"/>
            </a:solidFill>
            <a:miter lim="800000"/>
            <a:headEnd/>
            <a:tailEnd/>
          </a:ln>
        </p:spPr>
        <p:txBody>
          <a:bodyPr wrap="none" anchor="ctr"/>
          <a:lstStyle/>
          <a:p>
            <a:endParaRPr lang="en-US"/>
          </a:p>
        </p:txBody>
      </p:sp>
      <p:grpSp>
        <p:nvGrpSpPr>
          <p:cNvPr id="3" name="Group 28"/>
          <p:cNvGrpSpPr>
            <a:grpSpLocks/>
          </p:cNvGrpSpPr>
          <p:nvPr/>
        </p:nvGrpSpPr>
        <p:grpSpPr bwMode="auto">
          <a:xfrm>
            <a:off x="5283200" y="2590800"/>
            <a:ext cx="1117600" cy="641350"/>
            <a:chOff x="3328" y="1632"/>
            <a:chExt cx="704" cy="404"/>
          </a:xfrm>
        </p:grpSpPr>
        <p:grpSp>
          <p:nvGrpSpPr>
            <p:cNvPr id="4" name="Group 27"/>
            <p:cNvGrpSpPr>
              <a:grpSpLocks/>
            </p:cNvGrpSpPr>
            <p:nvPr/>
          </p:nvGrpSpPr>
          <p:grpSpPr bwMode="auto">
            <a:xfrm>
              <a:off x="3472" y="1632"/>
              <a:ext cx="560" cy="404"/>
              <a:chOff x="3472" y="1632"/>
              <a:chExt cx="560" cy="404"/>
            </a:xfrm>
          </p:grpSpPr>
          <p:sp>
            <p:nvSpPr>
              <p:cNvPr id="4116" name="Rectangle 22"/>
              <p:cNvSpPr>
                <a:spLocks noChangeArrowheads="1"/>
              </p:cNvSpPr>
              <p:nvPr/>
            </p:nvSpPr>
            <p:spPr bwMode="auto">
              <a:xfrm>
                <a:off x="3472" y="1720"/>
                <a:ext cx="200" cy="231"/>
              </a:xfrm>
              <a:prstGeom prst="rect">
                <a:avLst/>
              </a:prstGeom>
              <a:noFill/>
              <a:ln w="9525">
                <a:noFill/>
                <a:miter lim="800000"/>
                <a:headEnd/>
                <a:tailEnd/>
              </a:ln>
            </p:spPr>
            <p:txBody>
              <a:bodyPr wrap="none">
                <a:spAutoFit/>
              </a:bodyPr>
              <a:lstStyle/>
              <a:p>
                <a:pPr>
                  <a:spcBef>
                    <a:spcPct val="30000"/>
                  </a:spcBef>
                </a:pPr>
                <a:r>
                  <a:rPr lang="en-US" sz="1800">
                    <a:solidFill>
                      <a:srgbClr val="FF3300"/>
                    </a:solidFill>
                  </a:rPr>
                  <a:t>=</a:t>
                </a:r>
                <a:endParaRPr lang="el-GR" sz="1800">
                  <a:solidFill>
                    <a:srgbClr val="FF3300"/>
                  </a:solidFill>
                </a:endParaRPr>
              </a:p>
            </p:txBody>
          </p:sp>
          <p:sp>
            <p:nvSpPr>
              <p:cNvPr id="4117" name="Rectangle 23"/>
              <p:cNvSpPr>
                <a:spLocks noChangeArrowheads="1"/>
              </p:cNvSpPr>
              <p:nvPr/>
            </p:nvSpPr>
            <p:spPr bwMode="auto">
              <a:xfrm>
                <a:off x="3648" y="1632"/>
                <a:ext cx="384" cy="404"/>
              </a:xfrm>
              <a:prstGeom prst="rect">
                <a:avLst/>
              </a:prstGeom>
              <a:noFill/>
              <a:ln w="9525">
                <a:noFill/>
                <a:miter lim="800000"/>
                <a:headEnd/>
                <a:tailEnd/>
              </a:ln>
            </p:spPr>
            <p:txBody>
              <a:bodyPr>
                <a:spAutoFit/>
              </a:bodyPr>
              <a:lstStyle/>
              <a:p>
                <a:r>
                  <a:rPr lang="en-US" sz="1800" dirty="0">
                    <a:solidFill>
                      <a:srgbClr val="FF3300"/>
                    </a:solidFill>
                  </a:rPr>
                  <a:t>30 </a:t>
                </a:r>
                <a:r>
                  <a:rPr lang="en-US" sz="1800" dirty="0">
                    <a:solidFill>
                      <a:srgbClr val="FF3300"/>
                    </a:solidFill>
                    <a:latin typeface="Times New Roman" pitchFamily="18" charset="0"/>
                  </a:rPr>
                  <a:t>I</a:t>
                </a:r>
              </a:p>
              <a:p>
                <a:r>
                  <a:rPr lang="en-US" sz="1800" dirty="0">
                    <a:solidFill>
                      <a:srgbClr val="FF3300"/>
                    </a:solidFill>
                  </a:rPr>
                  <a:t>  </a:t>
                </a:r>
                <a:r>
                  <a:rPr lang="en-US" sz="1800" dirty="0" err="1">
                    <a:solidFill>
                      <a:srgbClr val="FF3300"/>
                    </a:solidFill>
                  </a:rPr>
                  <a:t>D</a:t>
                </a:r>
                <a:r>
                  <a:rPr lang="en-US" sz="1800" baseline="-25000" dirty="0" err="1">
                    <a:solidFill>
                      <a:srgbClr val="FF3300"/>
                    </a:solidFill>
                  </a:rPr>
                  <a:t>a</a:t>
                </a:r>
                <a:endParaRPr lang="el-GR" sz="1800" baseline="-25000" dirty="0">
                  <a:solidFill>
                    <a:srgbClr val="FF3300"/>
                  </a:solidFill>
                </a:endParaRPr>
              </a:p>
            </p:txBody>
          </p:sp>
          <p:sp>
            <p:nvSpPr>
              <p:cNvPr id="4118" name="Line 25"/>
              <p:cNvSpPr>
                <a:spLocks noChangeShapeType="1"/>
              </p:cNvSpPr>
              <p:nvPr/>
            </p:nvSpPr>
            <p:spPr bwMode="auto">
              <a:xfrm>
                <a:off x="3640" y="1832"/>
                <a:ext cx="384" cy="0"/>
              </a:xfrm>
              <a:prstGeom prst="line">
                <a:avLst/>
              </a:prstGeom>
              <a:noFill/>
              <a:ln w="28575">
                <a:solidFill>
                  <a:schemeClr val="tx1"/>
                </a:solidFill>
                <a:round/>
                <a:headEnd/>
                <a:tailEnd/>
              </a:ln>
            </p:spPr>
            <p:txBody>
              <a:bodyPr/>
              <a:lstStyle/>
              <a:p>
                <a:endParaRPr lang="en-US"/>
              </a:p>
            </p:txBody>
          </p:sp>
        </p:grpSp>
        <p:sp>
          <p:nvSpPr>
            <p:cNvPr id="4115" name="Rectangle 26"/>
            <p:cNvSpPr>
              <a:spLocks noChangeArrowheads="1"/>
            </p:cNvSpPr>
            <p:nvPr/>
          </p:nvSpPr>
          <p:spPr bwMode="auto">
            <a:xfrm>
              <a:off x="3328" y="1712"/>
              <a:ext cx="156" cy="231"/>
            </a:xfrm>
            <a:prstGeom prst="rect">
              <a:avLst/>
            </a:prstGeom>
            <a:noFill/>
            <a:ln w="9525">
              <a:noFill/>
              <a:miter lim="800000"/>
              <a:headEnd/>
              <a:tailEnd/>
            </a:ln>
          </p:spPr>
          <p:txBody>
            <a:bodyPr wrap="none">
              <a:spAutoFit/>
            </a:bodyPr>
            <a:lstStyle/>
            <a:p>
              <a:pPr>
                <a:spcBef>
                  <a:spcPct val="30000"/>
                </a:spcBef>
              </a:pPr>
              <a:r>
                <a:rPr lang="en-US" sz="1800" i="1">
                  <a:solidFill>
                    <a:srgbClr val="FF3300"/>
                  </a:solidFill>
                  <a:latin typeface="Times New Roman" pitchFamily="18" charset="0"/>
                </a:rPr>
                <a:t>l</a:t>
              </a:r>
              <a:endParaRPr lang="el-GR" sz="1800" i="1">
                <a:solidFill>
                  <a:srgbClr val="FF3300"/>
                </a:solidFill>
                <a:latin typeface="Times New Roman" pitchFamily="18" charset="0"/>
              </a:endParaRPr>
            </a:p>
          </p:txBody>
        </p:sp>
      </p:grpSp>
      <p:sp>
        <p:nvSpPr>
          <p:cNvPr id="4109" name="Rectangle 29"/>
          <p:cNvSpPr>
            <a:spLocks noChangeArrowheads="1"/>
          </p:cNvSpPr>
          <p:nvPr/>
        </p:nvSpPr>
        <p:spPr bwMode="auto">
          <a:xfrm>
            <a:off x="9525" y="3246438"/>
            <a:ext cx="9124950" cy="366712"/>
          </a:xfrm>
          <a:prstGeom prst="rect">
            <a:avLst/>
          </a:prstGeom>
          <a:noFill/>
          <a:ln w="9525">
            <a:noFill/>
            <a:miter lim="800000"/>
            <a:headEnd/>
            <a:tailEnd/>
          </a:ln>
        </p:spPr>
        <p:txBody>
          <a:bodyPr wrap="none">
            <a:spAutoFit/>
          </a:bodyPr>
          <a:lstStyle/>
          <a:p>
            <a:pPr>
              <a:spcBef>
                <a:spcPct val="30000"/>
              </a:spcBef>
            </a:pPr>
            <a:r>
              <a:rPr lang="en-US" sz="1800"/>
              <a:t>	This equation can also be used for the chord definition, if the curve is flat.</a:t>
            </a:r>
            <a:endParaRPr lang="el-GR" sz="1800"/>
          </a:p>
        </p:txBody>
      </p:sp>
      <p:sp>
        <p:nvSpPr>
          <p:cNvPr id="4110" name="Rectangle 30"/>
          <p:cNvSpPr>
            <a:spLocks noChangeArrowheads="1"/>
          </p:cNvSpPr>
          <p:nvPr/>
        </p:nvSpPr>
        <p:spPr bwMode="auto">
          <a:xfrm>
            <a:off x="152400" y="3581400"/>
            <a:ext cx="6324600" cy="1190625"/>
          </a:xfrm>
          <a:prstGeom prst="rect">
            <a:avLst/>
          </a:prstGeom>
          <a:noFill/>
          <a:ln w="9525">
            <a:noFill/>
            <a:miter lim="800000"/>
            <a:headEnd/>
            <a:tailEnd/>
          </a:ln>
        </p:spPr>
        <p:txBody>
          <a:bodyPr>
            <a:spAutoFit/>
          </a:bodyPr>
          <a:lstStyle/>
          <a:p>
            <a:r>
              <a:rPr lang="en-US" sz="1800" dirty="0"/>
              <a:t>2. </a:t>
            </a:r>
            <a:r>
              <a:rPr lang="en-US" sz="1800" dirty="0">
                <a:solidFill>
                  <a:srgbClr val="0000FF"/>
                </a:solidFill>
              </a:rPr>
              <a:t>Tangent Length</a:t>
            </a:r>
            <a:r>
              <a:rPr lang="en-US" sz="1800" dirty="0"/>
              <a:t> (T):</a:t>
            </a:r>
          </a:p>
          <a:p>
            <a:r>
              <a:rPr lang="en-US" sz="1800" dirty="0"/>
              <a:t>		T = length T</a:t>
            </a:r>
            <a:r>
              <a:rPr lang="en-US" sz="1800" baseline="-25000" dirty="0"/>
              <a:t>1</a:t>
            </a:r>
            <a:r>
              <a:rPr lang="en-US" sz="1800" dirty="0"/>
              <a:t>V = length T</a:t>
            </a:r>
            <a:r>
              <a:rPr lang="en-US" sz="1800" baseline="-25000" dirty="0"/>
              <a:t>2</a:t>
            </a:r>
            <a:r>
              <a:rPr lang="en-US" sz="1800" dirty="0"/>
              <a:t>V</a:t>
            </a:r>
          </a:p>
          <a:p>
            <a:r>
              <a:rPr lang="en-US" sz="1800" dirty="0"/>
              <a:t>		   = OT</a:t>
            </a:r>
            <a:r>
              <a:rPr lang="en-US" sz="1800" baseline="-25000" dirty="0"/>
              <a:t>1</a:t>
            </a:r>
            <a:r>
              <a:rPr lang="en-US" sz="1800" dirty="0"/>
              <a:t> tan </a:t>
            </a:r>
            <a:r>
              <a:rPr lang="en-US" sz="1800" dirty="0">
                <a:latin typeface="Times New Roman" pitchFamily="18" charset="0"/>
              </a:rPr>
              <a:t>I</a:t>
            </a:r>
            <a:r>
              <a:rPr lang="en-US" sz="1800" dirty="0"/>
              <a:t>/2 = OT</a:t>
            </a:r>
            <a:r>
              <a:rPr lang="en-US" sz="1800" baseline="-25000" dirty="0"/>
              <a:t>2</a:t>
            </a:r>
            <a:r>
              <a:rPr lang="en-US" sz="1800" dirty="0"/>
              <a:t> tan </a:t>
            </a:r>
            <a:r>
              <a:rPr lang="en-US" sz="1800" dirty="0">
                <a:latin typeface="Times New Roman" pitchFamily="18" charset="0"/>
              </a:rPr>
              <a:t>I</a:t>
            </a:r>
            <a:r>
              <a:rPr lang="en-US" sz="1800" dirty="0"/>
              <a:t>/2</a:t>
            </a:r>
          </a:p>
          <a:p>
            <a:r>
              <a:rPr lang="en-US" sz="1800" dirty="0"/>
              <a:t>		T = R tan </a:t>
            </a:r>
            <a:r>
              <a:rPr lang="en-US" sz="1800" dirty="0">
                <a:latin typeface="Times New Roman" pitchFamily="18" charset="0"/>
              </a:rPr>
              <a:t>I</a:t>
            </a:r>
            <a:r>
              <a:rPr lang="en-US" sz="1800" dirty="0"/>
              <a:t>/2</a:t>
            </a:r>
            <a:endParaRPr lang="el-GR" sz="1800" dirty="0"/>
          </a:p>
        </p:txBody>
      </p:sp>
      <p:sp>
        <p:nvSpPr>
          <p:cNvPr id="4111" name="Rectangle 31"/>
          <p:cNvSpPr>
            <a:spLocks noChangeArrowheads="1"/>
          </p:cNvSpPr>
          <p:nvPr/>
        </p:nvSpPr>
        <p:spPr bwMode="auto">
          <a:xfrm>
            <a:off x="152400" y="4648200"/>
            <a:ext cx="4572000" cy="915987"/>
          </a:xfrm>
          <a:prstGeom prst="rect">
            <a:avLst/>
          </a:prstGeom>
          <a:noFill/>
          <a:ln w="9525">
            <a:noFill/>
            <a:miter lim="800000"/>
            <a:headEnd/>
            <a:tailEnd/>
          </a:ln>
        </p:spPr>
        <p:txBody>
          <a:bodyPr>
            <a:spAutoFit/>
          </a:bodyPr>
          <a:lstStyle/>
          <a:p>
            <a:r>
              <a:rPr lang="en-US" sz="1800" dirty="0"/>
              <a:t>3.</a:t>
            </a:r>
            <a:r>
              <a:rPr lang="en-US" sz="1800" dirty="0">
                <a:solidFill>
                  <a:srgbClr val="0000FF"/>
                </a:solidFill>
              </a:rPr>
              <a:t> Length of the long chord</a:t>
            </a:r>
            <a:r>
              <a:rPr lang="en-US" sz="1800" dirty="0"/>
              <a:t> (L):</a:t>
            </a:r>
          </a:p>
          <a:p>
            <a:r>
              <a:rPr lang="en-US" sz="1800" dirty="0"/>
              <a:t>		L = length T</a:t>
            </a:r>
            <a:r>
              <a:rPr lang="en-US" sz="1800" baseline="-25000" dirty="0"/>
              <a:t>1</a:t>
            </a:r>
            <a:r>
              <a:rPr lang="en-US" sz="1800" dirty="0"/>
              <a:t>DT</a:t>
            </a:r>
            <a:r>
              <a:rPr lang="en-US" sz="1800" baseline="-25000" dirty="0"/>
              <a:t>2</a:t>
            </a:r>
          </a:p>
          <a:p>
            <a:r>
              <a:rPr lang="en-US" sz="1800" dirty="0"/>
              <a:t>		L = 2 x R sin I/2</a:t>
            </a:r>
            <a:endParaRPr lang="el-GR" sz="1800" dirty="0"/>
          </a:p>
        </p:txBody>
      </p:sp>
      <p:sp>
        <p:nvSpPr>
          <p:cNvPr id="4112" name="Rectangle 32"/>
          <p:cNvSpPr>
            <a:spLocks noChangeArrowheads="1"/>
          </p:cNvSpPr>
          <p:nvPr/>
        </p:nvSpPr>
        <p:spPr bwMode="auto">
          <a:xfrm>
            <a:off x="228600" y="5562600"/>
            <a:ext cx="4572000" cy="1190625"/>
          </a:xfrm>
          <a:prstGeom prst="rect">
            <a:avLst/>
          </a:prstGeom>
          <a:noFill/>
          <a:ln w="9525">
            <a:noFill/>
            <a:miter lim="800000"/>
            <a:headEnd/>
            <a:tailEnd/>
          </a:ln>
        </p:spPr>
        <p:txBody>
          <a:bodyPr>
            <a:spAutoFit/>
          </a:bodyPr>
          <a:lstStyle/>
          <a:p>
            <a:r>
              <a:rPr lang="en-US" sz="1800" dirty="0"/>
              <a:t>4. </a:t>
            </a:r>
            <a:r>
              <a:rPr lang="en-US" sz="1800" dirty="0">
                <a:solidFill>
                  <a:srgbClr val="0000FF"/>
                </a:solidFill>
              </a:rPr>
              <a:t>External Distance</a:t>
            </a:r>
            <a:r>
              <a:rPr lang="en-US" sz="1800" dirty="0"/>
              <a:t> (E):</a:t>
            </a:r>
          </a:p>
          <a:p>
            <a:r>
              <a:rPr lang="en-US" sz="1800" dirty="0"/>
              <a:t>		E = length VC</a:t>
            </a:r>
          </a:p>
          <a:p>
            <a:r>
              <a:rPr lang="en-US" sz="1800" dirty="0"/>
              <a:t>		   = VO – CO</a:t>
            </a:r>
          </a:p>
          <a:p>
            <a:r>
              <a:rPr lang="en-US" sz="1800" dirty="0"/>
              <a:t>		   = R (sec </a:t>
            </a:r>
            <a:r>
              <a:rPr lang="en-US" sz="1800" dirty="0">
                <a:latin typeface="Times New Roman" pitchFamily="18" charset="0"/>
              </a:rPr>
              <a:t>I</a:t>
            </a:r>
            <a:r>
              <a:rPr lang="en-US" sz="1800" dirty="0"/>
              <a:t>/2 – 1)</a:t>
            </a:r>
            <a:endParaRPr lang="el-GR" sz="1800" dirty="0"/>
          </a:p>
        </p:txBody>
      </p:sp>
      <p:pic>
        <p:nvPicPr>
          <p:cNvPr id="4124" name="Picture 28" descr="C:\Documents and Settings\Administrator\Desktop\untitled.bmp"/>
          <p:cNvPicPr>
            <a:picLocks noChangeAspect="1" noChangeArrowheads="1"/>
          </p:cNvPicPr>
          <p:nvPr/>
        </p:nvPicPr>
        <p:blipFill>
          <a:blip r:embed="rId3"/>
          <a:srcRect/>
          <a:stretch>
            <a:fillRect/>
          </a:stretch>
        </p:blipFill>
        <p:spPr bwMode="auto">
          <a:xfrm>
            <a:off x="5549900" y="3353707"/>
            <a:ext cx="3048000" cy="2971800"/>
          </a:xfrm>
          <a:prstGeom prst="rect">
            <a:avLst/>
          </a:prstGeom>
          <a:noFill/>
        </p:spPr>
      </p:pic>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88900" y="76200"/>
            <a:ext cx="8991600" cy="2014538"/>
          </a:xfrm>
          <a:prstGeom prst="rect">
            <a:avLst/>
          </a:prstGeom>
          <a:noFill/>
          <a:ln w="9525">
            <a:noFill/>
            <a:miter lim="800000"/>
            <a:headEnd/>
            <a:tailEnd/>
          </a:ln>
        </p:spPr>
        <p:txBody>
          <a:bodyPr>
            <a:spAutoFit/>
          </a:bodyPr>
          <a:lstStyle/>
          <a:p>
            <a:pPr algn="just"/>
            <a:r>
              <a:rPr lang="en-US" sz="1800" dirty="0"/>
              <a:t>5. </a:t>
            </a:r>
            <a:r>
              <a:rPr lang="en-US" sz="1800" dirty="0" err="1">
                <a:solidFill>
                  <a:srgbClr val="0000FF"/>
                </a:solidFill>
              </a:rPr>
              <a:t>Chainages</a:t>
            </a:r>
            <a:r>
              <a:rPr lang="en-US" sz="1800" dirty="0">
                <a:solidFill>
                  <a:srgbClr val="0000FF"/>
                </a:solidFill>
              </a:rPr>
              <a:t> of Tangent points</a:t>
            </a:r>
            <a:r>
              <a:rPr lang="en-US" sz="1800" dirty="0"/>
              <a:t>: The </a:t>
            </a:r>
            <a:r>
              <a:rPr lang="en-US" sz="1800" dirty="0" err="1"/>
              <a:t>Chainage</a:t>
            </a:r>
            <a:r>
              <a:rPr lang="en-US" sz="1800" dirty="0"/>
              <a:t> of the point of intersection (V) is generally known. The </a:t>
            </a:r>
            <a:r>
              <a:rPr lang="en-US" sz="1800" dirty="0" err="1"/>
              <a:t>chainages</a:t>
            </a:r>
            <a:r>
              <a:rPr lang="en-US" sz="1800" dirty="0"/>
              <a:t> of the tangent point T1 and T2 can be obtained as</a:t>
            </a:r>
          </a:p>
          <a:p>
            <a:pPr algn="just"/>
            <a:r>
              <a:rPr lang="en-US" sz="1800" dirty="0"/>
              <a:t>	(a) </a:t>
            </a:r>
            <a:r>
              <a:rPr lang="en-US" sz="1800" dirty="0" err="1">
                <a:solidFill>
                  <a:srgbClr val="FF3300"/>
                </a:solidFill>
              </a:rPr>
              <a:t>Chainage</a:t>
            </a:r>
            <a:r>
              <a:rPr lang="en-US" sz="1800" dirty="0">
                <a:solidFill>
                  <a:srgbClr val="FF3300"/>
                </a:solidFill>
              </a:rPr>
              <a:t> of T</a:t>
            </a:r>
            <a:r>
              <a:rPr lang="en-US" sz="1800" baseline="-25000" dirty="0">
                <a:solidFill>
                  <a:srgbClr val="FF3300"/>
                </a:solidFill>
              </a:rPr>
              <a:t>1</a:t>
            </a:r>
            <a:r>
              <a:rPr lang="en-US" sz="1800" dirty="0">
                <a:solidFill>
                  <a:srgbClr val="FF3300"/>
                </a:solidFill>
              </a:rPr>
              <a:t> = </a:t>
            </a:r>
            <a:r>
              <a:rPr lang="en-US" sz="1800" dirty="0" err="1">
                <a:solidFill>
                  <a:srgbClr val="FF3300"/>
                </a:solidFill>
              </a:rPr>
              <a:t>Chainage</a:t>
            </a:r>
            <a:r>
              <a:rPr lang="en-US" sz="1800" dirty="0">
                <a:solidFill>
                  <a:srgbClr val="FF3300"/>
                </a:solidFill>
              </a:rPr>
              <a:t> of V – T</a:t>
            </a:r>
          </a:p>
          <a:p>
            <a:pPr algn="just"/>
            <a:r>
              <a:rPr lang="en-US" sz="1800" dirty="0"/>
              <a:t>	(b) </a:t>
            </a:r>
            <a:r>
              <a:rPr lang="en-US" sz="1800" dirty="0" err="1"/>
              <a:t>Chainage</a:t>
            </a:r>
            <a:r>
              <a:rPr lang="en-US" sz="1800" dirty="0"/>
              <a:t> of T</a:t>
            </a:r>
            <a:r>
              <a:rPr lang="en-US" sz="1800" baseline="-25000" dirty="0"/>
              <a:t>2</a:t>
            </a:r>
            <a:r>
              <a:rPr lang="en-US" sz="1800" dirty="0"/>
              <a:t> = </a:t>
            </a:r>
            <a:r>
              <a:rPr lang="en-US" sz="1800" dirty="0" err="1"/>
              <a:t>Chainage</a:t>
            </a:r>
            <a:r>
              <a:rPr lang="en-US" sz="1800" dirty="0"/>
              <a:t> of T</a:t>
            </a:r>
            <a:r>
              <a:rPr lang="en-US" sz="1800" baseline="-25000" dirty="0"/>
              <a:t>1</a:t>
            </a:r>
            <a:r>
              <a:rPr lang="en-US" sz="1800" dirty="0"/>
              <a:t> + length of curve (</a:t>
            </a:r>
            <a:r>
              <a:rPr lang="en-US" sz="1800" dirty="0">
                <a:latin typeface="Times New Roman" pitchFamily="18" charset="0"/>
              </a:rPr>
              <a:t>l</a:t>
            </a:r>
            <a:r>
              <a:rPr lang="en-US" sz="1800" dirty="0"/>
              <a:t>)</a:t>
            </a:r>
          </a:p>
          <a:p>
            <a:pPr algn="just"/>
            <a:endParaRPr lang="en-US" sz="1800" dirty="0"/>
          </a:p>
          <a:p>
            <a:pPr algn="just"/>
            <a:r>
              <a:rPr lang="en-US" sz="1800" dirty="0"/>
              <a:t>		</a:t>
            </a:r>
            <a:r>
              <a:rPr lang="en-US" sz="1800" dirty="0" err="1">
                <a:solidFill>
                  <a:srgbClr val="FF3300"/>
                </a:solidFill>
              </a:rPr>
              <a:t>Chainage</a:t>
            </a:r>
            <a:r>
              <a:rPr lang="en-US" sz="1800" dirty="0">
                <a:solidFill>
                  <a:srgbClr val="FF3300"/>
                </a:solidFill>
              </a:rPr>
              <a:t> of T</a:t>
            </a:r>
            <a:r>
              <a:rPr lang="en-US" sz="1800" baseline="-25000" dirty="0">
                <a:solidFill>
                  <a:srgbClr val="FF3300"/>
                </a:solidFill>
              </a:rPr>
              <a:t>2</a:t>
            </a:r>
            <a:r>
              <a:rPr lang="en-US" sz="1800" dirty="0">
                <a:solidFill>
                  <a:srgbClr val="FF3300"/>
                </a:solidFill>
              </a:rPr>
              <a:t> = </a:t>
            </a:r>
            <a:r>
              <a:rPr lang="en-US" sz="1800" dirty="0" err="1">
                <a:solidFill>
                  <a:srgbClr val="FF3300"/>
                </a:solidFill>
              </a:rPr>
              <a:t>Chainage</a:t>
            </a:r>
            <a:r>
              <a:rPr lang="en-US" sz="1800" dirty="0">
                <a:solidFill>
                  <a:srgbClr val="FF3300"/>
                </a:solidFill>
              </a:rPr>
              <a:t> of T</a:t>
            </a:r>
            <a:r>
              <a:rPr lang="en-US" sz="1800" baseline="-25000" dirty="0">
                <a:solidFill>
                  <a:srgbClr val="FF3300"/>
                </a:solidFill>
              </a:rPr>
              <a:t>1</a:t>
            </a:r>
            <a:r>
              <a:rPr lang="en-US" sz="1800" dirty="0">
                <a:solidFill>
                  <a:srgbClr val="FF3300"/>
                </a:solidFill>
              </a:rPr>
              <a:t> +</a:t>
            </a:r>
            <a:r>
              <a:rPr lang="en-US" sz="1800" dirty="0"/>
              <a:t> </a:t>
            </a:r>
          </a:p>
        </p:txBody>
      </p:sp>
      <p:sp>
        <p:nvSpPr>
          <p:cNvPr id="5123" name="Rectangle 5"/>
          <p:cNvSpPr>
            <a:spLocks noChangeArrowheads="1"/>
          </p:cNvSpPr>
          <p:nvPr/>
        </p:nvSpPr>
        <p:spPr bwMode="auto">
          <a:xfrm>
            <a:off x="5105400" y="1295400"/>
            <a:ext cx="609600" cy="641350"/>
          </a:xfrm>
          <a:prstGeom prst="rect">
            <a:avLst/>
          </a:prstGeom>
          <a:noFill/>
          <a:ln w="9525">
            <a:noFill/>
            <a:miter lim="800000"/>
            <a:headEnd/>
            <a:tailEnd/>
          </a:ln>
        </p:spPr>
        <p:txBody>
          <a:bodyPr>
            <a:spAutoFit/>
          </a:bodyPr>
          <a:lstStyle/>
          <a:p>
            <a:r>
              <a:rPr lang="el-GR" sz="1800" dirty="0">
                <a:solidFill>
                  <a:srgbClr val="FF3300"/>
                </a:solidFill>
              </a:rPr>
              <a:t>Π</a:t>
            </a:r>
            <a:r>
              <a:rPr lang="en-US" sz="1800" dirty="0">
                <a:solidFill>
                  <a:srgbClr val="FF3300"/>
                </a:solidFill>
              </a:rPr>
              <a:t>R</a:t>
            </a:r>
            <a:r>
              <a:rPr lang="en-US" sz="1800" dirty="0">
                <a:solidFill>
                  <a:srgbClr val="FF3300"/>
                </a:solidFill>
                <a:latin typeface="Times New Roman" pitchFamily="18" charset="0"/>
              </a:rPr>
              <a:t>I</a:t>
            </a:r>
          </a:p>
          <a:p>
            <a:r>
              <a:rPr lang="en-US" sz="1800" dirty="0">
                <a:solidFill>
                  <a:srgbClr val="FF3300"/>
                </a:solidFill>
              </a:rPr>
              <a:t>180</a:t>
            </a:r>
            <a:endParaRPr lang="el-GR" sz="1800" dirty="0">
              <a:solidFill>
                <a:srgbClr val="FF3300"/>
              </a:solidFill>
            </a:endParaRPr>
          </a:p>
        </p:txBody>
      </p:sp>
      <p:sp>
        <p:nvSpPr>
          <p:cNvPr id="5124" name="Line 6"/>
          <p:cNvSpPr>
            <a:spLocks noChangeShapeType="1"/>
          </p:cNvSpPr>
          <p:nvPr/>
        </p:nvSpPr>
        <p:spPr bwMode="auto">
          <a:xfrm>
            <a:off x="5181600" y="1600199"/>
            <a:ext cx="457200" cy="45719"/>
          </a:xfrm>
          <a:prstGeom prst="line">
            <a:avLst/>
          </a:prstGeom>
          <a:noFill/>
          <a:ln w="28575">
            <a:solidFill>
              <a:srgbClr val="800080"/>
            </a:solidFill>
            <a:round/>
            <a:headEnd/>
            <a:tailEnd/>
          </a:ln>
        </p:spPr>
        <p:txBody>
          <a:bodyPr/>
          <a:lstStyle/>
          <a:p>
            <a:endParaRPr lang="en-US"/>
          </a:p>
        </p:txBody>
      </p:sp>
      <p:sp>
        <p:nvSpPr>
          <p:cNvPr id="5125" name="Rectangle 7"/>
          <p:cNvSpPr>
            <a:spLocks noChangeArrowheads="1"/>
          </p:cNvSpPr>
          <p:nvPr/>
        </p:nvSpPr>
        <p:spPr bwMode="auto">
          <a:xfrm>
            <a:off x="0" y="2130425"/>
            <a:ext cx="9144000" cy="2259013"/>
          </a:xfrm>
          <a:prstGeom prst="rect">
            <a:avLst/>
          </a:prstGeom>
          <a:noFill/>
          <a:ln w="9525">
            <a:noFill/>
            <a:miter lim="800000"/>
            <a:headEnd/>
            <a:tailEnd/>
          </a:ln>
        </p:spPr>
        <p:txBody>
          <a:bodyPr>
            <a:spAutoFit/>
          </a:bodyPr>
          <a:lstStyle/>
          <a:p>
            <a:pPr algn="just"/>
            <a:r>
              <a:rPr lang="en-US" sz="1800"/>
              <a:t>	It may be noted that the chainage of T2 is not equal to the chainage of V + T, because the route proceeds from T1 to T2 via the curve C, and not via the vertex V. </a:t>
            </a:r>
          </a:p>
          <a:p>
            <a:pPr algn="just"/>
            <a:endParaRPr lang="en-US" sz="800"/>
          </a:p>
          <a:p>
            <a:pPr algn="just"/>
            <a:r>
              <a:rPr lang="en-US" sz="1800"/>
              <a:t>	The convention for expressing chainage is to write the number of hundreds of meters followed by a plus sign and remaining distance. For example, the chainage of 4425.5 m should be expresses as 44 + 25.5 m</a:t>
            </a:r>
          </a:p>
          <a:p>
            <a:pPr algn="just"/>
            <a:endParaRPr lang="en-US" sz="800"/>
          </a:p>
          <a:p>
            <a:pPr algn="just"/>
            <a:r>
              <a:rPr lang="en-US" sz="1800"/>
              <a:t>	In this case, 44 is full station, and + 25.5 m is the plus station. </a:t>
            </a:r>
          </a:p>
        </p:txBody>
      </p:sp>
      <p:sp>
        <p:nvSpPr>
          <p:cNvPr id="5126" name="Rectangle 8"/>
          <p:cNvSpPr>
            <a:spLocks noChangeArrowheads="1"/>
          </p:cNvSpPr>
          <p:nvPr/>
        </p:nvSpPr>
        <p:spPr bwMode="auto">
          <a:xfrm>
            <a:off x="152400" y="4614863"/>
            <a:ext cx="8991600" cy="2014537"/>
          </a:xfrm>
          <a:prstGeom prst="rect">
            <a:avLst/>
          </a:prstGeom>
          <a:noFill/>
          <a:ln w="9525">
            <a:noFill/>
            <a:miter lim="800000"/>
            <a:headEnd/>
            <a:tailEnd/>
          </a:ln>
        </p:spPr>
        <p:txBody>
          <a:bodyPr>
            <a:spAutoFit/>
          </a:bodyPr>
          <a:lstStyle/>
          <a:p>
            <a:r>
              <a:rPr lang="en-US" sz="1800"/>
              <a:t>6. </a:t>
            </a:r>
            <a:r>
              <a:rPr lang="en-US" sz="1800">
                <a:solidFill>
                  <a:srgbClr val="0000FF"/>
                </a:solidFill>
              </a:rPr>
              <a:t>Mid-ordinate (</a:t>
            </a:r>
            <a:r>
              <a:rPr lang="en-US" sz="1800"/>
              <a:t>M):</a:t>
            </a:r>
          </a:p>
          <a:p>
            <a:r>
              <a:rPr lang="en-US" sz="1800"/>
              <a:t>		</a:t>
            </a:r>
          </a:p>
          <a:p>
            <a:r>
              <a:rPr lang="en-US" sz="1800"/>
              <a:t>		M = length CD</a:t>
            </a:r>
          </a:p>
          <a:p>
            <a:r>
              <a:rPr lang="en-US" sz="1800"/>
              <a:t>	    	    = CO – DO</a:t>
            </a:r>
          </a:p>
          <a:p>
            <a:r>
              <a:rPr lang="en-US" sz="1800"/>
              <a:t>		    = R – R cos </a:t>
            </a:r>
            <a:r>
              <a:rPr lang="en-US" sz="1800">
                <a:latin typeface="Times New Roman" pitchFamily="18" charset="0"/>
              </a:rPr>
              <a:t>I</a:t>
            </a:r>
            <a:r>
              <a:rPr lang="en-US" sz="1800"/>
              <a:t>/2</a:t>
            </a:r>
          </a:p>
          <a:p>
            <a:r>
              <a:rPr lang="en-US" sz="1800"/>
              <a:t>		    = R ( 1 – cos </a:t>
            </a:r>
            <a:r>
              <a:rPr lang="en-US" sz="1800">
                <a:latin typeface="Times New Roman" pitchFamily="18" charset="0"/>
              </a:rPr>
              <a:t>I</a:t>
            </a:r>
            <a:r>
              <a:rPr lang="en-US" sz="1800"/>
              <a:t>/2)</a:t>
            </a:r>
          </a:p>
          <a:p>
            <a:r>
              <a:rPr lang="en-US" sz="1800"/>
              <a:t>	The mid-ordinate of the curve is also known as the versine of the curve.</a:t>
            </a: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normAutofit fontScale="92500" lnSpcReduction="20000"/>
          </a:bodyPr>
          <a:lstStyle/>
          <a:p>
            <a:pPr algn="just">
              <a:lnSpc>
                <a:spcPct val="150000"/>
              </a:lnSpc>
              <a:buFont typeface="Wingdings" pitchFamily="2" charset="2"/>
              <a:buChar char="Ø"/>
            </a:pPr>
            <a:r>
              <a:rPr lang="en-US" sz="2000" dirty="0" smtClean="0"/>
              <a:t>The design and construction of curves is an important aspect of route surveying of roads, railways, canals, etc. the initial design of the route is generally based on a series of connected straight lines.</a:t>
            </a:r>
          </a:p>
          <a:p>
            <a:pPr algn="just">
              <a:lnSpc>
                <a:spcPct val="150000"/>
              </a:lnSpc>
              <a:buFont typeface="Wingdings" pitchFamily="2" charset="2"/>
              <a:buChar char="Ø"/>
            </a:pPr>
            <a:r>
              <a:rPr lang="en-US" sz="2000" dirty="0" smtClean="0"/>
              <a:t>In the final design, a curve is provided at the intersection of the straight lines to effect a gradual change in the direction.</a:t>
            </a:r>
          </a:p>
          <a:p>
            <a:pPr algn="just">
              <a:lnSpc>
                <a:spcPct val="150000"/>
              </a:lnSpc>
              <a:buFont typeface="Wingdings" pitchFamily="2" charset="2"/>
              <a:buChar char="Ø"/>
            </a:pPr>
            <a:r>
              <a:rPr lang="en-US" sz="2000" dirty="0" smtClean="0"/>
              <a:t>Curves are generally of two types</a:t>
            </a:r>
          </a:p>
          <a:p>
            <a:pPr algn="just">
              <a:lnSpc>
                <a:spcPct val="150000"/>
              </a:lnSpc>
              <a:buNone/>
            </a:pPr>
            <a:r>
              <a:rPr lang="en-US" sz="2000" dirty="0" smtClean="0"/>
              <a:t>                                         (i) Horizontal curves</a:t>
            </a:r>
          </a:p>
          <a:p>
            <a:pPr algn="just">
              <a:lnSpc>
                <a:spcPct val="150000"/>
              </a:lnSpc>
              <a:buNone/>
            </a:pPr>
            <a:r>
              <a:rPr lang="en-US" sz="2000" dirty="0" smtClean="0"/>
              <a:t>                                         (ii) Vertical curves</a:t>
            </a:r>
          </a:p>
          <a:p>
            <a:pPr algn="just">
              <a:lnSpc>
                <a:spcPct val="150000"/>
              </a:lnSpc>
              <a:buFont typeface="Wingdings" pitchFamily="2" charset="2"/>
              <a:buChar char="Ø"/>
            </a:pPr>
            <a:r>
              <a:rPr lang="en-US" sz="2000" dirty="0" smtClean="0"/>
              <a:t>A </a:t>
            </a:r>
            <a:r>
              <a:rPr lang="en-US" sz="2000" b="1" dirty="0" smtClean="0"/>
              <a:t>horizontal curve </a:t>
            </a:r>
            <a:r>
              <a:rPr lang="en-US" sz="2000" dirty="0" smtClean="0"/>
              <a:t>is provided at the point where the two straight lines intersect in the horizontal plane. The horizontal curves are generally circular in shape.</a:t>
            </a:r>
          </a:p>
          <a:p>
            <a:pPr algn="just">
              <a:lnSpc>
                <a:spcPct val="150000"/>
              </a:lnSpc>
              <a:buFont typeface="Wingdings" pitchFamily="2" charset="2"/>
              <a:buChar char="Ø"/>
            </a:pPr>
            <a:r>
              <a:rPr lang="en-US" sz="2000" dirty="0" smtClean="0"/>
              <a:t>A </a:t>
            </a:r>
            <a:r>
              <a:rPr lang="en-US" sz="2000" b="1" dirty="0" smtClean="0"/>
              <a:t>vertical curve </a:t>
            </a:r>
            <a:r>
              <a:rPr lang="en-US" sz="2000" dirty="0" smtClean="0"/>
              <a:t>is provided at the point where the two straight lines at different gradients intersect in the vertical plane. The horizontal curves are generally circular in shape.</a:t>
            </a:r>
          </a:p>
          <a:p>
            <a:pPr algn="just">
              <a:lnSpc>
                <a:spcPct val="150000"/>
              </a:lnSpc>
              <a:buFont typeface="Wingdings" pitchFamily="2" charset="2"/>
              <a:buChar char="Ø"/>
            </a:pPr>
            <a:r>
              <a:rPr lang="en-US" sz="2000" dirty="0" smtClean="0"/>
              <a:t>The vertical curve provides a smooth change in the gradients. The vertical curves are generally parabolic. </a:t>
            </a:r>
          </a:p>
          <a:p>
            <a:endParaRPr lang="en-US" sz="2000" dirty="0"/>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buFont typeface="Wingdings" pitchFamily="2" charset="2"/>
              <a:buChar char="Ø"/>
            </a:pPr>
            <a:r>
              <a:rPr lang="en-US" sz="2000" dirty="0" smtClean="0"/>
              <a:t>The horizontal curves are of three types.</a:t>
            </a:r>
          </a:p>
          <a:p>
            <a:pPr>
              <a:buNone/>
            </a:pPr>
            <a:r>
              <a:rPr lang="en-US" sz="2000" dirty="0" smtClean="0"/>
              <a:t>                        (i) Simple circular curve</a:t>
            </a:r>
          </a:p>
          <a:p>
            <a:pPr>
              <a:buNone/>
            </a:pPr>
            <a:r>
              <a:rPr lang="en-US" sz="2000" dirty="0" smtClean="0"/>
              <a:t>                        (ii) Compound curve</a:t>
            </a:r>
          </a:p>
          <a:p>
            <a:pPr>
              <a:buNone/>
            </a:pPr>
            <a:r>
              <a:rPr lang="en-US" sz="2000" dirty="0" smtClean="0"/>
              <a:t>                        (iii) Reverse curve</a:t>
            </a:r>
          </a:p>
          <a:p>
            <a:pPr algn="just">
              <a:buFont typeface="Wingdings" pitchFamily="2" charset="2"/>
              <a:buChar char="Ø"/>
            </a:pPr>
            <a:r>
              <a:rPr lang="en-US" sz="2000" dirty="0" smtClean="0"/>
              <a:t>A </a:t>
            </a:r>
            <a:r>
              <a:rPr lang="en-US" sz="2000" b="1" dirty="0" smtClean="0"/>
              <a:t>simple circular curve </a:t>
            </a:r>
            <a:r>
              <a:rPr lang="en-US" sz="2000" dirty="0" smtClean="0"/>
              <a:t>consists of a single arc of the circle. The curve is tangential to two straight lines of the route.</a:t>
            </a:r>
          </a:p>
          <a:p>
            <a:pPr algn="just">
              <a:buFont typeface="Wingdings" pitchFamily="2" charset="2"/>
              <a:buChar char="Ø"/>
            </a:pPr>
            <a:r>
              <a:rPr lang="en-US" sz="2000" dirty="0" smtClean="0"/>
              <a:t>A </a:t>
            </a:r>
            <a:r>
              <a:rPr lang="en-US" sz="2000" b="1" dirty="0" smtClean="0"/>
              <a:t>compound curve </a:t>
            </a:r>
            <a:r>
              <a:rPr lang="en-US" sz="2000" dirty="0" smtClean="0"/>
              <a:t>consists of two circular arcs of different radii with their centres of curvature  on the same side of the common tangent.</a:t>
            </a:r>
          </a:p>
          <a:p>
            <a:pPr algn="just">
              <a:buFont typeface="Wingdings" pitchFamily="2" charset="2"/>
              <a:buChar char="Ø"/>
            </a:pPr>
            <a:r>
              <a:rPr lang="en-US" sz="2000" dirty="0" smtClean="0"/>
              <a:t>A </a:t>
            </a:r>
            <a:r>
              <a:rPr lang="en-US" sz="2000" b="1" dirty="0" smtClean="0"/>
              <a:t>reverse curve </a:t>
            </a:r>
            <a:r>
              <a:rPr lang="en-US" sz="2000" dirty="0" smtClean="0"/>
              <a:t>consists of two circular arcs which have their centres of curvature on the opposite side of the common tangent.</a:t>
            </a:r>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a:p>
        </p:txBody>
      </p:sp>
      <p:pic>
        <p:nvPicPr>
          <p:cNvPr id="1026" name="Picture 2"/>
          <p:cNvPicPr>
            <a:picLocks noChangeAspect="1" noChangeArrowheads="1"/>
          </p:cNvPicPr>
          <p:nvPr/>
        </p:nvPicPr>
        <p:blipFill>
          <a:blip r:embed="rId2"/>
          <a:srcRect/>
          <a:stretch>
            <a:fillRect/>
          </a:stretch>
        </p:blipFill>
        <p:spPr bwMode="auto">
          <a:xfrm>
            <a:off x="1524000" y="3810000"/>
            <a:ext cx="6096000" cy="2743200"/>
          </a:xfrm>
          <a:prstGeom prst="rect">
            <a:avLst/>
          </a:prstGeom>
          <a:noFill/>
          <a:ln w="9525">
            <a:noFill/>
            <a:miter lim="800000"/>
            <a:headEnd/>
            <a:tailEnd/>
          </a:ln>
          <a:effectLst/>
        </p:spPr>
      </p:pic>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533400" y="304800"/>
            <a:ext cx="8001000" cy="3886200"/>
          </a:xfrm>
          <a:prstGeom prst="rect">
            <a:avLst/>
          </a:prstGeom>
          <a:noFill/>
          <a:ln w="9525">
            <a:noFill/>
            <a:miter lim="800000"/>
            <a:headEnd/>
            <a:tailEnd/>
          </a:ln>
          <a:effectLst/>
        </p:spPr>
      </p:pic>
      <p:pic>
        <p:nvPicPr>
          <p:cNvPr id="2051" name="Picture 3" descr="C:\Documents and Settings\Administrator\Desktop\untitled.bmp"/>
          <p:cNvPicPr>
            <a:picLocks noChangeAspect="1" noChangeArrowheads="1"/>
          </p:cNvPicPr>
          <p:nvPr/>
        </p:nvPicPr>
        <p:blipFill>
          <a:blip r:embed="rId3"/>
          <a:srcRect/>
          <a:stretch>
            <a:fillRect/>
          </a:stretch>
        </p:blipFill>
        <p:spPr bwMode="auto">
          <a:xfrm>
            <a:off x="838200" y="4572000"/>
            <a:ext cx="7896225" cy="1847850"/>
          </a:xfrm>
          <a:prstGeom prst="rect">
            <a:avLst/>
          </a:prstGeom>
          <a:noFill/>
        </p:spPr>
      </p:pic>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sz="2500" b="1" dirty="0" smtClean="0">
                <a:latin typeface="Times New Roman" pitchFamily="18" charset="0"/>
                <a:cs typeface="Times New Roman" pitchFamily="18" charset="0"/>
              </a:rPr>
              <a:t>Definitions and Notations</a:t>
            </a:r>
            <a:endParaRPr lang="en-US" sz="2500" b="1"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752600" y="685800"/>
            <a:ext cx="6019800" cy="5105400"/>
          </a:xfrm>
          <a:prstGeom prst="rect">
            <a:avLst/>
          </a:prstGeom>
          <a:noFill/>
          <a:ln w="9525">
            <a:noFill/>
            <a:miter lim="800000"/>
            <a:headEnd/>
            <a:tailEnd/>
          </a:ln>
          <a:effectLst/>
        </p:spPr>
      </p:pic>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srcRect/>
          <a:stretch>
            <a:fillRect/>
          </a:stretch>
        </p:blipFill>
        <p:spPr bwMode="auto">
          <a:xfrm>
            <a:off x="152400" y="228600"/>
            <a:ext cx="8763000" cy="25908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381000" y="2819400"/>
            <a:ext cx="8305800" cy="3505200"/>
          </a:xfrm>
          <a:prstGeom prst="rect">
            <a:avLst/>
          </a:prstGeom>
          <a:noFill/>
          <a:ln w="9525">
            <a:noFill/>
            <a:miter lim="800000"/>
            <a:headEnd/>
            <a:tailEnd/>
          </a:ln>
          <a:effectLst/>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4"/>
          <p:cNvPicPr>
            <a:picLocks noChangeAspect="1" noChangeArrowheads="1"/>
          </p:cNvPicPr>
          <p:nvPr/>
        </p:nvPicPr>
        <p:blipFill>
          <a:blip r:embed="rId2"/>
          <a:srcRect/>
          <a:stretch>
            <a:fillRect/>
          </a:stretch>
        </p:blipFill>
        <p:spPr bwMode="auto">
          <a:xfrm>
            <a:off x="304800" y="457200"/>
            <a:ext cx="8382000" cy="5943600"/>
          </a:xfrm>
          <a:prstGeom prst="rect">
            <a:avLst/>
          </a:prstGeom>
          <a:noFill/>
          <a:ln w="9525">
            <a:noFill/>
            <a:miter lim="800000"/>
            <a:headEnd/>
            <a:tailEnd/>
          </a:ln>
          <a:effectLst/>
        </p:spPr>
      </p:pic>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39700" y="381000"/>
            <a:ext cx="9004300" cy="5816977"/>
          </a:xfrm>
          <a:prstGeom prst="rect">
            <a:avLst/>
          </a:prstGeom>
          <a:noFill/>
          <a:ln w="9525">
            <a:noFill/>
            <a:miter lim="800000"/>
            <a:headEnd/>
            <a:tailEnd/>
          </a:ln>
        </p:spPr>
        <p:txBody>
          <a:bodyPr wrap="square">
            <a:spAutoFit/>
          </a:bodyPr>
          <a:lstStyle/>
          <a:p>
            <a:pPr algn="just"/>
            <a:r>
              <a:rPr lang="en-US" sz="2000" b="1" dirty="0" smtClean="0">
                <a:solidFill>
                  <a:srgbClr val="0000FF"/>
                </a:solidFill>
              </a:rPr>
              <a:t>Designation of a Curve</a:t>
            </a:r>
            <a:endParaRPr lang="en-US" sz="2000" b="1" dirty="0">
              <a:solidFill>
                <a:srgbClr val="0000FF"/>
              </a:solidFill>
            </a:endParaRPr>
          </a:p>
          <a:p>
            <a:pPr algn="just"/>
            <a:endParaRPr lang="en-US" sz="1600" b="1" dirty="0">
              <a:solidFill>
                <a:srgbClr val="0000FF"/>
              </a:solidFill>
            </a:endParaRPr>
          </a:p>
          <a:p>
            <a:pPr algn="just"/>
            <a:r>
              <a:rPr lang="en-US" sz="1600" b="1" dirty="0"/>
              <a:t>A curve can be designated in terms of either the radius (R) or the degree (D) of curve.</a:t>
            </a:r>
          </a:p>
          <a:p>
            <a:pPr algn="just"/>
            <a:endParaRPr lang="en-US" sz="1600" b="1" dirty="0">
              <a:solidFill>
                <a:srgbClr val="FF0000"/>
              </a:solidFill>
            </a:endParaRPr>
          </a:p>
          <a:p>
            <a:pPr algn="just"/>
            <a:r>
              <a:rPr lang="en-US" sz="1600" b="1" dirty="0">
                <a:solidFill>
                  <a:srgbClr val="FF0000"/>
                </a:solidFill>
              </a:rPr>
              <a:t>The degree of curve (D) </a:t>
            </a:r>
            <a:r>
              <a:rPr lang="en-US" sz="1600" b="1" dirty="0"/>
              <a:t>is the angle subtended at the centre by an arc </a:t>
            </a:r>
            <a:r>
              <a:rPr lang="en-US" sz="1600" b="1" dirty="0">
                <a:solidFill>
                  <a:srgbClr val="FF0000"/>
                </a:solidFill>
              </a:rPr>
              <a:t>or</a:t>
            </a:r>
            <a:r>
              <a:rPr lang="en-US" sz="1600" b="1" dirty="0"/>
              <a:t> a chord of a specified length. </a:t>
            </a:r>
          </a:p>
          <a:p>
            <a:pPr algn="just"/>
            <a:endParaRPr lang="en-US" sz="1600" b="1" dirty="0"/>
          </a:p>
          <a:p>
            <a:pPr algn="just"/>
            <a:r>
              <a:rPr lang="en-US" sz="1600" b="1" dirty="0"/>
              <a:t>According to the arc definition of the degree of curve, it is the angle subtended at the centre by an arc of 30 m, </a:t>
            </a:r>
          </a:p>
          <a:p>
            <a:pPr algn="just"/>
            <a:endParaRPr lang="en-US" sz="1600" b="1" dirty="0"/>
          </a:p>
          <a:p>
            <a:pPr algn="just"/>
            <a:r>
              <a:rPr lang="en-US" sz="1600" b="1" dirty="0"/>
              <a:t>According to the chord definition of the degree of curve, it is the angle subtended at the centre by a chord of 30 m. </a:t>
            </a:r>
          </a:p>
          <a:p>
            <a:pPr algn="just"/>
            <a:endParaRPr lang="en-US" sz="1600" b="1" dirty="0"/>
          </a:p>
          <a:p>
            <a:pPr algn="just"/>
            <a:r>
              <a:rPr lang="en-US" sz="1600" b="1" dirty="0"/>
              <a:t>The arc definition is generally used in highway practice, and the chord definition in railway practiced. </a:t>
            </a:r>
          </a:p>
          <a:p>
            <a:pPr algn="just"/>
            <a:endParaRPr lang="en-US" sz="1600" b="1" dirty="0"/>
          </a:p>
          <a:p>
            <a:pPr algn="just"/>
            <a:r>
              <a:rPr lang="en-US" sz="1600" b="1" dirty="0"/>
              <a:t>The sharpness of the curve depends upon its radius. A sharp curve has a small radius. A flat curve has a large radius. The railway curves are generally flat, whereas the highway curves are relatively sharp. </a:t>
            </a:r>
          </a:p>
          <a:p>
            <a:pPr algn="just"/>
            <a:endParaRPr lang="en-US" sz="1600" b="1" dirty="0"/>
          </a:p>
          <a:p>
            <a:pPr algn="just"/>
            <a:r>
              <a:rPr lang="en-US" sz="1600" b="1" dirty="0"/>
              <a:t>The degree of curve is inversely proportional to the radius of curve. A sharp curve has a large degree of curve, whereas a flat curve has a small degree of curve. </a:t>
            </a:r>
          </a:p>
          <a:p>
            <a:pPr algn="just"/>
            <a:endParaRPr lang="en-US" sz="1600" b="1" dirty="0"/>
          </a:p>
          <a:p>
            <a:pPr algn="just"/>
            <a:r>
              <a:rPr lang="en-US" sz="1600" b="1" dirty="0"/>
              <a:t>To satisfy the requirements of safety at high speeds, the curve should be kept as flat as economically feasible. In other words, the radius of the curve should be as large as possible and the degree of curve as small as possible. </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14300" y="76200"/>
            <a:ext cx="8915400" cy="2303463"/>
          </a:xfrm>
          <a:prstGeom prst="rect">
            <a:avLst/>
          </a:prstGeom>
          <a:noFill/>
          <a:ln w="9525">
            <a:noFill/>
            <a:miter lim="800000"/>
            <a:headEnd/>
            <a:tailEnd/>
          </a:ln>
        </p:spPr>
        <p:txBody>
          <a:bodyPr>
            <a:spAutoFit/>
          </a:bodyPr>
          <a:lstStyle/>
          <a:p>
            <a:pPr algn="just"/>
            <a:r>
              <a:rPr lang="en-US" sz="1800" b="1" dirty="0">
                <a:solidFill>
                  <a:srgbClr val="FF3300"/>
                </a:solidFill>
              </a:rPr>
              <a:t>RELATIONSHIP BETWEEN RADIUS AND DEGREE OF CURVE</a:t>
            </a:r>
          </a:p>
          <a:p>
            <a:pPr algn="just"/>
            <a:r>
              <a:rPr lang="en-US" sz="1800" dirty="0"/>
              <a:t>	A relationship between the radius (R) of the curve and the degree (D) of the curve can be derived. The relationship will depend upon whether the arc definition or the chord definition is considered. </a:t>
            </a:r>
          </a:p>
          <a:p>
            <a:pPr algn="just"/>
            <a:endParaRPr lang="en-US" sz="1000" dirty="0"/>
          </a:p>
          <a:p>
            <a:pPr algn="just"/>
            <a:r>
              <a:rPr lang="en-US" sz="1800" dirty="0">
                <a:solidFill>
                  <a:srgbClr val="0000FF"/>
                </a:solidFill>
              </a:rPr>
              <a:t>Arc definition</a:t>
            </a:r>
            <a:r>
              <a:rPr lang="en-US" sz="1800" dirty="0"/>
              <a:t>:</a:t>
            </a:r>
          </a:p>
          <a:p>
            <a:pPr algn="just"/>
            <a:endParaRPr lang="en-US" sz="900" dirty="0"/>
          </a:p>
          <a:p>
            <a:pPr algn="just"/>
            <a:r>
              <a:rPr lang="en-US" sz="1800" dirty="0"/>
              <a:t>According to the arc definition, the degree of curve is equal to the angle subtended at the center by an arc of 30 m. </a:t>
            </a:r>
          </a:p>
        </p:txBody>
      </p:sp>
      <p:grpSp>
        <p:nvGrpSpPr>
          <p:cNvPr id="2" name="Group 48"/>
          <p:cNvGrpSpPr>
            <a:grpSpLocks/>
          </p:cNvGrpSpPr>
          <p:nvPr/>
        </p:nvGrpSpPr>
        <p:grpSpPr bwMode="auto">
          <a:xfrm>
            <a:off x="152400" y="2286000"/>
            <a:ext cx="3886201" cy="4298950"/>
            <a:chOff x="96" y="1440"/>
            <a:chExt cx="2448" cy="2708"/>
          </a:xfrm>
        </p:grpSpPr>
        <p:grpSp>
          <p:nvGrpSpPr>
            <p:cNvPr id="3" name="Group 11"/>
            <p:cNvGrpSpPr>
              <a:grpSpLocks/>
            </p:cNvGrpSpPr>
            <p:nvPr/>
          </p:nvGrpSpPr>
          <p:grpSpPr bwMode="auto">
            <a:xfrm>
              <a:off x="240" y="1629"/>
              <a:ext cx="2160" cy="2131"/>
              <a:chOff x="912" y="1805"/>
              <a:chExt cx="2160" cy="2131"/>
            </a:xfrm>
          </p:grpSpPr>
          <p:sp>
            <p:nvSpPr>
              <p:cNvPr id="3129" name="Arc 6"/>
              <p:cNvSpPr>
                <a:spLocks/>
              </p:cNvSpPr>
              <p:nvPr/>
            </p:nvSpPr>
            <p:spPr bwMode="auto">
              <a:xfrm rot="-1617027">
                <a:off x="988" y="1805"/>
                <a:ext cx="1944" cy="1296"/>
              </a:xfrm>
              <a:custGeom>
                <a:avLst/>
                <a:gdLst>
                  <a:gd name="T0" fmla="*/ 0 w 33644"/>
                  <a:gd name="T1" fmla="*/ 0 h 21600"/>
                  <a:gd name="T2" fmla="*/ 0 w 33644"/>
                  <a:gd name="T3" fmla="*/ 0 h 21600"/>
                  <a:gd name="T4" fmla="*/ 0 w 33644"/>
                  <a:gd name="T5" fmla="*/ 0 h 21600"/>
                  <a:gd name="T6" fmla="*/ 0 60000 65536"/>
                  <a:gd name="T7" fmla="*/ 0 60000 65536"/>
                  <a:gd name="T8" fmla="*/ 0 60000 65536"/>
                  <a:gd name="T9" fmla="*/ 0 w 33644"/>
                  <a:gd name="T10" fmla="*/ 0 h 21600"/>
                  <a:gd name="T11" fmla="*/ 33644 w 33644"/>
                  <a:gd name="T12" fmla="*/ 21600 h 21600"/>
                </a:gdLst>
                <a:ahLst/>
                <a:cxnLst>
                  <a:cxn ang="T6">
                    <a:pos x="T0" y="T1"/>
                  </a:cxn>
                  <a:cxn ang="T7">
                    <a:pos x="T2" y="T3"/>
                  </a:cxn>
                  <a:cxn ang="T8">
                    <a:pos x="T4" y="T5"/>
                  </a:cxn>
                </a:cxnLst>
                <a:rect l="T9" t="T10" r="T11" b="T12"/>
                <a:pathLst>
                  <a:path w="33644" h="21600" fill="none" extrusionOk="0">
                    <a:moveTo>
                      <a:pt x="-1" y="3708"/>
                    </a:moveTo>
                    <a:cubicBezTo>
                      <a:pt x="3573" y="1291"/>
                      <a:pt x="7788" y="-1"/>
                      <a:pt x="12102" y="-1"/>
                    </a:cubicBezTo>
                    <a:cubicBezTo>
                      <a:pt x="23418" y="-1"/>
                      <a:pt x="32816" y="8734"/>
                      <a:pt x="33644" y="20020"/>
                    </a:cubicBezTo>
                  </a:path>
                  <a:path w="33644" h="21600" stroke="0" extrusionOk="0">
                    <a:moveTo>
                      <a:pt x="-1" y="3708"/>
                    </a:moveTo>
                    <a:cubicBezTo>
                      <a:pt x="3573" y="1291"/>
                      <a:pt x="7788" y="-1"/>
                      <a:pt x="12102" y="-1"/>
                    </a:cubicBezTo>
                    <a:cubicBezTo>
                      <a:pt x="23418" y="-1"/>
                      <a:pt x="32816" y="8734"/>
                      <a:pt x="33644" y="20020"/>
                    </a:cubicBezTo>
                    <a:lnTo>
                      <a:pt x="12102" y="21600"/>
                    </a:lnTo>
                    <a:close/>
                  </a:path>
                </a:pathLst>
              </a:custGeom>
              <a:noFill/>
              <a:ln w="28575">
                <a:solidFill>
                  <a:schemeClr val="tx1"/>
                </a:solidFill>
                <a:round/>
                <a:headEnd/>
                <a:tailEnd/>
              </a:ln>
            </p:spPr>
            <p:txBody>
              <a:bodyPr wrap="none" anchor="ctr"/>
              <a:lstStyle/>
              <a:p>
                <a:endParaRPr lang="en-US"/>
              </a:p>
            </p:txBody>
          </p:sp>
          <p:sp>
            <p:nvSpPr>
              <p:cNvPr id="3130" name="Line 7"/>
              <p:cNvSpPr>
                <a:spLocks noChangeShapeType="1"/>
              </p:cNvSpPr>
              <p:nvPr/>
            </p:nvSpPr>
            <p:spPr bwMode="auto">
              <a:xfrm>
                <a:off x="912" y="2512"/>
                <a:ext cx="2160" cy="0"/>
              </a:xfrm>
              <a:prstGeom prst="line">
                <a:avLst/>
              </a:prstGeom>
              <a:noFill/>
              <a:ln w="28575">
                <a:solidFill>
                  <a:schemeClr val="tx1"/>
                </a:solidFill>
                <a:prstDash val="dash"/>
                <a:round/>
                <a:headEnd/>
                <a:tailEnd/>
              </a:ln>
            </p:spPr>
            <p:txBody>
              <a:bodyPr/>
              <a:lstStyle/>
              <a:p>
                <a:endParaRPr lang="en-US"/>
              </a:p>
            </p:txBody>
          </p:sp>
          <p:sp>
            <p:nvSpPr>
              <p:cNvPr id="3131" name="Line 9"/>
              <p:cNvSpPr>
                <a:spLocks noChangeShapeType="1"/>
              </p:cNvSpPr>
              <p:nvPr/>
            </p:nvSpPr>
            <p:spPr bwMode="auto">
              <a:xfrm>
                <a:off x="912" y="2496"/>
                <a:ext cx="1104" cy="1440"/>
              </a:xfrm>
              <a:prstGeom prst="line">
                <a:avLst/>
              </a:prstGeom>
              <a:noFill/>
              <a:ln w="28575">
                <a:solidFill>
                  <a:schemeClr val="tx1"/>
                </a:solidFill>
                <a:round/>
                <a:headEnd/>
                <a:tailEnd/>
              </a:ln>
            </p:spPr>
            <p:txBody>
              <a:bodyPr/>
              <a:lstStyle/>
              <a:p>
                <a:endParaRPr lang="en-US"/>
              </a:p>
            </p:txBody>
          </p:sp>
          <p:sp>
            <p:nvSpPr>
              <p:cNvPr id="3132" name="Line 10"/>
              <p:cNvSpPr>
                <a:spLocks noChangeShapeType="1"/>
              </p:cNvSpPr>
              <p:nvPr/>
            </p:nvSpPr>
            <p:spPr bwMode="auto">
              <a:xfrm flipV="1">
                <a:off x="2016" y="2496"/>
                <a:ext cx="1056" cy="1440"/>
              </a:xfrm>
              <a:prstGeom prst="line">
                <a:avLst/>
              </a:prstGeom>
              <a:noFill/>
              <a:ln w="28575">
                <a:solidFill>
                  <a:schemeClr val="tx1"/>
                </a:solidFill>
                <a:round/>
                <a:headEnd/>
                <a:tailEnd/>
              </a:ln>
            </p:spPr>
            <p:txBody>
              <a:bodyPr/>
              <a:lstStyle/>
              <a:p>
                <a:endParaRPr lang="en-US"/>
              </a:p>
            </p:txBody>
          </p:sp>
        </p:grpSp>
        <p:sp>
          <p:nvSpPr>
            <p:cNvPr id="3112" name="Arc 12"/>
            <p:cNvSpPr>
              <a:spLocks/>
            </p:cNvSpPr>
            <p:nvPr/>
          </p:nvSpPr>
          <p:spPr bwMode="auto">
            <a:xfrm rot="10665491" flipV="1">
              <a:off x="151" y="1584"/>
              <a:ext cx="1208" cy="712"/>
            </a:xfrm>
            <a:custGeom>
              <a:avLst/>
              <a:gdLst>
                <a:gd name="T0" fmla="*/ 0 w 21345"/>
                <a:gd name="T1" fmla="*/ 0 h 21281"/>
                <a:gd name="T2" fmla="*/ 0 w 21345"/>
                <a:gd name="T3" fmla="*/ 0 h 21281"/>
                <a:gd name="T4" fmla="*/ 0 w 21345"/>
                <a:gd name="T5" fmla="*/ 0 h 21281"/>
                <a:gd name="T6" fmla="*/ 0 60000 65536"/>
                <a:gd name="T7" fmla="*/ 0 60000 65536"/>
                <a:gd name="T8" fmla="*/ 0 60000 65536"/>
                <a:gd name="T9" fmla="*/ 0 w 21345"/>
                <a:gd name="T10" fmla="*/ 0 h 21281"/>
                <a:gd name="T11" fmla="*/ 21345 w 21345"/>
                <a:gd name="T12" fmla="*/ 21281 h 21281"/>
              </a:gdLst>
              <a:ahLst/>
              <a:cxnLst>
                <a:cxn ang="T6">
                  <a:pos x="T0" y="T1"/>
                </a:cxn>
                <a:cxn ang="T7">
                  <a:pos x="T2" y="T3"/>
                </a:cxn>
                <a:cxn ang="T8">
                  <a:pos x="T4" y="T5"/>
                </a:cxn>
              </a:cxnLst>
              <a:rect l="T9" t="T10" r="T11" b="T12"/>
              <a:pathLst>
                <a:path w="21345" h="21281" fill="none" extrusionOk="0">
                  <a:moveTo>
                    <a:pt x="3698" y="-1"/>
                  </a:moveTo>
                  <a:cubicBezTo>
                    <a:pt x="12825" y="1585"/>
                    <a:pt x="19924" y="8815"/>
                    <a:pt x="21344" y="17970"/>
                  </a:cubicBezTo>
                </a:path>
                <a:path w="21345" h="21281" stroke="0" extrusionOk="0">
                  <a:moveTo>
                    <a:pt x="3698" y="-1"/>
                  </a:moveTo>
                  <a:cubicBezTo>
                    <a:pt x="12825" y="1585"/>
                    <a:pt x="19924" y="8815"/>
                    <a:pt x="21344" y="17970"/>
                  </a:cubicBezTo>
                  <a:lnTo>
                    <a:pt x="0" y="21281"/>
                  </a:lnTo>
                  <a:close/>
                </a:path>
              </a:pathLst>
            </a:custGeom>
            <a:noFill/>
            <a:ln w="9525">
              <a:solidFill>
                <a:schemeClr val="tx1"/>
              </a:solidFill>
              <a:round/>
              <a:headEnd/>
              <a:tailEnd type="triangle" w="med" len="med"/>
            </a:ln>
          </p:spPr>
          <p:txBody>
            <a:bodyPr wrap="none" anchor="ctr"/>
            <a:lstStyle/>
            <a:p>
              <a:endParaRPr lang="en-US"/>
            </a:p>
          </p:txBody>
        </p:sp>
        <p:sp>
          <p:nvSpPr>
            <p:cNvPr id="3113" name="Line 13"/>
            <p:cNvSpPr>
              <a:spLocks noChangeShapeType="1"/>
            </p:cNvSpPr>
            <p:nvPr/>
          </p:nvSpPr>
          <p:spPr bwMode="auto">
            <a:xfrm flipH="1" flipV="1">
              <a:off x="96" y="2128"/>
              <a:ext cx="144" cy="192"/>
            </a:xfrm>
            <a:prstGeom prst="line">
              <a:avLst/>
            </a:prstGeom>
            <a:noFill/>
            <a:ln w="9525">
              <a:solidFill>
                <a:schemeClr val="tx1"/>
              </a:solidFill>
              <a:round/>
              <a:headEnd/>
              <a:tailEnd/>
            </a:ln>
          </p:spPr>
          <p:txBody>
            <a:bodyPr/>
            <a:lstStyle/>
            <a:p>
              <a:endParaRPr lang="en-US"/>
            </a:p>
          </p:txBody>
        </p:sp>
        <p:sp>
          <p:nvSpPr>
            <p:cNvPr id="3114" name="Arc 14"/>
            <p:cNvSpPr>
              <a:spLocks/>
            </p:cNvSpPr>
            <p:nvPr/>
          </p:nvSpPr>
          <p:spPr bwMode="auto">
            <a:xfrm rot="419310">
              <a:off x="1487" y="1603"/>
              <a:ext cx="1056" cy="576"/>
            </a:xfrm>
            <a:custGeom>
              <a:avLst/>
              <a:gdLst>
                <a:gd name="T0" fmla="*/ 0 w 21481"/>
                <a:gd name="T1" fmla="*/ 0 h 21600"/>
                <a:gd name="T2" fmla="*/ 0 w 21481"/>
                <a:gd name="T3" fmla="*/ 0 h 21600"/>
                <a:gd name="T4" fmla="*/ 0 w 21481"/>
                <a:gd name="T5" fmla="*/ 0 h 21600"/>
                <a:gd name="T6" fmla="*/ 0 60000 65536"/>
                <a:gd name="T7" fmla="*/ 0 60000 65536"/>
                <a:gd name="T8" fmla="*/ 0 60000 65536"/>
                <a:gd name="T9" fmla="*/ 0 w 21481"/>
                <a:gd name="T10" fmla="*/ 0 h 21600"/>
                <a:gd name="T11" fmla="*/ 21481 w 21481"/>
                <a:gd name="T12" fmla="*/ 21600 h 21600"/>
              </a:gdLst>
              <a:ahLst/>
              <a:cxnLst>
                <a:cxn ang="T6">
                  <a:pos x="T0" y="T1"/>
                </a:cxn>
                <a:cxn ang="T7">
                  <a:pos x="T2" y="T3"/>
                </a:cxn>
                <a:cxn ang="T8">
                  <a:pos x="T4" y="T5"/>
                </a:cxn>
              </a:cxnLst>
              <a:rect l="T9" t="T10" r="T11" b="T12"/>
              <a:pathLst>
                <a:path w="21481" h="21600" fill="none" extrusionOk="0">
                  <a:moveTo>
                    <a:pt x="0" y="-1"/>
                  </a:moveTo>
                  <a:cubicBezTo>
                    <a:pt x="11054" y="-1"/>
                    <a:pt x="20324" y="8345"/>
                    <a:pt x="21481" y="19338"/>
                  </a:cubicBezTo>
                </a:path>
                <a:path w="21481" h="21600" stroke="0" extrusionOk="0">
                  <a:moveTo>
                    <a:pt x="0" y="-1"/>
                  </a:moveTo>
                  <a:cubicBezTo>
                    <a:pt x="11054" y="-1"/>
                    <a:pt x="20324" y="8345"/>
                    <a:pt x="21481" y="19338"/>
                  </a:cubicBezTo>
                  <a:lnTo>
                    <a:pt x="0" y="21600"/>
                  </a:lnTo>
                  <a:close/>
                </a:path>
              </a:pathLst>
            </a:custGeom>
            <a:noFill/>
            <a:ln w="9525">
              <a:solidFill>
                <a:schemeClr val="tx1"/>
              </a:solidFill>
              <a:round/>
              <a:headEnd/>
              <a:tailEnd type="triangle" w="med" len="med"/>
            </a:ln>
          </p:spPr>
          <p:txBody>
            <a:bodyPr wrap="none" anchor="ctr"/>
            <a:lstStyle/>
            <a:p>
              <a:endParaRPr lang="en-US"/>
            </a:p>
          </p:txBody>
        </p:sp>
        <p:sp>
          <p:nvSpPr>
            <p:cNvPr id="3115" name="Line 15"/>
            <p:cNvSpPr>
              <a:spLocks noChangeShapeType="1"/>
            </p:cNvSpPr>
            <p:nvPr/>
          </p:nvSpPr>
          <p:spPr bwMode="auto">
            <a:xfrm flipV="1">
              <a:off x="2400" y="2176"/>
              <a:ext cx="96" cy="144"/>
            </a:xfrm>
            <a:prstGeom prst="line">
              <a:avLst/>
            </a:prstGeom>
            <a:noFill/>
            <a:ln w="9525">
              <a:solidFill>
                <a:schemeClr val="tx1"/>
              </a:solidFill>
              <a:round/>
              <a:headEnd/>
              <a:tailEnd/>
            </a:ln>
          </p:spPr>
          <p:txBody>
            <a:bodyPr/>
            <a:lstStyle/>
            <a:p>
              <a:endParaRPr lang="en-US"/>
            </a:p>
          </p:txBody>
        </p:sp>
        <p:sp>
          <p:nvSpPr>
            <p:cNvPr id="3116" name="Rectangle 17"/>
            <p:cNvSpPr>
              <a:spLocks noChangeArrowheads="1"/>
            </p:cNvSpPr>
            <p:nvPr/>
          </p:nvSpPr>
          <p:spPr bwMode="auto">
            <a:xfrm>
              <a:off x="1104" y="1440"/>
              <a:ext cx="444" cy="212"/>
            </a:xfrm>
            <a:prstGeom prst="rect">
              <a:avLst/>
            </a:prstGeom>
            <a:noFill/>
            <a:ln w="9525">
              <a:noFill/>
              <a:miter lim="800000"/>
              <a:headEnd/>
              <a:tailEnd/>
            </a:ln>
          </p:spPr>
          <p:txBody>
            <a:bodyPr wrap="none">
              <a:spAutoFit/>
            </a:bodyPr>
            <a:lstStyle/>
            <a:p>
              <a:pPr>
                <a:spcBef>
                  <a:spcPct val="30000"/>
                </a:spcBef>
              </a:pPr>
              <a:r>
                <a:rPr lang="en-US" sz="1600"/>
                <a:t> 30 m</a:t>
              </a:r>
            </a:p>
          </p:txBody>
        </p:sp>
        <p:sp>
          <p:nvSpPr>
            <p:cNvPr id="3117" name="Arc 18"/>
            <p:cNvSpPr>
              <a:spLocks/>
            </p:cNvSpPr>
            <p:nvPr/>
          </p:nvSpPr>
          <p:spPr bwMode="auto">
            <a:xfrm rot="-1539697">
              <a:off x="1129" y="3345"/>
              <a:ext cx="383" cy="239"/>
            </a:xfrm>
            <a:custGeom>
              <a:avLst/>
              <a:gdLst>
                <a:gd name="T0" fmla="*/ 0 w 21578"/>
                <a:gd name="T1" fmla="*/ 0 h 21575"/>
                <a:gd name="T2" fmla="*/ 0 w 21578"/>
                <a:gd name="T3" fmla="*/ 0 h 21575"/>
                <a:gd name="T4" fmla="*/ 0 w 21578"/>
                <a:gd name="T5" fmla="*/ 0 h 21575"/>
                <a:gd name="T6" fmla="*/ 0 60000 65536"/>
                <a:gd name="T7" fmla="*/ 0 60000 65536"/>
                <a:gd name="T8" fmla="*/ 0 60000 65536"/>
                <a:gd name="T9" fmla="*/ 0 w 21578"/>
                <a:gd name="T10" fmla="*/ 0 h 21575"/>
                <a:gd name="T11" fmla="*/ 21578 w 21578"/>
                <a:gd name="T12" fmla="*/ 21575 h 21575"/>
              </a:gdLst>
              <a:ahLst/>
              <a:cxnLst>
                <a:cxn ang="T6">
                  <a:pos x="T0" y="T1"/>
                </a:cxn>
                <a:cxn ang="T7">
                  <a:pos x="T2" y="T3"/>
                </a:cxn>
                <a:cxn ang="T8">
                  <a:pos x="T4" y="T5"/>
                </a:cxn>
              </a:cxnLst>
              <a:rect l="T9" t="T10" r="T11" b="T12"/>
              <a:pathLst>
                <a:path w="21578" h="21575" fill="none" extrusionOk="0">
                  <a:moveTo>
                    <a:pt x="1041" y="0"/>
                  </a:moveTo>
                  <a:cubicBezTo>
                    <a:pt x="12180" y="538"/>
                    <a:pt x="21078" y="9466"/>
                    <a:pt x="21578" y="20606"/>
                  </a:cubicBezTo>
                </a:path>
                <a:path w="21578" h="21575" stroke="0" extrusionOk="0">
                  <a:moveTo>
                    <a:pt x="1041" y="0"/>
                  </a:moveTo>
                  <a:cubicBezTo>
                    <a:pt x="12180" y="538"/>
                    <a:pt x="21078" y="9466"/>
                    <a:pt x="21578" y="20606"/>
                  </a:cubicBezTo>
                  <a:lnTo>
                    <a:pt x="0" y="21575"/>
                  </a:lnTo>
                  <a:close/>
                </a:path>
              </a:pathLst>
            </a:custGeom>
            <a:noFill/>
            <a:ln w="28575">
              <a:solidFill>
                <a:schemeClr val="tx1"/>
              </a:solidFill>
              <a:round/>
              <a:headEnd/>
              <a:tailEnd/>
            </a:ln>
          </p:spPr>
          <p:txBody>
            <a:bodyPr wrap="none" anchor="ctr"/>
            <a:lstStyle/>
            <a:p>
              <a:endParaRPr lang="en-US"/>
            </a:p>
          </p:txBody>
        </p:sp>
        <p:sp>
          <p:nvSpPr>
            <p:cNvPr id="3118" name="Rectangle 20"/>
            <p:cNvSpPr>
              <a:spLocks noChangeArrowheads="1"/>
            </p:cNvSpPr>
            <p:nvPr/>
          </p:nvSpPr>
          <p:spPr bwMode="auto">
            <a:xfrm>
              <a:off x="1288" y="3696"/>
              <a:ext cx="216" cy="212"/>
            </a:xfrm>
            <a:prstGeom prst="rect">
              <a:avLst/>
            </a:prstGeom>
            <a:noFill/>
            <a:ln w="9525">
              <a:noFill/>
              <a:miter lim="800000"/>
              <a:headEnd/>
              <a:tailEnd/>
            </a:ln>
          </p:spPr>
          <p:txBody>
            <a:bodyPr wrap="none">
              <a:spAutoFit/>
            </a:bodyPr>
            <a:lstStyle/>
            <a:p>
              <a:pPr>
                <a:spcBef>
                  <a:spcPct val="30000"/>
                </a:spcBef>
              </a:pPr>
              <a:r>
                <a:rPr lang="en-US" sz="1600"/>
                <a:t>O</a:t>
              </a:r>
            </a:p>
          </p:txBody>
        </p:sp>
        <p:sp>
          <p:nvSpPr>
            <p:cNvPr id="3119" name="Rectangle 21"/>
            <p:cNvSpPr>
              <a:spLocks noChangeArrowheads="1"/>
            </p:cNvSpPr>
            <p:nvPr/>
          </p:nvSpPr>
          <p:spPr bwMode="auto">
            <a:xfrm>
              <a:off x="568" y="2880"/>
              <a:ext cx="197" cy="192"/>
            </a:xfrm>
            <a:prstGeom prst="rect">
              <a:avLst/>
            </a:prstGeom>
            <a:noFill/>
            <a:ln w="9525">
              <a:noFill/>
              <a:miter lim="800000"/>
              <a:headEnd/>
              <a:tailEnd/>
            </a:ln>
          </p:spPr>
          <p:txBody>
            <a:bodyPr wrap="none">
              <a:spAutoFit/>
            </a:bodyPr>
            <a:lstStyle/>
            <a:p>
              <a:r>
                <a:rPr lang="en-US" sz="1400"/>
                <a:t>R</a:t>
              </a:r>
            </a:p>
          </p:txBody>
        </p:sp>
        <p:sp>
          <p:nvSpPr>
            <p:cNvPr id="3120" name="Rectangle 22"/>
            <p:cNvSpPr>
              <a:spLocks noChangeArrowheads="1"/>
            </p:cNvSpPr>
            <p:nvPr/>
          </p:nvSpPr>
          <p:spPr bwMode="auto">
            <a:xfrm>
              <a:off x="1896" y="2912"/>
              <a:ext cx="197" cy="192"/>
            </a:xfrm>
            <a:prstGeom prst="rect">
              <a:avLst/>
            </a:prstGeom>
            <a:noFill/>
            <a:ln w="9525">
              <a:noFill/>
              <a:miter lim="800000"/>
              <a:headEnd/>
              <a:tailEnd/>
            </a:ln>
          </p:spPr>
          <p:txBody>
            <a:bodyPr wrap="none">
              <a:spAutoFit/>
            </a:bodyPr>
            <a:lstStyle/>
            <a:p>
              <a:r>
                <a:rPr lang="en-US" sz="1400"/>
                <a:t>R</a:t>
              </a:r>
            </a:p>
          </p:txBody>
        </p:sp>
        <p:sp>
          <p:nvSpPr>
            <p:cNvPr id="3121" name="Rectangle 23"/>
            <p:cNvSpPr>
              <a:spLocks noChangeArrowheads="1"/>
            </p:cNvSpPr>
            <p:nvPr/>
          </p:nvSpPr>
          <p:spPr bwMode="auto">
            <a:xfrm>
              <a:off x="1192" y="3168"/>
              <a:ext cx="257" cy="212"/>
            </a:xfrm>
            <a:prstGeom prst="rect">
              <a:avLst/>
            </a:prstGeom>
            <a:noFill/>
            <a:ln w="9525">
              <a:noFill/>
              <a:miter lim="800000"/>
              <a:headEnd/>
              <a:tailEnd/>
            </a:ln>
          </p:spPr>
          <p:txBody>
            <a:bodyPr>
              <a:spAutoFit/>
            </a:bodyPr>
            <a:lstStyle/>
            <a:p>
              <a:r>
                <a:rPr lang="en-US" sz="1600"/>
                <a:t>D</a:t>
              </a:r>
              <a:r>
                <a:rPr lang="en-US" sz="1600" baseline="-25000"/>
                <a:t>a</a:t>
              </a:r>
            </a:p>
          </p:txBody>
        </p:sp>
        <p:grpSp>
          <p:nvGrpSpPr>
            <p:cNvPr id="4" name="Group 30"/>
            <p:cNvGrpSpPr>
              <a:grpSpLocks/>
            </p:cNvGrpSpPr>
            <p:nvPr/>
          </p:nvGrpSpPr>
          <p:grpSpPr bwMode="auto">
            <a:xfrm>
              <a:off x="288" y="3744"/>
              <a:ext cx="2256" cy="404"/>
              <a:chOff x="2928" y="1440"/>
              <a:chExt cx="2256" cy="404"/>
            </a:xfrm>
          </p:grpSpPr>
          <p:grpSp>
            <p:nvGrpSpPr>
              <p:cNvPr id="5" name="Group 27"/>
              <p:cNvGrpSpPr>
                <a:grpSpLocks/>
              </p:cNvGrpSpPr>
              <p:nvPr/>
            </p:nvGrpSpPr>
            <p:grpSpPr bwMode="auto">
              <a:xfrm>
                <a:off x="2928" y="1440"/>
                <a:ext cx="1536" cy="404"/>
                <a:chOff x="2928" y="1440"/>
                <a:chExt cx="1536" cy="404"/>
              </a:xfrm>
            </p:grpSpPr>
            <p:sp>
              <p:nvSpPr>
                <p:cNvPr id="3126" name="Rectangle 24"/>
                <p:cNvSpPr>
                  <a:spLocks noChangeArrowheads="1"/>
                </p:cNvSpPr>
                <p:nvPr/>
              </p:nvSpPr>
              <p:spPr bwMode="auto">
                <a:xfrm>
                  <a:off x="2928" y="1584"/>
                  <a:ext cx="1536" cy="231"/>
                </a:xfrm>
                <a:prstGeom prst="rect">
                  <a:avLst/>
                </a:prstGeom>
                <a:solidFill>
                  <a:schemeClr val="accent1"/>
                </a:solidFill>
                <a:ln w="9525">
                  <a:noFill/>
                  <a:miter lim="800000"/>
                  <a:headEnd/>
                  <a:tailEnd/>
                </a:ln>
              </p:spPr>
              <p:txBody>
                <a:bodyPr>
                  <a:spAutoFit/>
                </a:bodyPr>
                <a:lstStyle/>
                <a:p>
                  <a:pPr>
                    <a:spcBef>
                      <a:spcPct val="30000"/>
                    </a:spcBef>
                  </a:pPr>
                  <a:r>
                    <a:rPr lang="en-US" sz="1800" dirty="0" err="1">
                      <a:solidFill>
                        <a:srgbClr val="0000FF"/>
                      </a:solidFill>
                    </a:rPr>
                    <a:t>D</a:t>
                  </a:r>
                  <a:r>
                    <a:rPr lang="en-US" sz="1800" baseline="-25000" dirty="0" err="1">
                      <a:solidFill>
                        <a:srgbClr val="0000FF"/>
                      </a:solidFill>
                    </a:rPr>
                    <a:t>a</a:t>
                  </a:r>
                  <a:r>
                    <a:rPr lang="en-US" sz="1800" dirty="0">
                      <a:solidFill>
                        <a:srgbClr val="0000FF"/>
                      </a:solidFill>
                    </a:rPr>
                    <a:t> =               x 30 = </a:t>
                  </a:r>
                </a:p>
              </p:txBody>
            </p:sp>
            <p:sp>
              <p:nvSpPr>
                <p:cNvPr id="3127" name="Rectangle 25"/>
                <p:cNvSpPr>
                  <a:spLocks noChangeArrowheads="1"/>
                </p:cNvSpPr>
                <p:nvPr/>
              </p:nvSpPr>
              <p:spPr bwMode="auto">
                <a:xfrm>
                  <a:off x="3264" y="1440"/>
                  <a:ext cx="464" cy="404"/>
                </a:xfrm>
                <a:prstGeom prst="rect">
                  <a:avLst/>
                </a:prstGeom>
                <a:solidFill>
                  <a:schemeClr val="accent1"/>
                </a:solidFill>
                <a:ln w="9525">
                  <a:noFill/>
                  <a:miter lim="800000"/>
                  <a:headEnd/>
                  <a:tailEnd/>
                </a:ln>
              </p:spPr>
              <p:txBody>
                <a:bodyPr wrap="square">
                  <a:spAutoFit/>
                </a:bodyPr>
                <a:lstStyle/>
                <a:p>
                  <a:r>
                    <a:rPr lang="en-US" sz="1800" dirty="0">
                      <a:solidFill>
                        <a:srgbClr val="0000FF"/>
                      </a:solidFill>
                    </a:rPr>
                    <a:t>360</a:t>
                  </a:r>
                  <a:r>
                    <a:rPr lang="en-US" sz="1800" baseline="30000" dirty="0">
                      <a:solidFill>
                        <a:srgbClr val="0000FF"/>
                      </a:solidFill>
                    </a:rPr>
                    <a:t>0</a:t>
                  </a:r>
                  <a:r>
                    <a:rPr lang="en-US" sz="1800" dirty="0">
                      <a:solidFill>
                        <a:srgbClr val="0000FF"/>
                      </a:solidFill>
                    </a:rPr>
                    <a:t>  </a:t>
                  </a:r>
                </a:p>
                <a:p>
                  <a:r>
                    <a:rPr lang="en-US" sz="1800" dirty="0">
                      <a:solidFill>
                        <a:srgbClr val="0000FF"/>
                      </a:solidFill>
                    </a:rPr>
                    <a:t>2</a:t>
                  </a:r>
                  <a:r>
                    <a:rPr lang="el-GR" sz="1800" dirty="0">
                      <a:solidFill>
                        <a:srgbClr val="0000FF"/>
                      </a:solidFill>
                    </a:rPr>
                    <a:t>Π</a:t>
                  </a:r>
                  <a:r>
                    <a:rPr lang="en-US" sz="1800" dirty="0">
                      <a:solidFill>
                        <a:srgbClr val="0000FF"/>
                      </a:solidFill>
                    </a:rPr>
                    <a:t>R</a:t>
                  </a:r>
                  <a:endParaRPr lang="el-GR" sz="1800" dirty="0">
                    <a:solidFill>
                      <a:srgbClr val="0000FF"/>
                    </a:solidFill>
                  </a:endParaRPr>
                </a:p>
              </p:txBody>
            </p:sp>
            <p:sp>
              <p:nvSpPr>
                <p:cNvPr id="3128" name="Line 26"/>
                <p:cNvSpPr>
                  <a:spLocks noChangeShapeType="1"/>
                </p:cNvSpPr>
                <p:nvPr/>
              </p:nvSpPr>
              <p:spPr bwMode="auto">
                <a:xfrm flipV="1">
                  <a:off x="3360" y="1675"/>
                  <a:ext cx="336" cy="29"/>
                </a:xfrm>
                <a:prstGeom prst="line">
                  <a:avLst/>
                </a:prstGeom>
                <a:noFill/>
                <a:ln w="28575">
                  <a:solidFill>
                    <a:schemeClr val="tx1"/>
                  </a:solidFill>
                  <a:round/>
                  <a:headEnd/>
                  <a:tailEnd/>
                </a:ln>
              </p:spPr>
              <p:txBody>
                <a:bodyPr/>
                <a:lstStyle/>
                <a:p>
                  <a:r>
                    <a:rPr lang="en-US" dirty="0" smtClean="0"/>
                    <a:t>    </a:t>
                  </a:r>
                  <a:endParaRPr lang="en-US" dirty="0"/>
                </a:p>
              </p:txBody>
            </p:sp>
          </p:grpSp>
          <p:sp>
            <p:nvSpPr>
              <p:cNvPr id="3124" name="Rectangle 28"/>
              <p:cNvSpPr>
                <a:spLocks noChangeArrowheads="1"/>
              </p:cNvSpPr>
              <p:nvPr/>
            </p:nvSpPr>
            <p:spPr bwMode="auto">
              <a:xfrm>
                <a:off x="4512" y="1440"/>
                <a:ext cx="672" cy="404"/>
              </a:xfrm>
              <a:prstGeom prst="rect">
                <a:avLst/>
              </a:prstGeom>
              <a:solidFill>
                <a:schemeClr val="accent1"/>
              </a:solidFill>
              <a:ln w="9525">
                <a:noFill/>
                <a:miter lim="800000"/>
                <a:headEnd/>
                <a:tailEnd/>
              </a:ln>
            </p:spPr>
            <p:txBody>
              <a:bodyPr>
                <a:spAutoFit/>
              </a:bodyPr>
              <a:lstStyle/>
              <a:p>
                <a:r>
                  <a:rPr lang="en-US" sz="1800" dirty="0">
                    <a:solidFill>
                      <a:srgbClr val="FF3300"/>
                    </a:solidFill>
                  </a:rPr>
                  <a:t>1718.87</a:t>
                </a:r>
              </a:p>
              <a:p>
                <a:r>
                  <a:rPr lang="en-US" sz="1800" dirty="0">
                    <a:solidFill>
                      <a:srgbClr val="FF3300"/>
                    </a:solidFill>
                  </a:rPr>
                  <a:t>      R</a:t>
                </a:r>
                <a:endParaRPr lang="el-GR" sz="1800" dirty="0">
                  <a:solidFill>
                    <a:srgbClr val="FF3300"/>
                  </a:solidFill>
                </a:endParaRPr>
              </a:p>
            </p:txBody>
          </p:sp>
          <p:sp>
            <p:nvSpPr>
              <p:cNvPr id="3125" name="Line 29"/>
              <p:cNvSpPr>
                <a:spLocks noChangeShapeType="1"/>
              </p:cNvSpPr>
              <p:nvPr/>
            </p:nvSpPr>
            <p:spPr bwMode="auto">
              <a:xfrm>
                <a:off x="4560" y="1632"/>
                <a:ext cx="528" cy="0"/>
              </a:xfrm>
              <a:prstGeom prst="line">
                <a:avLst/>
              </a:prstGeom>
              <a:noFill/>
              <a:ln w="28575">
                <a:solidFill>
                  <a:schemeClr val="tx1"/>
                </a:solidFill>
                <a:round/>
                <a:headEnd/>
                <a:tailEnd/>
              </a:ln>
            </p:spPr>
            <p:txBody>
              <a:bodyPr/>
              <a:lstStyle/>
              <a:p>
                <a:endParaRPr lang="en-US"/>
              </a:p>
            </p:txBody>
          </p:sp>
        </p:grpSp>
      </p:grpSp>
      <p:sp>
        <p:nvSpPr>
          <p:cNvPr id="3076" name="Rectangle 37"/>
          <p:cNvSpPr>
            <a:spLocks noChangeArrowheads="1"/>
          </p:cNvSpPr>
          <p:nvPr/>
        </p:nvSpPr>
        <p:spPr bwMode="auto">
          <a:xfrm>
            <a:off x="4572000" y="2543175"/>
            <a:ext cx="4572000" cy="1190625"/>
          </a:xfrm>
          <a:prstGeom prst="rect">
            <a:avLst/>
          </a:prstGeom>
          <a:noFill/>
          <a:ln w="9525">
            <a:noFill/>
            <a:miter lim="800000"/>
            <a:headEnd/>
            <a:tailEnd/>
          </a:ln>
        </p:spPr>
        <p:txBody>
          <a:bodyPr>
            <a:spAutoFit/>
          </a:bodyPr>
          <a:lstStyle/>
          <a:p>
            <a:pPr algn="just">
              <a:spcBef>
                <a:spcPct val="50000"/>
              </a:spcBef>
            </a:pPr>
            <a:r>
              <a:rPr lang="en-US" sz="1800">
                <a:solidFill>
                  <a:srgbClr val="0000FF"/>
                </a:solidFill>
              </a:rPr>
              <a:t>Chord Definition</a:t>
            </a:r>
            <a:r>
              <a:rPr lang="en-US" sz="1800"/>
              <a:t>: According to the chord definition, the degree of curve is equal to the angle subtended at the centre by a chord of length 30 m. </a:t>
            </a:r>
            <a:endParaRPr lang="el-GR" sz="1200">
              <a:cs typeface="Arial" charset="0"/>
            </a:endParaRPr>
          </a:p>
        </p:txBody>
      </p:sp>
      <p:grpSp>
        <p:nvGrpSpPr>
          <p:cNvPr id="6" name="Group 49"/>
          <p:cNvGrpSpPr>
            <a:grpSpLocks/>
          </p:cNvGrpSpPr>
          <p:nvPr/>
        </p:nvGrpSpPr>
        <p:grpSpPr bwMode="auto">
          <a:xfrm>
            <a:off x="4495800" y="3733800"/>
            <a:ext cx="2127250" cy="2511425"/>
            <a:chOff x="3476" y="2450"/>
            <a:chExt cx="1340" cy="1582"/>
          </a:xfrm>
        </p:grpSpPr>
        <p:grpSp>
          <p:nvGrpSpPr>
            <p:cNvPr id="7" name="Group 36"/>
            <p:cNvGrpSpPr>
              <a:grpSpLocks/>
            </p:cNvGrpSpPr>
            <p:nvPr/>
          </p:nvGrpSpPr>
          <p:grpSpPr bwMode="auto">
            <a:xfrm>
              <a:off x="3476" y="2450"/>
              <a:ext cx="1324" cy="1582"/>
              <a:chOff x="3476" y="1825"/>
              <a:chExt cx="1324" cy="1582"/>
            </a:xfrm>
          </p:grpSpPr>
          <p:sp>
            <p:nvSpPr>
              <p:cNvPr id="3107" name="Arc 32"/>
              <p:cNvSpPr>
                <a:spLocks/>
              </p:cNvSpPr>
              <p:nvPr/>
            </p:nvSpPr>
            <p:spPr bwMode="auto">
              <a:xfrm rot="-4326174">
                <a:off x="3266" y="2035"/>
                <a:ext cx="1582" cy="1161"/>
              </a:xfrm>
              <a:custGeom>
                <a:avLst/>
                <a:gdLst>
                  <a:gd name="T0" fmla="*/ 0 w 21600"/>
                  <a:gd name="T1" fmla="*/ 0 h 23840"/>
                  <a:gd name="T2" fmla="*/ 1 w 21600"/>
                  <a:gd name="T3" fmla="*/ 0 h 23840"/>
                  <a:gd name="T4" fmla="*/ 0 w 21600"/>
                  <a:gd name="T5" fmla="*/ 0 h 23840"/>
                  <a:gd name="T6" fmla="*/ 0 60000 65536"/>
                  <a:gd name="T7" fmla="*/ 0 60000 65536"/>
                  <a:gd name="T8" fmla="*/ 0 60000 65536"/>
                  <a:gd name="T9" fmla="*/ 0 w 21600"/>
                  <a:gd name="T10" fmla="*/ 0 h 23840"/>
                  <a:gd name="T11" fmla="*/ 21600 w 21600"/>
                  <a:gd name="T12" fmla="*/ 23840 h 23840"/>
                </a:gdLst>
                <a:ahLst/>
                <a:cxnLst>
                  <a:cxn ang="T6">
                    <a:pos x="T0" y="T1"/>
                  </a:cxn>
                  <a:cxn ang="T7">
                    <a:pos x="T2" y="T3"/>
                  </a:cxn>
                  <a:cxn ang="T8">
                    <a:pos x="T4" y="T5"/>
                  </a:cxn>
                </a:cxnLst>
                <a:rect l="T9" t="T10" r="T11" b="T12"/>
                <a:pathLst>
                  <a:path w="21600" h="23840" fill="none" extrusionOk="0">
                    <a:moveTo>
                      <a:pt x="14951" y="0"/>
                    </a:moveTo>
                    <a:cubicBezTo>
                      <a:pt x="19198" y="4073"/>
                      <a:pt x="21600" y="9704"/>
                      <a:pt x="21600" y="15589"/>
                    </a:cubicBezTo>
                    <a:cubicBezTo>
                      <a:pt x="21600" y="18420"/>
                      <a:pt x="21043" y="21223"/>
                      <a:pt x="19961" y="23839"/>
                    </a:cubicBezTo>
                  </a:path>
                  <a:path w="21600" h="23840" stroke="0" extrusionOk="0">
                    <a:moveTo>
                      <a:pt x="14951" y="0"/>
                    </a:moveTo>
                    <a:cubicBezTo>
                      <a:pt x="19198" y="4073"/>
                      <a:pt x="21600" y="9704"/>
                      <a:pt x="21600" y="15589"/>
                    </a:cubicBezTo>
                    <a:cubicBezTo>
                      <a:pt x="21600" y="18420"/>
                      <a:pt x="21043" y="21223"/>
                      <a:pt x="19961" y="23839"/>
                    </a:cubicBezTo>
                    <a:lnTo>
                      <a:pt x="0" y="15589"/>
                    </a:lnTo>
                    <a:close/>
                  </a:path>
                </a:pathLst>
              </a:custGeom>
              <a:noFill/>
              <a:ln w="28575">
                <a:solidFill>
                  <a:srgbClr val="800080"/>
                </a:solidFill>
                <a:round/>
                <a:headEnd/>
                <a:tailEnd/>
              </a:ln>
            </p:spPr>
            <p:txBody>
              <a:bodyPr wrap="none" anchor="ctr"/>
              <a:lstStyle/>
              <a:p>
                <a:endParaRPr lang="en-US"/>
              </a:p>
            </p:txBody>
          </p:sp>
          <p:sp>
            <p:nvSpPr>
              <p:cNvPr id="3108" name="Line 33"/>
              <p:cNvSpPr>
                <a:spLocks noChangeShapeType="1"/>
              </p:cNvSpPr>
              <p:nvPr/>
            </p:nvSpPr>
            <p:spPr bwMode="auto">
              <a:xfrm>
                <a:off x="3592" y="2152"/>
                <a:ext cx="1200" cy="0"/>
              </a:xfrm>
              <a:prstGeom prst="line">
                <a:avLst/>
              </a:prstGeom>
              <a:noFill/>
              <a:ln w="28575">
                <a:solidFill>
                  <a:srgbClr val="800080"/>
                </a:solidFill>
                <a:prstDash val="dash"/>
                <a:round/>
                <a:headEnd/>
                <a:tailEnd/>
              </a:ln>
            </p:spPr>
            <p:txBody>
              <a:bodyPr/>
              <a:lstStyle/>
              <a:p>
                <a:endParaRPr lang="en-US"/>
              </a:p>
            </p:txBody>
          </p:sp>
          <p:sp>
            <p:nvSpPr>
              <p:cNvPr id="3109" name="Line 34"/>
              <p:cNvSpPr>
                <a:spLocks noChangeShapeType="1"/>
              </p:cNvSpPr>
              <p:nvPr/>
            </p:nvSpPr>
            <p:spPr bwMode="auto">
              <a:xfrm>
                <a:off x="3600" y="2160"/>
                <a:ext cx="672" cy="816"/>
              </a:xfrm>
              <a:prstGeom prst="line">
                <a:avLst/>
              </a:prstGeom>
              <a:noFill/>
              <a:ln w="28575">
                <a:solidFill>
                  <a:srgbClr val="800080"/>
                </a:solidFill>
                <a:round/>
                <a:headEnd/>
                <a:tailEnd/>
              </a:ln>
            </p:spPr>
            <p:txBody>
              <a:bodyPr/>
              <a:lstStyle/>
              <a:p>
                <a:endParaRPr lang="en-US"/>
              </a:p>
            </p:txBody>
          </p:sp>
          <p:sp>
            <p:nvSpPr>
              <p:cNvPr id="3110" name="Line 35"/>
              <p:cNvSpPr>
                <a:spLocks noChangeShapeType="1"/>
              </p:cNvSpPr>
              <p:nvPr/>
            </p:nvSpPr>
            <p:spPr bwMode="auto">
              <a:xfrm flipV="1">
                <a:off x="4272" y="2160"/>
                <a:ext cx="528" cy="816"/>
              </a:xfrm>
              <a:prstGeom prst="line">
                <a:avLst/>
              </a:prstGeom>
              <a:noFill/>
              <a:ln w="28575">
                <a:solidFill>
                  <a:srgbClr val="800080"/>
                </a:solidFill>
                <a:round/>
                <a:headEnd/>
                <a:tailEnd/>
              </a:ln>
            </p:spPr>
            <p:txBody>
              <a:bodyPr/>
              <a:lstStyle/>
              <a:p>
                <a:endParaRPr lang="en-US"/>
              </a:p>
            </p:txBody>
          </p:sp>
        </p:grpSp>
        <p:sp>
          <p:nvSpPr>
            <p:cNvPr id="3097" name="Arc 38"/>
            <p:cNvSpPr>
              <a:spLocks/>
            </p:cNvSpPr>
            <p:nvPr/>
          </p:nvSpPr>
          <p:spPr bwMode="auto">
            <a:xfrm rot="-1572683">
              <a:off x="4113" y="3320"/>
              <a:ext cx="240" cy="144"/>
            </a:xfrm>
            <a:custGeom>
              <a:avLst/>
              <a:gdLst>
                <a:gd name="T0" fmla="*/ 0 w 21600"/>
                <a:gd name="T1" fmla="*/ 0 h 21568"/>
                <a:gd name="T2" fmla="*/ 0 w 21600"/>
                <a:gd name="T3" fmla="*/ 0 h 21568"/>
                <a:gd name="T4" fmla="*/ 0 w 21600"/>
                <a:gd name="T5" fmla="*/ 0 h 21568"/>
                <a:gd name="T6" fmla="*/ 0 60000 65536"/>
                <a:gd name="T7" fmla="*/ 0 60000 65536"/>
                <a:gd name="T8" fmla="*/ 0 60000 65536"/>
                <a:gd name="T9" fmla="*/ 0 w 21600"/>
                <a:gd name="T10" fmla="*/ 0 h 21568"/>
                <a:gd name="T11" fmla="*/ 21600 w 21600"/>
                <a:gd name="T12" fmla="*/ 21568 h 21568"/>
              </a:gdLst>
              <a:ahLst/>
              <a:cxnLst>
                <a:cxn ang="T6">
                  <a:pos x="T0" y="T1"/>
                </a:cxn>
                <a:cxn ang="T7">
                  <a:pos x="T2" y="T3"/>
                </a:cxn>
                <a:cxn ang="T8">
                  <a:pos x="T4" y="T5"/>
                </a:cxn>
              </a:cxnLst>
              <a:rect l="T9" t="T10" r="T11" b="T12"/>
              <a:pathLst>
                <a:path w="21600" h="21568" fill="none" extrusionOk="0">
                  <a:moveTo>
                    <a:pt x="1175" y="0"/>
                  </a:moveTo>
                  <a:cubicBezTo>
                    <a:pt x="12631" y="624"/>
                    <a:pt x="21600" y="10095"/>
                    <a:pt x="21600" y="21568"/>
                  </a:cubicBezTo>
                </a:path>
                <a:path w="21600" h="21568" stroke="0" extrusionOk="0">
                  <a:moveTo>
                    <a:pt x="1175" y="0"/>
                  </a:moveTo>
                  <a:cubicBezTo>
                    <a:pt x="12631" y="624"/>
                    <a:pt x="21600" y="10095"/>
                    <a:pt x="21600" y="21568"/>
                  </a:cubicBezTo>
                  <a:lnTo>
                    <a:pt x="0" y="21568"/>
                  </a:lnTo>
                  <a:close/>
                </a:path>
              </a:pathLst>
            </a:custGeom>
            <a:noFill/>
            <a:ln w="9525">
              <a:solidFill>
                <a:srgbClr val="800080"/>
              </a:solidFill>
              <a:round/>
              <a:headEnd/>
              <a:tailEnd/>
            </a:ln>
          </p:spPr>
          <p:txBody>
            <a:bodyPr wrap="none" anchor="ctr"/>
            <a:lstStyle/>
            <a:p>
              <a:endParaRPr lang="en-US"/>
            </a:p>
          </p:txBody>
        </p:sp>
        <p:sp>
          <p:nvSpPr>
            <p:cNvPr id="3098" name="Rectangle 39"/>
            <p:cNvSpPr>
              <a:spLocks noChangeArrowheads="1"/>
            </p:cNvSpPr>
            <p:nvPr/>
          </p:nvSpPr>
          <p:spPr bwMode="auto">
            <a:xfrm>
              <a:off x="4128" y="3144"/>
              <a:ext cx="257" cy="192"/>
            </a:xfrm>
            <a:prstGeom prst="rect">
              <a:avLst/>
            </a:prstGeom>
            <a:noFill/>
            <a:ln w="9525">
              <a:noFill/>
              <a:miter lim="800000"/>
              <a:headEnd/>
              <a:tailEnd/>
            </a:ln>
          </p:spPr>
          <p:txBody>
            <a:bodyPr>
              <a:spAutoFit/>
            </a:bodyPr>
            <a:lstStyle/>
            <a:p>
              <a:r>
                <a:rPr lang="en-US" sz="1400">
                  <a:solidFill>
                    <a:srgbClr val="0000FF"/>
                  </a:solidFill>
                </a:rPr>
                <a:t>D</a:t>
              </a:r>
              <a:r>
                <a:rPr lang="en-US" sz="1400" baseline="-25000">
                  <a:solidFill>
                    <a:srgbClr val="0000FF"/>
                  </a:solidFill>
                </a:rPr>
                <a:t>c</a:t>
              </a:r>
            </a:p>
          </p:txBody>
        </p:sp>
        <p:sp>
          <p:nvSpPr>
            <p:cNvPr id="3099" name="Rectangle 40"/>
            <p:cNvSpPr>
              <a:spLocks noChangeArrowheads="1"/>
            </p:cNvSpPr>
            <p:nvPr/>
          </p:nvSpPr>
          <p:spPr bwMode="auto">
            <a:xfrm>
              <a:off x="4512" y="3120"/>
              <a:ext cx="197" cy="192"/>
            </a:xfrm>
            <a:prstGeom prst="rect">
              <a:avLst/>
            </a:prstGeom>
            <a:noFill/>
            <a:ln w="9525">
              <a:noFill/>
              <a:miter lim="800000"/>
              <a:headEnd/>
              <a:tailEnd/>
            </a:ln>
          </p:spPr>
          <p:txBody>
            <a:bodyPr wrap="none">
              <a:spAutoFit/>
            </a:bodyPr>
            <a:lstStyle/>
            <a:p>
              <a:r>
                <a:rPr lang="en-US" sz="1400">
                  <a:solidFill>
                    <a:srgbClr val="0000FF"/>
                  </a:solidFill>
                </a:rPr>
                <a:t>R</a:t>
              </a:r>
            </a:p>
          </p:txBody>
        </p:sp>
        <p:sp>
          <p:nvSpPr>
            <p:cNvPr id="3100" name="Rectangle 41"/>
            <p:cNvSpPr>
              <a:spLocks noChangeArrowheads="1"/>
            </p:cNvSpPr>
            <p:nvPr/>
          </p:nvSpPr>
          <p:spPr bwMode="auto">
            <a:xfrm>
              <a:off x="3755" y="3112"/>
              <a:ext cx="197" cy="192"/>
            </a:xfrm>
            <a:prstGeom prst="rect">
              <a:avLst/>
            </a:prstGeom>
            <a:noFill/>
            <a:ln w="9525">
              <a:noFill/>
              <a:miter lim="800000"/>
              <a:headEnd/>
              <a:tailEnd/>
            </a:ln>
          </p:spPr>
          <p:txBody>
            <a:bodyPr wrap="none">
              <a:spAutoFit/>
            </a:bodyPr>
            <a:lstStyle/>
            <a:p>
              <a:r>
                <a:rPr lang="en-US" sz="1400">
                  <a:solidFill>
                    <a:srgbClr val="0000FF"/>
                  </a:solidFill>
                </a:rPr>
                <a:t>R</a:t>
              </a:r>
            </a:p>
          </p:txBody>
        </p:sp>
        <p:sp>
          <p:nvSpPr>
            <p:cNvPr id="3101" name="Line 42"/>
            <p:cNvSpPr>
              <a:spLocks noChangeShapeType="1"/>
            </p:cNvSpPr>
            <p:nvPr/>
          </p:nvSpPr>
          <p:spPr bwMode="auto">
            <a:xfrm>
              <a:off x="3592" y="2776"/>
              <a:ext cx="0" cy="192"/>
            </a:xfrm>
            <a:prstGeom prst="line">
              <a:avLst/>
            </a:prstGeom>
            <a:noFill/>
            <a:ln w="9525">
              <a:solidFill>
                <a:srgbClr val="800080"/>
              </a:solidFill>
              <a:round/>
              <a:headEnd/>
              <a:tailEnd/>
            </a:ln>
          </p:spPr>
          <p:txBody>
            <a:bodyPr/>
            <a:lstStyle/>
            <a:p>
              <a:endParaRPr lang="en-US"/>
            </a:p>
          </p:txBody>
        </p:sp>
        <p:sp>
          <p:nvSpPr>
            <p:cNvPr id="3102" name="Line 43"/>
            <p:cNvSpPr>
              <a:spLocks noChangeShapeType="1"/>
            </p:cNvSpPr>
            <p:nvPr/>
          </p:nvSpPr>
          <p:spPr bwMode="auto">
            <a:xfrm>
              <a:off x="4808" y="2768"/>
              <a:ext cx="0" cy="192"/>
            </a:xfrm>
            <a:prstGeom prst="line">
              <a:avLst/>
            </a:prstGeom>
            <a:noFill/>
            <a:ln w="9525">
              <a:solidFill>
                <a:srgbClr val="800080"/>
              </a:solidFill>
              <a:round/>
              <a:headEnd/>
              <a:tailEnd/>
            </a:ln>
          </p:spPr>
          <p:txBody>
            <a:bodyPr/>
            <a:lstStyle/>
            <a:p>
              <a:endParaRPr lang="en-US"/>
            </a:p>
          </p:txBody>
        </p:sp>
        <p:sp>
          <p:nvSpPr>
            <p:cNvPr id="3103" name="Line 44"/>
            <p:cNvSpPr>
              <a:spLocks noChangeShapeType="1"/>
            </p:cNvSpPr>
            <p:nvPr/>
          </p:nvSpPr>
          <p:spPr bwMode="auto">
            <a:xfrm>
              <a:off x="4336" y="2928"/>
              <a:ext cx="480" cy="0"/>
            </a:xfrm>
            <a:prstGeom prst="line">
              <a:avLst/>
            </a:prstGeom>
            <a:noFill/>
            <a:ln w="9525">
              <a:solidFill>
                <a:srgbClr val="800080"/>
              </a:solidFill>
              <a:round/>
              <a:headEnd/>
              <a:tailEnd type="triangle" w="med" len="med"/>
            </a:ln>
          </p:spPr>
          <p:txBody>
            <a:bodyPr/>
            <a:lstStyle/>
            <a:p>
              <a:endParaRPr lang="en-US"/>
            </a:p>
          </p:txBody>
        </p:sp>
        <p:sp>
          <p:nvSpPr>
            <p:cNvPr id="3104" name="Line 45"/>
            <p:cNvSpPr>
              <a:spLocks noChangeShapeType="1"/>
            </p:cNvSpPr>
            <p:nvPr/>
          </p:nvSpPr>
          <p:spPr bwMode="auto">
            <a:xfrm flipH="1">
              <a:off x="3584" y="2928"/>
              <a:ext cx="384" cy="0"/>
            </a:xfrm>
            <a:prstGeom prst="line">
              <a:avLst/>
            </a:prstGeom>
            <a:noFill/>
            <a:ln w="9525">
              <a:solidFill>
                <a:srgbClr val="800080"/>
              </a:solidFill>
              <a:round/>
              <a:headEnd/>
              <a:tailEnd type="triangle" w="med" len="med"/>
            </a:ln>
          </p:spPr>
          <p:txBody>
            <a:bodyPr/>
            <a:lstStyle/>
            <a:p>
              <a:endParaRPr lang="en-US"/>
            </a:p>
          </p:txBody>
        </p:sp>
        <p:sp>
          <p:nvSpPr>
            <p:cNvPr id="3105" name="Rectangle 46"/>
            <p:cNvSpPr>
              <a:spLocks noChangeArrowheads="1"/>
            </p:cNvSpPr>
            <p:nvPr/>
          </p:nvSpPr>
          <p:spPr bwMode="auto">
            <a:xfrm>
              <a:off x="3952" y="2825"/>
              <a:ext cx="402" cy="192"/>
            </a:xfrm>
            <a:prstGeom prst="rect">
              <a:avLst/>
            </a:prstGeom>
            <a:noFill/>
            <a:ln w="9525">
              <a:noFill/>
              <a:miter lim="800000"/>
              <a:headEnd/>
              <a:tailEnd/>
            </a:ln>
          </p:spPr>
          <p:txBody>
            <a:bodyPr wrap="none">
              <a:spAutoFit/>
            </a:bodyPr>
            <a:lstStyle/>
            <a:p>
              <a:pPr>
                <a:spcBef>
                  <a:spcPct val="30000"/>
                </a:spcBef>
              </a:pPr>
              <a:r>
                <a:rPr lang="en-US" sz="1400">
                  <a:solidFill>
                    <a:srgbClr val="0000FF"/>
                  </a:solidFill>
                </a:rPr>
                <a:t> 30 m</a:t>
              </a:r>
            </a:p>
          </p:txBody>
        </p:sp>
        <p:sp>
          <p:nvSpPr>
            <p:cNvPr id="3106" name="Rectangle 47"/>
            <p:cNvSpPr>
              <a:spLocks noChangeArrowheads="1"/>
            </p:cNvSpPr>
            <p:nvPr/>
          </p:nvSpPr>
          <p:spPr bwMode="auto">
            <a:xfrm>
              <a:off x="4224" y="3552"/>
              <a:ext cx="216" cy="212"/>
            </a:xfrm>
            <a:prstGeom prst="rect">
              <a:avLst/>
            </a:prstGeom>
            <a:noFill/>
            <a:ln w="9525">
              <a:noFill/>
              <a:miter lim="800000"/>
              <a:headEnd/>
              <a:tailEnd/>
            </a:ln>
          </p:spPr>
          <p:txBody>
            <a:bodyPr wrap="none">
              <a:spAutoFit/>
            </a:bodyPr>
            <a:lstStyle/>
            <a:p>
              <a:pPr>
                <a:spcBef>
                  <a:spcPct val="30000"/>
                </a:spcBef>
              </a:pPr>
              <a:r>
                <a:rPr lang="en-US" sz="1600">
                  <a:solidFill>
                    <a:srgbClr val="0000FF"/>
                  </a:solidFill>
                </a:rPr>
                <a:t>O</a:t>
              </a:r>
            </a:p>
          </p:txBody>
        </p:sp>
      </p:grpSp>
      <p:grpSp>
        <p:nvGrpSpPr>
          <p:cNvPr id="8" name="Group 53"/>
          <p:cNvGrpSpPr>
            <a:grpSpLocks/>
          </p:cNvGrpSpPr>
          <p:nvPr/>
        </p:nvGrpSpPr>
        <p:grpSpPr bwMode="auto">
          <a:xfrm>
            <a:off x="6832600" y="3911600"/>
            <a:ext cx="1790700" cy="641350"/>
            <a:chOff x="4304" y="2464"/>
            <a:chExt cx="1128" cy="404"/>
          </a:xfrm>
        </p:grpSpPr>
        <p:sp>
          <p:nvSpPr>
            <p:cNvPr id="3093" name="Rectangle 50"/>
            <p:cNvSpPr>
              <a:spLocks noChangeArrowheads="1"/>
            </p:cNvSpPr>
            <p:nvPr/>
          </p:nvSpPr>
          <p:spPr bwMode="auto">
            <a:xfrm>
              <a:off x="4304" y="2553"/>
              <a:ext cx="901" cy="231"/>
            </a:xfrm>
            <a:prstGeom prst="rect">
              <a:avLst/>
            </a:prstGeom>
            <a:noFill/>
            <a:ln w="9525">
              <a:noFill/>
              <a:miter lim="800000"/>
              <a:headEnd/>
              <a:tailEnd/>
            </a:ln>
          </p:spPr>
          <p:txBody>
            <a:bodyPr wrap="none">
              <a:spAutoFit/>
            </a:bodyPr>
            <a:lstStyle/>
            <a:p>
              <a:pPr>
                <a:spcBef>
                  <a:spcPct val="30000"/>
                </a:spcBef>
              </a:pPr>
              <a:r>
                <a:rPr lang="en-US" sz="1800">
                  <a:solidFill>
                    <a:srgbClr val="FF3300"/>
                  </a:solidFill>
                </a:rPr>
                <a:t>sin (D</a:t>
              </a:r>
              <a:r>
                <a:rPr lang="en-US" sz="1800" baseline="-25000">
                  <a:solidFill>
                    <a:srgbClr val="FF3300"/>
                  </a:solidFill>
                </a:rPr>
                <a:t>c</a:t>
              </a:r>
              <a:r>
                <a:rPr lang="en-US" sz="1800">
                  <a:solidFill>
                    <a:srgbClr val="FF3300"/>
                  </a:solidFill>
                </a:rPr>
                <a:t>/2) = </a:t>
              </a:r>
              <a:endParaRPr lang="el-GR" sz="1800">
                <a:solidFill>
                  <a:srgbClr val="FF3300"/>
                </a:solidFill>
              </a:endParaRPr>
            </a:p>
          </p:txBody>
        </p:sp>
        <p:sp>
          <p:nvSpPr>
            <p:cNvPr id="3094" name="Rectangle 51"/>
            <p:cNvSpPr>
              <a:spLocks noChangeArrowheads="1"/>
            </p:cNvSpPr>
            <p:nvPr/>
          </p:nvSpPr>
          <p:spPr bwMode="auto">
            <a:xfrm>
              <a:off x="5136" y="2464"/>
              <a:ext cx="288" cy="404"/>
            </a:xfrm>
            <a:prstGeom prst="rect">
              <a:avLst/>
            </a:prstGeom>
            <a:noFill/>
            <a:ln w="9525">
              <a:noFill/>
              <a:miter lim="800000"/>
              <a:headEnd/>
              <a:tailEnd/>
            </a:ln>
          </p:spPr>
          <p:txBody>
            <a:bodyPr>
              <a:spAutoFit/>
            </a:bodyPr>
            <a:lstStyle/>
            <a:p>
              <a:r>
                <a:rPr lang="en-US" sz="1800">
                  <a:solidFill>
                    <a:srgbClr val="FF3300"/>
                  </a:solidFill>
                </a:rPr>
                <a:t>15</a:t>
              </a:r>
            </a:p>
            <a:p>
              <a:r>
                <a:rPr lang="en-US" sz="1800">
                  <a:solidFill>
                    <a:srgbClr val="FF3300"/>
                  </a:solidFill>
                </a:rPr>
                <a:t> R</a:t>
              </a:r>
              <a:endParaRPr lang="el-GR" sz="1800">
                <a:solidFill>
                  <a:srgbClr val="FF3300"/>
                </a:solidFill>
              </a:endParaRPr>
            </a:p>
          </p:txBody>
        </p:sp>
        <p:sp>
          <p:nvSpPr>
            <p:cNvPr id="3095" name="Line 52"/>
            <p:cNvSpPr>
              <a:spLocks noChangeShapeType="1"/>
            </p:cNvSpPr>
            <p:nvPr/>
          </p:nvSpPr>
          <p:spPr bwMode="auto">
            <a:xfrm>
              <a:off x="5144" y="2664"/>
              <a:ext cx="288" cy="0"/>
            </a:xfrm>
            <a:prstGeom prst="line">
              <a:avLst/>
            </a:prstGeom>
            <a:noFill/>
            <a:ln w="28575">
              <a:solidFill>
                <a:schemeClr val="tx1"/>
              </a:solidFill>
              <a:round/>
              <a:headEnd/>
              <a:tailEnd/>
            </a:ln>
          </p:spPr>
          <p:txBody>
            <a:bodyPr/>
            <a:lstStyle/>
            <a:p>
              <a:endParaRPr lang="en-US"/>
            </a:p>
          </p:txBody>
        </p:sp>
      </p:grpSp>
      <p:sp>
        <p:nvSpPr>
          <p:cNvPr id="3079" name="Rectangle 54"/>
          <p:cNvSpPr>
            <a:spLocks noChangeArrowheads="1"/>
          </p:cNvSpPr>
          <p:nvPr/>
        </p:nvSpPr>
        <p:spPr bwMode="auto">
          <a:xfrm>
            <a:off x="5075238" y="5715000"/>
            <a:ext cx="4068762" cy="336550"/>
          </a:xfrm>
          <a:prstGeom prst="rect">
            <a:avLst/>
          </a:prstGeom>
          <a:noFill/>
          <a:ln w="9525">
            <a:noFill/>
            <a:miter lim="800000"/>
            <a:headEnd/>
            <a:tailEnd/>
          </a:ln>
        </p:spPr>
        <p:txBody>
          <a:bodyPr wrap="none">
            <a:spAutoFit/>
          </a:bodyPr>
          <a:lstStyle/>
          <a:p>
            <a:pPr>
              <a:spcBef>
                <a:spcPct val="30000"/>
              </a:spcBef>
            </a:pPr>
            <a:r>
              <a:rPr lang="en-US" sz="1600"/>
              <a:t>For small angles, sin Dc/2 = D/2 radians.</a:t>
            </a:r>
            <a:endParaRPr lang="el-GR" sz="1600"/>
          </a:p>
        </p:txBody>
      </p:sp>
      <p:grpSp>
        <p:nvGrpSpPr>
          <p:cNvPr id="9" name="Group 63"/>
          <p:cNvGrpSpPr>
            <a:grpSpLocks/>
          </p:cNvGrpSpPr>
          <p:nvPr/>
        </p:nvGrpSpPr>
        <p:grpSpPr bwMode="auto">
          <a:xfrm>
            <a:off x="4876800" y="6019800"/>
            <a:ext cx="1930400" cy="641350"/>
            <a:chOff x="3344" y="3792"/>
            <a:chExt cx="1216" cy="404"/>
          </a:xfrm>
        </p:grpSpPr>
        <p:sp>
          <p:nvSpPr>
            <p:cNvPr id="3086" name="Rectangle 55"/>
            <p:cNvSpPr>
              <a:spLocks noChangeArrowheads="1"/>
            </p:cNvSpPr>
            <p:nvPr/>
          </p:nvSpPr>
          <p:spPr bwMode="auto">
            <a:xfrm>
              <a:off x="3360" y="3792"/>
              <a:ext cx="1200" cy="404"/>
            </a:xfrm>
            <a:prstGeom prst="rect">
              <a:avLst/>
            </a:prstGeom>
            <a:noFill/>
            <a:ln w="9525">
              <a:noFill/>
              <a:miter lim="800000"/>
              <a:headEnd/>
              <a:tailEnd/>
            </a:ln>
          </p:spPr>
          <p:txBody>
            <a:bodyPr>
              <a:spAutoFit/>
            </a:bodyPr>
            <a:lstStyle/>
            <a:p>
              <a:r>
                <a:rPr lang="en-US" sz="1800">
                  <a:solidFill>
                    <a:srgbClr val="FF3399"/>
                  </a:solidFill>
                </a:rPr>
                <a:t>D</a:t>
              </a:r>
              <a:r>
                <a:rPr lang="en-US" sz="1800" baseline="-25000">
                  <a:solidFill>
                    <a:srgbClr val="FF3399"/>
                  </a:solidFill>
                </a:rPr>
                <a:t>c</a:t>
              </a:r>
              <a:r>
                <a:rPr lang="en-US" sz="1800">
                  <a:solidFill>
                    <a:srgbClr val="FF3399"/>
                  </a:solidFill>
                </a:rPr>
                <a:t>       </a:t>
              </a:r>
              <a:r>
                <a:rPr lang="el-GR" sz="1800">
                  <a:solidFill>
                    <a:srgbClr val="FF3399"/>
                  </a:solidFill>
                </a:rPr>
                <a:t>Π</a:t>
              </a:r>
              <a:r>
                <a:rPr lang="en-US" sz="1800">
                  <a:solidFill>
                    <a:srgbClr val="FF3399"/>
                  </a:solidFill>
                </a:rPr>
                <a:t>         15</a:t>
              </a:r>
            </a:p>
            <a:p>
              <a:r>
                <a:rPr lang="en-US" sz="1800">
                  <a:solidFill>
                    <a:srgbClr val="FF3399"/>
                  </a:solidFill>
                </a:rPr>
                <a:t> 2      180        R</a:t>
              </a:r>
              <a:endParaRPr lang="el-GR" sz="1800">
                <a:solidFill>
                  <a:srgbClr val="FF3399"/>
                </a:solidFill>
              </a:endParaRPr>
            </a:p>
          </p:txBody>
        </p:sp>
        <p:grpSp>
          <p:nvGrpSpPr>
            <p:cNvPr id="10" name="Group 62"/>
            <p:cNvGrpSpPr>
              <a:grpSpLocks/>
            </p:cNvGrpSpPr>
            <p:nvPr/>
          </p:nvGrpSpPr>
          <p:grpSpPr bwMode="auto">
            <a:xfrm>
              <a:off x="3344" y="3848"/>
              <a:ext cx="1168" cy="247"/>
              <a:chOff x="3344" y="3848"/>
              <a:chExt cx="1168" cy="247"/>
            </a:xfrm>
          </p:grpSpPr>
          <p:sp>
            <p:nvSpPr>
              <p:cNvPr id="3088" name="Rectangle 56"/>
              <p:cNvSpPr>
                <a:spLocks noChangeArrowheads="1"/>
              </p:cNvSpPr>
              <p:nvPr/>
            </p:nvSpPr>
            <p:spPr bwMode="auto">
              <a:xfrm>
                <a:off x="3592" y="3848"/>
                <a:ext cx="196" cy="231"/>
              </a:xfrm>
              <a:prstGeom prst="rect">
                <a:avLst/>
              </a:prstGeom>
              <a:noFill/>
              <a:ln w="9525">
                <a:noFill/>
                <a:miter lim="800000"/>
                <a:headEnd/>
                <a:tailEnd/>
              </a:ln>
            </p:spPr>
            <p:txBody>
              <a:bodyPr wrap="none">
                <a:spAutoFit/>
              </a:bodyPr>
              <a:lstStyle/>
              <a:p>
                <a:r>
                  <a:rPr lang="en-US" sz="1800">
                    <a:solidFill>
                      <a:srgbClr val="FF3399"/>
                    </a:solidFill>
                  </a:rPr>
                  <a:t>x</a:t>
                </a:r>
              </a:p>
            </p:txBody>
          </p:sp>
          <p:sp>
            <p:nvSpPr>
              <p:cNvPr id="3089" name="Line 58"/>
              <p:cNvSpPr>
                <a:spLocks noChangeShapeType="1"/>
              </p:cNvSpPr>
              <p:nvPr/>
            </p:nvSpPr>
            <p:spPr bwMode="auto">
              <a:xfrm>
                <a:off x="3344" y="4008"/>
                <a:ext cx="288" cy="0"/>
              </a:xfrm>
              <a:prstGeom prst="line">
                <a:avLst/>
              </a:prstGeom>
              <a:noFill/>
              <a:ln w="28575">
                <a:solidFill>
                  <a:schemeClr val="tx1"/>
                </a:solidFill>
                <a:round/>
                <a:headEnd/>
                <a:tailEnd/>
              </a:ln>
            </p:spPr>
            <p:txBody>
              <a:bodyPr/>
              <a:lstStyle/>
              <a:p>
                <a:endParaRPr lang="en-US"/>
              </a:p>
            </p:txBody>
          </p:sp>
          <p:sp>
            <p:nvSpPr>
              <p:cNvPr id="3090" name="Line 59"/>
              <p:cNvSpPr>
                <a:spLocks noChangeShapeType="1"/>
              </p:cNvSpPr>
              <p:nvPr/>
            </p:nvSpPr>
            <p:spPr bwMode="auto">
              <a:xfrm>
                <a:off x="3744" y="3984"/>
                <a:ext cx="288" cy="0"/>
              </a:xfrm>
              <a:prstGeom prst="line">
                <a:avLst/>
              </a:prstGeom>
              <a:noFill/>
              <a:ln w="28575">
                <a:solidFill>
                  <a:schemeClr val="tx1"/>
                </a:solidFill>
                <a:round/>
                <a:headEnd/>
                <a:tailEnd/>
              </a:ln>
            </p:spPr>
            <p:txBody>
              <a:bodyPr/>
              <a:lstStyle/>
              <a:p>
                <a:endParaRPr lang="en-US"/>
              </a:p>
            </p:txBody>
          </p:sp>
          <p:sp>
            <p:nvSpPr>
              <p:cNvPr id="3091" name="Line 60"/>
              <p:cNvSpPr>
                <a:spLocks noChangeShapeType="1"/>
              </p:cNvSpPr>
              <p:nvPr/>
            </p:nvSpPr>
            <p:spPr bwMode="auto">
              <a:xfrm>
                <a:off x="4224" y="3992"/>
                <a:ext cx="288" cy="0"/>
              </a:xfrm>
              <a:prstGeom prst="line">
                <a:avLst/>
              </a:prstGeom>
              <a:noFill/>
              <a:ln w="28575">
                <a:solidFill>
                  <a:schemeClr val="tx1"/>
                </a:solidFill>
                <a:round/>
                <a:headEnd/>
                <a:tailEnd/>
              </a:ln>
            </p:spPr>
            <p:txBody>
              <a:bodyPr/>
              <a:lstStyle/>
              <a:p>
                <a:endParaRPr lang="en-US"/>
              </a:p>
            </p:txBody>
          </p:sp>
          <p:sp>
            <p:nvSpPr>
              <p:cNvPr id="3092" name="Rectangle 61"/>
              <p:cNvSpPr>
                <a:spLocks noChangeArrowheads="1"/>
              </p:cNvSpPr>
              <p:nvPr/>
            </p:nvSpPr>
            <p:spPr bwMode="auto">
              <a:xfrm>
                <a:off x="4032" y="3864"/>
                <a:ext cx="200" cy="231"/>
              </a:xfrm>
              <a:prstGeom prst="rect">
                <a:avLst/>
              </a:prstGeom>
              <a:noFill/>
              <a:ln w="9525">
                <a:noFill/>
                <a:miter lim="800000"/>
                <a:headEnd/>
                <a:tailEnd/>
              </a:ln>
            </p:spPr>
            <p:txBody>
              <a:bodyPr wrap="none">
                <a:spAutoFit/>
              </a:bodyPr>
              <a:lstStyle/>
              <a:p>
                <a:pPr>
                  <a:spcBef>
                    <a:spcPct val="30000"/>
                  </a:spcBef>
                </a:pPr>
                <a:r>
                  <a:rPr lang="en-US" sz="1800">
                    <a:solidFill>
                      <a:srgbClr val="FF3399"/>
                    </a:solidFill>
                  </a:rPr>
                  <a:t>=</a:t>
                </a:r>
                <a:endParaRPr lang="el-GR" sz="1800">
                  <a:solidFill>
                    <a:srgbClr val="FF3399"/>
                  </a:solidFill>
                </a:endParaRPr>
              </a:p>
            </p:txBody>
          </p:sp>
        </p:grpSp>
      </p:grpSp>
      <p:sp>
        <p:nvSpPr>
          <p:cNvPr id="3081" name="AutoShape 64"/>
          <p:cNvSpPr>
            <a:spLocks noChangeArrowheads="1"/>
          </p:cNvSpPr>
          <p:nvPr/>
        </p:nvSpPr>
        <p:spPr bwMode="auto">
          <a:xfrm>
            <a:off x="6832600" y="6248400"/>
            <a:ext cx="457200" cy="152400"/>
          </a:xfrm>
          <a:prstGeom prst="rightArrow">
            <a:avLst>
              <a:gd name="adj1" fmla="val 50000"/>
              <a:gd name="adj2" fmla="val 75000"/>
            </a:avLst>
          </a:prstGeom>
          <a:solidFill>
            <a:schemeClr val="folHlink"/>
          </a:solidFill>
          <a:ln w="9525">
            <a:solidFill>
              <a:schemeClr val="tx1"/>
            </a:solidFill>
            <a:miter lim="800000"/>
            <a:headEnd/>
            <a:tailEnd/>
          </a:ln>
        </p:spPr>
        <p:txBody>
          <a:bodyPr wrap="none" anchor="ctr"/>
          <a:lstStyle/>
          <a:p>
            <a:endParaRPr lang="en-US"/>
          </a:p>
        </p:txBody>
      </p:sp>
      <p:grpSp>
        <p:nvGrpSpPr>
          <p:cNvPr id="11" name="Group 68"/>
          <p:cNvGrpSpPr>
            <a:grpSpLocks/>
          </p:cNvGrpSpPr>
          <p:nvPr/>
        </p:nvGrpSpPr>
        <p:grpSpPr bwMode="auto">
          <a:xfrm>
            <a:off x="7315200" y="6019800"/>
            <a:ext cx="1562100" cy="641350"/>
            <a:chOff x="4608" y="3792"/>
            <a:chExt cx="984" cy="404"/>
          </a:xfrm>
        </p:grpSpPr>
        <p:sp>
          <p:nvSpPr>
            <p:cNvPr id="3083" name="Rectangle 65"/>
            <p:cNvSpPr>
              <a:spLocks noChangeArrowheads="1"/>
            </p:cNvSpPr>
            <p:nvPr/>
          </p:nvSpPr>
          <p:spPr bwMode="auto">
            <a:xfrm>
              <a:off x="4608" y="3888"/>
              <a:ext cx="437" cy="231"/>
            </a:xfrm>
            <a:prstGeom prst="rect">
              <a:avLst/>
            </a:prstGeom>
            <a:solidFill>
              <a:srgbClr val="FF99FF"/>
            </a:solidFill>
            <a:ln w="9525">
              <a:noFill/>
              <a:miter lim="800000"/>
              <a:headEnd/>
              <a:tailEnd/>
            </a:ln>
          </p:spPr>
          <p:txBody>
            <a:bodyPr wrap="none">
              <a:spAutoFit/>
            </a:bodyPr>
            <a:lstStyle/>
            <a:p>
              <a:pPr>
                <a:spcBef>
                  <a:spcPct val="30000"/>
                </a:spcBef>
              </a:pPr>
              <a:r>
                <a:rPr lang="en-US" sz="1800"/>
                <a:t>D</a:t>
              </a:r>
              <a:r>
                <a:rPr lang="en-US" sz="1800" baseline="-25000"/>
                <a:t>c</a:t>
              </a:r>
              <a:r>
                <a:rPr lang="en-US" sz="1800"/>
                <a:t> = </a:t>
              </a:r>
              <a:endParaRPr lang="el-GR" sz="1800"/>
            </a:p>
          </p:txBody>
        </p:sp>
        <p:sp>
          <p:nvSpPr>
            <p:cNvPr id="3084" name="Rectangle 66"/>
            <p:cNvSpPr>
              <a:spLocks noChangeArrowheads="1"/>
            </p:cNvSpPr>
            <p:nvPr/>
          </p:nvSpPr>
          <p:spPr bwMode="auto">
            <a:xfrm>
              <a:off x="4920" y="3792"/>
              <a:ext cx="672" cy="404"/>
            </a:xfrm>
            <a:prstGeom prst="rect">
              <a:avLst/>
            </a:prstGeom>
            <a:solidFill>
              <a:srgbClr val="FF99FF"/>
            </a:solidFill>
            <a:ln w="9525">
              <a:noFill/>
              <a:miter lim="800000"/>
              <a:headEnd/>
              <a:tailEnd/>
            </a:ln>
          </p:spPr>
          <p:txBody>
            <a:bodyPr>
              <a:spAutoFit/>
            </a:bodyPr>
            <a:lstStyle/>
            <a:p>
              <a:r>
                <a:rPr lang="en-US" sz="1800"/>
                <a:t>1718.87</a:t>
              </a:r>
            </a:p>
            <a:p>
              <a:r>
                <a:rPr lang="en-US" sz="1800"/>
                <a:t>      R</a:t>
              </a:r>
              <a:endParaRPr lang="el-GR" sz="1800"/>
            </a:p>
          </p:txBody>
        </p:sp>
        <p:sp>
          <p:nvSpPr>
            <p:cNvPr id="3085" name="Line 67"/>
            <p:cNvSpPr>
              <a:spLocks noChangeShapeType="1"/>
            </p:cNvSpPr>
            <p:nvPr/>
          </p:nvSpPr>
          <p:spPr bwMode="auto">
            <a:xfrm>
              <a:off x="4960" y="3992"/>
              <a:ext cx="576" cy="0"/>
            </a:xfrm>
            <a:prstGeom prst="line">
              <a:avLst/>
            </a:prstGeom>
            <a:noFill/>
            <a:ln w="28575">
              <a:solidFill>
                <a:schemeClr val="tx1"/>
              </a:solidFill>
              <a:round/>
              <a:headEnd/>
              <a:tailEnd/>
            </a:ln>
          </p:spPr>
          <p:txBody>
            <a:bodyPr/>
            <a:lstStyle/>
            <a:p>
              <a:endParaRPr lang="en-US"/>
            </a:p>
          </p:txBody>
        </p:sp>
      </p:grp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TotalTime>
  <Words>723</Words>
  <Application>Microsoft Office PowerPoint</Application>
  <PresentationFormat>On-screen Show (4:3)</PresentationFormat>
  <Paragraphs>121</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CURVES RANGING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win7</cp:lastModifiedBy>
  <cp:revision>98</cp:revision>
  <dcterms:created xsi:type="dcterms:W3CDTF">2006-08-16T00:00:00Z</dcterms:created>
  <dcterms:modified xsi:type="dcterms:W3CDTF">2023-02-15T06:44:03Z</dcterms:modified>
</cp:coreProperties>
</file>