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7" r:id="rId4"/>
    <p:sldId id="278" r:id="rId5"/>
    <p:sldId id="284" r:id="rId6"/>
    <p:sldId id="279" r:id="rId7"/>
    <p:sldId id="283" r:id="rId8"/>
    <p:sldId id="280" r:id="rId9"/>
    <p:sldId id="281" r:id="rId10"/>
    <p:sldId id="282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03-Nov-23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236748">
            <a:off x="914400" y="2209800"/>
            <a:ext cx="7924800" cy="914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THEODOLITE  TRAVERSE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77724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Checks in an open traverse</a:t>
            </a:r>
          </a:p>
          <a:p>
            <a:pPr>
              <a:lnSpc>
                <a:spcPct val="250000"/>
              </a:lnSpc>
            </a:pPr>
            <a:r>
              <a:rPr lang="en-US" sz="2300" dirty="0" smtClean="0"/>
              <a:t>Cutoff lines method</a:t>
            </a:r>
          </a:p>
          <a:p>
            <a:pPr>
              <a:lnSpc>
                <a:spcPct val="250000"/>
              </a:lnSpc>
            </a:pPr>
            <a:r>
              <a:rPr lang="en-US" sz="2300" smtClean="0"/>
              <a:t>Tying </a:t>
            </a:r>
            <a:r>
              <a:rPr lang="en-US" sz="2300" dirty="0" smtClean="0"/>
              <a:t>–in to known stations</a:t>
            </a:r>
          </a:p>
          <a:p>
            <a:pPr>
              <a:lnSpc>
                <a:spcPct val="250000"/>
              </a:lnSpc>
            </a:pPr>
            <a:r>
              <a:rPr lang="en-US" sz="2300" dirty="0" smtClean="0"/>
              <a:t>Closing the traverse</a:t>
            </a:r>
          </a:p>
          <a:p>
            <a:pPr>
              <a:lnSpc>
                <a:spcPct val="250000"/>
              </a:lnSpc>
            </a:pPr>
            <a:r>
              <a:rPr lang="en-US" sz="2300" dirty="0" smtClean="0"/>
              <a:t>Astronomical observations</a:t>
            </a:r>
            <a:endParaRPr lang="en-US" sz="23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Omitted  measurements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604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7696200" cy="6400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Traverse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sz="2000" dirty="0" smtClean="0"/>
              <a:t>A traverse is a series of connected lines whose lengths and directions are measured in the field.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 In a theodolite traverse, the directions are measured with a theodolite.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200" b="1" dirty="0" smtClean="0">
                <a:solidFill>
                  <a:srgbClr val="00B050"/>
                </a:solidFill>
              </a:rPr>
              <a:t>Types of traverse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000" dirty="0" smtClean="0"/>
              <a:t>CLOSED TRAVERSE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000" dirty="0" smtClean="0"/>
              <a:t>OPEN TRAVERSE</a:t>
            </a:r>
            <a:endParaRPr lang="en-US" sz="20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7924800" cy="6477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300" b="1" dirty="0" smtClean="0">
                <a:solidFill>
                  <a:srgbClr val="00B050"/>
                </a:solidFill>
              </a:rPr>
              <a:t>Computation of </a:t>
            </a:r>
            <a:r>
              <a:rPr lang="en-US" sz="2300" b="1" dirty="0" smtClean="0">
                <a:solidFill>
                  <a:srgbClr val="002060"/>
                </a:solidFill>
              </a:rPr>
              <a:t>Latitudes </a:t>
            </a:r>
            <a:r>
              <a:rPr lang="en-US" sz="2300" b="1" dirty="0" smtClean="0">
                <a:solidFill>
                  <a:srgbClr val="C00000"/>
                </a:solidFill>
              </a:rPr>
              <a:t>and</a:t>
            </a:r>
            <a:r>
              <a:rPr lang="en-US" sz="2300" b="1" dirty="0" smtClean="0">
                <a:solidFill>
                  <a:srgbClr val="002060"/>
                </a:solidFill>
              </a:rPr>
              <a:t> Departures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latitude (L) of a line is its orthographic projection on the N-S axis representing the meridian.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latitude is considered  to be </a:t>
            </a:r>
            <a:r>
              <a:rPr lang="en-US" sz="2000" b="1" dirty="0" smtClean="0"/>
              <a:t>positive</a:t>
            </a:r>
            <a:r>
              <a:rPr lang="en-US" sz="2000" dirty="0" smtClean="0"/>
              <a:t> when the projection of the line is towards the north, and </a:t>
            </a:r>
            <a:r>
              <a:rPr lang="en-US" sz="2000" b="1" dirty="0" smtClean="0"/>
              <a:t>negative</a:t>
            </a:r>
            <a:r>
              <a:rPr lang="en-US" sz="2000" dirty="0" smtClean="0"/>
              <a:t> when towards the south.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positive latitude is also known as the </a:t>
            </a:r>
            <a:r>
              <a:rPr lang="en-US" sz="2000" b="1" dirty="0" smtClean="0">
                <a:solidFill>
                  <a:srgbClr val="FF0000"/>
                </a:solidFill>
              </a:rPr>
              <a:t>northing</a:t>
            </a:r>
            <a:r>
              <a:rPr lang="en-US" sz="2000" dirty="0" smtClean="0"/>
              <a:t>, and the negative latitude is also called </a:t>
            </a:r>
            <a:r>
              <a:rPr lang="en-US" sz="2000" b="1" dirty="0" smtClean="0">
                <a:solidFill>
                  <a:srgbClr val="00B050"/>
                </a:solidFill>
              </a:rPr>
              <a:t>southing.</a:t>
            </a:r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endParaRPr lang="en-US" sz="23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7772400" cy="6400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departure (D) of a line is its orthographic projection on the  axis perpendicular to the meridian. This perpendicular axis is also known as the E-W axis.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departure is considered </a:t>
            </a:r>
            <a:r>
              <a:rPr lang="en-US" sz="2000" b="1" dirty="0" smtClean="0"/>
              <a:t>positive</a:t>
            </a:r>
            <a:r>
              <a:rPr lang="en-US" sz="2000" dirty="0" smtClean="0"/>
              <a:t> when the projection of the line is towards the east, and </a:t>
            </a:r>
            <a:r>
              <a:rPr lang="en-US" sz="2000" b="1" dirty="0" smtClean="0"/>
              <a:t>negative</a:t>
            </a:r>
            <a:r>
              <a:rPr lang="en-US" sz="2000" dirty="0" smtClean="0"/>
              <a:t> when towards the west.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positive departure is also known as the </a:t>
            </a:r>
            <a:r>
              <a:rPr lang="en-US" sz="2000" b="1" dirty="0" smtClean="0">
                <a:solidFill>
                  <a:srgbClr val="FF0000"/>
                </a:solidFill>
              </a:rPr>
              <a:t>easting</a:t>
            </a:r>
            <a:r>
              <a:rPr lang="en-US" sz="2000" dirty="0" smtClean="0"/>
              <a:t>, and the negative departure is also called </a:t>
            </a:r>
            <a:r>
              <a:rPr lang="en-US" sz="2000" b="1" dirty="0" smtClean="0">
                <a:solidFill>
                  <a:srgbClr val="00B050"/>
                </a:solidFill>
              </a:rPr>
              <a:t>westing.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smtClean="0"/>
              <a:t>In general L = l </a:t>
            </a:r>
            <a:r>
              <a:rPr lang="en-US" sz="2000" b="1" dirty="0" err="1" smtClean="0"/>
              <a:t>cos</a:t>
            </a:r>
            <a:r>
              <a:rPr lang="el-GR" sz="2000" b="1" dirty="0" smtClean="0"/>
              <a:t>θ</a:t>
            </a:r>
            <a:r>
              <a:rPr lang="en-US" sz="2000" b="1" dirty="0" smtClean="0"/>
              <a:t> and D =l sin</a:t>
            </a:r>
            <a:r>
              <a:rPr lang="el-GR" sz="2000" b="1" dirty="0" smtClean="0"/>
              <a:t> θ</a:t>
            </a:r>
            <a:endParaRPr lang="en-US" sz="2000" b="1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/>
              <a:t>Where l is the length of the line and </a:t>
            </a:r>
            <a:r>
              <a:rPr lang="el-GR" sz="2000" b="1" dirty="0" smtClean="0"/>
              <a:t>θ</a:t>
            </a:r>
            <a:r>
              <a:rPr lang="en-US" sz="2000" b="1" dirty="0" smtClean="0"/>
              <a:t> </a:t>
            </a:r>
            <a:r>
              <a:rPr lang="en-US" sz="2000" dirty="0" smtClean="0"/>
              <a:t>is the reduced bearing of the line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/>
              <a:t>And </a:t>
            </a:r>
            <a:r>
              <a:rPr lang="en-US" sz="2000" b="1" dirty="0" smtClean="0"/>
              <a:t>L = l cos</a:t>
            </a:r>
            <a:r>
              <a:rPr lang="el-GR" sz="2000" b="1" dirty="0" smtClean="0"/>
              <a:t>α</a:t>
            </a:r>
            <a:r>
              <a:rPr lang="en-US" sz="2000" b="1" dirty="0" smtClean="0"/>
              <a:t> and D =l sin</a:t>
            </a:r>
            <a:r>
              <a:rPr lang="el-GR" sz="2000" b="1" dirty="0" smtClean="0"/>
              <a:t> α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Where l is the length of the line and </a:t>
            </a:r>
            <a:r>
              <a:rPr lang="el-GR" sz="2000" b="1" dirty="0" smtClean="0"/>
              <a:t>α</a:t>
            </a:r>
            <a:r>
              <a:rPr lang="en-US" sz="2000" b="1" dirty="0" smtClean="0"/>
              <a:t> </a:t>
            </a:r>
            <a:r>
              <a:rPr lang="en-US" sz="2000" dirty="0" smtClean="0"/>
              <a:t>is the whole circle  bearing of the line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8" y="0"/>
            <a:ext cx="7508783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12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7772400" cy="647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300" b="1" dirty="0" smtClean="0">
                <a:solidFill>
                  <a:srgbClr val="C00000"/>
                </a:solidFill>
              </a:rPr>
              <a:t>Consecutive </a:t>
            </a:r>
            <a:r>
              <a:rPr lang="en-US" sz="2300" b="1" dirty="0" smtClean="0"/>
              <a:t>and</a:t>
            </a:r>
            <a:r>
              <a:rPr lang="en-US" sz="2300" b="1" dirty="0" smtClean="0">
                <a:solidFill>
                  <a:srgbClr val="C00000"/>
                </a:solidFill>
              </a:rPr>
              <a:t> Independent coordinates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coordinates of the end point of a line with reference to its initial point are called </a:t>
            </a:r>
            <a:r>
              <a:rPr lang="en-US" sz="2000" b="1" dirty="0" smtClean="0">
                <a:solidFill>
                  <a:srgbClr val="0070C0"/>
                </a:solidFill>
              </a:rPr>
              <a:t>consecutive coordinates </a:t>
            </a:r>
            <a:r>
              <a:rPr lang="en-US" sz="2000" dirty="0" smtClean="0"/>
              <a:t>or </a:t>
            </a:r>
            <a:r>
              <a:rPr lang="en-US" sz="2000" b="1" dirty="0" smtClean="0">
                <a:solidFill>
                  <a:srgbClr val="00B050"/>
                </a:solidFill>
              </a:rPr>
              <a:t>dependent coordinates</a:t>
            </a:r>
            <a:r>
              <a:rPr lang="en-US" sz="2000" dirty="0" smtClean="0"/>
              <a:t> of the end point of the line.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Obviously, the consecutive coordinates are equal to the latitudes and departures with their proper signs.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 coordinates of a point with respect to a common origin are known as the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independent coordinates</a:t>
            </a:r>
            <a:r>
              <a:rPr lang="en-US" sz="2000" dirty="0" smtClean="0"/>
              <a:t> of the point. These coordinates are also called the total latitude and the total departure of the point.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Total latitude of any point P= Total latitude of the starting point + algebraic sum of the latitudes of all the lines up to the point P.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Total departure of any point P= Total departure of the starting point + algebraic sum of the departures of all the lines up to the point P.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77724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Error of closure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If the conditions of a closed traverse are not satisfied, there is an error of closure.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If the error is in with in the permissible limits, it is adjusted.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If the error is large, the field work is repeated.</a:t>
            </a:r>
          </a:p>
          <a:p>
            <a:pPr algn="just">
              <a:lnSpc>
                <a:spcPct val="150000"/>
              </a:lnSpc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Relative error of closure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It is the ratio of the error of closure and the perimeter of the traverse.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/>
              <a:t>      Relative error of closure = e/p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smtClean="0"/>
              <a:t>It is conventional to express the relative error of closure with numerator as unity, </a:t>
            </a:r>
            <a:r>
              <a:rPr lang="en-US" sz="2000" dirty="0" err="1" smtClean="0"/>
              <a:t>i.e</a:t>
            </a:r>
            <a:r>
              <a:rPr lang="en-US" sz="2000" dirty="0" smtClean="0"/>
              <a:t> Relative error of closure = 1/(p/e)</a:t>
            </a:r>
            <a:endParaRPr lang="en-US" sz="2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76962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b="1" dirty="0" smtClean="0">
                <a:solidFill>
                  <a:srgbClr val="00B050"/>
                </a:solidFill>
              </a:rPr>
              <a:t>Checks in a closed traverse</a:t>
            </a:r>
          </a:p>
          <a:p>
            <a:pPr marL="457200" indent="-457200">
              <a:lnSpc>
                <a:spcPct val="150000"/>
              </a:lnSpc>
              <a:buAutoNum type="alphaLcParenBoth"/>
            </a:pPr>
            <a:r>
              <a:rPr lang="en-US" sz="2300" b="1" dirty="0" smtClean="0"/>
              <a:t>Loop traverse</a:t>
            </a:r>
          </a:p>
          <a:p>
            <a:pPr marL="457200" indent="-45720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 smtClean="0"/>
              <a:t>The algebraic sum of all the latitudes  should be equal to zero.  Thus ∑L = 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L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+ ------ = 0</a:t>
            </a:r>
          </a:p>
          <a:p>
            <a:pPr marL="457200" indent="-457200" algn="just">
              <a:lnSpc>
                <a:spcPct val="200000"/>
              </a:lnSpc>
              <a:buNone/>
            </a:pPr>
            <a:r>
              <a:rPr lang="en-US" sz="2000" dirty="0" smtClean="0"/>
              <a:t>      In other words, the arithmetic sum of the northings should be equal to the arithmetic sum of the southings.</a:t>
            </a:r>
          </a:p>
          <a:p>
            <a:pPr marL="457200" indent="-45720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The algebraic sum of all the departures should be equal to zero.  Thus ∑D = D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D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+ ------ = 0</a:t>
            </a:r>
          </a:p>
          <a:p>
            <a:pPr marL="457200" indent="-457200" algn="just">
              <a:lnSpc>
                <a:spcPct val="200000"/>
              </a:lnSpc>
              <a:buNone/>
            </a:pPr>
            <a:r>
              <a:rPr lang="en-US" sz="2000" dirty="0" smtClean="0"/>
              <a:t>      In other words, the arithmetic sum of the eastings should be equal to the arithmetic sum of the westings.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19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7848600" cy="647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(b) </a:t>
            </a:r>
            <a:r>
              <a:rPr lang="en-US" sz="2400" b="1" dirty="0" smtClean="0"/>
              <a:t>Link traverse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100" dirty="0" smtClean="0"/>
              <a:t>The algebraic sum of all altitudes should be equal to the difference in the latitudes of the final control point and the initial control point. Thus</a:t>
            </a:r>
          </a:p>
          <a:p>
            <a:pPr>
              <a:lnSpc>
                <a:spcPct val="200000"/>
              </a:lnSpc>
              <a:buNone/>
            </a:pPr>
            <a:r>
              <a:rPr lang="en-US" sz="2100" b="1" dirty="0" smtClean="0">
                <a:solidFill>
                  <a:schemeClr val="tx2"/>
                </a:solidFill>
              </a:rPr>
              <a:t> </a:t>
            </a:r>
            <a:r>
              <a:rPr lang="en-US" sz="2100" dirty="0" smtClean="0"/>
              <a:t>∑L = L</a:t>
            </a:r>
            <a:r>
              <a:rPr lang="en-US" sz="2100" baseline="-25000" dirty="0" smtClean="0"/>
              <a:t>1</a:t>
            </a:r>
            <a:r>
              <a:rPr lang="en-US" sz="2100" dirty="0" smtClean="0"/>
              <a:t> + L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 + --- = Latitude of the final control point – latitude of the initial control point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100" dirty="0" smtClean="0"/>
              <a:t>The algebraic sum of all departures should be equal to the difference in the departures of the final control point and the initial control point. Thus</a:t>
            </a:r>
          </a:p>
          <a:p>
            <a:pPr>
              <a:lnSpc>
                <a:spcPct val="200000"/>
              </a:lnSpc>
              <a:buNone/>
            </a:pPr>
            <a:r>
              <a:rPr lang="en-US" sz="2100" b="1" dirty="0" smtClean="0">
                <a:solidFill>
                  <a:schemeClr val="tx2"/>
                </a:solidFill>
              </a:rPr>
              <a:t> </a:t>
            </a:r>
            <a:r>
              <a:rPr lang="en-US" sz="2100" dirty="0" smtClean="0"/>
              <a:t>∑D = D</a:t>
            </a:r>
            <a:r>
              <a:rPr lang="en-US" sz="2100" baseline="-25000" dirty="0" smtClean="0"/>
              <a:t>1</a:t>
            </a:r>
            <a:r>
              <a:rPr lang="en-US" sz="2100" dirty="0" smtClean="0"/>
              <a:t> </a:t>
            </a:r>
            <a:r>
              <a:rPr lang="en-US" sz="2100" smtClean="0"/>
              <a:t>+ D</a:t>
            </a:r>
            <a:r>
              <a:rPr lang="en-US" sz="2100" baseline="-25000" smtClean="0"/>
              <a:t>2</a:t>
            </a:r>
            <a:r>
              <a:rPr lang="en-US" sz="2100" smtClean="0"/>
              <a:t> </a:t>
            </a:r>
            <a:r>
              <a:rPr lang="en-US" sz="2100" dirty="0" smtClean="0"/>
              <a:t>+ --- = Departure of the final control point – Departure of the initial control point</a:t>
            </a:r>
          </a:p>
          <a:p>
            <a:pPr>
              <a:buFont typeface="Wingdings" pitchFamily="2" charset="2"/>
              <a:buChar char="Ø"/>
            </a:pPr>
            <a:endParaRPr lang="en-US" sz="21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526</TotalTime>
  <Words>717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THEODOLITE  TRAVERSE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win7</cp:lastModifiedBy>
  <cp:revision>321</cp:revision>
  <dcterms:created xsi:type="dcterms:W3CDTF">2006-08-16T00:00:00Z</dcterms:created>
  <dcterms:modified xsi:type="dcterms:W3CDTF">2023-11-03T03:56:03Z</dcterms:modified>
</cp:coreProperties>
</file>