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60" r:id="rId5"/>
    <p:sldId id="261" r:id="rId6"/>
    <p:sldId id="262" r:id="rId7"/>
    <p:sldId id="268" r:id="rId8"/>
    <p:sldId id="269" r:id="rId9"/>
    <p:sldId id="273" r:id="rId10"/>
    <p:sldId id="274" r:id="rId11"/>
    <p:sldId id="275" r:id="rId12"/>
    <p:sldId id="276" r:id="rId13"/>
    <p:sldId id="277" r:id="rId14"/>
    <p:sldId id="278" r:id="rId15"/>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66FFFF"/>
    <a:srgbClr val="00FFFF"/>
    <a:srgbClr val="FF99FF"/>
    <a:srgbClr val="FF0000"/>
    <a:srgbClr val="0000FF"/>
    <a:srgbClr val="FF6600"/>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A3D5CA2-1838-44BB-920C-305B39FFA9F7}" type="slidenum">
              <a:rPr lang="en-US"/>
              <a:pPr/>
              <a:t>‹#›</a:t>
            </a:fld>
            <a:endParaRPr lang="en-US"/>
          </a:p>
        </p:txBody>
      </p:sp>
    </p:spTree>
    <p:extLst>
      <p:ext uri="{BB962C8B-B14F-4D97-AF65-F5344CB8AC3E}">
        <p14:creationId xmlns:p14="http://schemas.microsoft.com/office/powerpoint/2010/main" val="215328129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C175BF-DBC9-401F-A1B8-89C34021F0C7}" type="slidenum">
              <a:rPr lang="en-US"/>
              <a:pPr/>
              <a:t>1</a:t>
            </a:fld>
            <a:endParaRPr 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US" b="1"/>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ABAF0E-870D-4565-8BED-827EB1792B5B}" type="slidenum">
              <a:rPr lang="en-US"/>
              <a:pPr/>
              <a:t>10</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b="1" i="1"/>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A42D52-636E-4E90-A584-DED3F17AB351}" type="slidenum">
              <a:rPr lang="en-US"/>
              <a:pPr/>
              <a:t>11</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n-US" b="1"/>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D89E7E-651C-4BCF-8E56-AF4CDEB11D93}" type="slidenum">
              <a:rPr lang="en-US"/>
              <a:pPr/>
              <a:t>12</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US" b="1"/>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75DED8-7A52-4722-A199-9B948C803D66}" type="slidenum">
              <a:rPr lang="en-US"/>
              <a:pPr/>
              <a:t>13</a:t>
            </a:fld>
            <a:endParaRPr 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b="1"/>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285E59-259B-4358-A906-9224E8B1CD23}" type="slidenum">
              <a:rPr lang="en-US"/>
              <a:pPr/>
              <a:t>14</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pPr marL="228600" indent="-228600"/>
            <a:endParaRPr lang="en-US" b="1"/>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9B48EF-B32F-41A8-B8BA-166A7EDDE7AA}" type="slidenum">
              <a:rPr lang="en-US"/>
              <a:pPr/>
              <a:t>2</a:t>
            </a:fld>
            <a:endParaRPr lang="en-US"/>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el-GR" b="1">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DB9466-EF16-4ABB-BEF2-C0D722A4F330}" type="slidenum">
              <a:rPr lang="en-US"/>
              <a:pPr/>
              <a:t>3</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b="1"/>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66B02D-769C-473A-ABDF-6EFB0E7118D3}" type="slidenum">
              <a:rPr lang="en-US"/>
              <a:pPr/>
              <a:t>4</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b="1"/>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9CA5E4-E7FC-4ACD-96AC-F39EA889AABE}" type="slidenum">
              <a:rPr lang="en-US"/>
              <a:pPr/>
              <a:t>5</a:t>
            </a:fld>
            <a:endParaRPr 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US" b="1"/>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211CAA-9EF8-4261-8139-DB8B54FDE24A}" type="slidenum">
              <a:rPr lang="en-US"/>
              <a:pPr/>
              <a:t>6</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b="1"/>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4891B8-08FA-4CDF-A412-8023F88FC2C0}" type="slidenum">
              <a:rPr lang="en-US"/>
              <a:pPr/>
              <a:t>7</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en-US" b="1"/>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05174A-560D-429A-920A-E75A53942E72}" type="slidenum">
              <a:rPr lang="en-US"/>
              <a:pPr/>
              <a:t>8</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pPr marL="247650" indent="-247650"/>
            <a:endParaRPr lang="en-US" b="1"/>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DD1C5D-F5BF-4E13-AE04-677928DFABE9}" type="slidenum">
              <a:rPr lang="en-US"/>
              <a:pPr/>
              <a:t>9</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b="1" i="1"/>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002B28B-BAE8-495C-9A6A-523D968C5C5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1DB757C-1F1C-4992-88A4-0D38C58E6CE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AA36C8-09F5-4E82-A204-E41E81CE48D1}"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01A2B2B1-F013-4475-9BF2-1ABB68C8EE7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58C1BDB-B0AC-434C-8ED8-7535AFBA9C6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4492296-EF9C-4DB8-A0E7-C2E887B3CE5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E0B942A-7ACE-4437-959E-AE29EF0CC07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8D3303F-4A59-4579-84B4-A645EE36062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7BDE7BF-C07A-477B-BF2C-289184B8234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80A3B21-E83B-47A7-A641-C28A500BD9F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35E26D1-BEEC-4A31-9098-A6EEB6A5DE3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7DE1459-6927-4CF2-951F-6531D0132B5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C0EE1FF-FE06-4FDE-8047-06C3B1C2A14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2895600" y="1588"/>
            <a:ext cx="4003675" cy="579437"/>
          </a:xfrm>
          <a:prstGeom prst="rect">
            <a:avLst/>
          </a:prstGeom>
          <a:solidFill>
            <a:srgbClr val="00FFFF"/>
          </a:solidFill>
          <a:ln w="9525">
            <a:noFill/>
            <a:miter lim="800000"/>
            <a:headEnd/>
            <a:tailEnd/>
          </a:ln>
          <a:effectLst/>
        </p:spPr>
        <p:txBody>
          <a:bodyPr wrap="none">
            <a:spAutoFit/>
          </a:bodyPr>
          <a:lstStyle/>
          <a:p>
            <a:pPr algn="l">
              <a:spcBef>
                <a:spcPct val="30000"/>
              </a:spcBef>
            </a:pPr>
            <a:r>
              <a:rPr lang="en-US" sz="3200" b="1">
                <a:solidFill>
                  <a:srgbClr val="FF0000"/>
                </a:solidFill>
                <a:effectLst>
                  <a:outerShdw blurRad="38100" dist="38100" dir="2700000" algn="tl">
                    <a:srgbClr val="000000"/>
                  </a:outerShdw>
                </a:effectLst>
                <a:latin typeface="Georgia" pitchFamily="18" charset="0"/>
              </a:rPr>
              <a:t>TRIANGULATION</a:t>
            </a:r>
          </a:p>
        </p:txBody>
      </p:sp>
      <p:sp>
        <p:nvSpPr>
          <p:cNvPr id="2053" name="Rectangle 5"/>
          <p:cNvSpPr>
            <a:spLocks noChangeArrowheads="1"/>
          </p:cNvSpPr>
          <p:nvPr/>
        </p:nvSpPr>
        <p:spPr bwMode="auto">
          <a:xfrm>
            <a:off x="228600" y="4191000"/>
            <a:ext cx="8763000" cy="2563812"/>
          </a:xfrm>
          <a:prstGeom prst="rect">
            <a:avLst/>
          </a:prstGeom>
          <a:noFill/>
          <a:ln w="9525">
            <a:noFill/>
            <a:miter lim="800000"/>
            <a:headEnd/>
            <a:tailEnd/>
          </a:ln>
          <a:effectLst/>
        </p:spPr>
        <p:txBody>
          <a:bodyPr>
            <a:spAutoFit/>
          </a:bodyPr>
          <a:lstStyle/>
          <a:p>
            <a:pPr algn="just">
              <a:buClr>
                <a:srgbClr val="0000FF"/>
              </a:buClr>
              <a:buSzPct val="130000"/>
              <a:buFont typeface="Wingdings" pitchFamily="2" charset="2"/>
              <a:buChar char="Ø"/>
            </a:pPr>
            <a:r>
              <a:rPr lang="en-US" b="1" dirty="0">
                <a:solidFill>
                  <a:srgbClr val="0000FF"/>
                </a:solidFill>
              </a:rPr>
              <a:t> A triangulation system consists of a series of joined and overlapping triangles in which only one line (base line) is measured. </a:t>
            </a:r>
          </a:p>
          <a:p>
            <a:pPr algn="just">
              <a:buClr>
                <a:srgbClr val="0000FF"/>
              </a:buClr>
              <a:buSzPct val="130000"/>
              <a:buFont typeface="Wingdings" pitchFamily="2" charset="2"/>
              <a:buChar char="Ø"/>
            </a:pPr>
            <a:r>
              <a:rPr lang="en-US" b="1" dirty="0">
                <a:solidFill>
                  <a:srgbClr val="0000FF"/>
                </a:solidFill>
              </a:rPr>
              <a:t> All the angles are measured, and the remaining sides are calculated from angles.</a:t>
            </a:r>
          </a:p>
          <a:p>
            <a:pPr algn="just">
              <a:buClr>
                <a:srgbClr val="0000FF"/>
              </a:buClr>
              <a:buSzPct val="130000"/>
              <a:buFont typeface="Wingdings" pitchFamily="2" charset="2"/>
              <a:buChar char="Ø"/>
            </a:pPr>
            <a:r>
              <a:rPr lang="en-US" b="1">
                <a:solidFill>
                  <a:srgbClr val="0000FF"/>
                </a:solidFill>
              </a:rPr>
              <a:t> Knowing the true bearing </a:t>
            </a:r>
            <a:r>
              <a:rPr lang="en-US" b="1" smtClean="0">
                <a:solidFill>
                  <a:srgbClr val="0000FF"/>
                </a:solidFill>
              </a:rPr>
              <a:t>of </a:t>
            </a:r>
            <a:r>
              <a:rPr lang="en-US" b="1">
                <a:solidFill>
                  <a:srgbClr val="0000FF"/>
                </a:solidFill>
              </a:rPr>
              <a:t>any one line, the bearings of all other lines can be calculated from the angles. </a:t>
            </a:r>
          </a:p>
          <a:p>
            <a:pPr algn="just">
              <a:buClr>
                <a:srgbClr val="0000FF"/>
              </a:buClr>
              <a:buSzPct val="130000"/>
              <a:buFont typeface="Wingdings" pitchFamily="2" charset="2"/>
              <a:buChar char="Ø"/>
            </a:pPr>
            <a:r>
              <a:rPr lang="en-US" b="1" dirty="0">
                <a:solidFill>
                  <a:srgbClr val="0000FF"/>
                </a:solidFill>
              </a:rPr>
              <a:t> The coordinated of all triangulation stations are then determined from the coordinates of any one given station, the vertices of the individual triangles are the triangulation stations.</a:t>
            </a:r>
          </a:p>
        </p:txBody>
      </p:sp>
      <p:sp>
        <p:nvSpPr>
          <p:cNvPr id="2054" name="Rectangle 6"/>
          <p:cNvSpPr>
            <a:spLocks noChangeArrowheads="1"/>
          </p:cNvSpPr>
          <p:nvPr/>
        </p:nvSpPr>
        <p:spPr bwMode="auto">
          <a:xfrm>
            <a:off x="152400" y="609600"/>
            <a:ext cx="8826500" cy="3478213"/>
          </a:xfrm>
          <a:prstGeom prst="rect">
            <a:avLst/>
          </a:prstGeom>
          <a:noFill/>
          <a:ln w="9525">
            <a:noFill/>
            <a:miter lim="800000"/>
            <a:headEnd/>
            <a:tailEnd/>
          </a:ln>
          <a:effectLst/>
        </p:spPr>
        <p:txBody>
          <a:bodyPr>
            <a:spAutoFit/>
          </a:bodyPr>
          <a:lstStyle/>
          <a:p>
            <a:pPr algn="just">
              <a:buClr>
                <a:srgbClr val="FF0066"/>
              </a:buClr>
              <a:buSzPct val="140000"/>
              <a:buFont typeface="Wingdings" pitchFamily="2" charset="2"/>
              <a:buChar char="ü"/>
            </a:pPr>
            <a:r>
              <a:rPr lang="en-US" b="1" dirty="0"/>
              <a:t> Triangulation is the surveying technique in which unknown distances between stations are determined using the trigonometric relations of a triangle.</a:t>
            </a:r>
          </a:p>
          <a:p>
            <a:pPr algn="just">
              <a:buClr>
                <a:srgbClr val="FF0066"/>
              </a:buClr>
              <a:buSzPct val="140000"/>
              <a:buFont typeface="Wingdings" pitchFamily="2" charset="2"/>
              <a:buNone/>
            </a:pPr>
            <a:endParaRPr/>
          </a:p>
          <a:p>
            <a:pPr algn="just">
              <a:buClr>
                <a:srgbClr val="FF0066"/>
              </a:buClr>
              <a:buSzPct val="140000"/>
              <a:buFont typeface="Wingdings" pitchFamily="2" charset="2"/>
              <a:buChar char="ü"/>
            </a:pPr>
            <a:r>
              <a:rPr lang="en-US" b="1" dirty="0"/>
              <a:t> The calculations are started from the triangle in which one side is the base line.</a:t>
            </a:r>
          </a:p>
          <a:p>
            <a:pPr algn="just">
              <a:buClr>
                <a:srgbClr val="FF0066"/>
              </a:buClr>
              <a:buSzPct val="140000"/>
              <a:buFont typeface="Wingdings" pitchFamily="2" charset="2"/>
              <a:buNone/>
            </a:pPr>
            <a:endParaRPr/>
          </a:p>
          <a:p>
            <a:pPr algn="just">
              <a:buClr>
                <a:srgbClr val="FF0066"/>
              </a:buClr>
              <a:buSzPct val="140000"/>
              <a:buFont typeface="Wingdings" pitchFamily="2" charset="2"/>
              <a:buChar char="ü"/>
            </a:pPr>
            <a:r>
              <a:rPr lang="en-US" b="1" dirty="0"/>
              <a:t> For determination of the remaining two sides, atleast two interior angles of the triangle must be measured. </a:t>
            </a:r>
          </a:p>
          <a:p>
            <a:pPr algn="just">
              <a:buClr>
                <a:srgbClr val="FF0066"/>
              </a:buClr>
              <a:buSzPct val="140000"/>
              <a:buFont typeface="Wingdings" pitchFamily="2" charset="2"/>
              <a:buChar char="ü"/>
            </a:pPr>
            <a:endParaRPr lang="en-US" sz="1200" b="1" dirty="0"/>
          </a:p>
          <a:p>
            <a:pPr algn="just">
              <a:buClr>
                <a:srgbClr val="FF0066"/>
              </a:buClr>
              <a:buSzPct val="140000"/>
              <a:buFont typeface="Wingdings" pitchFamily="2" charset="2"/>
              <a:buChar char="ü"/>
            </a:pPr>
            <a:r>
              <a:rPr lang="en-US" b="1" dirty="0"/>
              <a:t> However, if all the three angles are measured, accuracy of the computed distances is considerably increased, and a check is provided. </a:t>
            </a:r>
          </a:p>
          <a:p>
            <a:pPr algn="just">
              <a:buClr>
                <a:srgbClr val="FF0066"/>
              </a:buClr>
              <a:buSzPct val="140000"/>
              <a:buFont typeface="Wingdings" pitchFamily="2" charset="2"/>
              <a:buChar char="ü"/>
            </a:pPr>
            <a:endParaRPr lang="en-US" sz="1200" b="1" dirty="0"/>
          </a:p>
          <a:p>
            <a:pPr algn="just">
              <a:buClr>
                <a:srgbClr val="FF0066"/>
              </a:buClr>
              <a:buSzPct val="140000"/>
              <a:buFont typeface="Wingdings" pitchFamily="2" charset="2"/>
              <a:buChar char="ü"/>
            </a:pPr>
            <a:r>
              <a:rPr lang="en-US" b="1" dirty="0"/>
              <a:t> It is, therefore, the standard practice to measure all the angles.</a:t>
            </a: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p:cNvSpPr>
            <a:spLocks noChangeArrowheads="1"/>
          </p:cNvSpPr>
          <p:nvPr/>
        </p:nvSpPr>
        <p:spPr bwMode="auto">
          <a:xfrm>
            <a:off x="76200" y="0"/>
            <a:ext cx="8991600" cy="946150"/>
          </a:xfrm>
          <a:prstGeom prst="rect">
            <a:avLst/>
          </a:prstGeom>
          <a:noFill/>
          <a:ln w="9525" algn="ctr">
            <a:noFill/>
            <a:miter lim="800000"/>
            <a:headEnd/>
            <a:tailEnd/>
          </a:ln>
          <a:effectLst/>
        </p:spPr>
        <p:txBody>
          <a:bodyPr>
            <a:spAutoFit/>
          </a:bodyPr>
          <a:lstStyle/>
          <a:p>
            <a:pPr algn="just">
              <a:spcBef>
                <a:spcPct val="50000"/>
              </a:spcBef>
            </a:pPr>
            <a:r>
              <a:rPr lang="en-US" b="1"/>
              <a:t>(iv) </a:t>
            </a:r>
            <a:r>
              <a:rPr lang="en-US" sz="2000" b="1" i="1">
                <a:solidFill>
                  <a:srgbClr val="FF33CC"/>
                </a:solidFill>
              </a:rPr>
              <a:t>Plumb Bob Signals</a:t>
            </a:r>
            <a:r>
              <a:rPr lang="en-US" b="1"/>
              <a:t>– It consists of a wire with a plumb bob, the plumb bob is generally hung from a slanting rod such that the plumb bob is exactly over the station mark. </a:t>
            </a:r>
            <a:endParaRPr lang="en-US" sz="1200" b="1" i="1"/>
          </a:p>
        </p:txBody>
      </p:sp>
      <p:grpSp>
        <p:nvGrpSpPr>
          <p:cNvPr id="39958" name="Group 22"/>
          <p:cNvGrpSpPr>
            <a:grpSpLocks/>
          </p:cNvGrpSpPr>
          <p:nvPr/>
        </p:nvGrpSpPr>
        <p:grpSpPr bwMode="auto">
          <a:xfrm>
            <a:off x="228600" y="1143000"/>
            <a:ext cx="8839200" cy="5638800"/>
            <a:chOff x="144" y="720"/>
            <a:chExt cx="5568" cy="3552"/>
          </a:xfrm>
        </p:grpSpPr>
        <p:grpSp>
          <p:nvGrpSpPr>
            <p:cNvPr id="39952" name="Group 16"/>
            <p:cNvGrpSpPr>
              <a:grpSpLocks/>
            </p:cNvGrpSpPr>
            <p:nvPr/>
          </p:nvGrpSpPr>
          <p:grpSpPr bwMode="auto">
            <a:xfrm>
              <a:off x="144" y="720"/>
              <a:ext cx="3408" cy="1976"/>
              <a:chOff x="144" y="720"/>
              <a:chExt cx="3408" cy="1976"/>
            </a:xfrm>
          </p:grpSpPr>
          <p:pic>
            <p:nvPicPr>
              <p:cNvPr id="39941" name="Picture 5"/>
              <p:cNvPicPr>
                <a:picLocks noChangeAspect="1" noChangeArrowheads="1"/>
              </p:cNvPicPr>
              <p:nvPr/>
            </p:nvPicPr>
            <p:blipFill>
              <a:blip r:embed="rId3"/>
              <a:srcRect/>
              <a:stretch>
                <a:fillRect/>
              </a:stretch>
            </p:blipFill>
            <p:spPr bwMode="auto">
              <a:xfrm>
                <a:off x="2448" y="720"/>
                <a:ext cx="396" cy="1728"/>
              </a:xfrm>
              <a:prstGeom prst="rect">
                <a:avLst/>
              </a:prstGeom>
              <a:noFill/>
              <a:ln w="9525" algn="ctr">
                <a:noFill/>
                <a:miter lim="800000"/>
                <a:headEnd/>
                <a:tailEnd/>
              </a:ln>
              <a:effectLst/>
            </p:spPr>
          </p:pic>
          <p:sp>
            <p:nvSpPr>
              <p:cNvPr id="39942" name="Line 6"/>
              <p:cNvSpPr>
                <a:spLocks noChangeShapeType="1"/>
              </p:cNvSpPr>
              <p:nvPr/>
            </p:nvSpPr>
            <p:spPr bwMode="auto">
              <a:xfrm flipV="1">
                <a:off x="144" y="720"/>
                <a:ext cx="2496" cy="1872"/>
              </a:xfrm>
              <a:prstGeom prst="line">
                <a:avLst/>
              </a:prstGeom>
              <a:noFill/>
              <a:ln w="50800" cmpd="dbl">
                <a:solidFill>
                  <a:srgbClr val="993366"/>
                </a:solidFill>
                <a:round/>
                <a:headEnd/>
                <a:tailEnd type="oval" w="med" len="med"/>
              </a:ln>
              <a:effectLst/>
            </p:spPr>
            <p:txBody>
              <a:bodyPr wrap="none" anchor="ctr"/>
              <a:lstStyle/>
              <a:p>
                <a:endParaRPr lang="en-US"/>
              </a:p>
            </p:txBody>
          </p:sp>
          <p:sp>
            <p:nvSpPr>
              <p:cNvPr id="39943" name="Line 7"/>
              <p:cNvSpPr>
                <a:spLocks noChangeShapeType="1"/>
              </p:cNvSpPr>
              <p:nvPr/>
            </p:nvSpPr>
            <p:spPr bwMode="auto">
              <a:xfrm>
                <a:off x="328" y="2496"/>
                <a:ext cx="3216" cy="0"/>
              </a:xfrm>
              <a:prstGeom prst="line">
                <a:avLst/>
              </a:prstGeom>
              <a:noFill/>
              <a:ln w="114300">
                <a:pattFill prst="weave">
                  <a:fgClr>
                    <a:schemeClr val="tx1"/>
                  </a:fgClr>
                  <a:bgClr>
                    <a:srgbClr val="FFFFFF"/>
                  </a:bgClr>
                </a:pattFill>
                <a:round/>
                <a:headEnd/>
                <a:tailEnd/>
              </a:ln>
              <a:effectLst/>
            </p:spPr>
            <p:txBody>
              <a:bodyPr wrap="none" anchor="ctr"/>
              <a:lstStyle/>
              <a:p>
                <a:endParaRPr lang="en-US"/>
              </a:p>
            </p:txBody>
          </p:sp>
          <p:sp>
            <p:nvSpPr>
              <p:cNvPr id="39944" name="Rectangle 8"/>
              <p:cNvSpPr>
                <a:spLocks noChangeArrowheads="1"/>
              </p:cNvSpPr>
              <p:nvPr/>
            </p:nvSpPr>
            <p:spPr bwMode="auto">
              <a:xfrm>
                <a:off x="2408" y="2456"/>
                <a:ext cx="480" cy="240"/>
              </a:xfrm>
              <a:prstGeom prst="rect">
                <a:avLst/>
              </a:prstGeom>
              <a:pattFill prst="wdUpDiag">
                <a:fgClr>
                  <a:schemeClr val="tx2"/>
                </a:fgClr>
                <a:bgClr>
                  <a:schemeClr val="bg1"/>
                </a:bgClr>
              </a:pattFill>
              <a:ln w="9525" algn="ctr">
                <a:solidFill>
                  <a:schemeClr val="tx1"/>
                </a:solidFill>
                <a:miter lim="800000"/>
                <a:headEnd/>
                <a:tailEnd/>
              </a:ln>
              <a:effectLst/>
            </p:spPr>
            <p:txBody>
              <a:bodyPr wrap="none" anchor="ctr"/>
              <a:lstStyle/>
              <a:p>
                <a:endParaRPr lang="en-US"/>
              </a:p>
            </p:txBody>
          </p:sp>
          <p:sp>
            <p:nvSpPr>
              <p:cNvPr id="39945" name="Line 9"/>
              <p:cNvSpPr>
                <a:spLocks noChangeShapeType="1"/>
              </p:cNvSpPr>
              <p:nvPr/>
            </p:nvSpPr>
            <p:spPr bwMode="auto">
              <a:xfrm>
                <a:off x="384" y="2448"/>
                <a:ext cx="3168" cy="0"/>
              </a:xfrm>
              <a:prstGeom prst="line">
                <a:avLst/>
              </a:prstGeom>
              <a:noFill/>
              <a:ln w="28575">
                <a:solidFill>
                  <a:schemeClr val="tx1"/>
                </a:solidFill>
                <a:round/>
                <a:headEnd/>
                <a:tailEnd/>
              </a:ln>
              <a:effectLst/>
            </p:spPr>
            <p:txBody>
              <a:bodyPr wrap="none" anchor="ctr"/>
              <a:lstStyle/>
              <a:p>
                <a:endParaRPr lang="en-US"/>
              </a:p>
            </p:txBody>
          </p:sp>
          <p:sp>
            <p:nvSpPr>
              <p:cNvPr id="39946" name="Oval 10"/>
              <p:cNvSpPr>
                <a:spLocks noChangeArrowheads="1"/>
              </p:cNvSpPr>
              <p:nvPr/>
            </p:nvSpPr>
            <p:spPr bwMode="auto">
              <a:xfrm>
                <a:off x="2592" y="2424"/>
                <a:ext cx="104" cy="72"/>
              </a:xfrm>
              <a:prstGeom prst="ellipse">
                <a:avLst/>
              </a:prstGeom>
              <a:solidFill>
                <a:srgbClr val="FF0000"/>
              </a:solidFill>
              <a:ln w="9525" algn="ctr">
                <a:solidFill>
                  <a:schemeClr val="tx1"/>
                </a:solidFill>
                <a:round/>
                <a:headEnd/>
                <a:tailEnd/>
              </a:ln>
              <a:effectLst/>
            </p:spPr>
            <p:txBody>
              <a:bodyPr wrap="none" anchor="ctr"/>
              <a:lstStyle/>
              <a:p>
                <a:endParaRPr lang="en-US"/>
              </a:p>
            </p:txBody>
          </p:sp>
        </p:grpSp>
        <p:grpSp>
          <p:nvGrpSpPr>
            <p:cNvPr id="39957" name="Group 21"/>
            <p:cNvGrpSpPr>
              <a:grpSpLocks/>
            </p:cNvGrpSpPr>
            <p:nvPr/>
          </p:nvGrpSpPr>
          <p:grpSpPr bwMode="auto">
            <a:xfrm>
              <a:off x="2488" y="2688"/>
              <a:ext cx="3224" cy="1584"/>
              <a:chOff x="2488" y="2688"/>
              <a:chExt cx="3224" cy="1584"/>
            </a:xfrm>
          </p:grpSpPr>
          <p:sp>
            <p:nvSpPr>
              <p:cNvPr id="39948" name="Line 12"/>
              <p:cNvSpPr>
                <a:spLocks noChangeShapeType="1"/>
              </p:cNvSpPr>
              <p:nvPr/>
            </p:nvSpPr>
            <p:spPr bwMode="auto">
              <a:xfrm>
                <a:off x="2488" y="4072"/>
                <a:ext cx="3216" cy="0"/>
              </a:xfrm>
              <a:prstGeom prst="line">
                <a:avLst/>
              </a:prstGeom>
              <a:noFill/>
              <a:ln w="114300">
                <a:pattFill prst="weave">
                  <a:fgClr>
                    <a:schemeClr val="tx1"/>
                  </a:fgClr>
                  <a:bgClr>
                    <a:srgbClr val="FFFFFF"/>
                  </a:bgClr>
                </a:pattFill>
                <a:round/>
                <a:headEnd/>
                <a:tailEnd/>
              </a:ln>
              <a:effectLst/>
            </p:spPr>
            <p:txBody>
              <a:bodyPr wrap="none" anchor="ctr"/>
              <a:lstStyle/>
              <a:p>
                <a:endParaRPr lang="en-US"/>
              </a:p>
            </p:txBody>
          </p:sp>
          <p:sp>
            <p:nvSpPr>
              <p:cNvPr id="39949" name="Rectangle 13"/>
              <p:cNvSpPr>
                <a:spLocks noChangeArrowheads="1"/>
              </p:cNvSpPr>
              <p:nvPr/>
            </p:nvSpPr>
            <p:spPr bwMode="auto">
              <a:xfrm>
                <a:off x="4568" y="4032"/>
                <a:ext cx="480" cy="240"/>
              </a:xfrm>
              <a:prstGeom prst="rect">
                <a:avLst/>
              </a:prstGeom>
              <a:pattFill prst="wdUpDiag">
                <a:fgClr>
                  <a:schemeClr val="tx2"/>
                </a:fgClr>
                <a:bgClr>
                  <a:schemeClr val="bg1"/>
                </a:bgClr>
              </a:pattFill>
              <a:ln w="9525" algn="ctr">
                <a:solidFill>
                  <a:schemeClr val="tx1"/>
                </a:solidFill>
                <a:miter lim="800000"/>
                <a:headEnd/>
                <a:tailEnd/>
              </a:ln>
              <a:effectLst/>
            </p:spPr>
            <p:txBody>
              <a:bodyPr wrap="none" anchor="ctr"/>
              <a:lstStyle/>
              <a:p>
                <a:endParaRPr lang="en-US"/>
              </a:p>
            </p:txBody>
          </p:sp>
          <p:sp>
            <p:nvSpPr>
              <p:cNvPr id="39950" name="Line 14"/>
              <p:cNvSpPr>
                <a:spLocks noChangeShapeType="1"/>
              </p:cNvSpPr>
              <p:nvPr/>
            </p:nvSpPr>
            <p:spPr bwMode="auto">
              <a:xfrm>
                <a:off x="2544" y="4024"/>
                <a:ext cx="3168" cy="0"/>
              </a:xfrm>
              <a:prstGeom prst="line">
                <a:avLst/>
              </a:prstGeom>
              <a:noFill/>
              <a:ln w="28575">
                <a:solidFill>
                  <a:schemeClr val="tx1"/>
                </a:solidFill>
                <a:round/>
                <a:headEnd/>
                <a:tailEnd/>
              </a:ln>
              <a:effectLst/>
            </p:spPr>
            <p:txBody>
              <a:bodyPr wrap="none" anchor="ctr"/>
              <a:lstStyle/>
              <a:p>
                <a:endParaRPr lang="en-US"/>
              </a:p>
            </p:txBody>
          </p:sp>
          <p:sp>
            <p:nvSpPr>
              <p:cNvPr id="39951" name="Oval 15"/>
              <p:cNvSpPr>
                <a:spLocks noChangeArrowheads="1"/>
              </p:cNvSpPr>
              <p:nvPr/>
            </p:nvSpPr>
            <p:spPr bwMode="auto">
              <a:xfrm>
                <a:off x="4752" y="4000"/>
                <a:ext cx="104" cy="72"/>
              </a:xfrm>
              <a:prstGeom prst="ellipse">
                <a:avLst/>
              </a:prstGeom>
              <a:solidFill>
                <a:srgbClr val="FF0000"/>
              </a:solidFill>
              <a:ln w="9525" algn="ctr">
                <a:solidFill>
                  <a:schemeClr val="tx1"/>
                </a:solidFill>
                <a:round/>
                <a:headEnd/>
                <a:tailEnd/>
              </a:ln>
              <a:effectLst/>
            </p:spPr>
            <p:txBody>
              <a:bodyPr wrap="none" anchor="ctr"/>
              <a:lstStyle/>
              <a:p>
                <a:endParaRPr lang="en-US"/>
              </a:p>
            </p:txBody>
          </p:sp>
          <p:sp>
            <p:nvSpPr>
              <p:cNvPr id="39953" name="Freeform 17"/>
              <p:cNvSpPr>
                <a:spLocks/>
              </p:cNvSpPr>
              <p:nvPr/>
            </p:nvSpPr>
            <p:spPr bwMode="auto">
              <a:xfrm>
                <a:off x="3600" y="2688"/>
                <a:ext cx="1440" cy="1344"/>
              </a:xfrm>
              <a:custGeom>
                <a:avLst/>
                <a:gdLst/>
                <a:ahLst/>
                <a:cxnLst>
                  <a:cxn ang="0">
                    <a:pos x="336" y="96"/>
                  </a:cxn>
                  <a:cxn ang="0">
                    <a:pos x="1440" y="96"/>
                  </a:cxn>
                  <a:cxn ang="0">
                    <a:pos x="1440" y="0"/>
                  </a:cxn>
                  <a:cxn ang="0">
                    <a:pos x="0" y="0"/>
                  </a:cxn>
                  <a:cxn ang="0">
                    <a:pos x="0" y="1344"/>
                  </a:cxn>
                  <a:cxn ang="0">
                    <a:pos x="240" y="1344"/>
                  </a:cxn>
                  <a:cxn ang="0">
                    <a:pos x="240" y="96"/>
                  </a:cxn>
                  <a:cxn ang="0">
                    <a:pos x="336" y="96"/>
                  </a:cxn>
                </a:cxnLst>
                <a:rect l="0" t="0" r="r" b="b"/>
                <a:pathLst>
                  <a:path w="1440" h="1344">
                    <a:moveTo>
                      <a:pt x="336" y="96"/>
                    </a:moveTo>
                    <a:lnTo>
                      <a:pt x="1440" y="96"/>
                    </a:lnTo>
                    <a:lnTo>
                      <a:pt x="1440" y="0"/>
                    </a:lnTo>
                    <a:lnTo>
                      <a:pt x="0" y="0"/>
                    </a:lnTo>
                    <a:lnTo>
                      <a:pt x="0" y="1344"/>
                    </a:lnTo>
                    <a:lnTo>
                      <a:pt x="240" y="1344"/>
                    </a:lnTo>
                    <a:lnTo>
                      <a:pt x="240" y="96"/>
                    </a:lnTo>
                    <a:lnTo>
                      <a:pt x="336" y="96"/>
                    </a:lnTo>
                    <a:close/>
                  </a:path>
                </a:pathLst>
              </a:custGeom>
              <a:solidFill>
                <a:schemeClr val="accent1"/>
              </a:solidFill>
              <a:ln w="9525" cap="flat" cmpd="sng">
                <a:solidFill>
                  <a:schemeClr val="tx1"/>
                </a:solidFill>
                <a:prstDash val="solid"/>
                <a:round/>
                <a:headEnd/>
                <a:tailEnd/>
              </a:ln>
              <a:effectLst/>
            </p:spPr>
            <p:txBody>
              <a:bodyPr wrap="none" anchor="ctr"/>
              <a:lstStyle/>
              <a:p>
                <a:endParaRPr lang="en-US"/>
              </a:p>
            </p:txBody>
          </p:sp>
          <p:pic>
            <p:nvPicPr>
              <p:cNvPr id="39955" name="Picture 19"/>
              <p:cNvPicPr>
                <a:picLocks noChangeAspect="1" noChangeArrowheads="1"/>
              </p:cNvPicPr>
              <p:nvPr/>
            </p:nvPicPr>
            <p:blipFill>
              <a:blip r:embed="rId4"/>
              <a:srcRect/>
              <a:stretch>
                <a:fillRect/>
              </a:stretch>
            </p:blipFill>
            <p:spPr bwMode="auto">
              <a:xfrm>
                <a:off x="4640" y="3456"/>
                <a:ext cx="296" cy="534"/>
              </a:xfrm>
              <a:prstGeom prst="rect">
                <a:avLst/>
              </a:prstGeom>
              <a:noFill/>
            </p:spPr>
          </p:pic>
          <p:sp>
            <p:nvSpPr>
              <p:cNvPr id="39956" name="Line 20"/>
              <p:cNvSpPr>
                <a:spLocks noChangeShapeType="1"/>
              </p:cNvSpPr>
              <p:nvPr/>
            </p:nvSpPr>
            <p:spPr bwMode="auto">
              <a:xfrm>
                <a:off x="4792" y="2784"/>
                <a:ext cx="0" cy="768"/>
              </a:xfrm>
              <a:prstGeom prst="line">
                <a:avLst/>
              </a:prstGeom>
              <a:noFill/>
              <a:ln w="28575">
                <a:solidFill>
                  <a:srgbClr val="FFCC00"/>
                </a:solidFill>
                <a:round/>
                <a:headEnd type="diamond" w="med" len="med"/>
                <a:tailEnd type="oval" w="med" len="med"/>
              </a:ln>
              <a:effectLst/>
            </p:spPr>
            <p:txBody>
              <a:bodyPr wrap="none" anchor="ctr"/>
              <a:lstStyle/>
              <a:p>
                <a:endParaRPr lang="en-US"/>
              </a:p>
            </p:txBody>
          </p:sp>
        </p:grpSp>
      </p:grpSp>
    </p:spTree>
  </p:cSld>
  <p:clrMapOvr>
    <a:masterClrMapping/>
  </p:clrMapOvr>
  <p:transition>
    <p:plu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4"/>
          <p:cNvSpPr>
            <a:spLocks noChangeArrowheads="1"/>
          </p:cNvSpPr>
          <p:nvPr/>
        </p:nvSpPr>
        <p:spPr bwMode="auto">
          <a:xfrm>
            <a:off x="76200" y="76200"/>
            <a:ext cx="8991600" cy="671513"/>
          </a:xfrm>
          <a:prstGeom prst="rect">
            <a:avLst/>
          </a:prstGeom>
          <a:noFill/>
          <a:ln w="9525" algn="ctr">
            <a:noFill/>
            <a:miter lim="800000"/>
            <a:headEnd/>
            <a:tailEnd/>
          </a:ln>
          <a:effectLst/>
        </p:spPr>
        <p:txBody>
          <a:bodyPr>
            <a:spAutoFit/>
          </a:bodyPr>
          <a:lstStyle/>
          <a:p>
            <a:pPr algn="just">
              <a:spcBef>
                <a:spcPct val="50000"/>
              </a:spcBef>
            </a:pPr>
            <a:r>
              <a:rPr lang="en-US" b="1" dirty="0"/>
              <a:t>(v) </a:t>
            </a:r>
            <a:r>
              <a:rPr lang="en-US" sz="2000" b="1" i="1" dirty="0">
                <a:solidFill>
                  <a:srgbClr val="FF33CC"/>
                </a:solidFill>
              </a:rPr>
              <a:t>Elevated Signals</a:t>
            </a:r>
            <a:r>
              <a:rPr lang="en-US" b="1" dirty="0"/>
              <a:t> – If the country is quite plane, elevated towers erected over the station mark. These signals are used upto a distance of 30 to 40 </a:t>
            </a:r>
            <a:r>
              <a:rPr lang="en-US" b="1" dirty="0" err="1"/>
              <a:t>kms</a:t>
            </a:r>
            <a:r>
              <a:rPr lang="en-US" b="1" dirty="0"/>
              <a:t>. </a:t>
            </a:r>
            <a:endParaRPr lang="en-US" sz="1200" b="1" dirty="0"/>
          </a:p>
        </p:txBody>
      </p:sp>
      <p:pic>
        <p:nvPicPr>
          <p:cNvPr id="40965" name="Picture 5"/>
          <p:cNvPicPr>
            <a:picLocks noChangeAspect="1" noChangeArrowheads="1"/>
          </p:cNvPicPr>
          <p:nvPr/>
        </p:nvPicPr>
        <p:blipFill>
          <a:blip r:embed="rId3"/>
          <a:srcRect/>
          <a:stretch>
            <a:fillRect/>
          </a:stretch>
        </p:blipFill>
        <p:spPr bwMode="auto">
          <a:xfrm>
            <a:off x="0" y="1143000"/>
            <a:ext cx="4022725" cy="4038600"/>
          </a:xfrm>
          <a:prstGeom prst="rect">
            <a:avLst/>
          </a:prstGeom>
          <a:noFill/>
          <a:ln w="9525" algn="ctr">
            <a:noFill/>
            <a:miter lim="800000"/>
            <a:headEnd/>
            <a:tailEnd/>
          </a:ln>
          <a:effectLst/>
        </p:spPr>
      </p:pic>
      <p:sp>
        <p:nvSpPr>
          <p:cNvPr id="40966" name="Rectangle 6"/>
          <p:cNvSpPr>
            <a:spLocks noChangeArrowheads="1"/>
          </p:cNvSpPr>
          <p:nvPr/>
        </p:nvSpPr>
        <p:spPr bwMode="auto">
          <a:xfrm>
            <a:off x="0" y="5316538"/>
            <a:ext cx="9144000" cy="1495425"/>
          </a:xfrm>
          <a:prstGeom prst="rect">
            <a:avLst/>
          </a:prstGeom>
          <a:noFill/>
          <a:ln w="9525" algn="ctr">
            <a:noFill/>
            <a:miter lim="800000"/>
            <a:headEnd/>
            <a:tailEnd/>
          </a:ln>
          <a:effectLst/>
        </p:spPr>
        <p:txBody>
          <a:bodyPr>
            <a:spAutoFit/>
          </a:bodyPr>
          <a:lstStyle/>
          <a:p>
            <a:pPr algn="just"/>
            <a:r>
              <a:rPr lang="en-US" b="1"/>
              <a:t>(vi) </a:t>
            </a:r>
            <a:r>
              <a:rPr lang="en-US" sz="2000" b="1" i="1">
                <a:solidFill>
                  <a:srgbClr val="FF33CC"/>
                </a:solidFill>
              </a:rPr>
              <a:t>Pole and Brush signals</a:t>
            </a:r>
            <a:r>
              <a:rPr lang="en-US" b="1"/>
              <a:t> – It consists of a straight pole about 2.5 m long with a bunch of long grass tied symmetrically around its top to form a cross shape. </a:t>
            </a:r>
          </a:p>
          <a:p>
            <a:pPr algn="just"/>
            <a:r>
              <a:rPr lang="en-US" b="1"/>
              <a:t>	The signal is erected vertically over the station mark by heaping a pile of stones around the base of the pole. A coat of white wash is applied to the signal to make it conspicuous.</a:t>
            </a:r>
          </a:p>
        </p:txBody>
      </p:sp>
      <p:sp>
        <p:nvSpPr>
          <p:cNvPr id="40967" name="Line 7"/>
          <p:cNvSpPr>
            <a:spLocks noChangeShapeType="1"/>
          </p:cNvSpPr>
          <p:nvPr/>
        </p:nvSpPr>
        <p:spPr bwMode="auto">
          <a:xfrm flipV="1">
            <a:off x="1981200" y="685800"/>
            <a:ext cx="0" cy="457200"/>
          </a:xfrm>
          <a:prstGeom prst="line">
            <a:avLst/>
          </a:prstGeom>
          <a:noFill/>
          <a:ln w="9525">
            <a:solidFill>
              <a:schemeClr val="tx1"/>
            </a:solidFill>
            <a:round/>
            <a:headEnd/>
            <a:tailEnd type="triangle" w="med" len="med"/>
          </a:ln>
          <a:effectLst/>
        </p:spPr>
        <p:txBody>
          <a:bodyPr wrap="none" anchor="ctr"/>
          <a:lstStyle/>
          <a:p>
            <a:endParaRPr lang="en-US"/>
          </a:p>
        </p:txBody>
      </p:sp>
      <p:sp>
        <p:nvSpPr>
          <p:cNvPr id="41005" name="Line 45"/>
          <p:cNvSpPr>
            <a:spLocks noChangeShapeType="1"/>
          </p:cNvSpPr>
          <p:nvPr/>
        </p:nvSpPr>
        <p:spPr bwMode="auto">
          <a:xfrm flipH="1">
            <a:off x="5715000" y="4724400"/>
            <a:ext cx="990600" cy="609600"/>
          </a:xfrm>
          <a:prstGeom prst="line">
            <a:avLst/>
          </a:prstGeom>
          <a:noFill/>
          <a:ln w="9525">
            <a:solidFill>
              <a:schemeClr val="tx1"/>
            </a:solidFill>
            <a:round/>
            <a:headEnd/>
            <a:tailEnd type="triangle" w="med" len="med"/>
          </a:ln>
          <a:effectLst/>
        </p:spPr>
        <p:txBody>
          <a:bodyPr wrap="none" anchor="ctr"/>
          <a:lstStyle/>
          <a:p>
            <a:endParaRPr lang="en-US"/>
          </a:p>
        </p:txBody>
      </p:sp>
      <p:pic>
        <p:nvPicPr>
          <p:cNvPr id="12290" name="Picture 2"/>
          <p:cNvPicPr>
            <a:picLocks noChangeAspect="1" noChangeArrowheads="1"/>
          </p:cNvPicPr>
          <p:nvPr/>
        </p:nvPicPr>
        <p:blipFill>
          <a:blip r:embed="rId4"/>
          <a:srcRect/>
          <a:stretch>
            <a:fillRect/>
          </a:stretch>
        </p:blipFill>
        <p:spPr bwMode="auto">
          <a:xfrm>
            <a:off x="5029200" y="838200"/>
            <a:ext cx="3495675" cy="4124325"/>
          </a:xfrm>
          <a:prstGeom prst="rect">
            <a:avLst/>
          </a:prstGeom>
          <a:noFill/>
          <a:ln w="9525">
            <a:noFill/>
            <a:miter lim="800000"/>
            <a:headEnd/>
            <a:tailEnd/>
          </a:ln>
          <a:effectLst/>
        </p:spPr>
      </p:pic>
    </p:spTree>
  </p:cSld>
  <p:clrMapOvr>
    <a:masterClrMapping/>
  </p:clrMapOvr>
  <p:transition>
    <p:blinds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ChangeArrowheads="1"/>
          </p:cNvSpPr>
          <p:nvPr/>
        </p:nvSpPr>
        <p:spPr bwMode="auto">
          <a:xfrm>
            <a:off x="0" y="76200"/>
            <a:ext cx="9144000" cy="954107"/>
          </a:xfrm>
          <a:prstGeom prst="rect">
            <a:avLst/>
          </a:prstGeom>
          <a:noFill/>
          <a:ln w="9525" algn="ctr">
            <a:noFill/>
            <a:miter lim="800000"/>
            <a:headEnd/>
            <a:tailEnd/>
          </a:ln>
          <a:effectLst/>
        </p:spPr>
        <p:txBody>
          <a:bodyPr>
            <a:spAutoFit/>
          </a:bodyPr>
          <a:lstStyle/>
          <a:p>
            <a:pPr algn="just"/>
            <a:r>
              <a:rPr lang="en-US" b="1" dirty="0"/>
              <a:t>(vii) </a:t>
            </a:r>
            <a:r>
              <a:rPr lang="en-US" sz="2000" b="1" i="1" dirty="0">
                <a:solidFill>
                  <a:srgbClr val="FF33CC"/>
                </a:solidFill>
              </a:rPr>
              <a:t>Stone Cairns</a:t>
            </a:r>
            <a:r>
              <a:rPr lang="en-US" b="1" i="1" dirty="0"/>
              <a:t> – </a:t>
            </a:r>
            <a:r>
              <a:rPr lang="en-US" b="1" dirty="0" smtClean="0"/>
              <a:t>A pile of stone heaped in a conical shape about 3 m high with a cross shape signal erected over the stone heap, is stone cairn. This white washed opaque signal is very useful if the background is dark.</a:t>
            </a:r>
            <a:endParaRPr lang="en-US" sz="1200" b="1" dirty="0"/>
          </a:p>
        </p:txBody>
      </p:sp>
      <p:grpSp>
        <p:nvGrpSpPr>
          <p:cNvPr id="45064" name="Group 8"/>
          <p:cNvGrpSpPr>
            <a:grpSpLocks/>
          </p:cNvGrpSpPr>
          <p:nvPr/>
        </p:nvGrpSpPr>
        <p:grpSpPr bwMode="auto">
          <a:xfrm>
            <a:off x="4876800" y="1371600"/>
            <a:ext cx="3609975" cy="5257800"/>
            <a:chOff x="1339" y="789"/>
            <a:chExt cx="2519" cy="3531"/>
          </a:xfrm>
        </p:grpSpPr>
        <p:pic>
          <p:nvPicPr>
            <p:cNvPr id="45062" name="Picture 6"/>
            <p:cNvPicPr>
              <a:picLocks noChangeAspect="1" noChangeArrowheads="1"/>
            </p:cNvPicPr>
            <p:nvPr/>
          </p:nvPicPr>
          <p:blipFill>
            <a:blip r:embed="rId3"/>
            <a:srcRect/>
            <a:stretch>
              <a:fillRect/>
            </a:stretch>
          </p:blipFill>
          <p:spPr bwMode="auto">
            <a:xfrm>
              <a:off x="1339" y="789"/>
              <a:ext cx="2519" cy="3531"/>
            </a:xfrm>
            <a:prstGeom prst="rect">
              <a:avLst/>
            </a:prstGeom>
            <a:noFill/>
          </p:spPr>
        </p:pic>
        <p:sp>
          <p:nvSpPr>
            <p:cNvPr id="45063" name="Freeform 7"/>
            <p:cNvSpPr>
              <a:spLocks/>
            </p:cNvSpPr>
            <p:nvPr/>
          </p:nvSpPr>
          <p:spPr bwMode="auto">
            <a:xfrm>
              <a:off x="2016" y="912"/>
              <a:ext cx="912" cy="1296"/>
            </a:xfrm>
            <a:custGeom>
              <a:avLst/>
              <a:gdLst/>
              <a:ahLst/>
              <a:cxnLst>
                <a:cxn ang="0">
                  <a:pos x="384" y="0"/>
                </a:cxn>
                <a:cxn ang="0">
                  <a:pos x="384" y="336"/>
                </a:cxn>
                <a:cxn ang="0">
                  <a:pos x="0" y="336"/>
                </a:cxn>
                <a:cxn ang="0">
                  <a:pos x="0" y="528"/>
                </a:cxn>
                <a:cxn ang="0">
                  <a:pos x="384" y="528"/>
                </a:cxn>
                <a:cxn ang="0">
                  <a:pos x="384" y="1296"/>
                </a:cxn>
                <a:cxn ang="0">
                  <a:pos x="528" y="1296"/>
                </a:cxn>
                <a:cxn ang="0">
                  <a:pos x="576" y="1296"/>
                </a:cxn>
                <a:cxn ang="0">
                  <a:pos x="576" y="528"/>
                </a:cxn>
                <a:cxn ang="0">
                  <a:pos x="912" y="528"/>
                </a:cxn>
                <a:cxn ang="0">
                  <a:pos x="912" y="384"/>
                </a:cxn>
                <a:cxn ang="0">
                  <a:pos x="912" y="336"/>
                </a:cxn>
                <a:cxn ang="0">
                  <a:pos x="576" y="336"/>
                </a:cxn>
                <a:cxn ang="0">
                  <a:pos x="576" y="0"/>
                </a:cxn>
                <a:cxn ang="0">
                  <a:pos x="384" y="0"/>
                </a:cxn>
              </a:cxnLst>
              <a:rect l="0" t="0" r="r" b="b"/>
              <a:pathLst>
                <a:path w="912" h="1296">
                  <a:moveTo>
                    <a:pt x="384" y="0"/>
                  </a:moveTo>
                  <a:lnTo>
                    <a:pt x="384" y="336"/>
                  </a:lnTo>
                  <a:lnTo>
                    <a:pt x="0" y="336"/>
                  </a:lnTo>
                  <a:lnTo>
                    <a:pt x="0" y="528"/>
                  </a:lnTo>
                  <a:lnTo>
                    <a:pt x="384" y="528"/>
                  </a:lnTo>
                  <a:lnTo>
                    <a:pt x="384" y="1296"/>
                  </a:lnTo>
                  <a:lnTo>
                    <a:pt x="528" y="1296"/>
                  </a:lnTo>
                  <a:lnTo>
                    <a:pt x="576" y="1296"/>
                  </a:lnTo>
                  <a:lnTo>
                    <a:pt x="576" y="528"/>
                  </a:lnTo>
                  <a:lnTo>
                    <a:pt x="912" y="528"/>
                  </a:lnTo>
                  <a:lnTo>
                    <a:pt x="912" y="384"/>
                  </a:lnTo>
                  <a:lnTo>
                    <a:pt x="912" y="336"/>
                  </a:lnTo>
                  <a:lnTo>
                    <a:pt x="576" y="336"/>
                  </a:lnTo>
                  <a:lnTo>
                    <a:pt x="576" y="0"/>
                  </a:lnTo>
                  <a:lnTo>
                    <a:pt x="384" y="0"/>
                  </a:lnTo>
                  <a:close/>
                </a:path>
              </a:pathLst>
            </a:custGeom>
            <a:solidFill>
              <a:schemeClr val="bg2">
                <a:alpha val="53999"/>
              </a:schemeClr>
            </a:solidFill>
            <a:ln w="25400" cap="flat" cmpd="sng">
              <a:solidFill>
                <a:schemeClr val="tx1"/>
              </a:solidFill>
              <a:prstDash val="solid"/>
              <a:round/>
              <a:headEnd/>
              <a:tailEnd/>
            </a:ln>
            <a:effectLst/>
          </p:spPr>
          <p:txBody>
            <a:bodyPr wrap="none" anchor="ctr"/>
            <a:lstStyle/>
            <a:p>
              <a:endParaRPr lang="en-US"/>
            </a:p>
          </p:txBody>
        </p:sp>
      </p:grpSp>
      <p:pic>
        <p:nvPicPr>
          <p:cNvPr id="13314" name="Picture 2"/>
          <p:cNvPicPr>
            <a:picLocks noChangeAspect="1" noChangeArrowheads="1"/>
          </p:cNvPicPr>
          <p:nvPr/>
        </p:nvPicPr>
        <p:blipFill>
          <a:blip r:embed="rId4"/>
          <a:srcRect/>
          <a:stretch>
            <a:fillRect/>
          </a:stretch>
        </p:blipFill>
        <p:spPr bwMode="auto">
          <a:xfrm>
            <a:off x="457200" y="1371600"/>
            <a:ext cx="3886200" cy="5105400"/>
          </a:xfrm>
          <a:prstGeom prst="rect">
            <a:avLst/>
          </a:prstGeom>
          <a:noFill/>
          <a:ln w="9525">
            <a:noFill/>
            <a:miter lim="800000"/>
            <a:headEnd/>
            <a:tailEnd/>
          </a:ln>
          <a:effectLst/>
        </p:spPr>
      </p:pic>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4"/>
          <p:cNvSpPr>
            <a:spLocks noChangeArrowheads="1"/>
          </p:cNvSpPr>
          <p:nvPr/>
        </p:nvSpPr>
        <p:spPr bwMode="auto">
          <a:xfrm>
            <a:off x="76200" y="76200"/>
            <a:ext cx="8991600" cy="1523494"/>
          </a:xfrm>
          <a:prstGeom prst="rect">
            <a:avLst/>
          </a:prstGeom>
          <a:noFill/>
          <a:ln w="9525" algn="ctr">
            <a:noFill/>
            <a:miter lim="800000"/>
            <a:headEnd/>
            <a:tailEnd/>
          </a:ln>
          <a:effectLst/>
        </p:spPr>
        <p:txBody>
          <a:bodyPr>
            <a:spAutoFit/>
          </a:bodyPr>
          <a:lstStyle/>
          <a:p>
            <a:pPr algn="just"/>
            <a:r>
              <a:rPr lang="en-US" sz="2000" b="1" dirty="0"/>
              <a:t>2</a:t>
            </a:r>
            <a:r>
              <a:rPr lang="en-US" b="1" dirty="0"/>
              <a:t>. </a:t>
            </a:r>
            <a:r>
              <a:rPr lang="en-US" sz="2000" b="1" dirty="0">
                <a:solidFill>
                  <a:srgbClr val="0000FF"/>
                </a:solidFill>
              </a:rPr>
              <a:t>Luminous Signals</a:t>
            </a:r>
            <a:r>
              <a:rPr lang="en-US" sz="2000" b="1" dirty="0"/>
              <a:t>:</a:t>
            </a:r>
          </a:p>
          <a:p>
            <a:pPr algn="just"/>
            <a:endParaRPr lang="en-US" sz="1000" b="1" dirty="0"/>
          </a:p>
          <a:p>
            <a:pPr algn="just"/>
            <a:r>
              <a:rPr lang="en-US" b="1" dirty="0"/>
              <a:t>	Luminous signals may be further classified into two types;</a:t>
            </a:r>
          </a:p>
          <a:p>
            <a:pPr algn="just"/>
            <a:endParaRPr lang="en-US" sz="900" b="1" dirty="0"/>
          </a:p>
          <a:p>
            <a:pPr algn="just"/>
            <a:r>
              <a:rPr lang="en-US" b="1" dirty="0"/>
              <a:t> </a:t>
            </a:r>
            <a:r>
              <a:rPr lang="en-US" b="1" dirty="0" smtClean="0"/>
              <a:t>                   (</a:t>
            </a:r>
            <a:r>
              <a:rPr lang="en-US" b="1" dirty="0"/>
              <a:t>a) Sun signals </a:t>
            </a:r>
            <a:endParaRPr lang="en-US" b="1" dirty="0" smtClean="0"/>
          </a:p>
          <a:p>
            <a:pPr algn="just"/>
            <a:r>
              <a:rPr lang="en-US" b="1" dirty="0" smtClean="0"/>
              <a:t>                    (</a:t>
            </a:r>
            <a:r>
              <a:rPr lang="en-US" b="1" dirty="0"/>
              <a:t>b) Night signals</a:t>
            </a:r>
          </a:p>
        </p:txBody>
      </p:sp>
      <p:sp>
        <p:nvSpPr>
          <p:cNvPr id="46085" name="Rectangle 5"/>
          <p:cNvSpPr>
            <a:spLocks noChangeArrowheads="1"/>
          </p:cNvSpPr>
          <p:nvPr/>
        </p:nvSpPr>
        <p:spPr bwMode="auto">
          <a:xfrm>
            <a:off x="114300" y="1447800"/>
            <a:ext cx="8940800" cy="954107"/>
          </a:xfrm>
          <a:prstGeom prst="rect">
            <a:avLst/>
          </a:prstGeom>
          <a:noFill/>
          <a:ln w="9525" algn="ctr">
            <a:noFill/>
            <a:miter lim="800000"/>
            <a:headEnd/>
            <a:tailEnd/>
          </a:ln>
          <a:effectLst/>
        </p:spPr>
        <p:txBody>
          <a:bodyPr>
            <a:spAutoFit/>
          </a:bodyPr>
          <a:lstStyle/>
          <a:p>
            <a:pPr algn="just"/>
            <a:r>
              <a:rPr lang="en-US" b="1" dirty="0">
                <a:solidFill>
                  <a:srgbClr val="FF33CC"/>
                </a:solidFill>
              </a:rPr>
              <a:t>(a) </a:t>
            </a:r>
            <a:r>
              <a:rPr lang="en-US" sz="2000" b="1" i="1" dirty="0">
                <a:solidFill>
                  <a:srgbClr val="FF33CC"/>
                </a:solidFill>
              </a:rPr>
              <a:t>Sun signals</a:t>
            </a:r>
            <a:r>
              <a:rPr lang="en-US" b="1" dirty="0">
                <a:solidFill>
                  <a:srgbClr val="FF33CC"/>
                </a:solidFill>
              </a:rPr>
              <a:t> – </a:t>
            </a:r>
            <a:r>
              <a:rPr lang="en-US" b="1" dirty="0" smtClean="0"/>
              <a:t>Sun signals reflect the rays of the sun towards the station of observation, and are also known as heliotropes. Such signals can be used only in day time in clear weather.</a:t>
            </a:r>
            <a:endParaRPr lang="en-US" b="1" i="1" dirty="0"/>
          </a:p>
        </p:txBody>
      </p:sp>
      <p:pic>
        <p:nvPicPr>
          <p:cNvPr id="46086" name="Picture 6"/>
          <p:cNvPicPr>
            <a:picLocks noChangeAspect="1" noChangeArrowheads="1"/>
          </p:cNvPicPr>
          <p:nvPr/>
        </p:nvPicPr>
        <p:blipFill>
          <a:blip r:embed="rId3"/>
          <a:srcRect/>
          <a:stretch>
            <a:fillRect/>
          </a:stretch>
        </p:blipFill>
        <p:spPr bwMode="auto">
          <a:xfrm>
            <a:off x="990600" y="2336800"/>
            <a:ext cx="7143750" cy="4514850"/>
          </a:xfrm>
          <a:prstGeom prst="rect">
            <a:avLst/>
          </a:prstGeom>
          <a:noFill/>
          <a:ln w="9525" algn="ctr">
            <a:noFill/>
            <a:miter lim="800000"/>
            <a:headEnd/>
            <a:tailEnd/>
          </a:ln>
          <a:effectLst/>
        </p:spPr>
      </p:pic>
    </p:spTree>
  </p:cSld>
  <p:clrMapOvr>
    <a:masterClrMapping/>
  </p:clrMapOvr>
  <p:transition>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4"/>
          <p:cNvSpPr>
            <a:spLocks noChangeArrowheads="1"/>
          </p:cNvSpPr>
          <p:nvPr/>
        </p:nvSpPr>
        <p:spPr bwMode="auto">
          <a:xfrm>
            <a:off x="76200" y="0"/>
            <a:ext cx="8991600" cy="1250950"/>
          </a:xfrm>
          <a:prstGeom prst="rect">
            <a:avLst/>
          </a:prstGeom>
          <a:noFill/>
          <a:ln w="9525" algn="ctr">
            <a:noFill/>
            <a:miter lim="800000"/>
            <a:headEnd/>
            <a:tailEnd/>
          </a:ln>
          <a:effectLst/>
        </p:spPr>
        <p:txBody>
          <a:bodyPr>
            <a:spAutoFit/>
          </a:bodyPr>
          <a:lstStyle/>
          <a:p>
            <a:pPr marL="342900" indent="-342900" algn="just"/>
            <a:r>
              <a:rPr lang="en-US" b="1" dirty="0">
                <a:solidFill>
                  <a:srgbClr val="0000FF"/>
                </a:solidFill>
              </a:rPr>
              <a:t>Night Signals</a:t>
            </a:r>
            <a:r>
              <a:rPr lang="en-US" b="1" dirty="0"/>
              <a:t>: </a:t>
            </a:r>
          </a:p>
          <a:p>
            <a:pPr marL="342900" indent="-342900" algn="just"/>
            <a:endParaRPr lang="en-US" sz="400" b="1" dirty="0"/>
          </a:p>
          <a:p>
            <a:pPr marL="342900" indent="-342900" algn="just">
              <a:buFont typeface="Wingdings" pitchFamily="2" charset="2"/>
              <a:buChar char="Ø"/>
            </a:pPr>
            <a:r>
              <a:rPr lang="en-US" dirty="0" smtClean="0"/>
              <a:t>Signals </a:t>
            </a:r>
            <a:r>
              <a:rPr lang="en-US" dirty="0"/>
              <a:t>less than 80 </a:t>
            </a:r>
            <a:r>
              <a:rPr lang="en-US" dirty="0" err="1"/>
              <a:t>kms</a:t>
            </a:r>
            <a:r>
              <a:rPr lang="en-US" dirty="0"/>
              <a:t> – oil lamps with parabolic reflectors; for sights greater than 80 </a:t>
            </a:r>
            <a:r>
              <a:rPr lang="en-US" dirty="0" err="1"/>
              <a:t>kms</a:t>
            </a:r>
            <a:r>
              <a:rPr lang="en-US" dirty="0"/>
              <a:t>, the acetylene lamps; Magnesium lamps with parabolic reflector are used for long sights.</a:t>
            </a:r>
          </a:p>
        </p:txBody>
      </p:sp>
      <p:sp>
        <p:nvSpPr>
          <p:cNvPr id="47109" name="Rectangle 5"/>
          <p:cNvSpPr>
            <a:spLocks noChangeArrowheads="1"/>
          </p:cNvSpPr>
          <p:nvPr/>
        </p:nvSpPr>
        <p:spPr bwMode="auto">
          <a:xfrm>
            <a:off x="0" y="1371600"/>
            <a:ext cx="1247328" cy="430887"/>
          </a:xfrm>
          <a:prstGeom prst="rect">
            <a:avLst/>
          </a:prstGeom>
          <a:solidFill>
            <a:schemeClr val="bg1"/>
          </a:solidFill>
          <a:ln w="9525" algn="ctr">
            <a:noFill/>
            <a:miter lim="800000"/>
            <a:headEnd/>
            <a:tailEnd/>
          </a:ln>
          <a:effectLst/>
        </p:spPr>
        <p:txBody>
          <a:bodyPr wrap="none">
            <a:spAutoFit/>
          </a:bodyPr>
          <a:lstStyle/>
          <a:p>
            <a:pPr>
              <a:spcBef>
                <a:spcPct val="30000"/>
              </a:spcBef>
            </a:pPr>
            <a:r>
              <a:rPr lang="en-US" sz="2200" b="1" dirty="0">
                <a:solidFill>
                  <a:srgbClr val="C00000"/>
                </a:solidFill>
              </a:rPr>
              <a:t>Towers:</a:t>
            </a:r>
          </a:p>
        </p:txBody>
      </p:sp>
      <p:sp>
        <p:nvSpPr>
          <p:cNvPr id="47110" name="Rectangle 6"/>
          <p:cNvSpPr>
            <a:spLocks noChangeArrowheads="1"/>
          </p:cNvSpPr>
          <p:nvPr/>
        </p:nvSpPr>
        <p:spPr bwMode="auto">
          <a:xfrm>
            <a:off x="127000" y="1838325"/>
            <a:ext cx="8915400" cy="4524315"/>
          </a:xfrm>
          <a:prstGeom prst="rect">
            <a:avLst/>
          </a:prstGeom>
          <a:noFill/>
          <a:ln w="9525" algn="ctr">
            <a:noFill/>
            <a:miter lim="800000"/>
            <a:headEnd/>
            <a:tailEnd/>
          </a:ln>
          <a:effectLst/>
        </p:spPr>
        <p:txBody>
          <a:bodyPr>
            <a:spAutoFit/>
          </a:bodyPr>
          <a:lstStyle/>
          <a:p>
            <a:pPr algn="just">
              <a:lnSpc>
                <a:spcPct val="150000"/>
              </a:lnSpc>
              <a:buFont typeface="Wingdings" pitchFamily="2" charset="2"/>
              <a:buChar char="Ø"/>
            </a:pPr>
            <a:r>
              <a:rPr lang="en-US" sz="1600" dirty="0" smtClean="0"/>
              <a:t>A tower is erected at the triangulation station when the station or the signal or both are to be elevated to make the observations possible form other stations in case of problem of intervisibility. </a:t>
            </a:r>
          </a:p>
          <a:p>
            <a:pPr algn="just">
              <a:lnSpc>
                <a:spcPct val="150000"/>
              </a:lnSpc>
              <a:buFont typeface="Wingdings" pitchFamily="2" charset="2"/>
              <a:buChar char="Ø"/>
            </a:pPr>
            <a:r>
              <a:rPr lang="en-US" sz="1600" dirty="0" smtClean="0"/>
              <a:t>The height of tower depends upon the character of the terrain and the length of the </a:t>
            </a:r>
            <a:r>
              <a:rPr lang="en-US" sz="1600" dirty="0" err="1" smtClean="0"/>
              <a:t>sight.The</a:t>
            </a:r>
            <a:r>
              <a:rPr lang="en-US" sz="1600" dirty="0" smtClean="0"/>
              <a:t> towers generally have two independent </a:t>
            </a:r>
            <a:r>
              <a:rPr lang="en-US" sz="1600" dirty="0" err="1" smtClean="0"/>
              <a:t>structures.The</a:t>
            </a:r>
            <a:r>
              <a:rPr lang="en-US" sz="1600" dirty="0" smtClean="0"/>
              <a:t> outer structure is for supporting the observer and the signal whereas the inner one is for supporting the instrument only. </a:t>
            </a:r>
          </a:p>
          <a:p>
            <a:pPr algn="just">
              <a:lnSpc>
                <a:spcPct val="150000"/>
              </a:lnSpc>
              <a:buFont typeface="Wingdings" pitchFamily="2" charset="2"/>
              <a:buChar char="Ø"/>
            </a:pPr>
            <a:r>
              <a:rPr lang="en-US" sz="1600" dirty="0" smtClean="0"/>
              <a:t>The two structures are made entirely independent of each other so that the movement of the observer does not disturb the instrument setting. The two towers may be made of masonary, timber or steel. </a:t>
            </a:r>
          </a:p>
          <a:p>
            <a:pPr algn="just">
              <a:lnSpc>
                <a:spcPct val="150000"/>
              </a:lnSpc>
              <a:buFont typeface="Wingdings" pitchFamily="2" charset="2"/>
              <a:buChar char="Ø"/>
            </a:pPr>
            <a:r>
              <a:rPr lang="en-US" sz="1600" dirty="0" smtClean="0"/>
              <a:t>For small heights, masonary towers are most suitable. Timber scaffolds are most commonly used, and have been constructed to heights over 50 m. Steel towers made of light sections are very portable, and can be easily erected and dismantled. </a:t>
            </a:r>
            <a:endParaRPr lang="en-US" sz="1600" b="1" dirty="0"/>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5"/>
          <p:cNvSpPr>
            <a:spLocks noChangeArrowheads="1"/>
          </p:cNvSpPr>
          <p:nvPr/>
        </p:nvSpPr>
        <p:spPr bwMode="auto">
          <a:xfrm>
            <a:off x="76200" y="76200"/>
            <a:ext cx="8991600" cy="2289175"/>
          </a:xfrm>
          <a:prstGeom prst="rect">
            <a:avLst/>
          </a:prstGeom>
          <a:noFill/>
          <a:ln w="9525">
            <a:noFill/>
            <a:miter lim="800000"/>
            <a:headEnd/>
            <a:tailEnd/>
          </a:ln>
          <a:effectLst/>
        </p:spPr>
        <p:txBody>
          <a:bodyPr>
            <a:spAutoFit/>
          </a:bodyPr>
          <a:lstStyle/>
          <a:p>
            <a:pPr algn="just">
              <a:buClr>
                <a:srgbClr val="FF00FF"/>
              </a:buClr>
              <a:buSzPct val="120000"/>
              <a:buFont typeface="Wingdings" pitchFamily="2" charset="2"/>
              <a:buChar char="v"/>
            </a:pPr>
            <a:r>
              <a:rPr lang="en-US" b="1"/>
              <a:t> Geodetic surveying is a type of surveying which is done to the highest practicable standard of accuracy to cover large areas on the earth. </a:t>
            </a:r>
          </a:p>
          <a:p>
            <a:pPr algn="just">
              <a:buClr>
                <a:srgbClr val="FF00FF"/>
              </a:buClr>
              <a:buSzPct val="120000"/>
              <a:buFont typeface="Wingdings" pitchFamily="2" charset="2"/>
              <a:buChar char="v"/>
            </a:pPr>
            <a:r>
              <a:rPr lang="en-US" b="1"/>
              <a:t> Most of the geodetic surveying already conducted in the world used triangulation systems. </a:t>
            </a:r>
          </a:p>
          <a:p>
            <a:pPr algn="just">
              <a:buClr>
                <a:srgbClr val="FF00FF"/>
              </a:buClr>
              <a:buSzPct val="120000"/>
              <a:buFont typeface="Wingdings" pitchFamily="2" charset="2"/>
              <a:buChar char="v"/>
            </a:pPr>
            <a:r>
              <a:rPr lang="en-US" b="1"/>
              <a:t> In surveys of large areas, it is necessary to establish the positions of a few control points with great precision to insure the accuracy of survey as a whole. </a:t>
            </a:r>
          </a:p>
          <a:p>
            <a:pPr algn="just">
              <a:buClr>
                <a:srgbClr val="FF00FF"/>
              </a:buClr>
              <a:buSzPct val="120000"/>
              <a:buFont typeface="Wingdings" pitchFamily="2" charset="2"/>
              <a:buChar char="v"/>
            </a:pPr>
            <a:r>
              <a:rPr lang="en-US" b="1"/>
              <a:t> Triangulation is ideally suited for establishing horizontal control spread over the entire country.</a:t>
            </a:r>
          </a:p>
        </p:txBody>
      </p:sp>
      <p:grpSp>
        <p:nvGrpSpPr>
          <p:cNvPr id="3099" name="Group 27"/>
          <p:cNvGrpSpPr>
            <a:grpSpLocks/>
          </p:cNvGrpSpPr>
          <p:nvPr/>
        </p:nvGrpSpPr>
        <p:grpSpPr bwMode="auto">
          <a:xfrm>
            <a:off x="1524000" y="2667000"/>
            <a:ext cx="5816600" cy="4154488"/>
            <a:chOff x="960" y="1680"/>
            <a:chExt cx="3664" cy="2617"/>
          </a:xfrm>
        </p:grpSpPr>
        <p:sp>
          <p:nvSpPr>
            <p:cNvPr id="3080" name="AutoShape 8"/>
            <p:cNvSpPr>
              <a:spLocks noChangeArrowheads="1"/>
            </p:cNvSpPr>
            <p:nvPr/>
          </p:nvSpPr>
          <p:spPr bwMode="auto">
            <a:xfrm>
              <a:off x="976" y="3168"/>
              <a:ext cx="240" cy="192"/>
            </a:xfrm>
            <a:prstGeom prst="triangle">
              <a:avLst>
                <a:gd name="adj" fmla="val 50000"/>
              </a:avLst>
            </a:prstGeom>
            <a:noFill/>
            <a:ln w="28575">
              <a:solidFill>
                <a:srgbClr val="009900"/>
              </a:solidFill>
              <a:miter lim="800000"/>
              <a:headEnd/>
              <a:tailEnd/>
            </a:ln>
            <a:effectLst/>
          </p:spPr>
          <p:txBody>
            <a:bodyPr wrap="none" anchor="ctr"/>
            <a:lstStyle/>
            <a:p>
              <a:endParaRPr lang="en-US"/>
            </a:p>
          </p:txBody>
        </p:sp>
        <p:sp>
          <p:nvSpPr>
            <p:cNvPr id="3078" name="Freeform 6"/>
            <p:cNvSpPr>
              <a:spLocks/>
            </p:cNvSpPr>
            <p:nvPr/>
          </p:nvSpPr>
          <p:spPr bwMode="auto">
            <a:xfrm>
              <a:off x="1088" y="1872"/>
              <a:ext cx="3424" cy="2016"/>
            </a:xfrm>
            <a:custGeom>
              <a:avLst/>
              <a:gdLst/>
              <a:ahLst/>
              <a:cxnLst>
                <a:cxn ang="0">
                  <a:pos x="0" y="0"/>
                </a:cxn>
                <a:cxn ang="0">
                  <a:pos x="0" y="1440"/>
                </a:cxn>
                <a:cxn ang="0">
                  <a:pos x="1360" y="96"/>
                </a:cxn>
                <a:cxn ang="0">
                  <a:pos x="1216" y="2016"/>
                </a:cxn>
                <a:cxn ang="0">
                  <a:pos x="16" y="1440"/>
                </a:cxn>
                <a:cxn ang="0">
                  <a:pos x="3424" y="1584"/>
                </a:cxn>
                <a:cxn ang="0">
                  <a:pos x="1360" y="96"/>
                </a:cxn>
                <a:cxn ang="0">
                  <a:pos x="3088" y="96"/>
                </a:cxn>
                <a:cxn ang="0">
                  <a:pos x="3424" y="1584"/>
                </a:cxn>
                <a:cxn ang="0">
                  <a:pos x="1216" y="2016"/>
                </a:cxn>
              </a:cxnLst>
              <a:rect l="0" t="0" r="r" b="b"/>
              <a:pathLst>
                <a:path w="3424" h="2016">
                  <a:moveTo>
                    <a:pt x="0" y="0"/>
                  </a:moveTo>
                  <a:cubicBezTo>
                    <a:pt x="0" y="480"/>
                    <a:pt x="0" y="960"/>
                    <a:pt x="0" y="1440"/>
                  </a:cubicBezTo>
                  <a:lnTo>
                    <a:pt x="1360" y="96"/>
                  </a:lnTo>
                  <a:lnTo>
                    <a:pt x="1216" y="2016"/>
                  </a:lnTo>
                  <a:lnTo>
                    <a:pt x="16" y="1440"/>
                  </a:lnTo>
                  <a:lnTo>
                    <a:pt x="3424" y="1584"/>
                  </a:lnTo>
                  <a:lnTo>
                    <a:pt x="1360" y="96"/>
                  </a:lnTo>
                  <a:lnTo>
                    <a:pt x="3088" y="96"/>
                  </a:lnTo>
                  <a:lnTo>
                    <a:pt x="3424" y="1584"/>
                  </a:lnTo>
                  <a:lnTo>
                    <a:pt x="1216" y="2016"/>
                  </a:lnTo>
                </a:path>
              </a:pathLst>
            </a:custGeom>
            <a:noFill/>
            <a:ln w="28575" cmpd="sng">
              <a:solidFill>
                <a:schemeClr val="accent2"/>
              </a:solidFill>
              <a:round/>
              <a:headEnd type="triangle" w="med" len="med"/>
              <a:tailEnd type="none" w="med" len="med"/>
            </a:ln>
            <a:effectLst/>
          </p:spPr>
          <p:txBody>
            <a:bodyPr/>
            <a:lstStyle/>
            <a:p>
              <a:endParaRPr lang="en-US"/>
            </a:p>
          </p:txBody>
        </p:sp>
        <p:sp>
          <p:nvSpPr>
            <p:cNvPr id="3079" name="Line 7"/>
            <p:cNvSpPr>
              <a:spLocks noChangeShapeType="1"/>
            </p:cNvSpPr>
            <p:nvPr/>
          </p:nvSpPr>
          <p:spPr bwMode="auto">
            <a:xfrm>
              <a:off x="1136" y="3288"/>
              <a:ext cx="1168" cy="552"/>
            </a:xfrm>
            <a:prstGeom prst="line">
              <a:avLst/>
            </a:prstGeom>
            <a:noFill/>
            <a:ln w="28575">
              <a:solidFill>
                <a:schemeClr val="accent2"/>
              </a:solidFill>
              <a:round/>
              <a:headEnd type="triangle" w="sm" len="sm"/>
              <a:tailEnd/>
            </a:ln>
            <a:effectLst/>
          </p:spPr>
          <p:txBody>
            <a:bodyPr/>
            <a:lstStyle/>
            <a:p>
              <a:endParaRPr lang="en-US"/>
            </a:p>
          </p:txBody>
        </p:sp>
        <p:sp>
          <p:nvSpPr>
            <p:cNvPr id="3081" name="AutoShape 9"/>
            <p:cNvSpPr>
              <a:spLocks noChangeArrowheads="1"/>
            </p:cNvSpPr>
            <p:nvPr/>
          </p:nvSpPr>
          <p:spPr bwMode="auto">
            <a:xfrm>
              <a:off x="4056" y="1856"/>
              <a:ext cx="240" cy="192"/>
            </a:xfrm>
            <a:prstGeom prst="triangle">
              <a:avLst>
                <a:gd name="adj" fmla="val 50000"/>
              </a:avLst>
            </a:prstGeom>
            <a:noFill/>
            <a:ln w="28575">
              <a:solidFill>
                <a:srgbClr val="009900"/>
              </a:solidFill>
              <a:miter lim="800000"/>
              <a:headEnd/>
              <a:tailEnd/>
            </a:ln>
            <a:effectLst/>
          </p:spPr>
          <p:txBody>
            <a:bodyPr wrap="none" anchor="ctr"/>
            <a:lstStyle/>
            <a:p>
              <a:endParaRPr lang="en-US"/>
            </a:p>
          </p:txBody>
        </p:sp>
        <p:sp>
          <p:nvSpPr>
            <p:cNvPr id="3082" name="AutoShape 10"/>
            <p:cNvSpPr>
              <a:spLocks noChangeArrowheads="1"/>
            </p:cNvSpPr>
            <p:nvPr/>
          </p:nvSpPr>
          <p:spPr bwMode="auto">
            <a:xfrm>
              <a:off x="2336" y="1864"/>
              <a:ext cx="240" cy="192"/>
            </a:xfrm>
            <a:prstGeom prst="triangle">
              <a:avLst>
                <a:gd name="adj" fmla="val 50000"/>
              </a:avLst>
            </a:prstGeom>
            <a:noFill/>
            <a:ln w="28575">
              <a:solidFill>
                <a:srgbClr val="009900"/>
              </a:solidFill>
              <a:miter lim="800000"/>
              <a:headEnd/>
              <a:tailEnd/>
            </a:ln>
            <a:effectLst/>
          </p:spPr>
          <p:txBody>
            <a:bodyPr wrap="none" anchor="ctr"/>
            <a:lstStyle/>
            <a:p>
              <a:endParaRPr lang="en-US"/>
            </a:p>
          </p:txBody>
        </p:sp>
        <p:sp>
          <p:nvSpPr>
            <p:cNvPr id="3083" name="AutoShape 11"/>
            <p:cNvSpPr>
              <a:spLocks noChangeArrowheads="1"/>
            </p:cNvSpPr>
            <p:nvPr/>
          </p:nvSpPr>
          <p:spPr bwMode="auto">
            <a:xfrm>
              <a:off x="4384" y="3312"/>
              <a:ext cx="240" cy="192"/>
            </a:xfrm>
            <a:prstGeom prst="triangle">
              <a:avLst>
                <a:gd name="adj" fmla="val 50000"/>
              </a:avLst>
            </a:prstGeom>
            <a:noFill/>
            <a:ln w="28575">
              <a:solidFill>
                <a:srgbClr val="009900"/>
              </a:solidFill>
              <a:miter lim="800000"/>
              <a:headEnd/>
              <a:tailEnd/>
            </a:ln>
            <a:effectLst/>
          </p:spPr>
          <p:txBody>
            <a:bodyPr wrap="none" anchor="ctr"/>
            <a:lstStyle/>
            <a:p>
              <a:endParaRPr lang="en-US"/>
            </a:p>
          </p:txBody>
        </p:sp>
        <p:sp>
          <p:nvSpPr>
            <p:cNvPr id="3084" name="AutoShape 12"/>
            <p:cNvSpPr>
              <a:spLocks noChangeArrowheads="1"/>
            </p:cNvSpPr>
            <p:nvPr/>
          </p:nvSpPr>
          <p:spPr bwMode="auto">
            <a:xfrm>
              <a:off x="2176" y="3744"/>
              <a:ext cx="240" cy="192"/>
            </a:xfrm>
            <a:prstGeom prst="triangle">
              <a:avLst>
                <a:gd name="adj" fmla="val 50000"/>
              </a:avLst>
            </a:prstGeom>
            <a:noFill/>
            <a:ln w="28575">
              <a:solidFill>
                <a:srgbClr val="009900"/>
              </a:solidFill>
              <a:miter lim="800000"/>
              <a:headEnd/>
              <a:tailEnd/>
            </a:ln>
            <a:effectLst/>
          </p:spPr>
          <p:txBody>
            <a:bodyPr wrap="none" anchor="ctr"/>
            <a:lstStyle/>
            <a:p>
              <a:endParaRPr lang="en-US"/>
            </a:p>
          </p:txBody>
        </p:sp>
        <p:sp>
          <p:nvSpPr>
            <p:cNvPr id="3086" name="Rectangle 14"/>
            <p:cNvSpPr>
              <a:spLocks noChangeArrowheads="1"/>
            </p:cNvSpPr>
            <p:nvPr/>
          </p:nvSpPr>
          <p:spPr bwMode="auto">
            <a:xfrm>
              <a:off x="968" y="3320"/>
              <a:ext cx="220" cy="231"/>
            </a:xfrm>
            <a:prstGeom prst="rect">
              <a:avLst/>
            </a:prstGeom>
            <a:noFill/>
            <a:ln w="9525">
              <a:noFill/>
              <a:miter lim="800000"/>
              <a:headEnd/>
              <a:tailEnd/>
            </a:ln>
            <a:effectLst/>
          </p:spPr>
          <p:txBody>
            <a:bodyPr wrap="none">
              <a:spAutoFit/>
            </a:bodyPr>
            <a:lstStyle/>
            <a:p>
              <a:pPr algn="l">
                <a:spcBef>
                  <a:spcPct val="30000"/>
                </a:spcBef>
              </a:pPr>
              <a:r>
                <a:rPr lang="en-US" b="1">
                  <a:solidFill>
                    <a:srgbClr val="FF3300"/>
                  </a:solidFill>
                </a:rPr>
                <a:t>A</a:t>
              </a:r>
            </a:p>
          </p:txBody>
        </p:sp>
        <p:sp>
          <p:nvSpPr>
            <p:cNvPr id="3087" name="Rectangle 15"/>
            <p:cNvSpPr>
              <a:spLocks noChangeArrowheads="1"/>
            </p:cNvSpPr>
            <p:nvPr/>
          </p:nvSpPr>
          <p:spPr bwMode="auto">
            <a:xfrm>
              <a:off x="4388" y="3480"/>
              <a:ext cx="212" cy="231"/>
            </a:xfrm>
            <a:prstGeom prst="rect">
              <a:avLst/>
            </a:prstGeom>
            <a:noFill/>
            <a:ln w="9525">
              <a:noFill/>
              <a:miter lim="800000"/>
              <a:headEnd/>
              <a:tailEnd/>
            </a:ln>
            <a:effectLst/>
          </p:spPr>
          <p:txBody>
            <a:bodyPr wrap="none">
              <a:spAutoFit/>
            </a:bodyPr>
            <a:lstStyle/>
            <a:p>
              <a:pPr algn="l">
                <a:spcBef>
                  <a:spcPct val="30000"/>
                </a:spcBef>
              </a:pPr>
              <a:r>
                <a:rPr lang="en-US" b="1">
                  <a:solidFill>
                    <a:srgbClr val="FF3300"/>
                  </a:solidFill>
                </a:rPr>
                <a:t>E</a:t>
              </a:r>
            </a:p>
          </p:txBody>
        </p:sp>
        <p:sp>
          <p:nvSpPr>
            <p:cNvPr id="3088" name="Rectangle 16"/>
            <p:cNvSpPr>
              <a:spLocks noChangeArrowheads="1"/>
            </p:cNvSpPr>
            <p:nvPr/>
          </p:nvSpPr>
          <p:spPr bwMode="auto">
            <a:xfrm>
              <a:off x="4128" y="1680"/>
              <a:ext cx="220" cy="231"/>
            </a:xfrm>
            <a:prstGeom prst="rect">
              <a:avLst/>
            </a:prstGeom>
            <a:noFill/>
            <a:ln w="9525">
              <a:noFill/>
              <a:miter lim="800000"/>
              <a:headEnd/>
              <a:tailEnd/>
            </a:ln>
            <a:effectLst/>
          </p:spPr>
          <p:txBody>
            <a:bodyPr wrap="none">
              <a:spAutoFit/>
            </a:bodyPr>
            <a:lstStyle/>
            <a:p>
              <a:pPr algn="l">
                <a:spcBef>
                  <a:spcPct val="30000"/>
                </a:spcBef>
              </a:pPr>
              <a:r>
                <a:rPr lang="en-US" b="1">
                  <a:solidFill>
                    <a:srgbClr val="FF3300"/>
                  </a:solidFill>
                </a:rPr>
                <a:t>D</a:t>
              </a:r>
            </a:p>
          </p:txBody>
        </p:sp>
        <p:sp>
          <p:nvSpPr>
            <p:cNvPr id="3089" name="Rectangle 17"/>
            <p:cNvSpPr>
              <a:spLocks noChangeArrowheads="1"/>
            </p:cNvSpPr>
            <p:nvPr/>
          </p:nvSpPr>
          <p:spPr bwMode="auto">
            <a:xfrm>
              <a:off x="2352" y="1680"/>
              <a:ext cx="220" cy="231"/>
            </a:xfrm>
            <a:prstGeom prst="rect">
              <a:avLst/>
            </a:prstGeom>
            <a:noFill/>
            <a:ln w="9525">
              <a:noFill/>
              <a:miter lim="800000"/>
              <a:headEnd/>
              <a:tailEnd/>
            </a:ln>
            <a:effectLst/>
          </p:spPr>
          <p:txBody>
            <a:bodyPr wrap="none">
              <a:spAutoFit/>
            </a:bodyPr>
            <a:lstStyle/>
            <a:p>
              <a:pPr algn="l">
                <a:spcBef>
                  <a:spcPct val="30000"/>
                </a:spcBef>
              </a:pPr>
              <a:r>
                <a:rPr lang="en-US" b="1">
                  <a:solidFill>
                    <a:srgbClr val="FF3300"/>
                  </a:solidFill>
                </a:rPr>
                <a:t>C</a:t>
              </a:r>
            </a:p>
          </p:txBody>
        </p:sp>
        <p:sp>
          <p:nvSpPr>
            <p:cNvPr id="3090" name="Rectangle 18"/>
            <p:cNvSpPr>
              <a:spLocks noChangeArrowheads="1"/>
            </p:cNvSpPr>
            <p:nvPr/>
          </p:nvSpPr>
          <p:spPr bwMode="auto">
            <a:xfrm>
              <a:off x="2208" y="3904"/>
              <a:ext cx="220" cy="231"/>
            </a:xfrm>
            <a:prstGeom prst="rect">
              <a:avLst/>
            </a:prstGeom>
            <a:noFill/>
            <a:ln w="9525">
              <a:noFill/>
              <a:miter lim="800000"/>
              <a:headEnd/>
              <a:tailEnd/>
            </a:ln>
            <a:effectLst/>
          </p:spPr>
          <p:txBody>
            <a:bodyPr wrap="none">
              <a:spAutoFit/>
            </a:bodyPr>
            <a:lstStyle/>
            <a:p>
              <a:pPr algn="l">
                <a:spcBef>
                  <a:spcPct val="30000"/>
                </a:spcBef>
              </a:pPr>
              <a:r>
                <a:rPr lang="en-US" b="1">
                  <a:solidFill>
                    <a:srgbClr val="FF3300"/>
                  </a:solidFill>
                </a:rPr>
                <a:t>B</a:t>
              </a:r>
            </a:p>
          </p:txBody>
        </p:sp>
        <p:sp>
          <p:nvSpPr>
            <p:cNvPr id="3091" name="Rectangle 19"/>
            <p:cNvSpPr>
              <a:spLocks noChangeArrowheads="1"/>
            </p:cNvSpPr>
            <p:nvPr/>
          </p:nvSpPr>
          <p:spPr bwMode="auto">
            <a:xfrm>
              <a:off x="992" y="1680"/>
              <a:ext cx="220" cy="231"/>
            </a:xfrm>
            <a:prstGeom prst="rect">
              <a:avLst/>
            </a:prstGeom>
            <a:noFill/>
            <a:ln w="9525">
              <a:noFill/>
              <a:miter lim="800000"/>
              <a:headEnd/>
              <a:tailEnd/>
            </a:ln>
            <a:effectLst/>
          </p:spPr>
          <p:txBody>
            <a:bodyPr wrap="none">
              <a:spAutoFit/>
            </a:bodyPr>
            <a:lstStyle/>
            <a:p>
              <a:pPr algn="l">
                <a:spcBef>
                  <a:spcPct val="30000"/>
                </a:spcBef>
              </a:pPr>
              <a:r>
                <a:rPr lang="en-US" b="1">
                  <a:solidFill>
                    <a:srgbClr val="FF3300"/>
                  </a:solidFill>
                </a:rPr>
                <a:t>N</a:t>
              </a:r>
            </a:p>
          </p:txBody>
        </p:sp>
        <p:sp>
          <p:nvSpPr>
            <p:cNvPr id="3094" name="Arc 22"/>
            <p:cNvSpPr>
              <a:spLocks/>
            </p:cNvSpPr>
            <p:nvPr/>
          </p:nvSpPr>
          <p:spPr bwMode="auto">
            <a:xfrm>
              <a:off x="1104" y="2928"/>
              <a:ext cx="192"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tx1"/>
              </a:solidFill>
              <a:round/>
              <a:headEnd/>
              <a:tailEnd/>
            </a:ln>
            <a:effectLst/>
          </p:spPr>
          <p:txBody>
            <a:bodyPr wrap="none" anchor="ctr"/>
            <a:lstStyle/>
            <a:p>
              <a:endParaRPr lang="en-US"/>
            </a:p>
          </p:txBody>
        </p:sp>
        <p:sp>
          <p:nvSpPr>
            <p:cNvPr id="3095" name="Rectangle 23"/>
            <p:cNvSpPr>
              <a:spLocks noChangeArrowheads="1"/>
            </p:cNvSpPr>
            <p:nvPr/>
          </p:nvSpPr>
          <p:spPr bwMode="auto">
            <a:xfrm>
              <a:off x="1144" y="2707"/>
              <a:ext cx="234" cy="288"/>
            </a:xfrm>
            <a:prstGeom prst="rect">
              <a:avLst/>
            </a:prstGeom>
            <a:noFill/>
            <a:ln w="9525">
              <a:noFill/>
              <a:miter lim="800000"/>
              <a:headEnd/>
              <a:tailEnd/>
            </a:ln>
            <a:effectLst/>
          </p:spPr>
          <p:txBody>
            <a:bodyPr wrap="none">
              <a:spAutoFit/>
            </a:bodyPr>
            <a:lstStyle/>
            <a:p>
              <a:pPr algn="l">
                <a:spcBef>
                  <a:spcPct val="30000"/>
                </a:spcBef>
              </a:pPr>
              <a:r>
                <a:rPr lang="el-GR" sz="2400" b="1"/>
                <a:t>α</a:t>
              </a:r>
            </a:p>
          </p:txBody>
        </p:sp>
        <p:sp>
          <p:nvSpPr>
            <p:cNvPr id="3097" name="Freeform 25"/>
            <p:cNvSpPr>
              <a:spLocks/>
            </p:cNvSpPr>
            <p:nvPr/>
          </p:nvSpPr>
          <p:spPr bwMode="auto">
            <a:xfrm>
              <a:off x="960" y="3536"/>
              <a:ext cx="584" cy="688"/>
            </a:xfrm>
            <a:custGeom>
              <a:avLst/>
              <a:gdLst/>
              <a:ahLst/>
              <a:cxnLst>
                <a:cxn ang="0">
                  <a:pos x="584" y="0"/>
                </a:cxn>
                <a:cxn ang="0">
                  <a:pos x="56" y="576"/>
                </a:cxn>
                <a:cxn ang="0">
                  <a:pos x="248" y="672"/>
                </a:cxn>
              </a:cxnLst>
              <a:rect l="0" t="0" r="r" b="b"/>
              <a:pathLst>
                <a:path w="584" h="688">
                  <a:moveTo>
                    <a:pt x="584" y="0"/>
                  </a:moveTo>
                  <a:cubicBezTo>
                    <a:pt x="348" y="232"/>
                    <a:pt x="112" y="464"/>
                    <a:pt x="56" y="576"/>
                  </a:cubicBezTo>
                  <a:cubicBezTo>
                    <a:pt x="0" y="688"/>
                    <a:pt x="216" y="656"/>
                    <a:pt x="248" y="672"/>
                  </a:cubicBezTo>
                </a:path>
              </a:pathLst>
            </a:custGeom>
            <a:noFill/>
            <a:ln w="9525">
              <a:solidFill>
                <a:schemeClr val="tx1"/>
              </a:solidFill>
              <a:round/>
              <a:headEnd type="triangle" w="med" len="med"/>
              <a:tailEnd type="none" w="med" len="med"/>
            </a:ln>
            <a:effectLst/>
          </p:spPr>
          <p:txBody>
            <a:bodyPr/>
            <a:lstStyle/>
            <a:p>
              <a:endParaRPr lang="en-US"/>
            </a:p>
          </p:txBody>
        </p:sp>
        <p:sp>
          <p:nvSpPr>
            <p:cNvPr id="3098" name="Rectangle 26"/>
            <p:cNvSpPr>
              <a:spLocks noChangeArrowheads="1"/>
            </p:cNvSpPr>
            <p:nvPr/>
          </p:nvSpPr>
          <p:spPr bwMode="auto">
            <a:xfrm>
              <a:off x="1176" y="4105"/>
              <a:ext cx="714" cy="192"/>
            </a:xfrm>
            <a:prstGeom prst="rect">
              <a:avLst/>
            </a:prstGeom>
            <a:noFill/>
            <a:ln w="9525">
              <a:noFill/>
              <a:miter lim="800000"/>
              <a:headEnd/>
              <a:tailEnd/>
            </a:ln>
            <a:effectLst/>
          </p:spPr>
          <p:txBody>
            <a:bodyPr wrap="none">
              <a:spAutoFit/>
            </a:bodyPr>
            <a:lstStyle/>
            <a:p>
              <a:pPr algn="l">
                <a:spcBef>
                  <a:spcPct val="30000"/>
                </a:spcBef>
              </a:pPr>
              <a:r>
                <a:rPr lang="en-US" sz="1400" b="1"/>
                <a:t>BASE LINE</a:t>
              </a:r>
              <a:endParaRPr lang="el-GR" sz="1400" b="1"/>
            </a:p>
          </p:txBody>
        </p:sp>
      </p:grpSp>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ChangeArrowheads="1"/>
          </p:cNvSpPr>
          <p:nvPr/>
        </p:nvSpPr>
        <p:spPr bwMode="auto">
          <a:xfrm>
            <a:off x="76200" y="762001"/>
            <a:ext cx="8991600" cy="4585871"/>
          </a:xfrm>
          <a:prstGeom prst="rect">
            <a:avLst/>
          </a:prstGeom>
          <a:noFill/>
          <a:ln w="9525">
            <a:noFill/>
            <a:miter lim="800000"/>
            <a:headEnd/>
            <a:tailEnd/>
          </a:ln>
          <a:effectLst/>
        </p:spPr>
        <p:txBody>
          <a:bodyPr wrap="square">
            <a:spAutoFit/>
          </a:bodyPr>
          <a:lstStyle/>
          <a:p>
            <a:pPr marL="342900" indent="-342900" algn="l"/>
            <a:r>
              <a:rPr lang="en-US" b="1" dirty="0">
                <a:solidFill>
                  <a:srgbClr val="0000FF"/>
                </a:solidFill>
              </a:rPr>
              <a:t>Classification of Triangulation:</a:t>
            </a:r>
          </a:p>
          <a:p>
            <a:pPr marL="342900" indent="-342900" algn="l"/>
            <a:endParaRPr lang="en-US" sz="1000" b="1" dirty="0">
              <a:solidFill>
                <a:srgbClr val="0000FF"/>
              </a:solidFill>
            </a:endParaRPr>
          </a:p>
          <a:p>
            <a:pPr marL="342900" indent="-342900" algn="just">
              <a:lnSpc>
                <a:spcPct val="200000"/>
              </a:lnSpc>
            </a:pPr>
            <a:r>
              <a:rPr lang="en-US" b="1" dirty="0"/>
              <a:t>	Triangulation systems are classified according to the accuracy required for horizontal control. It depends upon the type of survey and purpose of the survey. On the basis of accuracy and purpose, triangulation systems are generally classified as under:</a:t>
            </a:r>
          </a:p>
          <a:p>
            <a:pPr marL="342900" indent="-342900" algn="l"/>
            <a:endParaRPr lang="en-US" sz="1000" b="1" dirty="0"/>
          </a:p>
          <a:p>
            <a:pPr marL="800100" lvl="1" indent="-342900" algn="l">
              <a:buClr>
                <a:srgbClr val="FF66CC"/>
              </a:buClr>
              <a:buSzPct val="110000"/>
              <a:buFontTx/>
              <a:buAutoNum type="arabicPeriod"/>
            </a:pPr>
            <a:r>
              <a:rPr lang="en-US" b="1" dirty="0"/>
              <a:t>Primary triangulation or first-order </a:t>
            </a:r>
            <a:r>
              <a:rPr lang="en-US" b="1" dirty="0" smtClean="0"/>
              <a:t>triangulation</a:t>
            </a:r>
          </a:p>
          <a:p>
            <a:pPr marL="800100" lvl="1" indent="-342900" algn="l">
              <a:buClr>
                <a:srgbClr val="FF66CC"/>
              </a:buClr>
              <a:buSzPct val="110000"/>
              <a:buFontTx/>
              <a:buAutoNum type="arabicPeriod"/>
            </a:pPr>
            <a:endParaRPr lang="en-US" b="1" dirty="0"/>
          </a:p>
          <a:p>
            <a:pPr marL="800100" lvl="1" indent="-342900" algn="l">
              <a:buClr>
                <a:srgbClr val="FF66CC"/>
              </a:buClr>
              <a:buSzPct val="110000"/>
              <a:buFontTx/>
              <a:buAutoNum type="arabicPeriod"/>
            </a:pPr>
            <a:endParaRPr lang="en-US" sz="1000" b="1" dirty="0"/>
          </a:p>
          <a:p>
            <a:pPr marL="800100" lvl="1" indent="-342900" algn="l">
              <a:buClr>
                <a:srgbClr val="FF66CC"/>
              </a:buClr>
              <a:buSzPct val="110000"/>
              <a:buFontTx/>
              <a:buAutoNum type="arabicPeriod"/>
            </a:pPr>
            <a:r>
              <a:rPr lang="en-US" b="1" dirty="0"/>
              <a:t>Secondary triangulation or second-order </a:t>
            </a:r>
            <a:r>
              <a:rPr lang="en-US" b="1" dirty="0" smtClean="0"/>
              <a:t>triangulation</a:t>
            </a:r>
          </a:p>
          <a:p>
            <a:pPr marL="800100" lvl="1" indent="-342900" algn="l">
              <a:buClr>
                <a:srgbClr val="FF66CC"/>
              </a:buClr>
              <a:buSzPct val="110000"/>
              <a:buFontTx/>
              <a:buAutoNum type="arabicPeriod"/>
            </a:pPr>
            <a:endParaRPr lang="en-US" b="1" dirty="0"/>
          </a:p>
          <a:p>
            <a:pPr marL="800100" lvl="1" indent="-342900" algn="l">
              <a:buClr>
                <a:srgbClr val="FF66CC"/>
              </a:buClr>
              <a:buSzPct val="110000"/>
              <a:buFontTx/>
              <a:buAutoNum type="arabicPeriod"/>
            </a:pPr>
            <a:endParaRPr lang="en-US" sz="1000" b="1" dirty="0"/>
          </a:p>
          <a:p>
            <a:pPr marL="800100" lvl="1" indent="-342900" algn="l">
              <a:buClr>
                <a:srgbClr val="FF66CC"/>
              </a:buClr>
              <a:buSzPct val="110000"/>
              <a:buFontTx/>
              <a:buAutoNum type="arabicPeriod"/>
            </a:pPr>
            <a:r>
              <a:rPr lang="en-US" b="1" dirty="0"/>
              <a:t>Tertiary triangulation or third-order triangulation</a:t>
            </a:r>
          </a:p>
        </p:txBody>
      </p:sp>
    </p:spTree>
  </p:cSld>
  <p:clrMapOvr>
    <a:masterClrMapping/>
  </p:clrMapOvr>
  <p:transition>
    <p:plu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ChangeArrowheads="1"/>
          </p:cNvSpPr>
          <p:nvPr/>
        </p:nvSpPr>
        <p:spPr bwMode="auto">
          <a:xfrm>
            <a:off x="76200" y="0"/>
            <a:ext cx="8991600" cy="3111500"/>
          </a:xfrm>
          <a:prstGeom prst="rect">
            <a:avLst/>
          </a:prstGeom>
          <a:noFill/>
          <a:ln w="9525">
            <a:noFill/>
            <a:miter lim="800000"/>
            <a:headEnd/>
            <a:tailEnd/>
          </a:ln>
          <a:effectLst/>
        </p:spPr>
        <p:txBody>
          <a:bodyPr>
            <a:spAutoFit/>
          </a:bodyPr>
          <a:lstStyle/>
          <a:p>
            <a:pPr algn="just"/>
            <a:r>
              <a:rPr lang="en-US" sz="2400" b="1" dirty="0">
                <a:solidFill>
                  <a:srgbClr val="FF0000"/>
                </a:solidFill>
              </a:rPr>
              <a:t>Primary Triangulation</a:t>
            </a:r>
            <a:r>
              <a:rPr lang="en-US" b="1" dirty="0">
                <a:solidFill>
                  <a:srgbClr val="FF0000"/>
                </a:solidFill>
              </a:rPr>
              <a:t>:</a:t>
            </a:r>
          </a:p>
          <a:p>
            <a:pPr algn="just"/>
            <a:endParaRPr lang="en-US" sz="1000" b="1" dirty="0">
              <a:solidFill>
                <a:srgbClr val="FF0000"/>
              </a:solidFill>
            </a:endParaRPr>
          </a:p>
          <a:p>
            <a:pPr algn="just"/>
            <a:r>
              <a:rPr lang="en-US" b="1" dirty="0"/>
              <a:t>	This system of triangulation is of the highest grade. It provides the principal frame-work for the national control network for subsidiary triangulations. </a:t>
            </a:r>
          </a:p>
          <a:p>
            <a:pPr algn="just"/>
            <a:endParaRPr lang="en-US" sz="1000" b="1" dirty="0"/>
          </a:p>
          <a:p>
            <a:pPr algn="just"/>
            <a:r>
              <a:rPr lang="en-US" b="1" dirty="0"/>
              <a:t>	Primary triangulation is generally conducted for determination of the shape and size of the earth's surface, for earth crustal movement studies in areas of seismic activity, for engineering projects of high precision and extending over long distances, and for surveys conducted in metropolitan areas. </a:t>
            </a:r>
          </a:p>
          <a:p>
            <a:pPr algn="just"/>
            <a:endParaRPr lang="en-US" sz="1000" b="1" dirty="0"/>
          </a:p>
          <a:p>
            <a:pPr algn="just"/>
            <a:endParaRPr lang="en-US" b="1" dirty="0"/>
          </a:p>
        </p:txBody>
      </p:sp>
      <p:sp>
        <p:nvSpPr>
          <p:cNvPr id="7173" name="Rectangle 5"/>
          <p:cNvSpPr>
            <a:spLocks noChangeArrowheads="1"/>
          </p:cNvSpPr>
          <p:nvPr/>
        </p:nvSpPr>
        <p:spPr bwMode="auto">
          <a:xfrm>
            <a:off x="76200" y="3175000"/>
            <a:ext cx="8991600" cy="3630613"/>
          </a:xfrm>
          <a:prstGeom prst="rect">
            <a:avLst/>
          </a:prstGeom>
          <a:noFill/>
          <a:ln w="9525">
            <a:noFill/>
            <a:miter lim="800000"/>
            <a:headEnd/>
            <a:tailEnd/>
          </a:ln>
          <a:effectLst/>
        </p:spPr>
        <p:txBody>
          <a:bodyPr>
            <a:spAutoFit/>
          </a:bodyPr>
          <a:lstStyle/>
          <a:p>
            <a:pPr algn="just"/>
            <a:r>
              <a:rPr lang="en-US" sz="2400" b="1" dirty="0">
                <a:solidFill>
                  <a:srgbClr val="FF0000"/>
                </a:solidFill>
              </a:rPr>
              <a:t>Secondary Triangulation</a:t>
            </a:r>
            <a:r>
              <a:rPr lang="en-US" b="1" dirty="0"/>
              <a:t>:</a:t>
            </a:r>
          </a:p>
          <a:p>
            <a:pPr algn="just"/>
            <a:endParaRPr lang="en-US" sz="1000" b="1" dirty="0"/>
          </a:p>
          <a:p>
            <a:pPr algn="just"/>
            <a:r>
              <a:rPr lang="en-US" b="1" dirty="0"/>
              <a:t>	This system of triangulation is of the grade slightly lower than that of the primary triangulation. It provides control points closer than those of the primary triangulation. </a:t>
            </a:r>
          </a:p>
          <a:p>
            <a:pPr algn="just"/>
            <a:r>
              <a:rPr lang="en-US" b="1" dirty="0"/>
              <a:t>	Generally, a secondary triangulation system is provided within a primary triangulation system. </a:t>
            </a:r>
            <a:r>
              <a:rPr lang="en-US" b="1" dirty="0">
                <a:solidFill>
                  <a:srgbClr val="0000FF"/>
                </a:solidFill>
              </a:rPr>
              <a:t>It is connected to the primary triangulation stations at various points</a:t>
            </a:r>
            <a:r>
              <a:rPr lang="en-US" b="1" dirty="0"/>
              <a:t>. It strengthens the entire network of the primary triangulation. </a:t>
            </a:r>
          </a:p>
          <a:p>
            <a:pPr algn="just"/>
            <a:r>
              <a:rPr lang="en-US" b="1" dirty="0"/>
              <a:t>	Secondary triangulation is used for detailed surveys in areas where good accuracy is required. It is used to establish control for interstate and inland subdivisions. </a:t>
            </a:r>
            <a:r>
              <a:rPr lang="en-US" b="1" dirty="0">
                <a:solidFill>
                  <a:srgbClr val="FF33CC"/>
                </a:solidFill>
              </a:rPr>
              <a:t>If a primary triangulation does not attain the required standard, it may be classified as secondary triangulation.</a:t>
            </a:r>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ChangeArrowheads="1"/>
          </p:cNvSpPr>
          <p:nvPr/>
        </p:nvSpPr>
        <p:spPr bwMode="auto">
          <a:xfrm>
            <a:off x="76200" y="0"/>
            <a:ext cx="8991600" cy="5416868"/>
          </a:xfrm>
          <a:prstGeom prst="rect">
            <a:avLst/>
          </a:prstGeom>
          <a:noFill/>
          <a:ln w="9525">
            <a:noFill/>
            <a:miter lim="800000"/>
            <a:headEnd/>
            <a:tailEnd/>
          </a:ln>
          <a:effectLst/>
        </p:spPr>
        <p:txBody>
          <a:bodyPr>
            <a:spAutoFit/>
          </a:bodyPr>
          <a:lstStyle/>
          <a:p>
            <a:pPr algn="just"/>
            <a:r>
              <a:rPr lang="en-US" sz="2400" b="1" dirty="0">
                <a:solidFill>
                  <a:srgbClr val="FF33CC"/>
                </a:solidFill>
              </a:rPr>
              <a:t>Tertiary triangulation</a:t>
            </a:r>
            <a:r>
              <a:rPr lang="en-US" b="1" dirty="0"/>
              <a:t>:</a:t>
            </a:r>
          </a:p>
          <a:p>
            <a:pPr algn="just"/>
            <a:endParaRPr lang="en-US" sz="1000" b="1" dirty="0"/>
          </a:p>
          <a:p>
            <a:pPr algn="just">
              <a:lnSpc>
                <a:spcPct val="200000"/>
              </a:lnSpc>
            </a:pPr>
            <a:r>
              <a:rPr lang="en-US" b="1" dirty="0"/>
              <a:t>	This system of triangulation is of the grade </a:t>
            </a:r>
            <a:r>
              <a:rPr lang="en-US" b="1" dirty="0">
                <a:solidFill>
                  <a:srgbClr val="0000FF"/>
                </a:solidFill>
              </a:rPr>
              <a:t>lower than</a:t>
            </a:r>
            <a:r>
              <a:rPr lang="en-US" b="1" dirty="0"/>
              <a:t> that of the secondary triangulation. </a:t>
            </a:r>
            <a:r>
              <a:rPr lang="en-US" b="1" dirty="0">
                <a:solidFill>
                  <a:srgbClr val="FF0000"/>
                </a:solidFill>
              </a:rPr>
              <a:t>It is used to provide control points between stations of primary and secondary triangulation systems. </a:t>
            </a:r>
          </a:p>
          <a:p>
            <a:pPr algn="just">
              <a:lnSpc>
                <a:spcPct val="200000"/>
              </a:lnSpc>
            </a:pPr>
            <a:endParaRPr lang="en-US" sz="1200" b="1" dirty="0">
              <a:solidFill>
                <a:srgbClr val="FF0000"/>
              </a:solidFill>
            </a:endParaRPr>
          </a:p>
          <a:p>
            <a:pPr algn="just">
              <a:lnSpc>
                <a:spcPct val="200000"/>
              </a:lnSpc>
            </a:pPr>
            <a:r>
              <a:rPr lang="en-US" b="1" dirty="0"/>
              <a:t>	Tertiary triangulation is used to establish control for local developments, topographic surveys, hydrographic surveys and other such projects where lower accuracy can be accepted. Tertiary triangulation is also known as </a:t>
            </a:r>
            <a:r>
              <a:rPr lang="en-US" b="1" i="1" dirty="0"/>
              <a:t>topotriangulation</a:t>
            </a:r>
            <a:r>
              <a:rPr lang="en-US" b="1" dirty="0"/>
              <a:t> because it is normally used for providing control for topographic surveys.</a:t>
            </a:r>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90" name="Rectangle 74"/>
          <p:cNvSpPr>
            <a:spLocks noChangeArrowheads="1"/>
          </p:cNvSpPr>
          <p:nvPr/>
        </p:nvSpPr>
        <p:spPr bwMode="auto">
          <a:xfrm>
            <a:off x="0" y="-68263"/>
            <a:ext cx="9144000" cy="5632311"/>
          </a:xfrm>
          <a:prstGeom prst="rect">
            <a:avLst/>
          </a:prstGeom>
          <a:noFill/>
          <a:ln w="9525" algn="ctr">
            <a:noFill/>
            <a:miter lim="800000"/>
            <a:headEnd/>
            <a:tailEnd/>
          </a:ln>
          <a:effectLst/>
        </p:spPr>
        <p:txBody>
          <a:bodyPr>
            <a:spAutoFit/>
          </a:bodyPr>
          <a:lstStyle/>
          <a:p>
            <a:pPr algn="just"/>
            <a:r>
              <a:rPr lang="en-US" sz="2000" b="1" dirty="0">
                <a:solidFill>
                  <a:srgbClr val="FF0000"/>
                </a:solidFill>
              </a:rPr>
              <a:t>Selection of site for Base Line:</a:t>
            </a:r>
          </a:p>
          <a:p>
            <a:pPr algn="just"/>
            <a:endParaRPr lang="en-US" sz="400" b="1" dirty="0"/>
          </a:p>
          <a:p>
            <a:pPr algn="just"/>
            <a:r>
              <a:rPr lang="en-US" b="1" dirty="0"/>
              <a:t>	The measurement of the baseline is one of the most important operations in triangulation. The accuracy of the triangulation depends to a large extent on the accuracy of the measurement of the base line. </a:t>
            </a:r>
          </a:p>
          <a:p>
            <a:pPr algn="just"/>
            <a:endParaRPr lang="en-US" sz="500" b="1" dirty="0"/>
          </a:p>
          <a:p>
            <a:pPr algn="just"/>
            <a:r>
              <a:rPr lang="en-US" b="1" dirty="0"/>
              <a:t>Following factors should be considered while </a:t>
            </a:r>
            <a:r>
              <a:rPr lang="en-US" b="1" dirty="0">
                <a:solidFill>
                  <a:srgbClr val="C00000"/>
                </a:solidFill>
              </a:rPr>
              <a:t>selecting its site</a:t>
            </a:r>
            <a:r>
              <a:rPr lang="en-US" b="1" dirty="0"/>
              <a:t>;</a:t>
            </a:r>
          </a:p>
          <a:p>
            <a:pPr algn="just"/>
            <a:endParaRPr lang="en-US" sz="700" b="1" dirty="0"/>
          </a:p>
          <a:p>
            <a:pPr algn="just"/>
            <a:r>
              <a:rPr lang="en-US" b="1" dirty="0"/>
              <a:t>1. The site should be fairly level or gently undulating. Highly undulating grounds should be avoided. </a:t>
            </a:r>
          </a:p>
          <a:p>
            <a:pPr algn="just"/>
            <a:r>
              <a:rPr lang="en-US" b="1" dirty="0"/>
              <a:t>	If the ground is sloping, the slope should be uniform and gentle. </a:t>
            </a:r>
          </a:p>
          <a:p>
            <a:pPr algn="just"/>
            <a:r>
              <a:rPr lang="en-US" b="1" dirty="0"/>
              <a:t>2. The site should be free from obstructions throughout the base length. If the it has obstructions, line clearing should not be difficult  and costly. </a:t>
            </a:r>
          </a:p>
          <a:p>
            <a:pPr algn="just"/>
            <a:r>
              <a:rPr lang="en-US" b="1" dirty="0"/>
              <a:t>3. The ground should be firm and smooth. </a:t>
            </a:r>
          </a:p>
          <a:p>
            <a:pPr algn="just"/>
            <a:r>
              <a:rPr lang="en-US" b="1" dirty="0"/>
              <a:t>4. The two extremities of the base line should be intervisible. </a:t>
            </a:r>
          </a:p>
          <a:p>
            <a:pPr algn="just"/>
            <a:r>
              <a:rPr lang="en-US" b="1" dirty="0"/>
              <a:t>5. The site should be such that well-shaped triangles can be obtained while connecting its end stations to the main triangulation stations. </a:t>
            </a:r>
          </a:p>
          <a:p>
            <a:pPr algn="just"/>
            <a:r>
              <a:rPr lang="en-US" b="1" dirty="0"/>
              <a:t>6. The site should be such that a minimum length of the base line as specified available. </a:t>
            </a:r>
          </a:p>
          <a:p>
            <a:pPr algn="just"/>
            <a:r>
              <a:rPr lang="en-US" b="1" dirty="0"/>
              <a:t>	There is no problem in selecting a suitable site for the base line in an open and flat country. However, in rough country, the choice is limited. In such cases, sometimes the triangulation stations are selected to suit the base line. </a:t>
            </a:r>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ChangeArrowheads="1"/>
          </p:cNvSpPr>
          <p:nvPr/>
        </p:nvSpPr>
        <p:spPr bwMode="auto">
          <a:xfrm>
            <a:off x="76200" y="76200"/>
            <a:ext cx="8991600" cy="4678204"/>
          </a:xfrm>
          <a:prstGeom prst="rect">
            <a:avLst/>
          </a:prstGeom>
          <a:noFill/>
          <a:ln w="9525">
            <a:noFill/>
            <a:miter lim="800000"/>
            <a:headEnd/>
            <a:tailEnd/>
          </a:ln>
          <a:effectLst/>
        </p:spPr>
        <p:txBody>
          <a:bodyPr>
            <a:spAutoFit/>
          </a:bodyPr>
          <a:lstStyle/>
          <a:p>
            <a:pPr marL="342900" indent="-342900" algn="just"/>
            <a:r>
              <a:rPr lang="en-US" sz="2000" b="1" dirty="0" smtClean="0">
                <a:solidFill>
                  <a:srgbClr val="0000FF"/>
                </a:solidFill>
              </a:rPr>
              <a:t>Signals</a:t>
            </a:r>
            <a:endParaRPr lang="en-US" sz="2000" b="1" dirty="0">
              <a:solidFill>
                <a:srgbClr val="0000FF"/>
              </a:solidFill>
            </a:endParaRPr>
          </a:p>
          <a:p>
            <a:pPr algn="just">
              <a:lnSpc>
                <a:spcPct val="150000"/>
              </a:lnSpc>
            </a:pPr>
            <a:r>
              <a:rPr lang="en-US" sz="1600" dirty="0" smtClean="0"/>
              <a:t>Signals are centered vertically over the station mark, and the observations are made to these signals from other stations. The accuracy of triangulation is entirely dependent on the degree of accuracy of centering the signals. Therefore, it is very essential that the signals are truly vertical, and centered over the station mark. Greatest care of centering the transit over the station mark will be useless, unless some degree of care in centering the signal is impressed upon.</a:t>
            </a:r>
            <a:endParaRPr lang="en-US" sz="1600" b="1" dirty="0"/>
          </a:p>
          <a:p>
            <a:pPr marL="342900" indent="-342900" algn="just"/>
            <a:endParaRPr lang="en-US" sz="1000" dirty="0"/>
          </a:p>
          <a:p>
            <a:pPr marL="342900" indent="-342900" algn="just"/>
            <a:r>
              <a:rPr lang="en-US" b="1" dirty="0"/>
              <a:t>A signal should have the following qualities:</a:t>
            </a:r>
          </a:p>
          <a:p>
            <a:pPr marL="342900" indent="-342900" algn="just"/>
            <a:endParaRPr lang="en-US" sz="1000" b="1" dirty="0"/>
          </a:p>
          <a:p>
            <a:pPr marL="342900" indent="-342900" algn="just">
              <a:buClr>
                <a:srgbClr val="FF0000"/>
              </a:buClr>
              <a:buFontTx/>
              <a:buAutoNum type="arabicPeriod"/>
            </a:pPr>
            <a:r>
              <a:rPr lang="en-US" b="1" dirty="0"/>
              <a:t>It should </a:t>
            </a:r>
            <a:r>
              <a:rPr lang="en-US" b="1" dirty="0" smtClean="0"/>
              <a:t>be </a:t>
            </a:r>
            <a:r>
              <a:rPr lang="en-US" b="1" dirty="0"/>
              <a:t>clearly visible against any background. To make the signal conspicuous, its height above the station mark should be at least 75 cm.</a:t>
            </a:r>
          </a:p>
          <a:p>
            <a:pPr marL="342900" indent="-342900" algn="just">
              <a:buClr>
                <a:srgbClr val="FF0000"/>
              </a:buClr>
              <a:buFontTx/>
              <a:buAutoNum type="arabicPeriod"/>
            </a:pPr>
            <a:endParaRPr lang="en-US" sz="1000" b="1" dirty="0"/>
          </a:p>
          <a:p>
            <a:pPr marL="342900" indent="-342900" algn="just">
              <a:buClr>
                <a:srgbClr val="FF0000"/>
              </a:buClr>
              <a:buFontTx/>
              <a:buAutoNum type="arabicPeriod"/>
            </a:pPr>
            <a:r>
              <a:rPr lang="en-US" b="1" dirty="0"/>
              <a:t>It should be capable of being accurately centred over the station mark. </a:t>
            </a:r>
          </a:p>
          <a:p>
            <a:pPr marL="342900" indent="-342900" algn="just">
              <a:buClr>
                <a:srgbClr val="FF0000"/>
              </a:buClr>
              <a:buFontTx/>
              <a:buAutoNum type="arabicPeriod"/>
            </a:pPr>
            <a:endParaRPr lang="en-US" sz="1000" b="1" dirty="0"/>
          </a:p>
          <a:p>
            <a:pPr marL="342900" indent="-342900" algn="just">
              <a:buClr>
                <a:srgbClr val="FF0000"/>
              </a:buClr>
              <a:buFontTx/>
              <a:buAutoNum type="arabicPeriod"/>
            </a:pPr>
            <a:r>
              <a:rPr lang="en-US" b="1" dirty="0"/>
              <a:t>It should be suitable for accurate bisection from other stations</a:t>
            </a:r>
            <a:r>
              <a:rPr lang="en-US" b="1" dirty="0" smtClean="0"/>
              <a:t>.</a:t>
            </a:r>
            <a:endParaRPr lang="en-US" b="1" dirty="0"/>
          </a:p>
          <a:p>
            <a:pPr marL="342900" indent="-342900" algn="just">
              <a:buClr>
                <a:srgbClr val="FF0000"/>
              </a:buClr>
              <a:buFontTx/>
              <a:buAutoNum type="arabicPeriod"/>
            </a:pPr>
            <a:endParaRPr lang="en-US" sz="1000" b="1" dirty="0"/>
          </a:p>
          <a:p>
            <a:pPr marL="342900" indent="-342900" algn="just">
              <a:buClr>
                <a:srgbClr val="FF0000"/>
              </a:buClr>
              <a:buFontTx/>
              <a:buAutoNum type="arabicPeriod"/>
            </a:pPr>
            <a:r>
              <a:rPr lang="en-US" b="1" dirty="0"/>
              <a:t>It should carry a flag on its top. </a:t>
            </a:r>
          </a:p>
        </p:txBody>
      </p:sp>
      <p:sp>
        <p:nvSpPr>
          <p:cNvPr id="15365" name="Rectangle 5"/>
          <p:cNvSpPr>
            <a:spLocks noChangeArrowheads="1"/>
          </p:cNvSpPr>
          <p:nvPr/>
        </p:nvSpPr>
        <p:spPr bwMode="auto">
          <a:xfrm>
            <a:off x="1066800" y="5257800"/>
            <a:ext cx="7620000" cy="1200329"/>
          </a:xfrm>
          <a:prstGeom prst="rect">
            <a:avLst/>
          </a:prstGeom>
          <a:noFill/>
          <a:ln w="9525">
            <a:noFill/>
            <a:miter lim="800000"/>
            <a:headEnd/>
            <a:tailEnd/>
          </a:ln>
          <a:effectLst/>
        </p:spPr>
        <p:txBody>
          <a:bodyPr>
            <a:spAutoFit/>
          </a:bodyPr>
          <a:lstStyle/>
          <a:p>
            <a:pPr algn="l"/>
            <a:r>
              <a:rPr lang="en-US" b="1" dirty="0"/>
              <a:t>The signals may be classified into the following types:</a:t>
            </a:r>
          </a:p>
          <a:p>
            <a:pPr algn="l"/>
            <a:endParaRPr lang="en-US" b="1" dirty="0"/>
          </a:p>
          <a:p>
            <a:r>
              <a:rPr lang="en-US" b="1" dirty="0" smtClean="0"/>
              <a:t>     (</a:t>
            </a:r>
            <a:r>
              <a:rPr lang="en-US" b="1" dirty="0" err="1" smtClean="0"/>
              <a:t>i</a:t>
            </a:r>
            <a:r>
              <a:rPr lang="en-US" b="1" dirty="0" smtClean="0"/>
              <a:t>)</a:t>
            </a:r>
            <a:r>
              <a:rPr lang="fr-FR" b="1" dirty="0" smtClean="0">
                <a:latin typeface="Arial" pitchFamily="34" charset="0"/>
                <a:cs typeface="Arial" pitchFamily="34" charset="0"/>
              </a:rPr>
              <a:t>Non-</a:t>
            </a:r>
            <a:r>
              <a:rPr lang="fr-FR" b="1" dirty="0" err="1" smtClean="0">
                <a:latin typeface="Arial" pitchFamily="34" charset="0"/>
                <a:cs typeface="Arial" pitchFamily="34" charset="0"/>
              </a:rPr>
              <a:t>luminous</a:t>
            </a:r>
            <a:r>
              <a:rPr lang="fr-FR" b="1" dirty="0" smtClean="0">
                <a:latin typeface="Arial" pitchFamily="34" charset="0"/>
                <a:cs typeface="Arial" pitchFamily="34" charset="0"/>
              </a:rPr>
              <a:t>, opaque or </a:t>
            </a:r>
            <a:r>
              <a:rPr lang="fr-FR" b="1" dirty="0" err="1" smtClean="0">
                <a:latin typeface="Arial" pitchFamily="34" charset="0"/>
                <a:cs typeface="Arial" pitchFamily="34" charset="0"/>
              </a:rPr>
              <a:t>daylight</a:t>
            </a:r>
            <a:r>
              <a:rPr lang="fr-FR" b="1" dirty="0" smtClean="0">
                <a:latin typeface="Arial" pitchFamily="34" charset="0"/>
                <a:cs typeface="Arial" pitchFamily="34" charset="0"/>
              </a:rPr>
              <a:t> signals</a:t>
            </a:r>
          </a:p>
          <a:p>
            <a:pPr algn="l"/>
            <a:r>
              <a:rPr lang="en-US" b="1" dirty="0" smtClean="0">
                <a:latin typeface="Arial" pitchFamily="34" charset="0"/>
                <a:cs typeface="Arial" pitchFamily="34" charset="0"/>
              </a:rPr>
              <a:t>                       (</a:t>
            </a:r>
            <a:r>
              <a:rPr lang="en-US" b="1" i="1" dirty="0" smtClean="0">
                <a:latin typeface="Arial" pitchFamily="34" charset="0"/>
                <a:cs typeface="Arial" pitchFamily="34" charset="0"/>
              </a:rPr>
              <a:t>ii) Luminous signals.</a:t>
            </a:r>
            <a:endParaRPr lang="en-US" b="1" dirty="0">
              <a:solidFill>
                <a:srgbClr val="C00000"/>
              </a:solidFill>
              <a:latin typeface="Arial" pitchFamily="34" charset="0"/>
              <a:cs typeface="Arial" pitchFamily="34" charset="0"/>
            </a:endParaRPr>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ChangeArrowheads="1"/>
          </p:cNvSpPr>
          <p:nvPr/>
        </p:nvSpPr>
        <p:spPr bwMode="auto">
          <a:xfrm>
            <a:off x="50800" y="-12700"/>
            <a:ext cx="9067800" cy="3000821"/>
          </a:xfrm>
          <a:prstGeom prst="rect">
            <a:avLst/>
          </a:prstGeom>
          <a:noFill/>
          <a:ln w="9525">
            <a:noFill/>
            <a:miter lim="800000"/>
            <a:headEnd/>
            <a:tailEnd/>
          </a:ln>
          <a:effectLst/>
        </p:spPr>
        <p:txBody>
          <a:bodyPr>
            <a:spAutoFit/>
          </a:bodyPr>
          <a:lstStyle/>
          <a:p>
            <a:pPr marL="371475" indent="-371475" algn="just"/>
            <a:r>
              <a:rPr lang="en-US" b="1" dirty="0">
                <a:solidFill>
                  <a:srgbClr val="0000FF"/>
                </a:solidFill>
              </a:rPr>
              <a:t>1. </a:t>
            </a:r>
            <a:r>
              <a:rPr lang="fr-FR" b="1" dirty="0" smtClean="0">
                <a:solidFill>
                  <a:srgbClr val="0000CC"/>
                </a:solidFill>
                <a:latin typeface="Arial" pitchFamily="34" charset="0"/>
                <a:cs typeface="Arial" pitchFamily="34" charset="0"/>
              </a:rPr>
              <a:t>Non-</a:t>
            </a:r>
            <a:r>
              <a:rPr lang="fr-FR" b="1" dirty="0" err="1" smtClean="0">
                <a:solidFill>
                  <a:srgbClr val="0000CC"/>
                </a:solidFill>
                <a:latin typeface="Arial" pitchFamily="34" charset="0"/>
                <a:cs typeface="Arial" pitchFamily="34" charset="0"/>
              </a:rPr>
              <a:t>luminous</a:t>
            </a:r>
            <a:r>
              <a:rPr lang="fr-FR" b="1" dirty="0" smtClean="0">
                <a:solidFill>
                  <a:srgbClr val="0000CC"/>
                </a:solidFill>
                <a:latin typeface="Arial" pitchFamily="34" charset="0"/>
                <a:cs typeface="Arial" pitchFamily="34" charset="0"/>
              </a:rPr>
              <a:t> signals</a:t>
            </a:r>
            <a:r>
              <a:rPr lang="en-US" b="1" dirty="0" smtClean="0">
                <a:solidFill>
                  <a:srgbClr val="0000FF"/>
                </a:solidFill>
              </a:rPr>
              <a:t>:</a:t>
            </a:r>
            <a:endParaRPr lang="en-US" b="1" dirty="0">
              <a:solidFill>
                <a:srgbClr val="0000FF"/>
              </a:solidFill>
            </a:endParaRPr>
          </a:p>
          <a:p>
            <a:pPr algn="just"/>
            <a:r>
              <a:rPr lang="en-US" b="1" dirty="0" smtClean="0"/>
              <a:t> </a:t>
            </a:r>
            <a:r>
              <a:rPr lang="en-US" dirty="0" smtClean="0"/>
              <a:t>Non-luminous signals are used during day time and for short distances. These are of various types, and the most commonly used are of following types.</a:t>
            </a:r>
            <a:endParaRPr lang="en-US" b="1" dirty="0"/>
          </a:p>
          <a:p>
            <a:pPr marL="371475" indent="-371475" algn="just"/>
            <a:endParaRPr lang="en-US" sz="900" b="1" dirty="0"/>
          </a:p>
          <a:p>
            <a:pPr marL="342900" indent="-342900" algn="just">
              <a:buAutoNum type="alphaLcParenBoth"/>
            </a:pPr>
            <a:r>
              <a:rPr lang="en-US" b="1" i="1" dirty="0" smtClean="0">
                <a:solidFill>
                  <a:srgbClr val="C00000"/>
                </a:solidFill>
              </a:rPr>
              <a:t>Pole signal </a:t>
            </a:r>
            <a:r>
              <a:rPr lang="en-US" b="1" i="1" dirty="0" smtClean="0"/>
              <a:t>: It consists of a round pole painted black and white in alternate strips, and </a:t>
            </a:r>
            <a:r>
              <a:rPr lang="en-US" dirty="0" smtClean="0"/>
              <a:t>is supported vertically over the station mark, generally on a tripod. Pole signals are suitable upto a distance of about 6 km.</a:t>
            </a:r>
          </a:p>
          <a:p>
            <a:endParaRPr lang="en-US" dirty="0" smtClean="0"/>
          </a:p>
          <a:p>
            <a:pPr algn="just"/>
            <a:r>
              <a:rPr lang="en-US" dirty="0" smtClean="0"/>
              <a:t> (</a:t>
            </a:r>
            <a:r>
              <a:rPr lang="en-US" i="1" dirty="0" smtClean="0"/>
              <a:t>b) </a:t>
            </a:r>
            <a:r>
              <a:rPr lang="en-US" b="1" i="1" dirty="0" smtClean="0">
                <a:solidFill>
                  <a:srgbClr val="C00000"/>
                </a:solidFill>
              </a:rPr>
              <a:t>Target signal </a:t>
            </a:r>
            <a:r>
              <a:rPr lang="en-US" b="1" i="1" dirty="0" smtClean="0"/>
              <a:t>:It consists of a pole carrying two squares or rectangular targets placed at </a:t>
            </a:r>
            <a:r>
              <a:rPr lang="en-US" dirty="0" smtClean="0"/>
              <a:t>right angles to each other. The targets are generally made of cloth stretched on wooden frames.Target signals are suitable upto a distance of 30 km.</a:t>
            </a:r>
            <a:endParaRPr lang="en-US" b="1" dirty="0"/>
          </a:p>
        </p:txBody>
      </p:sp>
      <p:pic>
        <p:nvPicPr>
          <p:cNvPr id="10242" name="Picture 2"/>
          <p:cNvPicPr>
            <a:picLocks noChangeAspect="1" noChangeArrowheads="1"/>
          </p:cNvPicPr>
          <p:nvPr/>
        </p:nvPicPr>
        <p:blipFill>
          <a:blip r:embed="rId3"/>
          <a:srcRect/>
          <a:stretch>
            <a:fillRect/>
          </a:stretch>
        </p:blipFill>
        <p:spPr bwMode="auto">
          <a:xfrm>
            <a:off x="1066800" y="3048000"/>
            <a:ext cx="6172200" cy="3648075"/>
          </a:xfrm>
          <a:prstGeom prst="rect">
            <a:avLst/>
          </a:prstGeom>
          <a:noFill/>
          <a:ln w="9525">
            <a:noFill/>
            <a:miter lim="800000"/>
            <a:headEnd/>
            <a:tailEnd/>
          </a:ln>
          <a:effectLst/>
        </p:spPr>
      </p:pic>
    </p:spTree>
  </p:cSld>
  <p:clrMapOvr>
    <a:masterClrMapping/>
  </p:clrMapOvr>
  <p:transition>
    <p:split orient="ver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4"/>
          <p:cNvSpPr>
            <a:spLocks noChangeArrowheads="1"/>
          </p:cNvSpPr>
          <p:nvPr/>
        </p:nvSpPr>
        <p:spPr bwMode="auto">
          <a:xfrm>
            <a:off x="152400" y="381000"/>
            <a:ext cx="8991600" cy="1426031"/>
          </a:xfrm>
          <a:prstGeom prst="rect">
            <a:avLst/>
          </a:prstGeom>
          <a:noFill/>
          <a:ln w="9525" algn="ctr">
            <a:noFill/>
            <a:miter lim="800000"/>
            <a:headEnd/>
            <a:tailEnd/>
          </a:ln>
          <a:effectLst/>
        </p:spPr>
        <p:txBody>
          <a:bodyPr>
            <a:spAutoFit/>
          </a:bodyPr>
          <a:lstStyle/>
          <a:p>
            <a:pPr algn="just">
              <a:lnSpc>
                <a:spcPct val="150000"/>
              </a:lnSpc>
            </a:pPr>
            <a:r>
              <a:rPr lang="en-US" b="1" i="1" dirty="0"/>
              <a:t>(iii) </a:t>
            </a:r>
            <a:r>
              <a:rPr lang="en-US" sz="2400" b="1" i="1" dirty="0">
                <a:solidFill>
                  <a:srgbClr val="FF33CC"/>
                </a:solidFill>
              </a:rPr>
              <a:t>Beacons</a:t>
            </a:r>
            <a:r>
              <a:rPr lang="en-US" b="1" dirty="0"/>
              <a:t>– </a:t>
            </a:r>
            <a:r>
              <a:rPr lang="en-US" dirty="0" smtClean="0"/>
              <a:t>It consists of red and white cloth tied round the three straight poles. The beacon can easily be centered over the station mark. It is very useful for making</a:t>
            </a:r>
          </a:p>
          <a:p>
            <a:pPr algn="just">
              <a:lnSpc>
                <a:spcPct val="150000"/>
              </a:lnSpc>
            </a:pPr>
            <a:r>
              <a:rPr lang="en-US" dirty="0" smtClean="0"/>
              <a:t>simultaneous observations.</a:t>
            </a:r>
            <a:endParaRPr lang="en-US" sz="1200" b="1" i="1" dirty="0"/>
          </a:p>
        </p:txBody>
      </p:sp>
      <p:pic>
        <p:nvPicPr>
          <p:cNvPr id="11266" name="Picture 2"/>
          <p:cNvPicPr>
            <a:picLocks noChangeAspect="1" noChangeArrowheads="1"/>
          </p:cNvPicPr>
          <p:nvPr/>
        </p:nvPicPr>
        <p:blipFill>
          <a:blip r:embed="rId3"/>
          <a:srcRect/>
          <a:stretch>
            <a:fillRect/>
          </a:stretch>
        </p:blipFill>
        <p:spPr bwMode="auto">
          <a:xfrm>
            <a:off x="2133600" y="1981200"/>
            <a:ext cx="4191000" cy="3957637"/>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1513</TotalTime>
  <Words>1071</Words>
  <Application>Microsoft Office PowerPoint</Application>
  <PresentationFormat>On-screen Show (4:3)</PresentationFormat>
  <Paragraphs>124</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sys</dc:creator>
  <cp:lastModifiedBy>win7</cp:lastModifiedBy>
  <cp:revision>482</cp:revision>
  <dcterms:created xsi:type="dcterms:W3CDTF">2010-04-22T17:47:19Z</dcterms:created>
  <dcterms:modified xsi:type="dcterms:W3CDTF">2023-12-07T02:31:13Z</dcterms:modified>
</cp:coreProperties>
</file>