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302" r:id="rId37"/>
    <p:sldId id="292" r:id="rId38"/>
    <p:sldId id="293" r:id="rId39"/>
    <p:sldId id="294" r:id="rId40"/>
    <p:sldId id="295" r:id="rId41"/>
    <p:sldId id="296" r:id="rId42"/>
    <p:sldId id="297" r:id="rId43"/>
    <p:sldId id="298" r:id="rId44"/>
    <p:sldId id="299" r:id="rId45"/>
    <p:sldId id="300" r:id="rId46"/>
    <p:sldId id="301"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72" autoAdjust="0"/>
    <p:restoredTop sz="98399" autoAdjust="0"/>
  </p:normalViewPr>
  <p:slideViewPr>
    <p:cSldViewPr>
      <p:cViewPr>
        <p:scale>
          <a:sx n="75" d="100"/>
          <a:sy n="75" d="100"/>
        </p:scale>
        <p:origin x="-141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5D5E72-7292-489A-B498-0FD5BA2AC3DE}" type="datetimeFigureOut">
              <a:rPr lang="en-US" smtClean="0"/>
              <a:pPr/>
              <a:t>6/26/2021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E6DA3A-05C8-402D-90AD-DEEE3D7D2279}" type="slidenum">
              <a:rPr lang="en-US" smtClean="0"/>
              <a:pPr/>
              <a:t>‹#›</a:t>
            </a:fld>
            <a:endParaRPr lang="en-US"/>
          </a:p>
        </p:txBody>
      </p:sp>
    </p:spTree>
    <p:extLst>
      <p:ext uri="{BB962C8B-B14F-4D97-AF65-F5344CB8AC3E}">
        <p14:creationId xmlns:p14="http://schemas.microsoft.com/office/powerpoint/2010/main" val="3303657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E6DA3A-05C8-402D-90AD-DEEE3D7D227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i="1" dirty="0" smtClean="0">
                <a:solidFill>
                  <a:srgbClr val="C00000"/>
                </a:solidFill>
              </a:rPr>
              <a:t>PEHV UNIT-II</a:t>
            </a:r>
            <a:endParaRPr lang="en-US" b="1" i="1" dirty="0">
              <a:solidFill>
                <a:srgbClr val="C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487362"/>
          </a:xfrm>
        </p:spPr>
        <p:txBody>
          <a:bodyPr>
            <a:normAutofit fontScale="90000"/>
          </a:bodyPr>
          <a:lstStyle/>
          <a:p>
            <a:r>
              <a:rPr lang="en-US" sz="3200" b="1" u="sng" dirty="0" smtClean="0">
                <a:solidFill>
                  <a:srgbClr val="FF0000"/>
                </a:solidFill>
              </a:rPr>
              <a:t>MORAL DILEMMA</a:t>
            </a:r>
            <a:endParaRPr lang="en-US" sz="3200" u="sng" dirty="0">
              <a:solidFill>
                <a:srgbClr val="FF0000"/>
              </a:solidFill>
            </a:endParaRPr>
          </a:p>
        </p:txBody>
      </p:sp>
      <p:sp>
        <p:nvSpPr>
          <p:cNvPr id="3" name="Content Placeholder 2"/>
          <p:cNvSpPr>
            <a:spLocks noGrp="1"/>
          </p:cNvSpPr>
          <p:nvPr>
            <p:ph idx="1"/>
          </p:nvPr>
        </p:nvSpPr>
        <p:spPr>
          <a:xfrm>
            <a:off x="304800" y="1143000"/>
            <a:ext cx="8686800" cy="5181600"/>
          </a:xfrm>
        </p:spPr>
        <p:txBody>
          <a:bodyPr>
            <a:noAutofit/>
          </a:bodyPr>
          <a:lstStyle/>
          <a:p>
            <a:pPr>
              <a:buNone/>
            </a:pPr>
            <a:r>
              <a:rPr lang="en-US" sz="2000" dirty="0" smtClean="0"/>
              <a:t>     Dilemmas are situations in which moral reasons come into conflict, or in which the application of moral values are problems, and one is not clear of the immediate choice or solution of the problems.</a:t>
            </a:r>
          </a:p>
          <a:p>
            <a:r>
              <a:rPr lang="en-US" sz="2000" dirty="0" smtClean="0"/>
              <a:t>These situations do not mean that things had gone wrong, but they only indicate the presence of moral complexity. </a:t>
            </a:r>
          </a:p>
          <a:p>
            <a:r>
              <a:rPr lang="en-US" sz="2000" dirty="0" smtClean="0"/>
              <a:t>This makes the decision making complex. </a:t>
            </a:r>
          </a:p>
          <a:p>
            <a:r>
              <a:rPr lang="en-US" sz="2000" dirty="0" smtClean="0"/>
              <a:t>For example, a person promised to meet a friend and dine, but he has to help his uncle who is involved in an accident — one has to fix the priority.</a:t>
            </a:r>
          </a:p>
          <a:p>
            <a:r>
              <a:rPr lang="en-US" sz="2000" dirty="0" smtClean="0"/>
              <a:t>There are some difficulties in arriving at the solution to the problems, in dilemma. The three complex situations leading to moral dilemmas are:</a:t>
            </a:r>
          </a:p>
          <a:p>
            <a:pPr>
              <a:buNone/>
            </a:pPr>
            <a:r>
              <a:rPr lang="en-US" sz="2000" dirty="0" smtClean="0"/>
              <a:t>            1. The problem of </a:t>
            </a:r>
            <a:r>
              <a:rPr lang="en-US" sz="2000" i="1" dirty="0" smtClean="0"/>
              <a:t>vagueness</a:t>
            </a:r>
          </a:p>
          <a:p>
            <a:pPr>
              <a:buNone/>
            </a:pPr>
            <a:r>
              <a:rPr lang="en-US" sz="2000" dirty="0" smtClean="0"/>
              <a:t>            2. The problem of </a:t>
            </a:r>
            <a:r>
              <a:rPr lang="en-US" sz="2000" i="1" dirty="0" smtClean="0"/>
              <a:t>conflicting reasons</a:t>
            </a:r>
          </a:p>
          <a:p>
            <a:pPr>
              <a:buNone/>
            </a:pPr>
            <a:r>
              <a:rPr lang="en-US" sz="2000" dirty="0" smtClean="0"/>
              <a:t>            3. The problem of </a:t>
            </a:r>
            <a:r>
              <a:rPr lang="en-US" sz="2000" i="1" dirty="0" smtClean="0"/>
              <a:t>disagreement:</a:t>
            </a:r>
            <a:endParaRPr lang="en-US"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563562"/>
          </a:xfrm>
        </p:spPr>
        <p:txBody>
          <a:bodyPr>
            <a:normAutofit fontScale="90000"/>
          </a:bodyPr>
          <a:lstStyle/>
          <a:p>
            <a:r>
              <a:rPr lang="en-US" sz="3200" b="1" u="sng" dirty="0" smtClean="0">
                <a:solidFill>
                  <a:srgbClr val="FF0000"/>
                </a:solidFill>
              </a:rPr>
              <a:t>Steps to Solve Dilemma</a:t>
            </a:r>
            <a:endParaRPr lang="en-US" sz="3200" u="sng" dirty="0">
              <a:solidFill>
                <a:srgbClr val="FF0000"/>
              </a:solidFill>
            </a:endParaRPr>
          </a:p>
        </p:txBody>
      </p:sp>
      <p:sp>
        <p:nvSpPr>
          <p:cNvPr id="3" name="Content Placeholder 2"/>
          <p:cNvSpPr>
            <a:spLocks noGrp="1"/>
          </p:cNvSpPr>
          <p:nvPr>
            <p:ph idx="1"/>
          </p:nvPr>
        </p:nvSpPr>
        <p:spPr>
          <a:xfrm>
            <a:off x="304800" y="838200"/>
            <a:ext cx="8534400" cy="5562600"/>
          </a:xfrm>
        </p:spPr>
        <p:txBody>
          <a:bodyPr>
            <a:normAutofit fontScale="62500" lnSpcReduction="20000"/>
          </a:bodyPr>
          <a:lstStyle/>
          <a:p>
            <a:r>
              <a:rPr lang="en-US" dirty="0" smtClean="0"/>
              <a:t>The logical steps in confronting moral dilemma are:</a:t>
            </a:r>
          </a:p>
          <a:p>
            <a:pPr>
              <a:buNone/>
            </a:pPr>
            <a:r>
              <a:rPr lang="en-US" dirty="0" smtClean="0"/>
              <a:t>	1. Identification of the moral factors and reasons. The clarity to  </a:t>
            </a:r>
          </a:p>
          <a:p>
            <a:pPr>
              <a:buNone/>
            </a:pPr>
            <a:r>
              <a:rPr lang="en-US" dirty="0" smtClean="0"/>
              <a:t>          identify the relevant moral values from among duties, rights,  </a:t>
            </a:r>
          </a:p>
          <a:p>
            <a:pPr>
              <a:buNone/>
            </a:pPr>
            <a:r>
              <a:rPr lang="en-US" dirty="0" smtClean="0"/>
              <a:t>          goods and obligations is obtained (conceptual inquiry). </a:t>
            </a:r>
          </a:p>
          <a:p>
            <a:pPr>
              <a:buNone/>
            </a:pPr>
            <a:r>
              <a:rPr lang="en-US" dirty="0" smtClean="0"/>
              <a:t>	2. Collection of all information, data, and facts (factual inquiry) relevant to  </a:t>
            </a:r>
          </a:p>
          <a:p>
            <a:pPr>
              <a:buNone/>
            </a:pPr>
            <a:r>
              <a:rPr lang="en-US" dirty="0" smtClean="0"/>
              <a:t>          the situation.</a:t>
            </a:r>
          </a:p>
          <a:p>
            <a:pPr>
              <a:buNone/>
            </a:pPr>
            <a:r>
              <a:rPr lang="en-US" dirty="0" smtClean="0"/>
              <a:t>	3. Rank the moral options i.e., priority in application through value system, </a:t>
            </a:r>
          </a:p>
          <a:p>
            <a:pPr>
              <a:buNone/>
            </a:pPr>
            <a:r>
              <a:rPr lang="en-US" dirty="0" smtClean="0"/>
              <a:t>           and also as obligatory, all right, acceptable, not acceptable, damaging,   </a:t>
            </a:r>
          </a:p>
          <a:p>
            <a:pPr>
              <a:buNone/>
            </a:pPr>
            <a:r>
              <a:rPr lang="en-US" dirty="0" smtClean="0"/>
              <a:t>          and most damaging etc.</a:t>
            </a:r>
          </a:p>
          <a:p>
            <a:pPr>
              <a:buNone/>
            </a:pPr>
            <a:r>
              <a:rPr lang="en-US" dirty="0" smtClean="0"/>
              <a:t>	4. Generate alternate courses of action to resolve the dilemma. Write   </a:t>
            </a:r>
          </a:p>
          <a:p>
            <a:pPr>
              <a:buNone/>
            </a:pPr>
            <a:r>
              <a:rPr lang="en-US" dirty="0" smtClean="0"/>
              <a:t>          down the main options and sub-options as a matrix or decision tree to  </a:t>
            </a:r>
          </a:p>
          <a:p>
            <a:pPr>
              <a:buNone/>
            </a:pPr>
            <a:r>
              <a:rPr lang="en-US" dirty="0" smtClean="0"/>
              <a:t>           ensure that all options are included.</a:t>
            </a:r>
          </a:p>
          <a:p>
            <a:pPr>
              <a:buNone/>
            </a:pPr>
            <a:r>
              <a:rPr lang="en-US" dirty="0" smtClean="0"/>
              <a:t>	5. Discuss with colleagues and obtain their perspectives, priorities, and  </a:t>
            </a:r>
          </a:p>
          <a:p>
            <a:pPr>
              <a:buNone/>
            </a:pPr>
            <a:r>
              <a:rPr lang="en-US" dirty="0" smtClean="0"/>
              <a:t>          suggestions on various alternatives.</a:t>
            </a:r>
          </a:p>
          <a:p>
            <a:pPr>
              <a:buNone/>
            </a:pPr>
            <a:r>
              <a:rPr lang="en-US" dirty="0" smtClean="0"/>
              <a:t>	6. Decide upon a final course of action, based on priority fixed or assumed.  </a:t>
            </a:r>
          </a:p>
          <a:p>
            <a:pPr>
              <a:buNone/>
            </a:pPr>
            <a:r>
              <a:rPr lang="en-US" dirty="0" smtClean="0"/>
              <a:t>           If there is no ideal solution, we arrive at a partially satisfactory or   </a:t>
            </a:r>
          </a:p>
          <a:p>
            <a:pPr>
              <a:buNone/>
            </a:pPr>
            <a:r>
              <a:rPr lang="en-US" dirty="0" smtClean="0"/>
              <a:t>          ‘satisfying’ solution.</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96200" cy="487362"/>
          </a:xfrm>
        </p:spPr>
        <p:txBody>
          <a:bodyPr>
            <a:normAutofit fontScale="90000"/>
          </a:bodyPr>
          <a:lstStyle/>
          <a:p>
            <a:r>
              <a:rPr lang="en-US" sz="3200" b="1" u="sng" dirty="0" smtClean="0">
                <a:solidFill>
                  <a:srgbClr val="FF0000"/>
                </a:solidFill>
              </a:rPr>
              <a:t>MORAL AUTONOMY</a:t>
            </a:r>
            <a:endParaRPr lang="en-US" sz="3200" u="sng" dirty="0">
              <a:solidFill>
                <a:srgbClr val="FF0000"/>
              </a:solidFill>
            </a:endParaRPr>
          </a:p>
        </p:txBody>
      </p:sp>
      <p:sp>
        <p:nvSpPr>
          <p:cNvPr id="3" name="Content Placeholder 2"/>
          <p:cNvSpPr>
            <a:spLocks noGrp="1"/>
          </p:cNvSpPr>
          <p:nvPr>
            <p:ph idx="1"/>
          </p:nvPr>
        </p:nvSpPr>
        <p:spPr>
          <a:xfrm>
            <a:off x="457200" y="914400"/>
            <a:ext cx="8229600" cy="5562600"/>
          </a:xfrm>
        </p:spPr>
        <p:txBody>
          <a:bodyPr>
            <a:normAutofit lnSpcReduction="10000"/>
          </a:bodyPr>
          <a:lstStyle/>
          <a:p>
            <a:pPr>
              <a:lnSpc>
                <a:spcPct val="150000"/>
              </a:lnSpc>
            </a:pPr>
            <a:r>
              <a:rPr lang="en-US" sz="2200" dirty="0" smtClean="0"/>
              <a:t>Moral autonomy is defined as, decisions and actions exercised on the basis of moral concern for other people and recognition of good moral reasons. </a:t>
            </a:r>
          </a:p>
          <a:p>
            <a:pPr>
              <a:lnSpc>
                <a:spcPct val="150000"/>
              </a:lnSpc>
            </a:pPr>
            <a:r>
              <a:rPr lang="en-US" sz="2200" dirty="0" smtClean="0"/>
              <a:t>Alternatively, moral autonomy means ‘self determinant or independent’.</a:t>
            </a:r>
          </a:p>
          <a:p>
            <a:pPr>
              <a:lnSpc>
                <a:spcPct val="150000"/>
              </a:lnSpc>
            </a:pPr>
            <a:r>
              <a:rPr lang="en-US" sz="2200" dirty="0" smtClean="0"/>
              <a:t>Moral autonomy may also be defined as a skill and habit of thinking rationally about the ethical issues, on the basis of moral concern. </a:t>
            </a:r>
          </a:p>
          <a:p>
            <a:pPr>
              <a:lnSpc>
                <a:spcPct val="150000"/>
              </a:lnSpc>
            </a:pPr>
            <a:r>
              <a:rPr lang="en-US" sz="2200" dirty="0" smtClean="0"/>
              <a:t>Periodical performance appraisals, tight-time schedules and fear of foreign competition threatens this autonomy. </a:t>
            </a:r>
          </a:p>
          <a:p>
            <a:pPr>
              <a:lnSpc>
                <a:spcPct val="150000"/>
              </a:lnSpc>
            </a:pPr>
            <a:r>
              <a:rPr lang="en-US" sz="2200" dirty="0" smtClean="0"/>
              <a:t>The attitude of the management should allow latitude in the judgments of their engineers on moral issues.</a:t>
            </a:r>
          </a:p>
          <a:p>
            <a:pPr>
              <a:lnSpc>
                <a:spcPct val="150000"/>
              </a:lnSpc>
            </a:pPr>
            <a:endParaRPr lang="en-US" sz="2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639762"/>
          </a:xfrm>
        </p:spPr>
        <p:txBody>
          <a:bodyPr>
            <a:normAutofit/>
          </a:bodyPr>
          <a:lstStyle/>
          <a:p>
            <a:r>
              <a:rPr lang="en-US" sz="3200" b="1" dirty="0" smtClean="0">
                <a:solidFill>
                  <a:srgbClr val="FF0000"/>
                </a:solidFill>
              </a:rPr>
              <a:t>MORAL AUTONOMY</a:t>
            </a:r>
            <a:endParaRPr lang="en-US" sz="3200" dirty="0"/>
          </a:p>
        </p:txBody>
      </p:sp>
      <p:sp>
        <p:nvSpPr>
          <p:cNvPr id="3" name="Content Placeholder 2"/>
          <p:cNvSpPr>
            <a:spLocks noGrp="1"/>
          </p:cNvSpPr>
          <p:nvPr>
            <p:ph idx="1"/>
          </p:nvPr>
        </p:nvSpPr>
        <p:spPr>
          <a:xfrm>
            <a:off x="457200" y="914400"/>
            <a:ext cx="8229600" cy="5791200"/>
          </a:xfrm>
        </p:spPr>
        <p:txBody>
          <a:bodyPr>
            <a:normAutofit fontScale="62500" lnSpcReduction="20000"/>
          </a:bodyPr>
          <a:lstStyle/>
          <a:p>
            <a:endParaRPr lang="en-US" dirty="0" smtClean="0"/>
          </a:p>
          <a:p>
            <a:r>
              <a:rPr lang="en-US" dirty="0" smtClean="0"/>
              <a:t>The engineering skills related to moral autonomy are listed as follows</a:t>
            </a:r>
          </a:p>
          <a:p>
            <a:pPr>
              <a:buNone/>
            </a:pPr>
            <a:r>
              <a:rPr lang="en-US" dirty="0" smtClean="0"/>
              <a:t>	1. Proficiency in recognizing moral problems in engineering and </a:t>
            </a:r>
          </a:p>
          <a:p>
            <a:pPr>
              <a:buNone/>
            </a:pPr>
            <a:r>
              <a:rPr lang="en-US" dirty="0" smtClean="0"/>
              <a:t>          ability to distinguish as well as relate them to problems in law,  </a:t>
            </a:r>
          </a:p>
          <a:p>
            <a:pPr>
              <a:buNone/>
            </a:pPr>
            <a:r>
              <a:rPr lang="en-US" dirty="0" smtClean="0"/>
              <a:t>          economics, and religion,</a:t>
            </a:r>
          </a:p>
          <a:p>
            <a:pPr>
              <a:buNone/>
            </a:pPr>
            <a:r>
              <a:rPr lang="en-US" dirty="0" smtClean="0"/>
              <a:t>	2. Skill in comprehending, clarifying, and critically-assessing  </a:t>
            </a:r>
          </a:p>
          <a:p>
            <a:pPr>
              <a:buNone/>
            </a:pPr>
            <a:r>
              <a:rPr lang="en-US" dirty="0" smtClean="0"/>
              <a:t>         arguments on different aspects of moral issues,</a:t>
            </a:r>
          </a:p>
          <a:p>
            <a:pPr>
              <a:buNone/>
            </a:pPr>
            <a:r>
              <a:rPr lang="en-US" dirty="0" smtClean="0"/>
              <a:t>	3. Ability to form consistent and comprehensive view points based  </a:t>
            </a:r>
          </a:p>
          <a:p>
            <a:pPr>
              <a:buNone/>
            </a:pPr>
            <a:r>
              <a:rPr lang="en-US" dirty="0" smtClean="0"/>
              <a:t>          on facts,</a:t>
            </a:r>
          </a:p>
          <a:p>
            <a:pPr>
              <a:buNone/>
            </a:pPr>
            <a:r>
              <a:rPr lang="en-US" dirty="0" smtClean="0"/>
              <a:t>	4. Awareness of alternate responses to the issues and creative  </a:t>
            </a:r>
          </a:p>
          <a:p>
            <a:pPr>
              <a:buNone/>
            </a:pPr>
            <a:r>
              <a:rPr lang="en-US" dirty="0" smtClean="0"/>
              <a:t>          solutions for practical difficulties,</a:t>
            </a:r>
          </a:p>
          <a:p>
            <a:pPr>
              <a:buNone/>
            </a:pPr>
            <a:r>
              <a:rPr lang="en-US" dirty="0" smtClean="0"/>
              <a:t>	5. Sensitivity to genuine difficulties and subtleties, including  </a:t>
            </a:r>
          </a:p>
          <a:p>
            <a:pPr>
              <a:buNone/>
            </a:pPr>
            <a:r>
              <a:rPr lang="en-US" dirty="0" smtClean="0"/>
              <a:t>          willingness to undergo and tolerate some uncertainty while   </a:t>
            </a:r>
          </a:p>
          <a:p>
            <a:pPr>
              <a:buNone/>
            </a:pPr>
            <a:r>
              <a:rPr lang="en-US" dirty="0" smtClean="0"/>
              <a:t>          making decisions,</a:t>
            </a:r>
          </a:p>
          <a:p>
            <a:pPr>
              <a:buNone/>
            </a:pPr>
            <a:r>
              <a:rPr lang="en-US" dirty="0" smtClean="0"/>
              <a:t>	6. Using rational dialogue in resolving moral conflicts and developing  </a:t>
            </a:r>
          </a:p>
          <a:p>
            <a:pPr>
              <a:buNone/>
            </a:pPr>
            <a:r>
              <a:rPr lang="en-US" dirty="0" smtClean="0"/>
              <a:t>           tolerance of different perspectives among morally reasonable people, </a:t>
            </a:r>
          </a:p>
          <a:p>
            <a:pPr>
              <a:buNone/>
            </a:pPr>
            <a:r>
              <a:rPr lang="en-US" dirty="0" smtClean="0"/>
              <a:t>	7. Maintaining moral integrity.</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563562"/>
          </a:xfrm>
        </p:spPr>
        <p:txBody>
          <a:bodyPr>
            <a:normAutofit fontScale="90000"/>
          </a:bodyPr>
          <a:lstStyle/>
          <a:p>
            <a:r>
              <a:rPr lang="en-US" sz="3200" b="1" dirty="0" smtClean="0">
                <a:solidFill>
                  <a:srgbClr val="FF0000"/>
                </a:solidFill>
              </a:rPr>
              <a:t>MORAL DEVELOPMENT (THEORIES)</a:t>
            </a:r>
            <a:endParaRPr lang="en-US" sz="3200" dirty="0">
              <a:solidFill>
                <a:srgbClr val="FF0000"/>
              </a:solidFill>
            </a:endParaRPr>
          </a:p>
        </p:txBody>
      </p:sp>
      <p:sp>
        <p:nvSpPr>
          <p:cNvPr id="3" name="Content Placeholder 2"/>
          <p:cNvSpPr>
            <a:spLocks noGrp="1"/>
          </p:cNvSpPr>
          <p:nvPr>
            <p:ph idx="1"/>
          </p:nvPr>
        </p:nvSpPr>
        <p:spPr>
          <a:xfrm>
            <a:off x="457200" y="838200"/>
            <a:ext cx="8001000" cy="5715000"/>
          </a:xfrm>
        </p:spPr>
        <p:txBody>
          <a:bodyPr>
            <a:noAutofit/>
          </a:bodyPr>
          <a:lstStyle/>
          <a:p>
            <a:pPr>
              <a:lnSpc>
                <a:spcPct val="170000"/>
              </a:lnSpc>
            </a:pPr>
            <a:r>
              <a:rPr lang="en-US" sz="1800" b="1" u="sng" dirty="0" smtClean="0">
                <a:solidFill>
                  <a:srgbClr val="FF0000"/>
                </a:solidFill>
              </a:rPr>
              <a:t>Kohlberg Theory:</a:t>
            </a:r>
            <a:r>
              <a:rPr lang="en-US" sz="1800" b="1" dirty="0" smtClean="0"/>
              <a:t> Kohlberg</a:t>
            </a:r>
            <a:r>
              <a:rPr lang="en-US" sz="1800" dirty="0" smtClean="0"/>
              <a:t> became a professor of education and social psychology at Harvard in 1968. His book on </a:t>
            </a:r>
            <a:r>
              <a:rPr lang="en-US" sz="1800" b="1" dirty="0" smtClean="0"/>
              <a:t>moral development</a:t>
            </a:r>
            <a:r>
              <a:rPr lang="en-US" sz="1800" dirty="0" smtClean="0"/>
              <a:t> is used by teachers around the world to promote </a:t>
            </a:r>
            <a:r>
              <a:rPr lang="en-US" sz="1800" b="1" dirty="0" smtClean="0"/>
              <a:t>moral</a:t>
            </a:r>
            <a:r>
              <a:rPr lang="en-US" sz="1800" dirty="0" smtClean="0"/>
              <a:t> reasoning.</a:t>
            </a:r>
          </a:p>
          <a:p>
            <a:pPr>
              <a:lnSpc>
                <a:spcPct val="170000"/>
              </a:lnSpc>
            </a:pPr>
            <a:r>
              <a:rPr lang="en-US" sz="1800" b="1" u="sng" dirty="0" smtClean="0">
                <a:solidFill>
                  <a:srgbClr val="FF0000"/>
                </a:solidFill>
              </a:rPr>
              <a:t>Gilligan’s Theory: </a:t>
            </a:r>
            <a:r>
              <a:rPr lang="en-US" sz="1800" dirty="0" smtClean="0"/>
              <a:t>Thus </a:t>
            </a:r>
            <a:r>
              <a:rPr lang="en-US" sz="1800" b="1" dirty="0" smtClean="0"/>
              <a:t>Gilligan</a:t>
            </a:r>
            <a:r>
              <a:rPr lang="en-US" sz="1800" dirty="0" smtClean="0"/>
              <a:t> produces her own stage </a:t>
            </a:r>
            <a:r>
              <a:rPr lang="en-US" sz="1800" b="1" dirty="0" smtClean="0"/>
              <a:t>theory of moral development</a:t>
            </a:r>
            <a:r>
              <a:rPr lang="en-US" sz="1800" dirty="0" smtClean="0"/>
              <a:t> for women. Like Kohlberg's, it has three major divisions: preconventional, conventional, and post conventional. But for </a:t>
            </a:r>
            <a:r>
              <a:rPr lang="en-US" sz="1800" b="1" dirty="0" smtClean="0"/>
              <a:t>Gilligan</a:t>
            </a:r>
            <a:r>
              <a:rPr lang="en-US" sz="1800" dirty="0" smtClean="0"/>
              <a:t>, the transitions between the stages are fueled by changes in the sense of self rather than in changes in cognitive capability.</a:t>
            </a:r>
          </a:p>
          <a:p>
            <a:pPr>
              <a:lnSpc>
                <a:spcPct val="170000"/>
              </a:lnSpc>
            </a:pPr>
            <a:r>
              <a:rPr lang="en-US" sz="1800" b="1" u="sng" dirty="0" smtClean="0">
                <a:solidFill>
                  <a:srgbClr val="FF0000"/>
                </a:solidFill>
              </a:rPr>
              <a:t>Piaget's theory: </a:t>
            </a:r>
            <a:r>
              <a:rPr lang="en-US" sz="1800" dirty="0" smtClean="0"/>
              <a:t>describes how children transition from doing right because of the consequences of an authority figure to making right choices due to ideal reciprocity or what is best for the other person. ... </a:t>
            </a:r>
            <a:r>
              <a:rPr lang="en-US" sz="1800" b="1" dirty="0" smtClean="0"/>
              <a:t>Piaget</a:t>
            </a:r>
            <a:r>
              <a:rPr lang="en-US" sz="1800" dirty="0" smtClean="0"/>
              <a:t> published his work in the 1920s, though it took several decades to become prominent.</a:t>
            </a:r>
          </a:p>
          <a:p>
            <a:pPr>
              <a:lnSpc>
                <a:spcPct val="170000"/>
              </a:lnSpc>
            </a:pPr>
            <a:endParaRPr lang="en-US" sz="1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srcRect/>
          <a:stretch>
            <a:fillRect/>
          </a:stretch>
        </p:blipFill>
        <p:spPr bwMode="auto">
          <a:xfrm>
            <a:off x="191604" y="661076"/>
            <a:ext cx="7503641" cy="5968324"/>
          </a:xfrm>
          <a:prstGeom prst="rect">
            <a:avLst/>
          </a:prstGeom>
          <a:noFill/>
        </p:spPr>
      </p:pic>
      <p:pic>
        <p:nvPicPr>
          <p:cNvPr id="1028" name="Picture 4" descr="Related image"/>
          <p:cNvPicPr>
            <a:picLocks noChangeAspect="1" noChangeArrowheads="1"/>
          </p:cNvPicPr>
          <p:nvPr/>
        </p:nvPicPr>
        <p:blipFill>
          <a:blip r:embed="rId3"/>
          <a:srcRect/>
          <a:stretch>
            <a:fillRect/>
          </a:stretch>
        </p:blipFill>
        <p:spPr bwMode="auto">
          <a:xfrm>
            <a:off x="7738111" y="0"/>
            <a:ext cx="1405889" cy="16002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Image result for gilligan’s theory of moral development"/>
          <p:cNvPicPr>
            <a:picLocks noChangeAspect="1" noChangeArrowheads="1"/>
          </p:cNvPicPr>
          <p:nvPr/>
        </p:nvPicPr>
        <p:blipFill>
          <a:blip r:embed="rId2"/>
          <a:srcRect/>
          <a:stretch>
            <a:fillRect/>
          </a:stretch>
        </p:blipFill>
        <p:spPr bwMode="auto">
          <a:xfrm>
            <a:off x="210838" y="533400"/>
            <a:ext cx="7001049" cy="5943600"/>
          </a:xfrm>
          <a:prstGeom prst="rect">
            <a:avLst/>
          </a:prstGeom>
          <a:noFill/>
        </p:spPr>
      </p:pic>
      <p:pic>
        <p:nvPicPr>
          <p:cNvPr id="29700" name="Picture 4" descr="Related image"/>
          <p:cNvPicPr>
            <a:picLocks noChangeAspect="1" noChangeArrowheads="1"/>
          </p:cNvPicPr>
          <p:nvPr/>
        </p:nvPicPr>
        <p:blipFill>
          <a:blip r:embed="rId3"/>
          <a:srcRect/>
          <a:stretch>
            <a:fillRect/>
          </a:stretch>
        </p:blipFill>
        <p:spPr bwMode="auto">
          <a:xfrm>
            <a:off x="7250431" y="1"/>
            <a:ext cx="1893569" cy="21336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Related image"/>
          <p:cNvPicPr>
            <a:picLocks noChangeAspect="1" noChangeArrowheads="1"/>
          </p:cNvPicPr>
          <p:nvPr/>
        </p:nvPicPr>
        <p:blipFill>
          <a:blip r:embed="rId2"/>
          <a:srcRect/>
          <a:stretch>
            <a:fillRect/>
          </a:stretch>
        </p:blipFill>
        <p:spPr bwMode="auto">
          <a:xfrm>
            <a:off x="304801" y="685800"/>
            <a:ext cx="6858000" cy="5921188"/>
          </a:xfrm>
          <a:prstGeom prst="rect">
            <a:avLst/>
          </a:prstGeom>
          <a:noFill/>
        </p:spPr>
      </p:pic>
      <p:pic>
        <p:nvPicPr>
          <p:cNvPr id="30722" name="Picture 2" descr="Related image"/>
          <p:cNvPicPr>
            <a:picLocks noChangeAspect="1" noChangeArrowheads="1"/>
          </p:cNvPicPr>
          <p:nvPr/>
        </p:nvPicPr>
        <p:blipFill>
          <a:blip r:embed="rId3"/>
          <a:srcRect/>
          <a:stretch>
            <a:fillRect/>
          </a:stretch>
        </p:blipFill>
        <p:spPr bwMode="auto">
          <a:xfrm>
            <a:off x="7315200" y="0"/>
            <a:ext cx="1828800" cy="18288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7162800" cy="990600"/>
          </a:xfrm>
        </p:spPr>
        <p:txBody>
          <a:bodyPr>
            <a:normAutofit/>
          </a:bodyPr>
          <a:lstStyle/>
          <a:p>
            <a:r>
              <a:rPr lang="en-US" sz="2400" dirty="0" smtClean="0">
                <a:solidFill>
                  <a:srgbClr val="FF0000"/>
                </a:solidFill>
              </a:rPr>
              <a:t>The theories of moral development by Kohlberg and Gilligan differ in the following respects.</a:t>
            </a:r>
            <a:endParaRPr lang="en-US" sz="2400" dirty="0">
              <a:solidFill>
                <a:srgbClr val="FF0000"/>
              </a:solidFill>
            </a:endParaRPr>
          </a:p>
        </p:txBody>
      </p:sp>
      <p:pic>
        <p:nvPicPr>
          <p:cNvPr id="31746" name="Picture 2"/>
          <p:cNvPicPr>
            <a:picLocks noChangeAspect="1" noChangeArrowheads="1"/>
          </p:cNvPicPr>
          <p:nvPr/>
        </p:nvPicPr>
        <p:blipFill>
          <a:blip r:embed="rId2"/>
          <a:srcRect/>
          <a:stretch>
            <a:fillRect/>
          </a:stretch>
        </p:blipFill>
        <p:spPr bwMode="auto">
          <a:xfrm>
            <a:off x="304800" y="990600"/>
            <a:ext cx="8458200" cy="5486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467600" cy="609600"/>
          </a:xfrm>
        </p:spPr>
        <p:txBody>
          <a:bodyPr>
            <a:normAutofit/>
          </a:bodyPr>
          <a:lstStyle/>
          <a:p>
            <a:r>
              <a:rPr lang="en-US" altLang="en-US" sz="3200" b="1" u="sng" dirty="0" smtClean="0">
                <a:solidFill>
                  <a:srgbClr val="FF0000"/>
                </a:solidFill>
              </a:rPr>
              <a:t>Consensus &amp; Controversy </a:t>
            </a:r>
            <a:endParaRPr lang="en-US" sz="3200" b="1" u="sng" dirty="0">
              <a:solidFill>
                <a:srgbClr val="FF0000"/>
              </a:solidFill>
            </a:endParaRPr>
          </a:p>
        </p:txBody>
      </p:sp>
      <p:sp>
        <p:nvSpPr>
          <p:cNvPr id="3" name="Content Placeholder 2"/>
          <p:cNvSpPr>
            <a:spLocks noGrp="1"/>
          </p:cNvSpPr>
          <p:nvPr>
            <p:ph idx="1"/>
          </p:nvPr>
        </p:nvSpPr>
        <p:spPr>
          <a:xfrm>
            <a:off x="228600" y="762000"/>
            <a:ext cx="8686800" cy="5791200"/>
          </a:xfrm>
        </p:spPr>
        <p:txBody>
          <a:bodyPr>
            <a:normAutofit fontScale="92500"/>
          </a:bodyPr>
          <a:lstStyle/>
          <a:p>
            <a:pPr fontAlgn="base">
              <a:spcAft>
                <a:spcPct val="0"/>
              </a:spcAft>
              <a:buClr>
                <a:srgbClr val="CC9900"/>
              </a:buClr>
            </a:pPr>
            <a:r>
              <a:rPr lang="en-US" altLang="en-US" u="sng" dirty="0" smtClean="0">
                <a:solidFill>
                  <a:srgbClr val="FF0000"/>
                </a:solidFill>
              </a:rPr>
              <a:t>Consensus</a:t>
            </a:r>
            <a:r>
              <a:rPr lang="en-US" altLang="en-US" dirty="0" smtClean="0">
                <a:solidFill>
                  <a:srgbClr val="000000"/>
                </a:solidFill>
              </a:rPr>
              <a:t> – Agreement</a:t>
            </a:r>
          </a:p>
          <a:p>
            <a:pPr fontAlgn="base">
              <a:spcAft>
                <a:spcPct val="0"/>
              </a:spcAft>
              <a:buClr>
                <a:srgbClr val="CC9900"/>
              </a:buClr>
            </a:pPr>
            <a:r>
              <a:rPr lang="en-US" altLang="en-US" u="sng" dirty="0" smtClean="0">
                <a:solidFill>
                  <a:srgbClr val="FF0000"/>
                </a:solidFill>
              </a:rPr>
              <a:t>Controversy</a:t>
            </a:r>
            <a:r>
              <a:rPr lang="en-US" altLang="en-US" dirty="0" smtClean="0">
                <a:solidFill>
                  <a:srgbClr val="000000"/>
                </a:solidFill>
              </a:rPr>
              <a:t> – Disagreement</a:t>
            </a:r>
          </a:p>
          <a:p>
            <a:r>
              <a:rPr lang="en-US" dirty="0" smtClean="0"/>
              <a:t>In a study of moral autonomy, consensus and controversy are the relevant factors to discuss on.</a:t>
            </a:r>
          </a:p>
          <a:p>
            <a:pPr algn="just"/>
            <a:r>
              <a:rPr lang="en-US" dirty="0" smtClean="0"/>
              <a:t>We already know that </a:t>
            </a:r>
            <a:r>
              <a:rPr lang="en-US" altLang="en-US" sz="3600" dirty="0" smtClean="0">
                <a:solidFill>
                  <a:srgbClr val="FF0000"/>
                </a:solidFill>
              </a:rPr>
              <a:t>Autonomy means self-governing </a:t>
            </a:r>
            <a:r>
              <a:rPr lang="en-US" altLang="en-US" sz="3600" dirty="0" smtClean="0"/>
              <a:t>or self-determining </a:t>
            </a:r>
            <a:r>
              <a:rPr lang="en-US" altLang="en-US" sz="3600" dirty="0" err="1" smtClean="0"/>
              <a:t>i.e</a:t>
            </a:r>
            <a:r>
              <a:rPr lang="en-US" altLang="en-US" sz="3600" dirty="0" smtClean="0"/>
              <a:t> act independently. </a:t>
            </a:r>
            <a:r>
              <a:rPr lang="en-US" altLang="en-US" b="1" dirty="0" smtClean="0">
                <a:solidFill>
                  <a:srgbClr val="FF0000"/>
                </a:solidFill>
              </a:rPr>
              <a:t>Moral autonomy is concerned with the independent attitude of a person related to ethical issues</a:t>
            </a:r>
            <a:r>
              <a:rPr lang="en-US" altLang="en-US" sz="3600" dirty="0" smtClean="0"/>
              <a:t>. </a:t>
            </a:r>
          </a:p>
          <a:p>
            <a:pPr algn="just"/>
            <a:r>
              <a:rPr lang="en-US" altLang="en-US" sz="3600" dirty="0" smtClean="0"/>
              <a:t>A controversial issue is a matter about which individuals and groups disagree.</a:t>
            </a:r>
          </a:p>
          <a:p>
            <a:pPr algn="just"/>
            <a:endParaRPr lang="en-US" altLang="en-US" sz="3600"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0"/>
            <a:ext cx="5943600" cy="304800"/>
          </a:xfrm>
        </p:spPr>
        <p:txBody>
          <a:bodyPr>
            <a:normAutofit fontScale="90000"/>
          </a:bodyPr>
          <a:lstStyle/>
          <a:p>
            <a:r>
              <a:rPr lang="en-US" sz="3200" b="1" dirty="0" smtClean="0">
                <a:solidFill>
                  <a:srgbClr val="FF0000"/>
                </a:solidFill>
              </a:rPr>
              <a:t>Engineering Ethics</a:t>
            </a:r>
            <a:endParaRPr lang="en-US" sz="3200" b="1" dirty="0">
              <a:solidFill>
                <a:srgbClr val="FF0000"/>
              </a:solidFill>
            </a:endParaRPr>
          </a:p>
        </p:txBody>
      </p:sp>
      <p:sp>
        <p:nvSpPr>
          <p:cNvPr id="3" name="Content Placeholder 2"/>
          <p:cNvSpPr>
            <a:spLocks noGrp="1"/>
          </p:cNvSpPr>
          <p:nvPr>
            <p:ph idx="1"/>
          </p:nvPr>
        </p:nvSpPr>
        <p:spPr>
          <a:xfrm>
            <a:off x="304800" y="685800"/>
            <a:ext cx="8305800" cy="5715000"/>
          </a:xfrm>
        </p:spPr>
        <p:txBody>
          <a:bodyPr>
            <a:noAutofit/>
          </a:bodyPr>
          <a:lstStyle/>
          <a:p>
            <a:pPr>
              <a:buNone/>
            </a:pPr>
            <a:r>
              <a:rPr lang="en-US" sz="2000" dirty="0" smtClean="0"/>
              <a:t>  The scope of engineering ethics are twofold:</a:t>
            </a:r>
          </a:p>
          <a:p>
            <a:pPr>
              <a:buNone/>
            </a:pPr>
            <a:endParaRPr lang="en-US" sz="2000" dirty="0" smtClean="0"/>
          </a:p>
          <a:p>
            <a:r>
              <a:rPr lang="en-US" sz="2000" dirty="0" smtClean="0"/>
              <a:t>1. Ethics of the workplace which involves the co-workers and     </a:t>
            </a:r>
          </a:p>
          <a:p>
            <a:pPr>
              <a:buNone/>
            </a:pPr>
            <a:r>
              <a:rPr lang="en-US" sz="2000" dirty="0" smtClean="0"/>
              <a:t>           employees in an organization.</a:t>
            </a:r>
          </a:p>
          <a:p>
            <a:r>
              <a:rPr lang="en-US" sz="2000" dirty="0" smtClean="0"/>
              <a:t>2. Ethics related to the product or work which involves the  </a:t>
            </a:r>
          </a:p>
          <a:p>
            <a:pPr>
              <a:buNone/>
            </a:pPr>
            <a:r>
              <a:rPr lang="en-US" sz="2000" dirty="0" smtClean="0"/>
              <a:t>          transportation, warehousing, and use, besides the safety of the   </a:t>
            </a:r>
          </a:p>
          <a:p>
            <a:pPr>
              <a:buNone/>
            </a:pPr>
            <a:r>
              <a:rPr lang="en-US" sz="2000" dirty="0" smtClean="0"/>
              <a:t>          end product and the environment outside the factory.</a:t>
            </a:r>
          </a:p>
          <a:p>
            <a:pPr>
              <a:buNone/>
            </a:pPr>
            <a:endParaRPr lang="en-US" sz="2000" dirty="0" smtClean="0"/>
          </a:p>
          <a:p>
            <a:pPr>
              <a:buNone/>
            </a:pPr>
            <a:r>
              <a:rPr lang="en-US" sz="2000" dirty="0" smtClean="0"/>
              <a:t> There are conventionally two approaches in the study of ethics:</a:t>
            </a:r>
          </a:p>
          <a:p>
            <a:r>
              <a:rPr lang="en-US" sz="2000" dirty="0" smtClean="0"/>
              <a:t>1. Micro-ethics which deals with decisions and problems of individuals,     </a:t>
            </a:r>
          </a:p>
          <a:p>
            <a:pPr>
              <a:buNone/>
            </a:pPr>
            <a:r>
              <a:rPr lang="en-US" sz="2000" dirty="0" smtClean="0"/>
              <a:t>           professionals, and companies.</a:t>
            </a:r>
          </a:p>
          <a:p>
            <a:r>
              <a:rPr lang="en-US" sz="2000" dirty="0" smtClean="0"/>
              <a:t>2. Macro-ethics which deals with the societal problems on a  </a:t>
            </a:r>
          </a:p>
          <a:p>
            <a:pPr>
              <a:buNone/>
            </a:pPr>
            <a:r>
              <a:rPr lang="en-US" sz="2000" dirty="0" smtClean="0"/>
              <a:t>           regional/national level. For example, global issues, collective  </a:t>
            </a:r>
          </a:p>
          <a:p>
            <a:pPr>
              <a:buNone/>
            </a:pPr>
            <a:r>
              <a:rPr lang="en-US" sz="2000" dirty="0" smtClean="0"/>
              <a:t>           responsibilities of groups such as professional societies and consumer  </a:t>
            </a:r>
          </a:p>
          <a:p>
            <a:pPr>
              <a:buNone/>
            </a:pPr>
            <a:r>
              <a:rPr lang="en-US" sz="2000" dirty="0" smtClean="0"/>
              <a:t>           groups.</a:t>
            </a:r>
            <a:endParaRPr lang="en-US"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6248400" cy="457200"/>
          </a:xfrm>
        </p:spPr>
        <p:txBody>
          <a:bodyPr>
            <a:normAutofit fontScale="90000"/>
          </a:bodyPr>
          <a:lstStyle/>
          <a:p>
            <a:r>
              <a:rPr lang="en-US" sz="3200" b="1" dirty="0" smtClean="0">
                <a:solidFill>
                  <a:srgbClr val="FF0000"/>
                </a:solidFill>
              </a:rPr>
              <a:t/>
            </a:r>
            <a:br>
              <a:rPr lang="en-US" sz="3200" b="1" dirty="0" smtClean="0">
                <a:solidFill>
                  <a:srgbClr val="FF0000"/>
                </a:solidFill>
              </a:rPr>
            </a:br>
            <a:r>
              <a:rPr lang="en-US" sz="3200" b="1" dirty="0" smtClean="0">
                <a:solidFill>
                  <a:srgbClr val="FF0000"/>
                </a:solidFill>
              </a:rPr>
              <a:t>Profession</a:t>
            </a:r>
            <a:br>
              <a:rPr lang="en-US" sz="3200" b="1" dirty="0" smtClean="0">
                <a:solidFill>
                  <a:srgbClr val="FF0000"/>
                </a:solidFill>
              </a:rPr>
            </a:br>
            <a:endParaRPr lang="en-US" sz="3200" b="1" dirty="0">
              <a:solidFill>
                <a:srgbClr val="FF0000"/>
              </a:solidFill>
            </a:endParaRPr>
          </a:p>
        </p:txBody>
      </p:sp>
      <p:pic>
        <p:nvPicPr>
          <p:cNvPr id="2050" name="Picture 2"/>
          <p:cNvPicPr>
            <a:picLocks noChangeAspect="1" noChangeArrowheads="1"/>
          </p:cNvPicPr>
          <p:nvPr/>
        </p:nvPicPr>
        <p:blipFill>
          <a:blip r:embed="rId2"/>
          <a:srcRect/>
          <a:stretch>
            <a:fillRect/>
          </a:stretch>
        </p:blipFill>
        <p:spPr bwMode="auto">
          <a:xfrm>
            <a:off x="228600" y="762000"/>
            <a:ext cx="8839200" cy="12192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228600" y="2743200"/>
            <a:ext cx="8848813" cy="3657600"/>
          </a:xfrm>
          <a:prstGeom prst="rect">
            <a:avLst/>
          </a:prstGeom>
          <a:noFill/>
          <a:ln w="9525">
            <a:noFill/>
            <a:miter lim="800000"/>
            <a:headEnd/>
            <a:tailEnd/>
          </a:ln>
          <a:effectLst/>
        </p:spPr>
      </p:pic>
      <p:sp>
        <p:nvSpPr>
          <p:cNvPr id="6" name="Rectangle 5"/>
          <p:cNvSpPr/>
          <p:nvPr/>
        </p:nvSpPr>
        <p:spPr>
          <a:xfrm>
            <a:off x="457200" y="2057400"/>
            <a:ext cx="8458200" cy="707886"/>
          </a:xfrm>
          <a:prstGeom prst="rect">
            <a:avLst/>
          </a:prstGeom>
        </p:spPr>
        <p:txBody>
          <a:bodyPr wrap="square">
            <a:spAutoFit/>
          </a:bodyPr>
          <a:lstStyle/>
          <a:p>
            <a:r>
              <a:rPr lang="en-US" sz="2000" b="1" dirty="0" smtClean="0"/>
              <a:t>The </a:t>
            </a:r>
            <a:r>
              <a:rPr lang="en-US" sz="2000" b="1" i="1" dirty="0" smtClean="0"/>
              <a:t>criteria for achieving and sustaining professional status or professionalism are:</a:t>
            </a:r>
            <a:endParaRPr lang="en-US" sz="20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6248400" cy="715962"/>
          </a:xfrm>
        </p:spPr>
        <p:txBody>
          <a:bodyPr>
            <a:normAutofit/>
          </a:bodyPr>
          <a:lstStyle/>
          <a:p>
            <a:r>
              <a:rPr lang="en-US" sz="3200" b="1" dirty="0" smtClean="0">
                <a:solidFill>
                  <a:srgbClr val="FF0000"/>
                </a:solidFill>
              </a:rPr>
              <a:t>Profession</a:t>
            </a:r>
            <a:endParaRPr lang="en-US" sz="3200" b="1" dirty="0">
              <a:solidFill>
                <a:srgbClr val="FF0000"/>
              </a:solidFill>
            </a:endParaRPr>
          </a:p>
        </p:txBody>
      </p:sp>
      <p:pic>
        <p:nvPicPr>
          <p:cNvPr id="3074" name="Picture 2"/>
          <p:cNvPicPr>
            <a:picLocks noChangeAspect="1" noChangeArrowheads="1"/>
          </p:cNvPicPr>
          <p:nvPr/>
        </p:nvPicPr>
        <p:blipFill>
          <a:blip r:embed="rId2"/>
          <a:srcRect/>
          <a:stretch>
            <a:fillRect/>
          </a:stretch>
        </p:blipFill>
        <p:spPr bwMode="auto">
          <a:xfrm>
            <a:off x="142188" y="1219200"/>
            <a:ext cx="8925612" cy="19812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152400" y="3657600"/>
            <a:ext cx="8839200" cy="2057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715962"/>
          </a:xfrm>
        </p:spPr>
        <p:txBody>
          <a:bodyPr>
            <a:normAutofit/>
          </a:bodyPr>
          <a:lstStyle/>
          <a:p>
            <a:r>
              <a:rPr lang="en-US" sz="3200" b="1" dirty="0" smtClean="0">
                <a:solidFill>
                  <a:srgbClr val="FF0000"/>
                </a:solidFill>
              </a:rPr>
              <a:t>Characteristics of Profession</a:t>
            </a:r>
            <a:endParaRPr lang="en-US" sz="3200" dirty="0">
              <a:solidFill>
                <a:srgbClr val="FF0000"/>
              </a:solidFill>
            </a:endParaRPr>
          </a:p>
        </p:txBody>
      </p:sp>
      <p:sp>
        <p:nvSpPr>
          <p:cNvPr id="3" name="Content Placeholder 2"/>
          <p:cNvSpPr>
            <a:spLocks noGrp="1"/>
          </p:cNvSpPr>
          <p:nvPr>
            <p:ph idx="1"/>
          </p:nvPr>
        </p:nvSpPr>
        <p:spPr>
          <a:xfrm>
            <a:off x="457200" y="990600"/>
            <a:ext cx="8229600" cy="5638800"/>
          </a:xfrm>
        </p:spPr>
        <p:txBody>
          <a:bodyPr>
            <a:normAutofit fontScale="70000" lnSpcReduction="20000"/>
          </a:bodyPr>
          <a:lstStyle/>
          <a:p>
            <a:r>
              <a:rPr lang="en-US" dirty="0" smtClean="0"/>
              <a:t>The characteristics of the ‘profession’ as distinct from ‘non-professional occupation’ are listed as follows:</a:t>
            </a:r>
          </a:p>
          <a:p>
            <a:pPr>
              <a:buNone/>
            </a:pPr>
            <a:r>
              <a:rPr lang="en-US" b="1" i="1" u="sng" dirty="0" smtClean="0">
                <a:solidFill>
                  <a:srgbClr val="FF0000"/>
                </a:solidFill>
              </a:rPr>
              <a:t>1. Extensive Training: </a:t>
            </a:r>
          </a:p>
          <a:p>
            <a:r>
              <a:rPr lang="en-US" dirty="0" smtClean="0"/>
              <a:t>Entry into the profession requires an extensive period of training of intellectual (competence) and moral (integrity) character. </a:t>
            </a:r>
          </a:p>
          <a:p>
            <a:r>
              <a:rPr lang="en-US" dirty="0" smtClean="0"/>
              <a:t>The theoretical base is obtained through formal education, usually in an academic institution. It may be a Bachelor degree from a college or university or an advanced degree conferred by professional schools.</a:t>
            </a:r>
          </a:p>
          <a:p>
            <a:pPr>
              <a:buNone/>
            </a:pPr>
            <a:r>
              <a:rPr lang="en-US" b="1" i="1" u="sng" dirty="0" smtClean="0">
                <a:solidFill>
                  <a:srgbClr val="FF0000"/>
                </a:solidFill>
              </a:rPr>
              <a:t>2. Knowledge and Skills</a:t>
            </a:r>
          </a:p>
          <a:p>
            <a:r>
              <a:rPr lang="en-US" dirty="0" smtClean="0"/>
              <a:t>Knowledge and skills (competence) are necessary for the well-being of the society. </a:t>
            </a:r>
          </a:p>
          <a:p>
            <a:r>
              <a:rPr lang="en-US" dirty="0" smtClean="0"/>
              <a:t>Knowledge of physicians protects us from disease and restores health.</a:t>
            </a:r>
          </a:p>
          <a:p>
            <a:r>
              <a:rPr lang="en-US" dirty="0" smtClean="0"/>
              <a:t>The knowledge, study, and research of the engineers are required for the safety of the air plane, for the technological advances and for national defense.</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077200" cy="685800"/>
          </a:xfrm>
        </p:spPr>
        <p:txBody>
          <a:bodyPr>
            <a:normAutofit fontScale="90000"/>
          </a:bodyPr>
          <a:lstStyle/>
          <a:p>
            <a:r>
              <a:rPr lang="en-US" b="1" dirty="0" smtClean="0">
                <a:solidFill>
                  <a:srgbClr val="FF0000"/>
                </a:solidFill>
              </a:rPr>
              <a:t>Characteristics of Profession</a:t>
            </a:r>
            <a:endParaRPr lang="en-US" dirty="0"/>
          </a:p>
        </p:txBody>
      </p:sp>
      <p:sp>
        <p:nvSpPr>
          <p:cNvPr id="3" name="Content Placeholder 2"/>
          <p:cNvSpPr>
            <a:spLocks noGrp="1"/>
          </p:cNvSpPr>
          <p:nvPr>
            <p:ph idx="1"/>
          </p:nvPr>
        </p:nvSpPr>
        <p:spPr>
          <a:xfrm>
            <a:off x="381000" y="685800"/>
            <a:ext cx="8305800" cy="5943600"/>
          </a:xfrm>
        </p:spPr>
        <p:txBody>
          <a:bodyPr>
            <a:noAutofit/>
          </a:bodyPr>
          <a:lstStyle/>
          <a:p>
            <a:pPr>
              <a:buNone/>
            </a:pPr>
            <a:r>
              <a:rPr lang="en-US" sz="2100" b="1" i="1" u="sng" dirty="0" smtClean="0">
                <a:solidFill>
                  <a:srgbClr val="FF0000"/>
                </a:solidFill>
              </a:rPr>
              <a:t>3. Monopoly</a:t>
            </a:r>
          </a:p>
          <a:p>
            <a:r>
              <a:rPr lang="en-US" sz="2100" dirty="0" smtClean="0"/>
              <a:t>The monopoly control is achieved in two ways:</a:t>
            </a:r>
          </a:p>
          <a:p>
            <a:pPr>
              <a:buNone/>
            </a:pPr>
            <a:r>
              <a:rPr lang="en-US" sz="2100" dirty="0" smtClean="0"/>
              <a:t> (</a:t>
            </a:r>
            <a:r>
              <a:rPr lang="en-US" sz="2100" i="1" dirty="0" smtClean="0"/>
              <a:t>a) the profession convinces the community that only those who have graduated from the </a:t>
            </a:r>
            <a:r>
              <a:rPr lang="en-US" sz="2100" dirty="0" smtClean="0"/>
              <a:t>professional school should be allowed to hold the professional title. The profession also gains control over professional schools by establishing accreditation standards</a:t>
            </a:r>
          </a:p>
          <a:p>
            <a:pPr>
              <a:buNone/>
            </a:pPr>
            <a:r>
              <a:rPr lang="en-US" sz="2100" dirty="0" smtClean="0"/>
              <a:t> (</a:t>
            </a:r>
            <a:r>
              <a:rPr lang="en-US" sz="2100" i="1" dirty="0" smtClean="0"/>
              <a:t>b) By persuading the community to have a licensing system for those who want to enter the </a:t>
            </a:r>
            <a:r>
              <a:rPr lang="en-US" sz="2100" dirty="0" smtClean="0"/>
              <a:t>profession. If practicing without license, they are liable to pay penalties.</a:t>
            </a:r>
          </a:p>
          <a:p>
            <a:pPr>
              <a:buNone/>
            </a:pPr>
            <a:r>
              <a:rPr lang="en-US" sz="2100" b="1" i="1" u="sng" dirty="0" smtClean="0">
                <a:solidFill>
                  <a:srgbClr val="FF0000"/>
                </a:solidFill>
              </a:rPr>
              <a:t>4. Autonomy in Workplace</a:t>
            </a:r>
          </a:p>
          <a:p>
            <a:r>
              <a:rPr lang="en-US" sz="2100" dirty="0" smtClean="0"/>
              <a:t>Professionals engaged in private practice have considerable freedom in choosing their clients or patients.</a:t>
            </a:r>
          </a:p>
          <a:p>
            <a:r>
              <a:rPr lang="en-US" sz="2100" dirty="0" smtClean="0"/>
              <a:t>Even the professionals working in large organizations exercise a large degree of impartiality, creativity and discretion (care with decision and communication) in carrying their responsibilities. </a:t>
            </a:r>
          </a:p>
          <a:p>
            <a:r>
              <a:rPr lang="en-US" sz="2100" dirty="0" smtClean="0"/>
              <a:t>Besides this, professionals are empowered with certain rights to establish their autonomy.</a:t>
            </a:r>
          </a:p>
          <a:p>
            <a:endParaRPr lang="en-US" sz="21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Characteristics of Profession</a:t>
            </a:r>
            <a:endParaRPr lang="en-US" dirty="0"/>
          </a:p>
        </p:txBody>
      </p:sp>
      <p:sp>
        <p:nvSpPr>
          <p:cNvPr id="3" name="Content Placeholder 2"/>
          <p:cNvSpPr>
            <a:spLocks noGrp="1"/>
          </p:cNvSpPr>
          <p:nvPr>
            <p:ph idx="1"/>
          </p:nvPr>
        </p:nvSpPr>
        <p:spPr>
          <a:xfrm>
            <a:off x="228600" y="1295400"/>
            <a:ext cx="8610600" cy="5334000"/>
          </a:xfrm>
        </p:spPr>
        <p:txBody>
          <a:bodyPr>
            <a:normAutofit/>
          </a:bodyPr>
          <a:lstStyle/>
          <a:p>
            <a:pPr>
              <a:buNone/>
            </a:pPr>
            <a:r>
              <a:rPr lang="en-US" sz="3600" b="1" i="1" u="sng" dirty="0" smtClean="0">
                <a:solidFill>
                  <a:srgbClr val="FF0000"/>
                </a:solidFill>
              </a:rPr>
              <a:t>5. Ethical Standards</a:t>
            </a:r>
          </a:p>
          <a:p>
            <a:pPr>
              <a:buNone/>
            </a:pPr>
            <a:r>
              <a:rPr lang="en-US" dirty="0" smtClean="0"/>
              <a:t>    </a:t>
            </a:r>
            <a:r>
              <a:rPr lang="en-US" dirty="0" smtClean="0"/>
              <a:t>Professional societies promulgate the codes of conduct to regulate the professionals against their abuse or any unethical decisions and actions (impartiality, responsibility) affecting the individuals or groups or the society.</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r>
              <a:rPr lang="en-US" sz="3200" b="1" u="sng" dirty="0" smtClean="0">
                <a:solidFill>
                  <a:srgbClr val="FF0000"/>
                </a:solidFill>
              </a:rPr>
              <a:t>MODELS OF PROFESSIONAL ROLES</a:t>
            </a:r>
            <a:endParaRPr lang="en-US" sz="3200" u="sng" dirty="0">
              <a:solidFill>
                <a:srgbClr val="FF0000"/>
              </a:solidFill>
            </a:endParaRPr>
          </a:p>
        </p:txBody>
      </p:sp>
      <p:sp>
        <p:nvSpPr>
          <p:cNvPr id="3" name="Content Placeholder 2"/>
          <p:cNvSpPr>
            <a:spLocks noGrp="1"/>
          </p:cNvSpPr>
          <p:nvPr>
            <p:ph idx="1"/>
          </p:nvPr>
        </p:nvSpPr>
        <p:spPr>
          <a:xfrm>
            <a:off x="228600" y="609600"/>
            <a:ext cx="8686800" cy="6019800"/>
          </a:xfrm>
        </p:spPr>
        <p:txBody>
          <a:bodyPr>
            <a:normAutofit fontScale="62500" lnSpcReduction="20000"/>
          </a:bodyPr>
          <a:lstStyle/>
          <a:p>
            <a:pPr>
              <a:buNone/>
            </a:pPr>
            <a:r>
              <a:rPr lang="en-US" sz="2900" dirty="0" smtClean="0"/>
              <a:t>    </a:t>
            </a:r>
          </a:p>
          <a:p>
            <a:pPr>
              <a:buNone/>
            </a:pPr>
            <a:r>
              <a:rPr lang="en-US" sz="2900" dirty="0" smtClean="0"/>
              <a:t>Promotion of public good is the primary concern of the professional engineers. There are several role models to whom the engineers are attracted. These models provoke their thinking, attitudes and actions.</a:t>
            </a:r>
          </a:p>
          <a:p>
            <a:pPr>
              <a:buNone/>
            </a:pPr>
            <a:r>
              <a:rPr lang="en-US" b="1" u="sng" dirty="0" smtClean="0">
                <a:solidFill>
                  <a:srgbClr val="FF0000"/>
                </a:solidFill>
              </a:rPr>
              <a:t>1. Savior</a:t>
            </a:r>
          </a:p>
          <a:p>
            <a:pPr>
              <a:buNone/>
            </a:pPr>
            <a:r>
              <a:rPr lang="en-US" dirty="0" smtClean="0"/>
              <a:t>     The engineer as a savior, save the society from poverty, illiteracy, wastage, inefficiency, ill health, human (labor) dignity and lead it to prosperity, through technological development and social planning.</a:t>
            </a:r>
          </a:p>
          <a:p>
            <a:pPr>
              <a:buNone/>
            </a:pPr>
            <a:r>
              <a:rPr lang="en-US" b="1" u="sng" dirty="0" smtClean="0">
                <a:solidFill>
                  <a:srgbClr val="FF0000"/>
                </a:solidFill>
              </a:rPr>
              <a:t>2. Guardian</a:t>
            </a:r>
          </a:p>
          <a:p>
            <a:pPr>
              <a:buNone/>
            </a:pPr>
            <a:r>
              <a:rPr lang="en-US" dirty="0" smtClean="0"/>
              <a:t>     He guards the interests of the poor and general public.</a:t>
            </a:r>
          </a:p>
          <a:p>
            <a:pPr>
              <a:buNone/>
            </a:pPr>
            <a:r>
              <a:rPr lang="en-US" b="1" u="sng" dirty="0" smtClean="0">
                <a:solidFill>
                  <a:srgbClr val="FF0000"/>
                </a:solidFill>
              </a:rPr>
              <a:t>3. Bureaucratic Servant</a:t>
            </a:r>
          </a:p>
          <a:p>
            <a:pPr>
              <a:buNone/>
            </a:pPr>
            <a:r>
              <a:rPr lang="en-US" dirty="0" smtClean="0"/>
              <a:t>     He serves the organization and the employers.</a:t>
            </a:r>
          </a:p>
          <a:p>
            <a:pPr>
              <a:buNone/>
            </a:pPr>
            <a:r>
              <a:rPr lang="en-US" b="1" u="sng" dirty="0" smtClean="0">
                <a:solidFill>
                  <a:srgbClr val="FF0000"/>
                </a:solidFill>
              </a:rPr>
              <a:t>4. Social Servant</a:t>
            </a:r>
          </a:p>
          <a:p>
            <a:pPr>
              <a:buNone/>
            </a:pPr>
            <a:r>
              <a:rPr lang="en-US" dirty="0" smtClean="0"/>
              <a:t>     It is one who exhibits social responsibility.</a:t>
            </a:r>
          </a:p>
          <a:p>
            <a:pPr>
              <a:buNone/>
            </a:pPr>
            <a:r>
              <a:rPr lang="en-US" b="1" u="sng" dirty="0" smtClean="0">
                <a:solidFill>
                  <a:srgbClr val="FF0000"/>
                </a:solidFill>
              </a:rPr>
              <a:t>5. Social Enabler and Catalyst</a:t>
            </a:r>
          </a:p>
          <a:p>
            <a:pPr>
              <a:buNone/>
            </a:pPr>
            <a:r>
              <a:rPr lang="en-US" dirty="0" smtClean="0"/>
              <a:t>     One who changes the society through technology.</a:t>
            </a:r>
          </a:p>
          <a:p>
            <a:pPr>
              <a:buNone/>
            </a:pPr>
            <a:r>
              <a:rPr lang="en-US" b="1" u="sng" dirty="0" smtClean="0">
                <a:solidFill>
                  <a:srgbClr val="FF0000"/>
                </a:solidFill>
              </a:rPr>
              <a:t>6. Game Player</a:t>
            </a:r>
          </a:p>
          <a:p>
            <a:pPr>
              <a:buNone/>
            </a:pPr>
            <a:r>
              <a:rPr lang="en-US" dirty="0" smtClean="0"/>
              <a:t>      He is neither a servant nor master. He plays a unique role successfully within the organization, enjoying the excitement of the profession and having the satisfaction of surging ahead in a competitive world.</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001000" cy="609600"/>
          </a:xfrm>
        </p:spPr>
        <p:txBody>
          <a:bodyPr>
            <a:normAutofit/>
          </a:bodyPr>
          <a:lstStyle/>
          <a:p>
            <a:r>
              <a:rPr lang="en-US" sz="3200" b="1" u="sng" dirty="0" smtClean="0">
                <a:solidFill>
                  <a:srgbClr val="FF0000"/>
                </a:solidFill>
              </a:rPr>
              <a:t>Responsible Professionalism</a:t>
            </a:r>
            <a:endParaRPr lang="en-US" sz="3200" u="sng" dirty="0">
              <a:solidFill>
                <a:srgbClr val="FF0000"/>
              </a:solidFill>
            </a:endParaRPr>
          </a:p>
        </p:txBody>
      </p:sp>
      <p:sp>
        <p:nvSpPr>
          <p:cNvPr id="3" name="Content Placeholder 2"/>
          <p:cNvSpPr>
            <a:spLocks noGrp="1"/>
          </p:cNvSpPr>
          <p:nvPr>
            <p:ph idx="1"/>
          </p:nvPr>
        </p:nvSpPr>
        <p:spPr>
          <a:xfrm>
            <a:off x="457200" y="838200"/>
            <a:ext cx="8458200" cy="5791200"/>
          </a:xfrm>
        </p:spPr>
        <p:txBody>
          <a:bodyPr>
            <a:normAutofit fontScale="70000" lnSpcReduction="20000"/>
          </a:bodyPr>
          <a:lstStyle/>
          <a:p>
            <a:pPr>
              <a:buNone/>
            </a:pPr>
            <a:r>
              <a:rPr lang="en-US" dirty="0" smtClean="0"/>
              <a:t>	The most comprehensive virtue of engineers is responsible  </a:t>
            </a:r>
          </a:p>
          <a:p>
            <a:pPr>
              <a:buNone/>
            </a:pPr>
            <a:r>
              <a:rPr lang="en-US" dirty="0" smtClean="0"/>
              <a:t>       professionalism. It can also be called Professional Responsibility. This consists of five types of virtues, as follows:</a:t>
            </a:r>
          </a:p>
          <a:p>
            <a:pPr>
              <a:buNone/>
            </a:pPr>
            <a:r>
              <a:rPr lang="en-US" dirty="0" smtClean="0"/>
              <a:t>	1. Self-direction (Self-governance) virtues are fundamental and   </a:t>
            </a:r>
          </a:p>
          <a:p>
            <a:pPr>
              <a:buNone/>
            </a:pPr>
            <a:r>
              <a:rPr lang="en-US" dirty="0" smtClean="0"/>
              <a:t>          necessary in exercising moral responsibility. </a:t>
            </a:r>
          </a:p>
          <a:p>
            <a:pPr>
              <a:buNone/>
            </a:pPr>
            <a:r>
              <a:rPr lang="en-US" dirty="0" smtClean="0"/>
              <a:t>	    On the basis of ‘commitment and action’, it covers courage, self-   </a:t>
            </a:r>
          </a:p>
          <a:p>
            <a:pPr>
              <a:buNone/>
            </a:pPr>
            <a:r>
              <a:rPr lang="en-US" dirty="0" smtClean="0"/>
              <a:t>          discipline, perseverance, self-respect, and integrity.</a:t>
            </a:r>
          </a:p>
          <a:p>
            <a:pPr>
              <a:buNone/>
            </a:pPr>
            <a:r>
              <a:rPr lang="en-US" dirty="0" smtClean="0"/>
              <a:t>	2. Public-spirited virtues focus on the good of the clients and the  </a:t>
            </a:r>
          </a:p>
          <a:p>
            <a:pPr>
              <a:buNone/>
            </a:pPr>
            <a:r>
              <a:rPr lang="en-US" dirty="0" smtClean="0"/>
              <a:t>          public. </a:t>
            </a:r>
            <a:r>
              <a:rPr lang="en-US" dirty="0" smtClean="0"/>
              <a:t>It </a:t>
            </a:r>
            <a:r>
              <a:rPr lang="en-US" dirty="0" smtClean="0"/>
              <a:t>includes the respect for rights (to make decisions and face the </a:t>
            </a:r>
            <a:r>
              <a:rPr lang="en-US" dirty="0" smtClean="0"/>
              <a:t>risk</a:t>
            </a:r>
            <a:r>
              <a:rPr lang="en-US" dirty="0" smtClean="0"/>
              <a:t>), non-malfeasance (not harming others intentionally). </a:t>
            </a:r>
          </a:p>
          <a:p>
            <a:pPr>
              <a:buNone/>
            </a:pPr>
            <a:r>
              <a:rPr lang="en-US" dirty="0" smtClean="0"/>
              <a:t>	3. Team-work virtues enable the professionals to work successfully  </a:t>
            </a:r>
          </a:p>
          <a:p>
            <a:pPr>
              <a:buNone/>
            </a:pPr>
            <a:r>
              <a:rPr lang="en-US" dirty="0" smtClean="0"/>
              <a:t>           with others</a:t>
            </a:r>
            <a:r>
              <a:rPr lang="en-US" dirty="0" smtClean="0"/>
              <a:t>. </a:t>
            </a:r>
            <a:r>
              <a:rPr lang="en-US" dirty="0" smtClean="0"/>
              <a:t>They include collegiality, cooperativeness, communicative ability, </a:t>
            </a:r>
            <a:r>
              <a:rPr lang="en-US" dirty="0" smtClean="0"/>
              <a:t>and </a:t>
            </a:r>
            <a:r>
              <a:rPr lang="en-US" dirty="0" smtClean="0"/>
              <a:t>respect for legitimate authority. Responsible exercise </a:t>
            </a:r>
            <a:r>
              <a:rPr lang="en-US" dirty="0" smtClean="0"/>
              <a:t>of </a:t>
            </a:r>
            <a:r>
              <a:rPr lang="en-US" dirty="0" smtClean="0"/>
              <a:t>authority and the ability to motivate other to achieve are also the </a:t>
            </a:r>
            <a:r>
              <a:rPr lang="en-US" dirty="0" smtClean="0"/>
              <a:t>relevant </a:t>
            </a:r>
            <a:r>
              <a:rPr lang="en-US" dirty="0" smtClean="0"/>
              <a:t>to team-work virtues.</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b="1" dirty="0" smtClean="0">
                <a:solidFill>
                  <a:srgbClr val="FF0000"/>
                </a:solidFill>
              </a:rPr>
              <a:t>Responsible Professionalism</a:t>
            </a:r>
            <a:endParaRPr lang="en-US" sz="3200" dirty="0"/>
          </a:p>
        </p:txBody>
      </p:sp>
      <p:sp>
        <p:nvSpPr>
          <p:cNvPr id="3" name="Content Placeholder 2"/>
          <p:cNvSpPr>
            <a:spLocks noGrp="1"/>
          </p:cNvSpPr>
          <p:nvPr>
            <p:ph idx="1"/>
          </p:nvPr>
        </p:nvSpPr>
        <p:spPr>
          <a:xfrm>
            <a:off x="457200" y="1295400"/>
            <a:ext cx="8229600" cy="4830763"/>
          </a:xfrm>
        </p:spPr>
        <p:txBody>
          <a:bodyPr>
            <a:normAutofit fontScale="70000" lnSpcReduction="20000"/>
          </a:bodyPr>
          <a:lstStyle/>
          <a:p>
            <a:pPr>
              <a:lnSpc>
                <a:spcPct val="120000"/>
              </a:lnSpc>
              <a:buNone/>
            </a:pPr>
            <a:r>
              <a:rPr lang="en-US" dirty="0" smtClean="0"/>
              <a:t>	4. Proficiency virtues, which mean the mastery of technical skills  </a:t>
            </a:r>
          </a:p>
          <a:p>
            <a:pPr>
              <a:lnSpc>
                <a:spcPct val="120000"/>
              </a:lnSpc>
              <a:buNone/>
            </a:pPr>
            <a:r>
              <a:rPr lang="en-US" dirty="0" smtClean="0"/>
              <a:t>             (called as Intellectual Virtue by Aristotle). </a:t>
            </a:r>
          </a:p>
          <a:p>
            <a:pPr>
              <a:lnSpc>
                <a:spcPct val="120000"/>
              </a:lnSpc>
              <a:buNone/>
            </a:pPr>
            <a:r>
              <a:rPr lang="en-US" dirty="0" smtClean="0"/>
              <a:t>	     It includes competence (having qualified, licensed, and prepared   </a:t>
            </a:r>
          </a:p>
          <a:p>
            <a:pPr>
              <a:lnSpc>
                <a:spcPct val="120000"/>
              </a:lnSpc>
              <a:buNone/>
            </a:pPr>
            <a:r>
              <a:rPr lang="en-US" dirty="0" smtClean="0"/>
              <a:t>          to execute the job that is undertaken), diligence (alert to  </a:t>
            </a:r>
          </a:p>
          <a:p>
            <a:pPr>
              <a:lnSpc>
                <a:spcPct val="120000"/>
              </a:lnSpc>
              <a:buNone/>
            </a:pPr>
            <a:r>
              <a:rPr lang="en-US" dirty="0" smtClean="0"/>
              <a:t>          dangers, careful attention, and avoidance of laziness or  </a:t>
            </a:r>
          </a:p>
          <a:p>
            <a:pPr>
              <a:lnSpc>
                <a:spcPct val="120000"/>
              </a:lnSpc>
              <a:buNone/>
            </a:pPr>
            <a:r>
              <a:rPr lang="en-US" dirty="0" smtClean="0"/>
              <a:t>          workaholic nature), creativity (learning to respond to the  </a:t>
            </a:r>
          </a:p>
          <a:p>
            <a:pPr>
              <a:lnSpc>
                <a:spcPct val="120000"/>
              </a:lnSpc>
              <a:buNone/>
            </a:pPr>
            <a:r>
              <a:rPr lang="en-US" dirty="0" smtClean="0"/>
              <a:t>          changing technological society), excellence (perform at the  </a:t>
            </a:r>
          </a:p>
          <a:p>
            <a:pPr>
              <a:lnSpc>
                <a:spcPct val="120000"/>
              </a:lnSpc>
              <a:buNone/>
            </a:pPr>
            <a:r>
              <a:rPr lang="en-US" dirty="0" smtClean="0"/>
              <a:t>           highest level), and self-renewal through continuing education.</a:t>
            </a:r>
          </a:p>
          <a:p>
            <a:pPr>
              <a:lnSpc>
                <a:spcPct val="120000"/>
              </a:lnSpc>
              <a:buNone/>
            </a:pPr>
            <a:r>
              <a:rPr lang="en-US" dirty="0" smtClean="0"/>
              <a:t>	5. Cardinal (chief) virtues: Wisdom (prudence), courage (fortitude),  </a:t>
            </a:r>
          </a:p>
          <a:p>
            <a:pPr>
              <a:lnSpc>
                <a:spcPct val="120000"/>
              </a:lnSpc>
              <a:buNone/>
            </a:pPr>
            <a:r>
              <a:rPr lang="en-US" dirty="0" smtClean="0"/>
              <a:t>          temperance and justice.</a:t>
            </a:r>
          </a:p>
          <a:p>
            <a:pPr>
              <a:lnSpc>
                <a:spcPct val="120000"/>
              </a:lnSpc>
              <a:buNone/>
            </a:pPr>
            <a:r>
              <a:rPr lang="en-US" dirty="0" smtClean="0"/>
              <a:t>		Some of these may overlap other virtues.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a:bodyPr>
          <a:lstStyle/>
          <a:p>
            <a:r>
              <a:rPr lang="en-US" sz="3200" b="1" u="sng" dirty="0" smtClean="0">
                <a:solidFill>
                  <a:srgbClr val="FF0000"/>
                </a:solidFill>
              </a:rPr>
              <a:t>Social Responsibility</a:t>
            </a:r>
            <a:endParaRPr lang="en-US" sz="3200" u="sng" dirty="0">
              <a:solidFill>
                <a:srgbClr val="FF0000"/>
              </a:solidFill>
            </a:endParaRPr>
          </a:p>
        </p:txBody>
      </p:sp>
      <p:sp>
        <p:nvSpPr>
          <p:cNvPr id="3" name="Content Placeholder 2"/>
          <p:cNvSpPr>
            <a:spLocks noGrp="1"/>
          </p:cNvSpPr>
          <p:nvPr>
            <p:ph idx="1"/>
          </p:nvPr>
        </p:nvSpPr>
        <p:spPr>
          <a:xfrm>
            <a:off x="304800" y="838200"/>
            <a:ext cx="8686800" cy="5791200"/>
          </a:xfrm>
        </p:spPr>
        <p:txBody>
          <a:bodyPr>
            <a:normAutofit/>
          </a:bodyPr>
          <a:lstStyle/>
          <a:p>
            <a:r>
              <a:rPr lang="en-US" dirty="0" smtClean="0"/>
              <a:t>Corporate organizations have social responsibility to all of their ‘stakeholders’. </a:t>
            </a:r>
          </a:p>
          <a:p>
            <a:r>
              <a:rPr lang="en-US" dirty="0" smtClean="0"/>
              <a:t>This includes the wellbeing of the employees and their unions, socially responsible investors, customers, dealers, suppliers, local communities, governments, non-governmental organizations, and the business owners and managers.</a:t>
            </a:r>
          </a:p>
          <a:p>
            <a:r>
              <a:rPr lang="en-US" dirty="0" smtClean="0"/>
              <a:t>Besides showing concern with employee relations and other internal organizational matters, the organization is concerned with..</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772400" cy="685800"/>
          </a:xfrm>
        </p:spPr>
        <p:txBody>
          <a:bodyPr>
            <a:normAutofit/>
          </a:bodyPr>
          <a:lstStyle/>
          <a:p>
            <a:r>
              <a:rPr lang="en-US" sz="3200" b="1" u="sng" dirty="0" smtClean="0">
                <a:solidFill>
                  <a:srgbClr val="FF0000"/>
                </a:solidFill>
              </a:rPr>
              <a:t>Social Responsibility</a:t>
            </a:r>
            <a:endParaRPr lang="en-US" sz="3200" u="sng" dirty="0"/>
          </a:p>
        </p:txBody>
      </p:sp>
      <p:sp>
        <p:nvSpPr>
          <p:cNvPr id="3" name="Content Placeholder 2"/>
          <p:cNvSpPr>
            <a:spLocks noGrp="1"/>
          </p:cNvSpPr>
          <p:nvPr>
            <p:ph idx="1"/>
          </p:nvPr>
        </p:nvSpPr>
        <p:spPr>
          <a:xfrm>
            <a:off x="228600" y="914400"/>
            <a:ext cx="8686800" cy="5791200"/>
          </a:xfrm>
        </p:spPr>
        <p:txBody>
          <a:bodyPr>
            <a:normAutofit fontScale="62500" lnSpcReduction="20000"/>
          </a:bodyPr>
          <a:lstStyle/>
          <a:p>
            <a:pPr>
              <a:lnSpc>
                <a:spcPct val="170000"/>
              </a:lnSpc>
              <a:buNone/>
            </a:pPr>
            <a:r>
              <a:rPr lang="en-US" dirty="0" smtClean="0"/>
              <a:t> (</a:t>
            </a:r>
            <a:r>
              <a:rPr lang="en-US" i="1" dirty="0" smtClean="0"/>
              <a:t>a) how the product/project is marketed, used or misused, how it fails, and how it is disposed or </a:t>
            </a:r>
            <a:r>
              <a:rPr lang="en-US" dirty="0" smtClean="0"/>
              <a:t>discarded. The ways in which the used battery cells and computers are discarded have been debated in the engineers’ forums.</a:t>
            </a:r>
          </a:p>
          <a:p>
            <a:pPr>
              <a:lnSpc>
                <a:spcPct val="170000"/>
              </a:lnSpc>
              <a:buNone/>
            </a:pPr>
            <a:r>
              <a:rPr lang="en-US" dirty="0" smtClean="0"/>
              <a:t> (</a:t>
            </a:r>
            <a:r>
              <a:rPr lang="en-US" i="1" dirty="0" smtClean="0"/>
              <a:t>b) protecting the work environment during manufacture as well as the external environment </a:t>
            </a:r>
            <a:r>
              <a:rPr lang="en-US" dirty="0" smtClean="0"/>
              <a:t>during transport or use</a:t>
            </a:r>
          </a:p>
          <a:p>
            <a:pPr>
              <a:lnSpc>
                <a:spcPct val="170000"/>
              </a:lnSpc>
              <a:buNone/>
            </a:pPr>
            <a:r>
              <a:rPr lang="en-US" dirty="0" smtClean="0"/>
              <a:t> (</a:t>
            </a:r>
            <a:r>
              <a:rPr lang="en-US" i="1" dirty="0" smtClean="0"/>
              <a:t>c) training the disadvantaged or physically-challenged workers</a:t>
            </a:r>
          </a:p>
          <a:p>
            <a:pPr>
              <a:lnSpc>
                <a:spcPct val="170000"/>
              </a:lnSpc>
              <a:buNone/>
            </a:pPr>
            <a:r>
              <a:rPr lang="en-US" dirty="0" smtClean="0"/>
              <a:t> (</a:t>
            </a:r>
            <a:r>
              <a:rPr lang="en-US" i="1" dirty="0" smtClean="0"/>
              <a:t>d) subcontracting and hiring practices, and</a:t>
            </a:r>
          </a:p>
          <a:p>
            <a:pPr>
              <a:lnSpc>
                <a:spcPct val="170000"/>
              </a:lnSpc>
              <a:buNone/>
            </a:pPr>
            <a:r>
              <a:rPr lang="en-US" dirty="0" smtClean="0"/>
              <a:t> (</a:t>
            </a:r>
            <a:r>
              <a:rPr lang="en-US" i="1" dirty="0" smtClean="0"/>
              <a:t>e) contribution to local communities to enrich their cultural, social, and civic life. It may be </a:t>
            </a:r>
            <a:r>
              <a:rPr lang="en-US" dirty="0" smtClean="0"/>
              <a:t>even compensatory against the harm to environment (e.g., planting trees).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u="sng" dirty="0" smtClean="0">
                <a:solidFill>
                  <a:srgbClr val="FF0000"/>
                </a:solidFill>
              </a:rPr>
              <a:t>SENSES OF ENGINEERING ETHICS</a:t>
            </a:r>
            <a:endParaRPr lang="en-US" sz="3200" u="sng" dirty="0">
              <a:solidFill>
                <a:srgbClr val="FF0000"/>
              </a:solidFill>
            </a:endParaRPr>
          </a:p>
        </p:txBody>
      </p:sp>
      <p:sp>
        <p:nvSpPr>
          <p:cNvPr id="3" name="Content Placeholder 2"/>
          <p:cNvSpPr>
            <a:spLocks noGrp="1"/>
          </p:cNvSpPr>
          <p:nvPr>
            <p:ph idx="1"/>
          </p:nvPr>
        </p:nvSpPr>
        <p:spPr>
          <a:xfrm>
            <a:off x="457200" y="1295400"/>
            <a:ext cx="8229600" cy="5105400"/>
          </a:xfrm>
        </p:spPr>
        <p:txBody>
          <a:bodyPr>
            <a:normAutofit fontScale="92500" lnSpcReduction="20000"/>
          </a:bodyPr>
          <a:lstStyle/>
          <a:p>
            <a:pPr>
              <a:lnSpc>
                <a:spcPct val="150000"/>
              </a:lnSpc>
            </a:pPr>
            <a:r>
              <a:rPr lang="en-US" sz="2200" dirty="0" smtClean="0"/>
              <a:t>There are two different senses (meanings) of engineering ethics, namely the </a:t>
            </a:r>
            <a:r>
              <a:rPr lang="en-US" sz="2200" b="1" u="sng" dirty="0" smtClean="0"/>
              <a:t>Normative</a:t>
            </a:r>
            <a:r>
              <a:rPr lang="en-US" sz="2200" dirty="0" smtClean="0"/>
              <a:t> and the </a:t>
            </a:r>
            <a:r>
              <a:rPr lang="en-US" sz="2200" b="1" u="sng" dirty="0" smtClean="0"/>
              <a:t>Descriptive </a:t>
            </a:r>
            <a:r>
              <a:rPr lang="en-US" sz="2200" dirty="0" smtClean="0"/>
              <a:t>senses. </a:t>
            </a:r>
          </a:p>
          <a:p>
            <a:pPr>
              <a:lnSpc>
                <a:spcPct val="150000"/>
              </a:lnSpc>
              <a:buNone/>
            </a:pPr>
            <a:r>
              <a:rPr lang="en-US" sz="2200" dirty="0" smtClean="0"/>
              <a:t>  The normative sense include:</a:t>
            </a:r>
          </a:p>
          <a:p>
            <a:pPr>
              <a:lnSpc>
                <a:spcPct val="150000"/>
              </a:lnSpc>
            </a:pPr>
            <a:r>
              <a:rPr lang="en-US" sz="2200" dirty="0" smtClean="0"/>
              <a:t>(</a:t>
            </a:r>
            <a:r>
              <a:rPr lang="en-US" sz="2200" i="1" dirty="0" smtClean="0"/>
              <a:t>a) Knowing moral values, finding accurate solutions to moral problems    </a:t>
            </a:r>
          </a:p>
          <a:p>
            <a:pPr>
              <a:lnSpc>
                <a:spcPct val="150000"/>
              </a:lnSpc>
              <a:buNone/>
            </a:pPr>
            <a:r>
              <a:rPr lang="en-US" sz="2200" i="1" dirty="0" smtClean="0"/>
              <a:t>            and justifying moral </a:t>
            </a:r>
            <a:r>
              <a:rPr lang="en-US" sz="2200" dirty="0" smtClean="0"/>
              <a:t>judgments in engineering practices,</a:t>
            </a:r>
          </a:p>
          <a:p>
            <a:pPr>
              <a:lnSpc>
                <a:spcPct val="150000"/>
              </a:lnSpc>
            </a:pPr>
            <a:r>
              <a:rPr lang="en-US" sz="2200" dirty="0" smtClean="0"/>
              <a:t>(</a:t>
            </a:r>
            <a:r>
              <a:rPr lang="en-US" sz="2200" i="1" dirty="0" smtClean="0"/>
              <a:t>b) Study of decisions, policies, and values that are morally desirable in the  </a:t>
            </a:r>
          </a:p>
          <a:p>
            <a:pPr>
              <a:lnSpc>
                <a:spcPct val="150000"/>
              </a:lnSpc>
              <a:buNone/>
            </a:pPr>
            <a:r>
              <a:rPr lang="en-US" sz="2200" i="1" dirty="0" smtClean="0"/>
              <a:t>             engineering practice </a:t>
            </a:r>
            <a:r>
              <a:rPr lang="en-US" sz="2200" dirty="0" smtClean="0"/>
              <a:t>and research, and</a:t>
            </a:r>
          </a:p>
          <a:p>
            <a:pPr>
              <a:lnSpc>
                <a:spcPct val="150000"/>
              </a:lnSpc>
            </a:pPr>
            <a:r>
              <a:rPr lang="en-US" sz="2200" dirty="0" smtClean="0"/>
              <a:t>(</a:t>
            </a:r>
            <a:r>
              <a:rPr lang="en-US" sz="2200" i="1" dirty="0" smtClean="0"/>
              <a:t>c) Using codes of ethics and standards and applying them in their  </a:t>
            </a:r>
          </a:p>
          <a:p>
            <a:pPr>
              <a:lnSpc>
                <a:spcPct val="150000"/>
              </a:lnSpc>
              <a:buNone/>
            </a:pPr>
            <a:r>
              <a:rPr lang="en-US" sz="2200" i="1" dirty="0" smtClean="0"/>
              <a:t>            transactions by engineers. </a:t>
            </a:r>
          </a:p>
          <a:p>
            <a:pPr>
              <a:lnSpc>
                <a:spcPct val="150000"/>
              </a:lnSpc>
              <a:buNone/>
            </a:pPr>
            <a:r>
              <a:rPr lang="en-US" sz="2200" dirty="0" smtClean="0"/>
              <a:t>The descriptive sense refers to what specific  individual or group of engineers believe and act, without justifying their beliefs or actions.</a:t>
            </a:r>
            <a:endParaRPr lang="en-US" sz="22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696200" cy="533400"/>
          </a:xfrm>
        </p:spPr>
        <p:txBody>
          <a:bodyPr>
            <a:normAutofit fontScale="90000"/>
          </a:bodyPr>
          <a:lstStyle/>
          <a:p>
            <a:pPr algn="l"/>
            <a:r>
              <a:rPr lang="en-US" sz="2200" b="1" i="1" dirty="0" smtClean="0">
                <a:solidFill>
                  <a:srgbClr val="FF0000"/>
                </a:solidFill>
              </a:rPr>
              <a:t>Various types of responsibilities such as causal, moral, and legal are distinguished through appropriate examples, as shown below:</a:t>
            </a:r>
            <a:endParaRPr lang="en-US" sz="2200" b="1" i="1" dirty="0">
              <a:solidFill>
                <a:srgbClr val="FF0000"/>
              </a:solidFill>
            </a:endParaRPr>
          </a:p>
        </p:txBody>
      </p:sp>
      <p:pic>
        <p:nvPicPr>
          <p:cNvPr id="1026" name="Picture 2"/>
          <p:cNvPicPr>
            <a:picLocks noChangeAspect="1" noChangeArrowheads="1"/>
          </p:cNvPicPr>
          <p:nvPr/>
        </p:nvPicPr>
        <p:blipFill>
          <a:blip r:embed="rId2">
            <a:lum contrast="20000"/>
          </a:blip>
          <a:srcRect/>
          <a:stretch>
            <a:fillRect/>
          </a:stretch>
        </p:blipFill>
        <p:spPr bwMode="auto">
          <a:xfrm>
            <a:off x="228600" y="804863"/>
            <a:ext cx="8458200" cy="573987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lum bright="-10000" contrast="30000"/>
          </a:blip>
          <a:srcRect/>
          <a:stretch>
            <a:fillRect/>
          </a:stretch>
        </p:blipFill>
        <p:spPr bwMode="auto">
          <a:xfrm>
            <a:off x="238714" y="228600"/>
            <a:ext cx="8676685" cy="640827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458200" cy="868362"/>
          </a:xfrm>
        </p:spPr>
        <p:txBody>
          <a:bodyPr>
            <a:normAutofit/>
          </a:bodyPr>
          <a:lstStyle/>
          <a:p>
            <a:r>
              <a:rPr lang="en-US" sz="2800" b="1" u="sng" dirty="0" smtClean="0">
                <a:solidFill>
                  <a:srgbClr val="FF0000"/>
                </a:solidFill>
              </a:rPr>
              <a:t>THEORIES ABOUT RIGHT ACTION (ETHICAL THEORIES)</a:t>
            </a:r>
            <a:endParaRPr lang="en-US" sz="2800" u="sng" dirty="0">
              <a:solidFill>
                <a:srgbClr val="FF0000"/>
              </a:solidFill>
            </a:endParaRPr>
          </a:p>
        </p:txBody>
      </p:sp>
      <p:sp>
        <p:nvSpPr>
          <p:cNvPr id="3" name="Content Placeholder 2"/>
          <p:cNvSpPr>
            <a:spLocks noGrp="1"/>
          </p:cNvSpPr>
          <p:nvPr>
            <p:ph idx="1"/>
          </p:nvPr>
        </p:nvSpPr>
        <p:spPr>
          <a:xfrm>
            <a:off x="457200" y="1295400"/>
            <a:ext cx="8229600" cy="5334000"/>
          </a:xfrm>
        </p:spPr>
        <p:txBody>
          <a:bodyPr>
            <a:normAutofit fontScale="92500" lnSpcReduction="20000"/>
          </a:bodyPr>
          <a:lstStyle/>
          <a:p>
            <a:pPr>
              <a:lnSpc>
                <a:spcPct val="120000"/>
              </a:lnSpc>
              <a:buNone/>
            </a:pPr>
            <a:r>
              <a:rPr lang="en-US" b="1" dirty="0" smtClean="0"/>
              <a:t>	</a:t>
            </a:r>
            <a:r>
              <a:rPr lang="en-US" b="1" u="sng" dirty="0" smtClean="0"/>
              <a:t>Uses and Criteria</a:t>
            </a:r>
          </a:p>
          <a:p>
            <a:pPr>
              <a:lnSpc>
                <a:spcPct val="120000"/>
              </a:lnSpc>
              <a:buNone/>
            </a:pPr>
            <a:r>
              <a:rPr lang="en-US" dirty="0" smtClean="0"/>
              <a:t>The ethical theories are useful in many respects.</a:t>
            </a:r>
          </a:p>
          <a:p>
            <a:pPr>
              <a:lnSpc>
                <a:spcPct val="120000"/>
              </a:lnSpc>
              <a:buNone/>
            </a:pPr>
            <a:r>
              <a:rPr lang="en-US" dirty="0" smtClean="0"/>
              <a:t>1. In understanding moral dilemma. They provide clarity, consistency, systematic and comprehensive understanding.</a:t>
            </a:r>
          </a:p>
          <a:p>
            <a:pPr>
              <a:lnSpc>
                <a:spcPct val="120000"/>
              </a:lnSpc>
              <a:buNone/>
            </a:pPr>
            <a:r>
              <a:rPr lang="en-US" dirty="0" smtClean="0"/>
              <a:t>2. It provides helpful practical guidance in moral issues towards the solution.</a:t>
            </a:r>
          </a:p>
          <a:p>
            <a:pPr>
              <a:lnSpc>
                <a:spcPct val="120000"/>
              </a:lnSpc>
              <a:buNone/>
            </a:pPr>
            <a:r>
              <a:rPr lang="en-US" dirty="0" smtClean="0"/>
              <a:t>3. Justifying professional obligations and decisions, and</a:t>
            </a:r>
          </a:p>
          <a:p>
            <a:pPr>
              <a:lnSpc>
                <a:spcPct val="120000"/>
              </a:lnSpc>
              <a:buNone/>
            </a:pPr>
            <a:r>
              <a:rPr lang="en-US" dirty="0" smtClean="0"/>
              <a:t>4. In relating ordinary and professional morality</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639762"/>
          </a:xfrm>
        </p:spPr>
        <p:txBody>
          <a:bodyPr>
            <a:noAutofit/>
          </a:bodyPr>
          <a:lstStyle/>
          <a:p>
            <a:r>
              <a:rPr lang="en-US" sz="2000" b="1" u="sng" dirty="0" smtClean="0">
                <a:solidFill>
                  <a:srgbClr val="FF0000"/>
                </a:solidFill>
              </a:rPr>
              <a:t>THEORIES ABOUT RIGHT ACTION (ETHICAL THEORIES)</a:t>
            </a:r>
            <a:endParaRPr lang="en-US" sz="2000" u="sng" dirty="0"/>
          </a:p>
        </p:txBody>
      </p:sp>
      <p:sp>
        <p:nvSpPr>
          <p:cNvPr id="3" name="Content Placeholder 2"/>
          <p:cNvSpPr>
            <a:spLocks noGrp="1"/>
          </p:cNvSpPr>
          <p:nvPr>
            <p:ph idx="1"/>
          </p:nvPr>
        </p:nvSpPr>
        <p:spPr>
          <a:xfrm>
            <a:off x="457200" y="1143000"/>
            <a:ext cx="8229600" cy="5486400"/>
          </a:xfrm>
        </p:spPr>
        <p:txBody>
          <a:bodyPr>
            <a:normAutofit fontScale="70000" lnSpcReduction="20000"/>
          </a:bodyPr>
          <a:lstStyle/>
          <a:p>
            <a:pPr>
              <a:lnSpc>
                <a:spcPct val="120000"/>
              </a:lnSpc>
              <a:buNone/>
            </a:pPr>
            <a:r>
              <a:rPr lang="en-US" dirty="0" smtClean="0"/>
              <a:t>         Different </a:t>
            </a:r>
            <a:r>
              <a:rPr lang="en-US" i="1" dirty="0" smtClean="0"/>
              <a:t>criteria may be applied for evaluating various ethical theories and deciding upon the </a:t>
            </a:r>
            <a:r>
              <a:rPr lang="en-US" dirty="0" smtClean="0"/>
              <a:t>best.</a:t>
            </a:r>
          </a:p>
          <a:p>
            <a:pPr>
              <a:lnSpc>
                <a:spcPct val="120000"/>
              </a:lnSpc>
              <a:buNone/>
            </a:pPr>
            <a:r>
              <a:rPr lang="en-US" dirty="0" smtClean="0"/>
              <a:t>1. The theory must be clear and (coherent) formulated with concepts that are logically connected.</a:t>
            </a:r>
          </a:p>
          <a:p>
            <a:pPr>
              <a:lnSpc>
                <a:spcPct val="120000"/>
              </a:lnSpc>
              <a:buNone/>
            </a:pPr>
            <a:r>
              <a:rPr lang="en-US" dirty="0" smtClean="0"/>
              <a:t>2. It must be internally consistent, i.e., none of its principles conflicts with any other</a:t>
            </a:r>
          </a:p>
          <a:p>
            <a:pPr>
              <a:lnSpc>
                <a:spcPct val="120000"/>
              </a:lnSpc>
              <a:buNone/>
            </a:pPr>
            <a:r>
              <a:rPr lang="en-US" dirty="0" smtClean="0"/>
              <a:t>3. The theory and its defense must depend, only upon facts.</a:t>
            </a:r>
          </a:p>
          <a:p>
            <a:pPr>
              <a:lnSpc>
                <a:spcPct val="120000"/>
              </a:lnSpc>
              <a:buNone/>
            </a:pPr>
            <a:r>
              <a:rPr lang="en-US" dirty="0" smtClean="0"/>
              <a:t>4. It must organize basic moral values in systematic and comprehensive manner. It is to fix priority of values and provide guidance in all situations</a:t>
            </a:r>
          </a:p>
          <a:p>
            <a:pPr>
              <a:lnSpc>
                <a:spcPct val="120000"/>
              </a:lnSpc>
              <a:buNone/>
            </a:pPr>
            <a:r>
              <a:rPr lang="en-US" dirty="0" smtClean="0"/>
              <a:t>5. It must provide guidance compatible with our moral convictions (judgments) about concrete situations. For example, if an ethical theory says that it is all right for engineers to make explosive devices without the informed consent of the public, we can conclude that the theory is inadequate.</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6629400" cy="639762"/>
          </a:xfrm>
        </p:spPr>
        <p:txBody>
          <a:bodyPr>
            <a:normAutofit/>
          </a:bodyPr>
          <a:lstStyle/>
          <a:p>
            <a:r>
              <a:rPr lang="en-US" sz="3200" b="1" i="1" u="sng" dirty="0" smtClean="0">
                <a:solidFill>
                  <a:srgbClr val="FF0000"/>
                </a:solidFill>
              </a:rPr>
              <a:t>Utilitarian Theory</a:t>
            </a:r>
            <a:endParaRPr lang="en-US" sz="3200" u="sng" dirty="0">
              <a:solidFill>
                <a:srgbClr val="FF0000"/>
              </a:solidFill>
            </a:endParaRPr>
          </a:p>
        </p:txBody>
      </p:sp>
      <p:sp>
        <p:nvSpPr>
          <p:cNvPr id="3" name="Content Placeholder 2"/>
          <p:cNvSpPr>
            <a:spLocks noGrp="1"/>
          </p:cNvSpPr>
          <p:nvPr>
            <p:ph idx="1"/>
          </p:nvPr>
        </p:nvSpPr>
        <p:spPr>
          <a:xfrm>
            <a:off x="457200" y="990600"/>
            <a:ext cx="8229600" cy="5715000"/>
          </a:xfrm>
        </p:spPr>
        <p:txBody>
          <a:bodyPr>
            <a:normAutofit fontScale="62500" lnSpcReduction="20000"/>
          </a:bodyPr>
          <a:lstStyle/>
          <a:p>
            <a:pPr>
              <a:lnSpc>
                <a:spcPct val="120000"/>
              </a:lnSpc>
            </a:pPr>
            <a:r>
              <a:rPr lang="en-US" dirty="0" smtClean="0"/>
              <a:t>The term Utilitarianism was conceived in the 19th century by </a:t>
            </a:r>
            <a:r>
              <a:rPr lang="en-US" b="1" dirty="0" smtClean="0"/>
              <a:t>Jeremy Bentham and John Stuart Mill </a:t>
            </a:r>
            <a:r>
              <a:rPr lang="en-US" dirty="0" smtClean="0"/>
              <a:t>to help legislators determine which laws were morally best. </a:t>
            </a:r>
          </a:p>
          <a:p>
            <a:pPr>
              <a:lnSpc>
                <a:spcPct val="120000"/>
              </a:lnSpc>
            </a:pPr>
            <a:r>
              <a:rPr lang="en-US" dirty="0" smtClean="0"/>
              <a:t>They suggested that the standard of right conduct is maximization of good consequences.</a:t>
            </a:r>
          </a:p>
          <a:p>
            <a:pPr>
              <a:lnSpc>
                <a:spcPct val="120000"/>
              </a:lnSpc>
            </a:pPr>
            <a:r>
              <a:rPr lang="en-US" dirty="0" smtClean="0"/>
              <a:t>In analyzing an issue in this approach, we have to:</a:t>
            </a:r>
          </a:p>
          <a:p>
            <a:pPr>
              <a:lnSpc>
                <a:spcPct val="120000"/>
              </a:lnSpc>
              <a:buNone/>
            </a:pPr>
            <a:r>
              <a:rPr lang="en-US" dirty="0" smtClean="0"/>
              <a:t>(</a:t>
            </a:r>
            <a:r>
              <a:rPr lang="en-US" i="1" dirty="0" smtClean="0"/>
              <a:t>a) Identify the various courses of action available to us.</a:t>
            </a:r>
          </a:p>
          <a:p>
            <a:pPr>
              <a:lnSpc>
                <a:spcPct val="120000"/>
              </a:lnSpc>
              <a:buNone/>
            </a:pPr>
            <a:r>
              <a:rPr lang="en-US" dirty="0" smtClean="0"/>
              <a:t>(</a:t>
            </a:r>
            <a:r>
              <a:rPr lang="en-US" i="1" dirty="0" smtClean="0"/>
              <a:t>b) Ask who will be affected by each action and what benefits or harms will be derived from </a:t>
            </a:r>
            <a:r>
              <a:rPr lang="en-US" dirty="0" smtClean="0"/>
              <a:t>each.</a:t>
            </a:r>
          </a:p>
          <a:p>
            <a:pPr>
              <a:lnSpc>
                <a:spcPct val="120000"/>
              </a:lnSpc>
              <a:buNone/>
            </a:pPr>
            <a:r>
              <a:rPr lang="en-US" dirty="0" smtClean="0"/>
              <a:t>(</a:t>
            </a:r>
            <a:r>
              <a:rPr lang="en-US" i="1" dirty="0" smtClean="0"/>
              <a:t>c) Choose the action that will produce the greatest benefits and the least harm. The ethical </a:t>
            </a:r>
            <a:r>
              <a:rPr lang="en-US" dirty="0" smtClean="0"/>
              <a:t>action is the one that provides the greatest good for the greatest number.</a:t>
            </a:r>
          </a:p>
          <a:p>
            <a:pPr>
              <a:lnSpc>
                <a:spcPct val="120000"/>
              </a:lnSpc>
              <a:buNone/>
            </a:pPr>
            <a:r>
              <a:rPr lang="en-US" dirty="0" smtClean="0"/>
              <a:t>The ACT UTILITARIAN theory proposed by </a:t>
            </a:r>
            <a:r>
              <a:rPr lang="en-US" b="1" dirty="0" smtClean="0"/>
              <a:t>J.S. Mill (1806-73) focuses on actions, rather than </a:t>
            </a:r>
            <a:r>
              <a:rPr lang="en-US" dirty="0" smtClean="0"/>
              <a:t>on general rules.</a:t>
            </a:r>
          </a:p>
          <a:p>
            <a:pPr>
              <a:lnSpc>
                <a:spcPct val="120000"/>
              </a:lnSpc>
              <a:buNone/>
            </a:pPr>
            <a:r>
              <a:rPr lang="en-US" dirty="0" smtClean="0"/>
              <a:t>The RULE UTILITARIAN theory, developed by </a:t>
            </a:r>
            <a:r>
              <a:rPr lang="en-US" b="1" dirty="0" smtClean="0"/>
              <a:t>Richard Brandt (1910-97), stressed on the </a:t>
            </a:r>
            <a:r>
              <a:rPr lang="en-US" dirty="0" smtClean="0"/>
              <a:t>rules, such as ‘do not steal’, ‘do no harm others’, ‘do not bribe’, as of primary importance.</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6781800" cy="685800"/>
          </a:xfrm>
        </p:spPr>
        <p:txBody>
          <a:bodyPr>
            <a:normAutofit/>
          </a:bodyPr>
          <a:lstStyle/>
          <a:p>
            <a:r>
              <a:rPr lang="en-US" sz="3200" b="1" i="1" u="sng" dirty="0" smtClean="0">
                <a:solidFill>
                  <a:srgbClr val="FF0000"/>
                </a:solidFill>
              </a:rPr>
              <a:t>Duty Ethics</a:t>
            </a:r>
            <a:endParaRPr lang="en-US" sz="3200" u="sng" dirty="0">
              <a:solidFill>
                <a:srgbClr val="FF0000"/>
              </a:solidFill>
            </a:endParaRPr>
          </a:p>
        </p:txBody>
      </p:sp>
      <p:sp>
        <p:nvSpPr>
          <p:cNvPr id="3" name="Content Placeholder 2"/>
          <p:cNvSpPr>
            <a:spLocks noGrp="1"/>
          </p:cNvSpPr>
          <p:nvPr>
            <p:ph idx="1"/>
          </p:nvPr>
        </p:nvSpPr>
        <p:spPr>
          <a:xfrm>
            <a:off x="685800" y="762000"/>
            <a:ext cx="7772400" cy="4419600"/>
          </a:xfrm>
        </p:spPr>
        <p:txBody>
          <a:bodyPr>
            <a:normAutofit/>
          </a:bodyPr>
          <a:lstStyle/>
          <a:p>
            <a:endParaRPr lang="en-US" sz="2000" dirty="0" smtClean="0"/>
          </a:p>
          <a:p>
            <a:pPr>
              <a:buNone/>
            </a:pPr>
            <a:r>
              <a:rPr lang="en-US" sz="2000" dirty="0" smtClean="0"/>
              <a:t>A. The duty ethics theory, proposed by </a:t>
            </a:r>
            <a:r>
              <a:rPr lang="en-US" sz="2000" b="1" dirty="0" smtClean="0"/>
              <a:t>Immanuel Kant (1724-1804) states, that actions are </a:t>
            </a:r>
            <a:r>
              <a:rPr lang="en-US" sz="2000" dirty="0" smtClean="0"/>
              <a:t>consequences of performance of one’s duties such as</a:t>
            </a:r>
            <a:r>
              <a:rPr lang="en-US" sz="2000" dirty="0" smtClean="0">
                <a:solidFill>
                  <a:srgbClr val="00B0F0"/>
                </a:solidFill>
              </a:rPr>
              <a:t>, ‘being honest’, ‘not cause suffering of others’, ‘being fair to others including the meek and week’, ‘being grateful’, ‘keeping promises’ etc.</a:t>
            </a:r>
          </a:p>
          <a:p>
            <a:pPr>
              <a:buNone/>
            </a:pPr>
            <a:r>
              <a:rPr lang="en-US" sz="2000" dirty="0" smtClean="0"/>
              <a:t>B. On the other hand, the DUTY ethics theory, as enunciated by </a:t>
            </a:r>
            <a:r>
              <a:rPr lang="en-US" sz="2000" b="1" dirty="0" smtClean="0"/>
              <a:t>John </a:t>
            </a:r>
            <a:r>
              <a:rPr lang="en-US" sz="2000" b="1" dirty="0" err="1" smtClean="0"/>
              <a:t>Rawl</a:t>
            </a:r>
            <a:r>
              <a:rPr lang="en-US" sz="2000" b="1" dirty="0" smtClean="0"/>
              <a:t>, gave importance </a:t>
            </a:r>
            <a:r>
              <a:rPr lang="en-US" sz="2000" dirty="0" smtClean="0"/>
              <a:t>to the actions that would be voluntarily agreed upon by all persons concerned, </a:t>
            </a:r>
            <a:r>
              <a:rPr lang="en-US" sz="2000" dirty="0" smtClean="0">
                <a:solidFill>
                  <a:srgbClr val="00B0F0"/>
                </a:solidFill>
              </a:rPr>
              <a:t>assuming impartiality</a:t>
            </a:r>
            <a:r>
              <a:rPr lang="en-US" sz="2000" dirty="0" smtClean="0"/>
              <a:t>.</a:t>
            </a:r>
          </a:p>
          <a:p>
            <a:r>
              <a:rPr lang="en-US" sz="2000" b="1" dirty="0" smtClean="0"/>
              <a:t>C.W.D. Ross, the British philosopher introduced the term </a:t>
            </a:r>
            <a:r>
              <a:rPr lang="en-US" sz="2000" b="1" i="1" dirty="0" smtClean="0"/>
              <a:t>prima facie duties, which means duties </a:t>
            </a:r>
            <a:r>
              <a:rPr lang="en-US" sz="2000" dirty="0" smtClean="0"/>
              <a:t>might have justified exceptions.</a:t>
            </a:r>
          </a:p>
          <a:p>
            <a:r>
              <a:rPr lang="en-US" sz="2000" dirty="0" smtClean="0"/>
              <a:t>He has listed various aspects of Duty Ethics that reflect our moral convictions shown on next..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srcRect/>
          <a:stretch>
            <a:fillRect/>
          </a:stretch>
        </p:blipFill>
        <p:spPr bwMode="auto">
          <a:xfrm>
            <a:off x="457200" y="762000"/>
            <a:ext cx="8229600" cy="5334000"/>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96200" cy="639762"/>
          </a:xfrm>
        </p:spPr>
        <p:txBody>
          <a:bodyPr>
            <a:normAutofit/>
          </a:bodyPr>
          <a:lstStyle/>
          <a:p>
            <a:r>
              <a:rPr lang="en-US" sz="3200" b="1" u="sng" dirty="0" smtClean="0">
                <a:solidFill>
                  <a:srgbClr val="FF0000"/>
                </a:solidFill>
              </a:rPr>
              <a:t>Rights Theory</a:t>
            </a:r>
            <a:endParaRPr lang="en-US" sz="3200" u="sng" dirty="0">
              <a:solidFill>
                <a:srgbClr val="FF0000"/>
              </a:solidFill>
            </a:endParaRPr>
          </a:p>
        </p:txBody>
      </p:sp>
      <p:sp>
        <p:nvSpPr>
          <p:cNvPr id="3" name="Content Placeholder 2"/>
          <p:cNvSpPr>
            <a:spLocks noGrp="1"/>
          </p:cNvSpPr>
          <p:nvPr>
            <p:ph idx="1"/>
          </p:nvPr>
        </p:nvSpPr>
        <p:spPr>
          <a:xfrm>
            <a:off x="228600" y="990600"/>
            <a:ext cx="8763000" cy="5562600"/>
          </a:xfrm>
        </p:spPr>
        <p:txBody>
          <a:bodyPr>
            <a:normAutofit fontScale="62500" lnSpcReduction="20000"/>
          </a:bodyPr>
          <a:lstStyle/>
          <a:p>
            <a:r>
              <a:rPr lang="en-US" dirty="0" smtClean="0"/>
              <a:t>Rights are entitlement to act or to have another individual act in a certain way. </a:t>
            </a:r>
          </a:p>
          <a:p>
            <a:r>
              <a:rPr lang="en-US" dirty="0" smtClean="0"/>
              <a:t>Minimally, rights serve as a protective barrier, shielding individuals from unjustified infringement of their moral agency by others.</a:t>
            </a:r>
          </a:p>
          <a:p>
            <a:r>
              <a:rPr lang="en-US" dirty="0" smtClean="0"/>
              <a:t>For every right, we have a corresponding duty of noninterference.</a:t>
            </a:r>
          </a:p>
          <a:p>
            <a:pPr>
              <a:buNone/>
            </a:pPr>
            <a:r>
              <a:rPr lang="en-US" dirty="0" smtClean="0">
                <a:solidFill>
                  <a:srgbClr val="FF0000"/>
                </a:solidFill>
              </a:rPr>
              <a:t>A</a:t>
            </a:r>
            <a:r>
              <a:rPr lang="en-US" dirty="0" smtClean="0"/>
              <a:t>. The RIGHTS approach to ethics has its roots in the 18th century philosopher Immanuel Kant, who focused on </a:t>
            </a:r>
            <a:r>
              <a:rPr lang="en-US" dirty="0" smtClean="0">
                <a:solidFill>
                  <a:srgbClr val="00B0F0"/>
                </a:solidFill>
              </a:rPr>
              <a:t>the individual’s right to choose for oneself.</a:t>
            </a:r>
          </a:p>
          <a:p>
            <a:pPr>
              <a:buNone/>
            </a:pPr>
            <a:r>
              <a:rPr lang="en-US" dirty="0" smtClean="0"/>
              <a:t>	Other rights he advocated are:</a:t>
            </a:r>
          </a:p>
          <a:p>
            <a:pPr>
              <a:buNone/>
            </a:pPr>
            <a:r>
              <a:rPr lang="en-US" dirty="0" smtClean="0"/>
              <a:t> </a:t>
            </a:r>
            <a:r>
              <a:rPr lang="en-US" u="sng" dirty="0" smtClean="0">
                <a:solidFill>
                  <a:srgbClr val="FF0000"/>
                </a:solidFill>
              </a:rPr>
              <a:t>1. </a:t>
            </a:r>
            <a:r>
              <a:rPr lang="en-US" i="1" u="sng" dirty="0" smtClean="0">
                <a:solidFill>
                  <a:srgbClr val="FF0000"/>
                </a:solidFill>
              </a:rPr>
              <a:t>The right to access the truth:</a:t>
            </a:r>
            <a:r>
              <a:rPr lang="en-US" i="1" dirty="0" smtClean="0"/>
              <a:t> We have a right to be told the truth and to be informed </a:t>
            </a:r>
            <a:r>
              <a:rPr lang="en-US" dirty="0" smtClean="0"/>
              <a:t>about matters that significantly affect our choices.</a:t>
            </a:r>
          </a:p>
          <a:p>
            <a:pPr>
              <a:buNone/>
            </a:pPr>
            <a:endParaRPr lang="en-US" dirty="0" smtClean="0"/>
          </a:p>
          <a:p>
            <a:pPr>
              <a:buNone/>
            </a:pPr>
            <a:r>
              <a:rPr lang="en-US" dirty="0" smtClean="0"/>
              <a:t> </a:t>
            </a:r>
            <a:r>
              <a:rPr lang="en-US" u="sng" dirty="0" smtClean="0">
                <a:solidFill>
                  <a:srgbClr val="FF0000"/>
                </a:solidFill>
              </a:rPr>
              <a:t>2. </a:t>
            </a:r>
            <a:r>
              <a:rPr lang="en-US" i="1" u="sng" dirty="0" smtClean="0">
                <a:solidFill>
                  <a:srgbClr val="FF0000"/>
                </a:solidFill>
              </a:rPr>
              <a:t>The right of privacy: </a:t>
            </a:r>
            <a:r>
              <a:rPr lang="en-US" i="1" dirty="0" smtClean="0"/>
              <a:t>We have the right to do, believe, and say whatever we choose in </a:t>
            </a:r>
            <a:r>
              <a:rPr lang="en-US" dirty="0" smtClean="0"/>
              <a:t>our personal lives so long as we do not violate the rights of others.</a:t>
            </a:r>
          </a:p>
          <a:p>
            <a:pPr>
              <a:buNone/>
            </a:pPr>
            <a:endParaRPr lang="en-US" dirty="0" smtClean="0"/>
          </a:p>
          <a:p>
            <a:pPr>
              <a:buNone/>
            </a:pPr>
            <a:r>
              <a:rPr lang="en-US" dirty="0" smtClean="0"/>
              <a:t> </a:t>
            </a:r>
            <a:r>
              <a:rPr lang="en-US" u="sng" dirty="0" smtClean="0">
                <a:solidFill>
                  <a:srgbClr val="FF0000"/>
                </a:solidFill>
              </a:rPr>
              <a:t>3. </a:t>
            </a:r>
            <a:r>
              <a:rPr lang="en-US" i="1" u="sng" dirty="0" smtClean="0">
                <a:solidFill>
                  <a:srgbClr val="FF0000"/>
                </a:solidFill>
              </a:rPr>
              <a:t>The right not to be injured: </a:t>
            </a:r>
            <a:r>
              <a:rPr lang="en-US" i="1" dirty="0" smtClean="0"/>
              <a:t>We have the right not to be harmed or injured unless we </a:t>
            </a:r>
            <a:r>
              <a:rPr lang="en-US" dirty="0" smtClean="0"/>
              <a:t>freely and knowingly do something to deserve punishment or we freely and knowingly choose to risk such injuries.</a:t>
            </a:r>
          </a:p>
          <a:p>
            <a:pPr>
              <a:buNone/>
            </a:pPr>
            <a:endParaRPr lang="en-US" dirty="0" smtClean="0"/>
          </a:p>
          <a:p>
            <a:pPr>
              <a:buNone/>
            </a:pPr>
            <a:r>
              <a:rPr lang="en-US" dirty="0" smtClean="0"/>
              <a:t> </a:t>
            </a:r>
            <a:r>
              <a:rPr lang="en-US" u="sng" dirty="0" smtClean="0">
                <a:solidFill>
                  <a:srgbClr val="FF0000"/>
                </a:solidFill>
              </a:rPr>
              <a:t>4. </a:t>
            </a:r>
            <a:r>
              <a:rPr lang="en-US" i="1" u="sng" dirty="0" smtClean="0">
                <a:solidFill>
                  <a:srgbClr val="FF0000"/>
                </a:solidFill>
              </a:rPr>
              <a:t>The right to what is agreed: </a:t>
            </a:r>
            <a:r>
              <a:rPr lang="en-US" i="1" dirty="0" smtClean="0"/>
              <a:t>We have a right to what has been promised by those with </a:t>
            </a:r>
            <a:r>
              <a:rPr lang="en-US" dirty="0" smtClean="0"/>
              <a:t>whom we have freely entered into a contract or agreement.</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b="1" u="sng" dirty="0" smtClean="0">
                <a:solidFill>
                  <a:srgbClr val="FF0000"/>
                </a:solidFill>
              </a:rPr>
              <a:t>Rights Theory</a:t>
            </a:r>
            <a:endParaRPr lang="en-US" sz="3200" u="sng" dirty="0"/>
          </a:p>
        </p:txBody>
      </p:sp>
      <p:sp>
        <p:nvSpPr>
          <p:cNvPr id="3" name="Content Placeholder 2"/>
          <p:cNvSpPr>
            <a:spLocks noGrp="1"/>
          </p:cNvSpPr>
          <p:nvPr>
            <p:ph idx="1"/>
          </p:nvPr>
        </p:nvSpPr>
        <p:spPr>
          <a:xfrm>
            <a:off x="457200" y="914400"/>
            <a:ext cx="8229600" cy="5211763"/>
          </a:xfrm>
        </p:spPr>
        <p:txBody>
          <a:bodyPr>
            <a:normAutofit fontScale="85000" lnSpcReduction="20000"/>
          </a:bodyPr>
          <a:lstStyle/>
          <a:p>
            <a:pPr>
              <a:buNone/>
            </a:pPr>
            <a:endParaRPr lang="en-US" dirty="0" smtClean="0">
              <a:solidFill>
                <a:srgbClr val="FF0000"/>
              </a:solidFill>
            </a:endParaRPr>
          </a:p>
          <a:p>
            <a:pPr>
              <a:buNone/>
            </a:pPr>
            <a:r>
              <a:rPr lang="en-US" dirty="0" smtClean="0">
                <a:solidFill>
                  <a:srgbClr val="FF0000"/>
                </a:solidFill>
              </a:rPr>
              <a:t>B</a:t>
            </a:r>
            <a:r>
              <a:rPr lang="en-US" dirty="0" smtClean="0"/>
              <a:t>. In deciding whether </a:t>
            </a:r>
            <a:r>
              <a:rPr lang="en-US" dirty="0" smtClean="0">
                <a:solidFill>
                  <a:srgbClr val="00B0F0"/>
                </a:solidFill>
              </a:rPr>
              <a:t>an action is moral or immoral</a:t>
            </a:r>
            <a:r>
              <a:rPr lang="en-US" dirty="0" smtClean="0"/>
              <a:t>, we must ask, does the </a:t>
            </a:r>
            <a:r>
              <a:rPr lang="en-US" dirty="0" smtClean="0">
                <a:solidFill>
                  <a:srgbClr val="00B0F0"/>
                </a:solidFill>
              </a:rPr>
              <a:t>action respect the moral rights of everyone?</a:t>
            </a:r>
          </a:p>
          <a:p>
            <a:pPr>
              <a:buNone/>
            </a:pPr>
            <a:r>
              <a:rPr lang="en-US" dirty="0" smtClean="0">
                <a:solidFill>
                  <a:srgbClr val="FF0000"/>
                </a:solidFill>
              </a:rPr>
              <a:t>C</a:t>
            </a:r>
            <a:r>
              <a:rPr lang="en-US" dirty="0" smtClean="0"/>
              <a:t>. As per </a:t>
            </a:r>
            <a:r>
              <a:rPr lang="en-US" b="1" dirty="0" smtClean="0"/>
              <a:t>A.I. Melden’s theory based on rights, nature mandates that we should not harm </a:t>
            </a:r>
            <a:r>
              <a:rPr lang="en-US" dirty="0" smtClean="0"/>
              <a:t>others’ life, health, liberty or property. </a:t>
            </a:r>
            <a:r>
              <a:rPr lang="en-US" dirty="0" err="1" smtClean="0"/>
              <a:t>Melden</a:t>
            </a:r>
            <a:r>
              <a:rPr lang="en-US" dirty="0" smtClean="0"/>
              <a:t> allowed welfare rights also for living a decent human life.</a:t>
            </a:r>
          </a:p>
          <a:p>
            <a:pPr>
              <a:buNone/>
            </a:pPr>
            <a:r>
              <a:rPr lang="en-US" dirty="0" smtClean="0">
                <a:solidFill>
                  <a:srgbClr val="FF0000"/>
                </a:solidFill>
              </a:rPr>
              <a:t>D</a:t>
            </a:r>
            <a:r>
              <a:rPr lang="en-US" dirty="0" smtClean="0"/>
              <a:t>. </a:t>
            </a:r>
            <a:r>
              <a:rPr lang="en-US" i="1" dirty="0" smtClean="0"/>
              <a:t>Human rights: Human rights are explained in two forms, namely liberty rights and welfare </a:t>
            </a:r>
            <a:r>
              <a:rPr lang="en-US" dirty="0" smtClean="0"/>
              <a:t>rights.</a:t>
            </a:r>
          </a:p>
          <a:p>
            <a:pPr>
              <a:buNone/>
            </a:pPr>
            <a:r>
              <a:rPr lang="en-US" dirty="0" smtClean="0">
                <a:solidFill>
                  <a:srgbClr val="FF0000"/>
                </a:solidFill>
              </a:rPr>
              <a:t>E</a:t>
            </a:r>
            <a:r>
              <a:rPr lang="en-US" dirty="0" smtClean="0"/>
              <a:t>. </a:t>
            </a:r>
            <a:r>
              <a:rPr lang="en-US" i="1" dirty="0" smtClean="0"/>
              <a:t>Economic rights: In the free-market economy, the very purpose of the existence of the </a:t>
            </a:r>
            <a:r>
              <a:rPr lang="en-US" dirty="0" smtClean="0"/>
              <a:t>manufacturer, the sellers and the service providers is to serve the consumer.</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315200" cy="457200"/>
          </a:xfrm>
        </p:spPr>
        <p:txBody>
          <a:bodyPr>
            <a:normAutofit fontScale="90000"/>
          </a:bodyPr>
          <a:lstStyle/>
          <a:p>
            <a:r>
              <a:rPr lang="en-US" sz="3200" b="1" i="1" u="sng" dirty="0" smtClean="0">
                <a:solidFill>
                  <a:srgbClr val="FF0000"/>
                </a:solidFill>
              </a:rPr>
              <a:t>The Virtue Theory</a:t>
            </a:r>
            <a:endParaRPr lang="en-US" sz="3200" u="sng" dirty="0">
              <a:solidFill>
                <a:srgbClr val="FF0000"/>
              </a:solidFill>
            </a:endParaRPr>
          </a:p>
        </p:txBody>
      </p:sp>
      <p:sp>
        <p:nvSpPr>
          <p:cNvPr id="3" name="Content Placeholder 2"/>
          <p:cNvSpPr>
            <a:spLocks noGrp="1"/>
          </p:cNvSpPr>
          <p:nvPr>
            <p:ph idx="1"/>
          </p:nvPr>
        </p:nvSpPr>
        <p:spPr>
          <a:xfrm>
            <a:off x="533400" y="685801"/>
            <a:ext cx="8229600" cy="2057400"/>
          </a:xfrm>
        </p:spPr>
        <p:txBody>
          <a:bodyPr>
            <a:normAutofit lnSpcReduction="10000"/>
          </a:bodyPr>
          <a:lstStyle/>
          <a:p>
            <a:r>
              <a:rPr lang="en-US" sz="2100" dirty="0" smtClean="0"/>
              <a:t>This emphasizes on the </a:t>
            </a:r>
            <a:r>
              <a:rPr lang="en-US" sz="2100" dirty="0" smtClean="0">
                <a:solidFill>
                  <a:srgbClr val="00B0F0"/>
                </a:solidFill>
              </a:rPr>
              <a:t>character rather than the rights or duties. </a:t>
            </a:r>
            <a:r>
              <a:rPr lang="en-US" sz="2100" dirty="0" smtClean="0"/>
              <a:t>The character is the pattern of virtues (morally-desirable features). </a:t>
            </a:r>
          </a:p>
          <a:p>
            <a:r>
              <a:rPr lang="en-US" sz="2100" dirty="0" smtClean="0"/>
              <a:t>The theory advocated by Aristotle, stressed on the tendency to act at </a:t>
            </a:r>
            <a:r>
              <a:rPr lang="en-US" sz="2100" dirty="0" smtClean="0">
                <a:solidFill>
                  <a:srgbClr val="00B0F0"/>
                </a:solidFill>
              </a:rPr>
              <a:t>proper balance between extremes of conduct, emotion, desire, attitudes </a:t>
            </a:r>
            <a:r>
              <a:rPr lang="en-US" sz="2100" dirty="0" smtClean="0"/>
              <a:t>to find the golden mean between the extremes of ‘excess’ or ‘deficiency’. The examples shown below illustrate the theory:</a:t>
            </a:r>
            <a:endParaRPr lang="en-US" sz="2100" dirty="0"/>
          </a:p>
        </p:txBody>
      </p:sp>
      <p:pic>
        <p:nvPicPr>
          <p:cNvPr id="1026" name="Picture 2"/>
          <p:cNvPicPr>
            <a:picLocks noChangeAspect="1" noChangeArrowheads="1"/>
          </p:cNvPicPr>
          <p:nvPr/>
        </p:nvPicPr>
        <p:blipFill>
          <a:blip r:embed="rId2"/>
          <a:srcRect/>
          <a:stretch>
            <a:fillRect/>
          </a:stretch>
        </p:blipFill>
        <p:spPr bwMode="auto">
          <a:xfrm>
            <a:off x="304801" y="2667000"/>
            <a:ext cx="8534400" cy="39624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6781800" cy="792162"/>
          </a:xfrm>
        </p:spPr>
        <p:txBody>
          <a:bodyPr>
            <a:normAutofit/>
          </a:bodyPr>
          <a:lstStyle/>
          <a:p>
            <a:r>
              <a:rPr lang="en-US" sz="3200" b="1" u="sng" dirty="0" smtClean="0">
                <a:solidFill>
                  <a:srgbClr val="FF0000"/>
                </a:solidFill>
              </a:rPr>
              <a:t>VARIETY OF MORAL ISSUES</a:t>
            </a:r>
            <a:endParaRPr lang="en-US" sz="3200" u="sng" dirty="0">
              <a:solidFill>
                <a:srgbClr val="FF0000"/>
              </a:solidFill>
            </a:endParaRPr>
          </a:p>
        </p:txBody>
      </p:sp>
      <p:sp>
        <p:nvSpPr>
          <p:cNvPr id="3" name="Content Placeholder 2"/>
          <p:cNvSpPr>
            <a:spLocks noGrp="1"/>
          </p:cNvSpPr>
          <p:nvPr>
            <p:ph idx="1"/>
          </p:nvPr>
        </p:nvSpPr>
        <p:spPr>
          <a:xfrm>
            <a:off x="457200" y="990600"/>
            <a:ext cx="8229600" cy="5410200"/>
          </a:xfrm>
        </p:spPr>
        <p:txBody>
          <a:bodyPr>
            <a:normAutofit fontScale="92500"/>
          </a:bodyPr>
          <a:lstStyle/>
          <a:p>
            <a:pPr>
              <a:lnSpc>
                <a:spcPct val="150000"/>
              </a:lnSpc>
            </a:pPr>
            <a:r>
              <a:rPr lang="en-US" sz="2200" dirty="0" smtClean="0"/>
              <a:t>It would be relevant to know why and how do moral issues (problems) arise in a profession or why do people behave unethically? </a:t>
            </a:r>
          </a:p>
          <a:p>
            <a:pPr>
              <a:lnSpc>
                <a:spcPct val="150000"/>
              </a:lnSpc>
            </a:pPr>
            <a:r>
              <a:rPr lang="en-US" sz="2200" dirty="0" smtClean="0"/>
              <a:t>The reasons for people including the employer and employees, behaving unethically may be classified into three categories:</a:t>
            </a:r>
          </a:p>
          <a:p>
            <a:pPr marL="457200" indent="-457200">
              <a:lnSpc>
                <a:spcPct val="150000"/>
              </a:lnSpc>
              <a:buAutoNum type="arabicPeriod"/>
            </a:pPr>
            <a:r>
              <a:rPr lang="en-US" sz="2200" b="1" dirty="0" smtClean="0">
                <a:solidFill>
                  <a:srgbClr val="FF0000"/>
                </a:solidFill>
              </a:rPr>
              <a:t>Resource Crunch:</a:t>
            </a:r>
            <a:r>
              <a:rPr lang="en-US" sz="2200" dirty="0" smtClean="0">
                <a:solidFill>
                  <a:srgbClr val="FF0000"/>
                </a:solidFill>
              </a:rPr>
              <a:t>  </a:t>
            </a:r>
          </a:p>
          <a:p>
            <a:pPr marL="457200" indent="-457200">
              <a:lnSpc>
                <a:spcPct val="150000"/>
              </a:lnSpc>
              <a:buNone/>
            </a:pPr>
            <a:r>
              <a:rPr lang="en-US" sz="2200" dirty="0" smtClean="0"/>
              <a:t>	Due to pressure, through time limits, availability of money or budgetary constraints, and technology decay or obsolescence. </a:t>
            </a:r>
          </a:p>
          <a:p>
            <a:pPr>
              <a:lnSpc>
                <a:spcPct val="150000"/>
              </a:lnSpc>
            </a:pPr>
            <a:r>
              <a:rPr lang="en-US" sz="2200" dirty="0" smtClean="0"/>
              <a:t>Pressure from the government to complete the project in time (e.g., before the elections), reduction in the budget because of sudden war or natural calamity (e.g., Tsunami).</a:t>
            </a:r>
            <a:endParaRPr lang="en-US" sz="22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sz="3200" b="1" u="sng" dirty="0" smtClean="0">
                <a:solidFill>
                  <a:srgbClr val="FF0000"/>
                </a:solidFill>
              </a:rPr>
              <a:t>SELF-CONTROL</a:t>
            </a:r>
            <a:endParaRPr lang="en-US" sz="3200" u="sng" dirty="0">
              <a:solidFill>
                <a:srgbClr val="FF0000"/>
              </a:solidFill>
            </a:endParaRPr>
          </a:p>
        </p:txBody>
      </p:sp>
      <p:sp>
        <p:nvSpPr>
          <p:cNvPr id="3" name="Content Placeholder 2"/>
          <p:cNvSpPr>
            <a:spLocks noGrp="1"/>
          </p:cNvSpPr>
          <p:nvPr>
            <p:ph idx="1"/>
          </p:nvPr>
        </p:nvSpPr>
        <p:spPr>
          <a:xfrm>
            <a:off x="152400" y="914400"/>
            <a:ext cx="8839200" cy="5791200"/>
          </a:xfrm>
        </p:spPr>
        <p:txBody>
          <a:bodyPr>
            <a:normAutofit/>
          </a:bodyPr>
          <a:lstStyle/>
          <a:p>
            <a:endParaRPr lang="en-US" sz="2400" dirty="0" smtClean="0"/>
          </a:p>
          <a:p>
            <a:r>
              <a:rPr lang="en-US" dirty="0" smtClean="0"/>
              <a:t>It is a virtue of </a:t>
            </a:r>
            <a:r>
              <a:rPr lang="en-US" dirty="0" smtClean="0">
                <a:solidFill>
                  <a:srgbClr val="00B0F0"/>
                </a:solidFill>
              </a:rPr>
              <a:t>maintaining personal discipline. </a:t>
            </a:r>
          </a:p>
          <a:p>
            <a:r>
              <a:rPr lang="en-US" dirty="0" smtClean="0"/>
              <a:t>It means a strong will and </a:t>
            </a:r>
            <a:r>
              <a:rPr lang="en-US" dirty="0" smtClean="0">
                <a:solidFill>
                  <a:srgbClr val="00B0F0"/>
                </a:solidFill>
              </a:rPr>
              <a:t>motivation and avoidance of fear, hatred, lack of efforts, temptation, self-deception, and emotional response.</a:t>
            </a:r>
            <a:r>
              <a:rPr lang="en-US" dirty="0" smtClean="0"/>
              <a:t> </a:t>
            </a:r>
          </a:p>
          <a:p>
            <a:r>
              <a:rPr lang="en-US" dirty="0" smtClean="0"/>
              <a:t>It encompasses </a:t>
            </a:r>
            <a:r>
              <a:rPr lang="en-US" dirty="0" smtClean="0">
                <a:solidFill>
                  <a:srgbClr val="00B0F0"/>
                </a:solidFill>
              </a:rPr>
              <a:t>courage and good judgment </a:t>
            </a:r>
            <a:r>
              <a:rPr lang="en-US" dirty="0" smtClean="0"/>
              <a:t>also. </a:t>
            </a:r>
          </a:p>
          <a:p>
            <a:r>
              <a:rPr lang="en-US" dirty="0" smtClean="0"/>
              <a:t>Self-respect promotes self-control.</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a:bodyPr>
          <a:lstStyle/>
          <a:p>
            <a:r>
              <a:rPr lang="en-US" sz="3200" b="1" u="sng" dirty="0" smtClean="0">
                <a:solidFill>
                  <a:srgbClr val="FF0000"/>
                </a:solidFill>
              </a:rPr>
              <a:t>SELF-INTEREST</a:t>
            </a:r>
            <a:endParaRPr lang="en-US" sz="3200" u="sng" dirty="0">
              <a:solidFill>
                <a:srgbClr val="FF0000"/>
              </a:solidFill>
            </a:endParaRPr>
          </a:p>
        </p:txBody>
      </p:sp>
      <p:sp>
        <p:nvSpPr>
          <p:cNvPr id="3" name="Content Placeholder 2"/>
          <p:cNvSpPr>
            <a:spLocks noGrp="1"/>
          </p:cNvSpPr>
          <p:nvPr>
            <p:ph idx="1"/>
          </p:nvPr>
        </p:nvSpPr>
        <p:spPr>
          <a:xfrm>
            <a:off x="228600" y="762000"/>
            <a:ext cx="8763000" cy="5943600"/>
          </a:xfrm>
        </p:spPr>
        <p:txBody>
          <a:bodyPr>
            <a:normAutofit fontScale="92500" lnSpcReduction="20000"/>
          </a:bodyPr>
          <a:lstStyle/>
          <a:p>
            <a:r>
              <a:rPr lang="en-US" dirty="0" smtClean="0"/>
              <a:t>Self-interest is being good and acceptable to oneself. It is pursuing what </a:t>
            </a:r>
            <a:r>
              <a:rPr lang="en-US" dirty="0" smtClean="0">
                <a:solidFill>
                  <a:srgbClr val="00B0F0"/>
                </a:solidFill>
              </a:rPr>
              <a:t>is good for oneself</a:t>
            </a:r>
            <a:r>
              <a:rPr lang="en-US" dirty="0" smtClean="0"/>
              <a:t>. It is very ethical to possess self-interest. </a:t>
            </a:r>
          </a:p>
          <a:p>
            <a:r>
              <a:rPr lang="en-US" dirty="0" smtClean="0"/>
              <a:t>As per utilitarian theory, this interest should provide for the respect of others also.</a:t>
            </a:r>
          </a:p>
          <a:p>
            <a:r>
              <a:rPr lang="en-US" dirty="0" smtClean="0"/>
              <a:t>In Ethical Egoism, the self is conceived in a highly individualistic manner. </a:t>
            </a:r>
          </a:p>
          <a:p>
            <a:r>
              <a:rPr lang="en-US" dirty="0" smtClean="0"/>
              <a:t>It says that every one of us should always and only </a:t>
            </a:r>
            <a:r>
              <a:rPr lang="en-US" dirty="0" smtClean="0">
                <a:solidFill>
                  <a:srgbClr val="00B0F0"/>
                </a:solidFill>
              </a:rPr>
              <a:t>promote one’s own interest</a:t>
            </a:r>
            <a:r>
              <a:rPr lang="en-US" dirty="0" smtClean="0"/>
              <a:t>. </a:t>
            </a:r>
          </a:p>
          <a:p>
            <a:r>
              <a:rPr lang="en-US" dirty="0" smtClean="0"/>
              <a:t>The </a:t>
            </a:r>
            <a:r>
              <a:rPr lang="en-US" dirty="0" smtClean="0">
                <a:solidFill>
                  <a:srgbClr val="00B0F0"/>
                </a:solidFill>
              </a:rPr>
              <a:t>ethical egoists </a:t>
            </a:r>
            <a:r>
              <a:rPr lang="en-US" dirty="0" smtClean="0"/>
              <a:t>do not accept the well being of the </a:t>
            </a:r>
            <a:r>
              <a:rPr lang="en-US" dirty="0" smtClean="0">
                <a:solidFill>
                  <a:srgbClr val="00B0F0"/>
                </a:solidFill>
              </a:rPr>
              <a:t>community or caring for others</a:t>
            </a:r>
            <a:r>
              <a:rPr lang="en-US" dirty="0" smtClean="0"/>
              <a:t>. </a:t>
            </a:r>
          </a:p>
          <a:p>
            <a:r>
              <a:rPr lang="en-US" dirty="0" smtClean="0"/>
              <a:t>However this self interest should not degenerate into egoism or selfishness, i.e., maximizing only own good in the pursuit of self-interest.</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48600" cy="563562"/>
          </a:xfrm>
        </p:spPr>
        <p:txBody>
          <a:bodyPr>
            <a:normAutofit fontScale="90000"/>
          </a:bodyPr>
          <a:lstStyle/>
          <a:p>
            <a:r>
              <a:rPr lang="en-US" sz="3200" b="1" u="sng" dirty="0" smtClean="0">
                <a:solidFill>
                  <a:srgbClr val="FF0000"/>
                </a:solidFill>
              </a:rPr>
              <a:t>CUSTOMS</a:t>
            </a:r>
            <a:endParaRPr lang="en-US" sz="3200" u="sng" dirty="0">
              <a:solidFill>
                <a:srgbClr val="FF0000"/>
              </a:solidFill>
            </a:endParaRPr>
          </a:p>
        </p:txBody>
      </p:sp>
      <p:sp>
        <p:nvSpPr>
          <p:cNvPr id="3" name="Content Placeholder 2"/>
          <p:cNvSpPr>
            <a:spLocks noGrp="1"/>
          </p:cNvSpPr>
          <p:nvPr>
            <p:ph idx="1"/>
          </p:nvPr>
        </p:nvSpPr>
        <p:spPr>
          <a:xfrm>
            <a:off x="457200" y="914400"/>
            <a:ext cx="8229600" cy="5410200"/>
          </a:xfrm>
        </p:spPr>
        <p:txBody>
          <a:bodyPr>
            <a:noAutofit/>
          </a:bodyPr>
          <a:lstStyle/>
          <a:p>
            <a:r>
              <a:rPr lang="en-US" sz="2400" u="sng" dirty="0" smtClean="0">
                <a:solidFill>
                  <a:srgbClr val="FF0000"/>
                </a:solidFill>
              </a:rPr>
              <a:t>Ethical Pluralism: </a:t>
            </a:r>
            <a:r>
              <a:rPr lang="en-US" sz="2400" dirty="0" smtClean="0"/>
              <a:t>Various cultures in our pluralistic society lead to </a:t>
            </a:r>
            <a:r>
              <a:rPr lang="en-US" sz="2400" dirty="0" smtClean="0">
                <a:solidFill>
                  <a:srgbClr val="00B0F0"/>
                </a:solidFill>
              </a:rPr>
              <a:t>tolerance for various customs, beliefs, and outlooks</a:t>
            </a:r>
            <a:r>
              <a:rPr lang="en-US" sz="2400" dirty="0" smtClean="0"/>
              <a:t>.</a:t>
            </a:r>
          </a:p>
          <a:p>
            <a:r>
              <a:rPr lang="en-US" sz="2400" dirty="0" smtClean="0"/>
              <a:t>Although many moral attitudes appear to be reasonable, the rational and morally concerned people can not fully accept any one of the moral perspectives. </a:t>
            </a:r>
          </a:p>
          <a:p>
            <a:r>
              <a:rPr lang="en-US" sz="2400" dirty="0" smtClean="0"/>
              <a:t>There are many varied moral values, which allow variation in the understanding and application of values by the individuals or groups in their everyday transactions.</a:t>
            </a:r>
          </a:p>
          <a:p>
            <a:r>
              <a:rPr lang="en-US" sz="2400" u="sng" dirty="0" smtClean="0">
                <a:solidFill>
                  <a:srgbClr val="FF0000"/>
                </a:solidFill>
              </a:rPr>
              <a:t>Ethical Relativism: </a:t>
            </a:r>
            <a:r>
              <a:rPr lang="en-US" sz="2400" dirty="0" smtClean="0"/>
              <a:t>According to this principle, actions are considered morally right when approved by </a:t>
            </a:r>
            <a:r>
              <a:rPr lang="en-US" sz="2400" dirty="0" smtClean="0">
                <a:solidFill>
                  <a:srgbClr val="00B0F0"/>
                </a:solidFill>
              </a:rPr>
              <a:t>law or custom</a:t>
            </a:r>
            <a:r>
              <a:rPr lang="en-US" sz="2400" dirty="0" smtClean="0"/>
              <a:t>, and wrong when they violate the laws or customs. </a:t>
            </a:r>
          </a:p>
          <a:p>
            <a:r>
              <a:rPr lang="en-US" sz="2400" dirty="0" smtClean="0"/>
              <a:t>The deciding factor is the law or the customs of the society.</a:t>
            </a:r>
            <a:endParaRPr lang="en-US" sz="24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48600" cy="639762"/>
          </a:xfrm>
        </p:spPr>
        <p:txBody>
          <a:bodyPr>
            <a:normAutofit/>
          </a:bodyPr>
          <a:lstStyle/>
          <a:p>
            <a:r>
              <a:rPr lang="en-US" sz="3200" b="1" u="sng" dirty="0" smtClean="0">
                <a:solidFill>
                  <a:srgbClr val="FF0000"/>
                </a:solidFill>
              </a:rPr>
              <a:t>RELIGION</a:t>
            </a:r>
            <a:endParaRPr lang="en-US" sz="3200" u="sng" dirty="0">
              <a:solidFill>
                <a:srgbClr val="FF0000"/>
              </a:solidFill>
            </a:endParaRPr>
          </a:p>
        </p:txBody>
      </p:sp>
      <p:sp>
        <p:nvSpPr>
          <p:cNvPr id="3" name="Content Placeholder 2"/>
          <p:cNvSpPr>
            <a:spLocks noGrp="1"/>
          </p:cNvSpPr>
          <p:nvPr>
            <p:ph idx="1"/>
          </p:nvPr>
        </p:nvSpPr>
        <p:spPr>
          <a:xfrm>
            <a:off x="457200" y="838200"/>
            <a:ext cx="8229600" cy="5486400"/>
          </a:xfrm>
        </p:spPr>
        <p:txBody>
          <a:bodyPr>
            <a:normAutofit fontScale="70000" lnSpcReduction="20000"/>
          </a:bodyPr>
          <a:lstStyle/>
          <a:p>
            <a:endParaRPr lang="en-US" dirty="0" smtClean="0"/>
          </a:p>
          <a:p>
            <a:r>
              <a:rPr lang="en-US" dirty="0" smtClean="0"/>
              <a:t>Religions have played major roles in shaping </a:t>
            </a:r>
            <a:r>
              <a:rPr lang="en-US" dirty="0" smtClean="0">
                <a:solidFill>
                  <a:srgbClr val="00B0F0"/>
                </a:solidFill>
              </a:rPr>
              <a:t>moral views and moral values</a:t>
            </a:r>
            <a:r>
              <a:rPr lang="en-US" dirty="0" smtClean="0"/>
              <a:t>, over geographical regions.</a:t>
            </a:r>
          </a:p>
          <a:p>
            <a:r>
              <a:rPr lang="en-US" dirty="0" smtClean="0"/>
              <a:t>Christianity has influenced the Western countries, Islam in the Middle-East countries, Buddhism and Hinduism in Asia, and Confucianism in China. </a:t>
            </a:r>
          </a:p>
          <a:p>
            <a:r>
              <a:rPr lang="en-US" dirty="0" smtClean="0"/>
              <a:t>Further, there is a strong psychological </a:t>
            </a:r>
            <a:r>
              <a:rPr lang="en-US" dirty="0" smtClean="0">
                <a:solidFill>
                  <a:srgbClr val="00B0F0"/>
                </a:solidFill>
              </a:rPr>
              <a:t>link between the moral and religious beliefs </a:t>
            </a:r>
            <a:r>
              <a:rPr lang="en-US" dirty="0" smtClean="0"/>
              <a:t>of people following various religions and faiths. </a:t>
            </a:r>
          </a:p>
          <a:p>
            <a:r>
              <a:rPr lang="en-US" dirty="0" smtClean="0"/>
              <a:t>Religions support moral responsibility. </a:t>
            </a:r>
          </a:p>
          <a:p>
            <a:r>
              <a:rPr lang="en-US" dirty="0" smtClean="0"/>
              <a:t>They have set high moral standards. </a:t>
            </a:r>
          </a:p>
          <a:p>
            <a:r>
              <a:rPr lang="en-US" dirty="0" smtClean="0"/>
              <a:t>Faith in the religions provides trust and this trust inspires people to be moral.</a:t>
            </a:r>
          </a:p>
          <a:p>
            <a:r>
              <a:rPr lang="en-US" dirty="0" smtClean="0"/>
              <a:t>Each religion lays stress on certain high moral standards. </a:t>
            </a:r>
          </a:p>
          <a:p>
            <a:pPr>
              <a:buNone/>
            </a:pPr>
            <a:r>
              <a:rPr lang="en-US" smtClean="0"/>
              <a:t>	For </a:t>
            </a:r>
            <a:r>
              <a:rPr lang="en-US" dirty="0" smtClean="0"/>
              <a:t>example, Christianity believes in one deity and emphasizes on virtues of Love, Faith, and Hope.</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8" name="Picture 4" descr="Related image"/>
          <p:cNvPicPr>
            <a:picLocks noChangeAspect="1" noChangeArrowheads="1"/>
          </p:cNvPicPr>
          <p:nvPr/>
        </p:nvPicPr>
        <p:blipFill>
          <a:blip r:embed="rId2"/>
          <a:srcRect/>
          <a:stretch>
            <a:fillRect/>
          </a:stretch>
        </p:blipFill>
        <p:spPr bwMode="auto">
          <a:xfrm>
            <a:off x="380999" y="152400"/>
            <a:ext cx="8534401" cy="640080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200" b="1" i="1" u="sng" dirty="0" smtClean="0">
                <a:solidFill>
                  <a:srgbClr val="FF0000"/>
                </a:solidFill>
              </a:rPr>
              <a:t>Review</a:t>
            </a:r>
            <a:endParaRPr lang="en-US" sz="3200" b="1" i="1" u="sng" dirty="0">
              <a:solidFill>
                <a:srgbClr val="FF0000"/>
              </a:solidFill>
            </a:endParaRPr>
          </a:p>
        </p:txBody>
      </p:sp>
      <p:sp>
        <p:nvSpPr>
          <p:cNvPr id="3" name="Content Placeholder 2"/>
          <p:cNvSpPr>
            <a:spLocks noGrp="1"/>
          </p:cNvSpPr>
          <p:nvPr>
            <p:ph idx="1"/>
          </p:nvPr>
        </p:nvSpPr>
        <p:spPr>
          <a:xfrm>
            <a:off x="457200" y="1371600"/>
            <a:ext cx="8229600" cy="4754563"/>
          </a:xfrm>
        </p:spPr>
        <p:txBody>
          <a:bodyPr/>
          <a:lstStyle/>
          <a:p>
            <a:pPr>
              <a:buNone/>
            </a:pPr>
            <a:r>
              <a:rPr lang="en-US" sz="2400" i="1" dirty="0" smtClean="0">
                <a:solidFill>
                  <a:srgbClr val="0070C0"/>
                </a:solidFill>
              </a:rPr>
              <a:t>One Marks</a:t>
            </a:r>
          </a:p>
          <a:p>
            <a:r>
              <a:rPr lang="en-US" sz="2400" dirty="0" smtClean="0"/>
              <a:t>Professional Rights</a:t>
            </a:r>
          </a:p>
          <a:p>
            <a:r>
              <a:rPr lang="en-US" sz="2400" dirty="0" smtClean="0"/>
              <a:t>Moral Leadership</a:t>
            </a:r>
          </a:p>
          <a:p>
            <a:r>
              <a:rPr lang="en-US" sz="2400" dirty="0" smtClean="0"/>
              <a:t>Customs</a:t>
            </a:r>
          </a:p>
          <a:p>
            <a:r>
              <a:rPr lang="en-US" sz="2400" dirty="0" smtClean="0"/>
              <a:t>Professionalism</a:t>
            </a:r>
          </a:p>
          <a:p>
            <a:r>
              <a:rPr lang="en-US" sz="2400" dirty="0" smtClean="0"/>
              <a:t>Explain the term Ethics and Engineering Ethics</a:t>
            </a:r>
          </a:p>
          <a:p>
            <a:r>
              <a:rPr lang="en-US" sz="2400" dirty="0" smtClean="0"/>
              <a:t>What is the difference between bribe and gift</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b="1" i="1" dirty="0" smtClean="0">
                <a:solidFill>
                  <a:srgbClr val="FF0000"/>
                </a:solidFill>
              </a:rPr>
              <a:t>Review</a:t>
            </a:r>
            <a:endParaRPr lang="en-US" dirty="0"/>
          </a:p>
        </p:txBody>
      </p:sp>
      <p:sp>
        <p:nvSpPr>
          <p:cNvPr id="3" name="Content Placeholder 2"/>
          <p:cNvSpPr>
            <a:spLocks noGrp="1"/>
          </p:cNvSpPr>
          <p:nvPr>
            <p:ph idx="1"/>
          </p:nvPr>
        </p:nvSpPr>
        <p:spPr/>
        <p:txBody>
          <a:bodyPr>
            <a:normAutofit/>
          </a:bodyPr>
          <a:lstStyle/>
          <a:p>
            <a:pPr>
              <a:buNone/>
            </a:pPr>
            <a:r>
              <a:rPr lang="en-US" sz="2400" b="1" i="1" dirty="0" smtClean="0">
                <a:solidFill>
                  <a:srgbClr val="0070C0"/>
                </a:solidFill>
              </a:rPr>
              <a:t>Essay Q.</a:t>
            </a:r>
          </a:p>
          <a:p>
            <a:r>
              <a:rPr lang="en-US" sz="2400" dirty="0" smtClean="0"/>
              <a:t>Explain Kohlberg’s theory for moral development</a:t>
            </a:r>
          </a:p>
          <a:p>
            <a:r>
              <a:rPr lang="en-US" sz="2400" dirty="0" smtClean="0"/>
              <a:t>Explain the theory of right action and its uses</a:t>
            </a:r>
          </a:p>
          <a:p>
            <a:r>
              <a:rPr lang="en-US" sz="2400" dirty="0" smtClean="0"/>
              <a:t>How did </a:t>
            </a:r>
            <a:r>
              <a:rPr lang="en-US" sz="2400" dirty="0" err="1" smtClean="0"/>
              <a:t>Gillgan</a:t>
            </a:r>
            <a:r>
              <a:rPr lang="en-US" sz="2400" dirty="0" smtClean="0"/>
              <a:t> view the three levels of moral development initiated by </a:t>
            </a:r>
            <a:r>
              <a:rPr lang="en-US" sz="2400" dirty="0" err="1" smtClean="0"/>
              <a:t>Kholberg’s</a:t>
            </a:r>
            <a:endParaRPr lang="en-US" sz="2400" dirty="0" smtClean="0"/>
          </a:p>
          <a:p>
            <a:r>
              <a:rPr lang="en-US" sz="2400" dirty="0" smtClean="0"/>
              <a:t>Explain professional idea’s and virtues</a:t>
            </a:r>
          </a:p>
          <a:p>
            <a:r>
              <a:rPr lang="en-US" sz="2400" dirty="0" smtClean="0"/>
              <a:t>Distinguish between professions and professionalism</a:t>
            </a:r>
          </a:p>
          <a:p>
            <a:r>
              <a:rPr lang="en-US" sz="2400" dirty="0" smtClean="0"/>
              <a:t>Problems of Professional Egoism, Feminist </a:t>
            </a:r>
            <a:r>
              <a:rPr lang="en-US" sz="2400" dirty="0" err="1" smtClean="0"/>
              <a:t>consequentialism</a:t>
            </a:r>
            <a:r>
              <a:rPr lang="en-US" sz="2400" dirty="0" smtClean="0"/>
              <a:t> and Respect for Other persons</a:t>
            </a:r>
          </a:p>
          <a:p>
            <a:endParaRPr lang="en-US" sz="2400" dirty="0" smtClean="0"/>
          </a:p>
          <a:p>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normAutofit fontScale="90000"/>
          </a:bodyPr>
          <a:lstStyle/>
          <a:p>
            <a:r>
              <a:rPr lang="en-US" sz="3200" b="1" dirty="0" smtClean="0">
                <a:solidFill>
                  <a:srgbClr val="FF0000"/>
                </a:solidFill>
              </a:rPr>
              <a:t>VARIETY OF MORAL ISSUES</a:t>
            </a:r>
            <a:endParaRPr lang="en-US" sz="3200" dirty="0"/>
          </a:p>
        </p:txBody>
      </p:sp>
      <p:sp>
        <p:nvSpPr>
          <p:cNvPr id="3" name="Content Placeholder 2"/>
          <p:cNvSpPr>
            <a:spLocks noGrp="1"/>
          </p:cNvSpPr>
          <p:nvPr>
            <p:ph idx="1"/>
          </p:nvPr>
        </p:nvSpPr>
        <p:spPr>
          <a:xfrm>
            <a:off x="228600" y="914400"/>
            <a:ext cx="8610600" cy="5562600"/>
          </a:xfrm>
        </p:spPr>
        <p:txBody>
          <a:bodyPr>
            <a:normAutofit fontScale="92500" lnSpcReduction="10000"/>
          </a:bodyPr>
          <a:lstStyle/>
          <a:p>
            <a:pPr>
              <a:lnSpc>
                <a:spcPct val="150000"/>
              </a:lnSpc>
              <a:buNone/>
            </a:pPr>
            <a:r>
              <a:rPr lang="en-US" sz="2200" b="1" u="sng" dirty="0" smtClean="0">
                <a:solidFill>
                  <a:srgbClr val="FF0000"/>
                </a:solidFill>
              </a:rPr>
              <a:t>2. Opportunity:</a:t>
            </a:r>
          </a:p>
          <a:p>
            <a:pPr>
              <a:lnSpc>
                <a:spcPct val="150000"/>
              </a:lnSpc>
              <a:buNone/>
            </a:pPr>
            <a:r>
              <a:rPr lang="en-US" sz="2200" b="1" dirty="0" smtClean="0"/>
              <a:t>   </a:t>
            </a:r>
            <a:r>
              <a:rPr lang="en-US" sz="2200" dirty="0" smtClean="0"/>
              <a:t>(</a:t>
            </a:r>
            <a:r>
              <a:rPr lang="en-US" sz="2200" i="1" dirty="0" smtClean="0"/>
              <a:t>a) Double standards or behavior of the employers towards the employees  </a:t>
            </a:r>
          </a:p>
          <a:p>
            <a:pPr>
              <a:lnSpc>
                <a:spcPct val="150000"/>
              </a:lnSpc>
              <a:buNone/>
            </a:pPr>
            <a:r>
              <a:rPr lang="en-US" sz="2200" i="1" dirty="0" smtClean="0"/>
              <a:t>        and the public. The </a:t>
            </a:r>
            <a:r>
              <a:rPr lang="en-US" sz="2200" dirty="0" smtClean="0"/>
              <a:t>unethical behaviors of World Com (in USA), Enron (in USA as well as India) executives in 2002 resulted in bankruptcy for those companies,</a:t>
            </a:r>
          </a:p>
          <a:p>
            <a:pPr>
              <a:lnSpc>
                <a:spcPct val="150000"/>
              </a:lnSpc>
              <a:buNone/>
            </a:pPr>
            <a:r>
              <a:rPr lang="en-US" sz="2200" dirty="0" smtClean="0"/>
              <a:t>   (</a:t>
            </a:r>
            <a:r>
              <a:rPr lang="en-US" sz="2200" i="1" dirty="0" smtClean="0"/>
              <a:t>b) Management projecting their own interests more than that of their   </a:t>
            </a:r>
          </a:p>
          <a:p>
            <a:pPr>
              <a:lnSpc>
                <a:spcPct val="150000"/>
              </a:lnSpc>
              <a:buNone/>
            </a:pPr>
            <a:r>
              <a:rPr lang="en-US" sz="2200" i="1" dirty="0" smtClean="0"/>
              <a:t>            employees. Some </a:t>
            </a:r>
            <a:r>
              <a:rPr lang="en-US" sz="2200" dirty="0" smtClean="0"/>
              <a:t>organizations over-emphasize short-term gains and  </a:t>
            </a:r>
          </a:p>
          <a:p>
            <a:pPr>
              <a:lnSpc>
                <a:spcPct val="150000"/>
              </a:lnSpc>
              <a:buNone/>
            </a:pPr>
            <a:r>
              <a:rPr lang="en-US" sz="2200" dirty="0" smtClean="0"/>
              <a:t>            results at the expense of themselves and others,</a:t>
            </a:r>
          </a:p>
          <a:p>
            <a:pPr>
              <a:lnSpc>
                <a:spcPct val="150000"/>
              </a:lnSpc>
              <a:buNone/>
            </a:pPr>
            <a:r>
              <a:rPr lang="en-US" sz="2200" dirty="0" smtClean="0"/>
              <a:t>     (</a:t>
            </a:r>
            <a:r>
              <a:rPr lang="en-US" sz="2200" i="1" dirty="0" smtClean="0"/>
              <a:t>c) Emphasis on results and gains at the expense of the employees, and</a:t>
            </a:r>
          </a:p>
          <a:p>
            <a:pPr>
              <a:lnSpc>
                <a:spcPct val="150000"/>
              </a:lnSpc>
              <a:buNone/>
            </a:pPr>
            <a:r>
              <a:rPr lang="en-US" sz="2200" dirty="0" smtClean="0"/>
              <a:t>    (</a:t>
            </a:r>
            <a:r>
              <a:rPr lang="en-US" sz="2200" i="1" dirty="0" smtClean="0"/>
              <a:t>d) Management by objectives, without focus on empowerment and  </a:t>
            </a:r>
          </a:p>
          <a:p>
            <a:pPr>
              <a:lnSpc>
                <a:spcPct val="150000"/>
              </a:lnSpc>
              <a:buNone/>
            </a:pPr>
            <a:r>
              <a:rPr lang="en-US" sz="2200" i="1" dirty="0" smtClean="0"/>
              <a:t>            improvement of the </a:t>
            </a:r>
            <a:r>
              <a:rPr lang="en-US" sz="2200" dirty="0" smtClean="0"/>
              <a:t>infrastructure.</a:t>
            </a:r>
            <a:endParaRPr lang="en-US" sz="2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FF0000"/>
                </a:solidFill>
              </a:rPr>
              <a:t>VARIETY OF MORAL ISSUES</a:t>
            </a:r>
            <a:endParaRPr lang="en-US" sz="3200" dirty="0"/>
          </a:p>
        </p:txBody>
      </p:sp>
      <p:sp>
        <p:nvSpPr>
          <p:cNvPr id="3" name="Content Placeholder 2"/>
          <p:cNvSpPr>
            <a:spLocks noGrp="1"/>
          </p:cNvSpPr>
          <p:nvPr>
            <p:ph idx="1"/>
          </p:nvPr>
        </p:nvSpPr>
        <p:spPr>
          <a:xfrm>
            <a:off x="304800" y="1295400"/>
            <a:ext cx="8534400" cy="5257800"/>
          </a:xfrm>
        </p:spPr>
        <p:txBody>
          <a:bodyPr>
            <a:normAutofit fontScale="92500"/>
          </a:bodyPr>
          <a:lstStyle/>
          <a:p>
            <a:pPr>
              <a:lnSpc>
                <a:spcPct val="150000"/>
              </a:lnSpc>
              <a:buNone/>
            </a:pPr>
            <a:r>
              <a:rPr lang="en-US" sz="2200" b="1" dirty="0" smtClean="0">
                <a:solidFill>
                  <a:srgbClr val="FF0000"/>
                </a:solidFill>
              </a:rPr>
              <a:t>3. Attitude: </a:t>
            </a:r>
            <a:r>
              <a:rPr lang="en-US" sz="2200" dirty="0" smtClean="0"/>
              <a:t>Poor attitude of the employees set in due to</a:t>
            </a:r>
          </a:p>
          <a:p>
            <a:pPr>
              <a:lnSpc>
                <a:spcPct val="150000"/>
              </a:lnSpc>
              <a:buNone/>
            </a:pPr>
            <a:r>
              <a:rPr lang="en-US" sz="2200" dirty="0" smtClean="0"/>
              <a:t>   (</a:t>
            </a:r>
            <a:r>
              <a:rPr lang="en-US" sz="2200" i="1" dirty="0" smtClean="0"/>
              <a:t>a) Low morale of the employees because of dissatisfaction and downsizing,</a:t>
            </a:r>
          </a:p>
          <a:p>
            <a:pPr>
              <a:lnSpc>
                <a:spcPct val="150000"/>
              </a:lnSpc>
              <a:buNone/>
            </a:pPr>
            <a:r>
              <a:rPr lang="en-US" sz="2200" dirty="0" smtClean="0"/>
              <a:t>   (</a:t>
            </a:r>
            <a:r>
              <a:rPr lang="en-US" sz="2200" i="1" dirty="0" smtClean="0"/>
              <a:t>b) Absence of grievance redressal mechanism,</a:t>
            </a:r>
          </a:p>
          <a:p>
            <a:pPr>
              <a:lnSpc>
                <a:spcPct val="150000"/>
              </a:lnSpc>
              <a:buNone/>
            </a:pPr>
            <a:r>
              <a:rPr lang="en-US" sz="2200" dirty="0" smtClean="0"/>
              <a:t>   (</a:t>
            </a:r>
            <a:r>
              <a:rPr lang="en-US" sz="2200" i="1" dirty="0" smtClean="0"/>
              <a:t>c) Lack of promotion or career development policies or denied promotions,</a:t>
            </a:r>
          </a:p>
          <a:p>
            <a:pPr>
              <a:lnSpc>
                <a:spcPct val="150000"/>
              </a:lnSpc>
              <a:buNone/>
            </a:pPr>
            <a:r>
              <a:rPr lang="en-US" sz="2200" dirty="0" smtClean="0"/>
              <a:t>   (</a:t>
            </a:r>
            <a:r>
              <a:rPr lang="en-US" sz="2200" i="1" dirty="0" smtClean="0"/>
              <a:t>d) Lack of transparency,</a:t>
            </a:r>
          </a:p>
          <a:p>
            <a:pPr>
              <a:lnSpc>
                <a:spcPct val="150000"/>
              </a:lnSpc>
              <a:buNone/>
            </a:pPr>
            <a:r>
              <a:rPr lang="en-US" sz="2200" dirty="0" smtClean="0"/>
              <a:t>   (</a:t>
            </a:r>
            <a:r>
              <a:rPr lang="en-US" sz="2200" i="1" dirty="0" smtClean="0"/>
              <a:t>e) Absence of recognition and reward system, and</a:t>
            </a:r>
          </a:p>
          <a:p>
            <a:pPr>
              <a:lnSpc>
                <a:spcPct val="150000"/>
              </a:lnSpc>
              <a:buNone/>
            </a:pPr>
            <a:r>
              <a:rPr lang="en-US" sz="2200" dirty="0" smtClean="0"/>
              <a:t>    (</a:t>
            </a:r>
            <a:r>
              <a:rPr lang="en-US" sz="2200" i="1" dirty="0" smtClean="0"/>
              <a:t>f) Poor working environments.</a:t>
            </a:r>
          </a:p>
          <a:p>
            <a:pPr>
              <a:lnSpc>
                <a:spcPct val="150000"/>
              </a:lnSpc>
              <a:buNone/>
            </a:pPr>
            <a:r>
              <a:rPr lang="en-US" sz="2200" dirty="0" smtClean="0"/>
              <a:t> To get firm and positive effect, ethical standards must be set and adopted by the senior management, with input from all personnel.</a:t>
            </a:r>
            <a:endParaRPr lang="en-US" sz="2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96200" cy="792162"/>
          </a:xfrm>
        </p:spPr>
        <p:txBody>
          <a:bodyPr>
            <a:normAutofit/>
          </a:bodyPr>
          <a:lstStyle/>
          <a:p>
            <a:r>
              <a:rPr lang="en-US" sz="3200" b="1" u="sng" dirty="0" smtClean="0">
                <a:solidFill>
                  <a:srgbClr val="FF0000"/>
                </a:solidFill>
              </a:rPr>
              <a:t>TYPES OF INQUIRIES</a:t>
            </a:r>
            <a:endParaRPr lang="en-US" sz="3200" u="sng" dirty="0">
              <a:solidFill>
                <a:srgbClr val="FF0000"/>
              </a:solidFill>
            </a:endParaRPr>
          </a:p>
        </p:txBody>
      </p:sp>
      <p:sp>
        <p:nvSpPr>
          <p:cNvPr id="3" name="Content Placeholder 2"/>
          <p:cNvSpPr>
            <a:spLocks noGrp="1"/>
          </p:cNvSpPr>
          <p:nvPr>
            <p:ph idx="1"/>
          </p:nvPr>
        </p:nvSpPr>
        <p:spPr>
          <a:xfrm>
            <a:off x="381000" y="1143000"/>
            <a:ext cx="8458200" cy="5410200"/>
          </a:xfrm>
        </p:spPr>
        <p:txBody>
          <a:bodyPr>
            <a:normAutofit fontScale="92500" lnSpcReduction="10000"/>
          </a:bodyPr>
          <a:lstStyle/>
          <a:p>
            <a:pPr>
              <a:lnSpc>
                <a:spcPct val="150000"/>
              </a:lnSpc>
            </a:pPr>
            <a:r>
              <a:rPr lang="en-US" sz="2200" dirty="0" smtClean="0"/>
              <a:t>The three types of inquiries, in solving ethical problems like</a:t>
            </a:r>
          </a:p>
          <a:p>
            <a:pPr>
              <a:lnSpc>
                <a:spcPct val="150000"/>
              </a:lnSpc>
              <a:buNone/>
            </a:pPr>
            <a:r>
              <a:rPr lang="en-US" sz="2200" dirty="0" smtClean="0"/>
              <a:t>    </a:t>
            </a:r>
            <a:r>
              <a:rPr lang="en-US" sz="2200" u="sng" dirty="0" smtClean="0">
                <a:solidFill>
                  <a:srgbClr val="FF0000"/>
                </a:solidFill>
              </a:rPr>
              <a:t>1.Normative inquiry</a:t>
            </a:r>
          </a:p>
          <a:p>
            <a:pPr>
              <a:lnSpc>
                <a:spcPct val="150000"/>
              </a:lnSpc>
              <a:buNone/>
            </a:pPr>
            <a:r>
              <a:rPr lang="en-US" sz="2200" dirty="0" smtClean="0">
                <a:solidFill>
                  <a:srgbClr val="FF0000"/>
                </a:solidFill>
              </a:rPr>
              <a:t>    </a:t>
            </a:r>
            <a:r>
              <a:rPr lang="en-US" sz="2200" u="sng" dirty="0" smtClean="0">
                <a:solidFill>
                  <a:srgbClr val="FF0000"/>
                </a:solidFill>
              </a:rPr>
              <a:t>2. Conceptual inquiry </a:t>
            </a:r>
          </a:p>
          <a:p>
            <a:pPr>
              <a:lnSpc>
                <a:spcPct val="150000"/>
              </a:lnSpc>
              <a:buNone/>
            </a:pPr>
            <a:r>
              <a:rPr lang="en-US" sz="2200" dirty="0" smtClean="0">
                <a:solidFill>
                  <a:srgbClr val="FF0000"/>
                </a:solidFill>
              </a:rPr>
              <a:t>    </a:t>
            </a:r>
            <a:r>
              <a:rPr lang="en-US" sz="2200" u="sng" dirty="0" smtClean="0">
                <a:solidFill>
                  <a:srgbClr val="FF0000"/>
                </a:solidFill>
              </a:rPr>
              <a:t>3. Factual or Descriptive inquiry</a:t>
            </a:r>
            <a:r>
              <a:rPr lang="en-US" sz="2200" dirty="0" smtClean="0">
                <a:solidFill>
                  <a:srgbClr val="FF0000"/>
                </a:solidFill>
              </a:rPr>
              <a:t>.</a:t>
            </a:r>
          </a:p>
          <a:p>
            <a:pPr>
              <a:lnSpc>
                <a:spcPct val="150000"/>
              </a:lnSpc>
            </a:pPr>
            <a:r>
              <a:rPr lang="en-US" sz="2200" dirty="0" smtClean="0"/>
              <a:t>The three types of inquiries are discussed below to illustrate the differences and preference.</a:t>
            </a:r>
          </a:p>
          <a:p>
            <a:pPr>
              <a:lnSpc>
                <a:spcPct val="150000"/>
              </a:lnSpc>
              <a:buNone/>
            </a:pPr>
            <a:r>
              <a:rPr lang="en-US" sz="2200" b="1" u="sng" dirty="0" smtClean="0">
                <a:solidFill>
                  <a:srgbClr val="FF0000"/>
                </a:solidFill>
              </a:rPr>
              <a:t>1. Normative Inquiry</a:t>
            </a:r>
            <a:r>
              <a:rPr lang="en-US" sz="2200" b="1" dirty="0" smtClean="0"/>
              <a:t>:</a:t>
            </a:r>
            <a:r>
              <a:rPr lang="en-US" sz="2200" dirty="0" smtClean="0"/>
              <a:t> It seeks to identify and justify the morally-desirable norms or standards that should guide individuals and groups. </a:t>
            </a:r>
          </a:p>
          <a:p>
            <a:pPr>
              <a:lnSpc>
                <a:spcPct val="150000"/>
              </a:lnSpc>
            </a:pPr>
            <a:r>
              <a:rPr lang="en-US" sz="2200" dirty="0" smtClean="0"/>
              <a:t>It also has the theoretical goal of justifying particular moral judgments. </a:t>
            </a:r>
          </a:p>
          <a:p>
            <a:pPr>
              <a:lnSpc>
                <a:spcPct val="150000"/>
              </a:lnSpc>
            </a:pPr>
            <a:r>
              <a:rPr lang="en-US" sz="2200" dirty="0" smtClean="0"/>
              <a:t>Normative questions are about what ought to be and what is good, based on moral values</a:t>
            </a:r>
            <a:endParaRPr lang="en-US" sz="2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FF0000"/>
                </a:solidFill>
              </a:rPr>
              <a:t>TYPES OF INQUIRIES</a:t>
            </a:r>
            <a:endParaRPr lang="en-US" sz="3200" dirty="0"/>
          </a:p>
        </p:txBody>
      </p:sp>
      <p:sp>
        <p:nvSpPr>
          <p:cNvPr id="3" name="Content Placeholder 2"/>
          <p:cNvSpPr>
            <a:spLocks noGrp="1"/>
          </p:cNvSpPr>
          <p:nvPr>
            <p:ph idx="1"/>
          </p:nvPr>
        </p:nvSpPr>
        <p:spPr>
          <a:xfrm>
            <a:off x="304800" y="1219200"/>
            <a:ext cx="8610600" cy="5257800"/>
          </a:xfrm>
        </p:spPr>
        <p:txBody>
          <a:bodyPr>
            <a:normAutofit/>
          </a:bodyPr>
          <a:lstStyle/>
          <a:p>
            <a:pPr>
              <a:lnSpc>
                <a:spcPct val="150000"/>
              </a:lnSpc>
              <a:buNone/>
            </a:pPr>
            <a:r>
              <a:rPr lang="en-US" sz="2200" b="1" dirty="0" smtClean="0">
                <a:solidFill>
                  <a:srgbClr val="FF0000"/>
                </a:solidFill>
              </a:rPr>
              <a:t>2. </a:t>
            </a:r>
            <a:r>
              <a:rPr lang="en-US" sz="2200" b="1" u="sng" dirty="0" smtClean="0">
                <a:solidFill>
                  <a:srgbClr val="FF0000"/>
                </a:solidFill>
              </a:rPr>
              <a:t>Conceptual Inquiry</a:t>
            </a:r>
            <a:r>
              <a:rPr lang="en-US" sz="2200" b="1" dirty="0" smtClean="0">
                <a:solidFill>
                  <a:srgbClr val="FF0000"/>
                </a:solidFill>
              </a:rPr>
              <a:t>: </a:t>
            </a:r>
            <a:r>
              <a:rPr lang="en-US" sz="2200" dirty="0" smtClean="0"/>
              <a:t>It is directed to clarify the meaning of concepts or ideas or principles that are expressed by words or by questions and statements. For example,</a:t>
            </a:r>
          </a:p>
          <a:p>
            <a:pPr>
              <a:lnSpc>
                <a:spcPct val="150000"/>
              </a:lnSpc>
              <a:buNone/>
            </a:pPr>
            <a:r>
              <a:rPr lang="en-US" sz="2200" dirty="0" smtClean="0"/>
              <a:t>    (</a:t>
            </a:r>
            <a:r>
              <a:rPr lang="en-US" sz="2200" i="1" dirty="0" smtClean="0"/>
              <a:t>a) What is meant by safety?</a:t>
            </a:r>
          </a:p>
          <a:p>
            <a:pPr>
              <a:lnSpc>
                <a:spcPct val="150000"/>
              </a:lnSpc>
              <a:buNone/>
            </a:pPr>
            <a:r>
              <a:rPr lang="en-US" sz="2200" dirty="0" smtClean="0"/>
              <a:t>    (</a:t>
            </a:r>
            <a:r>
              <a:rPr lang="en-US" sz="2200" i="1" dirty="0" smtClean="0"/>
              <a:t>b) How is it related to risk?</a:t>
            </a:r>
          </a:p>
          <a:p>
            <a:pPr>
              <a:lnSpc>
                <a:spcPct val="150000"/>
              </a:lnSpc>
              <a:buNone/>
            </a:pPr>
            <a:r>
              <a:rPr lang="en-US" sz="2200" dirty="0" smtClean="0"/>
              <a:t>    (c) What is a bribe?</a:t>
            </a:r>
          </a:p>
          <a:p>
            <a:pPr>
              <a:lnSpc>
                <a:spcPct val="150000"/>
              </a:lnSpc>
              <a:buNone/>
            </a:pPr>
            <a:r>
              <a:rPr lang="en-US" sz="2200" dirty="0" smtClean="0"/>
              <a:t>     (</a:t>
            </a:r>
            <a:r>
              <a:rPr lang="en-US" sz="2200" i="1" dirty="0" smtClean="0"/>
              <a:t>d) What is a profession?</a:t>
            </a:r>
          </a:p>
          <a:p>
            <a:pPr>
              <a:lnSpc>
                <a:spcPct val="150000"/>
              </a:lnSpc>
              <a:buNone/>
            </a:pPr>
            <a:r>
              <a:rPr lang="en-US" sz="2200" dirty="0" smtClean="0"/>
              <a:t>     When moral concepts are discussed, normative and conceptual issues are closely interconnected.</a:t>
            </a:r>
            <a:endParaRPr lang="en-US" sz="2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91400" cy="792162"/>
          </a:xfrm>
        </p:spPr>
        <p:txBody>
          <a:bodyPr>
            <a:normAutofit/>
          </a:bodyPr>
          <a:lstStyle/>
          <a:p>
            <a:r>
              <a:rPr lang="en-US" sz="3200" b="1" dirty="0" smtClean="0">
                <a:solidFill>
                  <a:srgbClr val="FF0000"/>
                </a:solidFill>
              </a:rPr>
              <a:t>TYPES OF INQUIRIES</a:t>
            </a:r>
            <a:endParaRPr lang="en-US" sz="3200" dirty="0"/>
          </a:p>
        </p:txBody>
      </p:sp>
      <p:sp>
        <p:nvSpPr>
          <p:cNvPr id="3" name="Content Placeholder 2"/>
          <p:cNvSpPr>
            <a:spLocks noGrp="1"/>
          </p:cNvSpPr>
          <p:nvPr>
            <p:ph idx="1"/>
          </p:nvPr>
        </p:nvSpPr>
        <p:spPr>
          <a:xfrm>
            <a:off x="304800" y="990600"/>
            <a:ext cx="8534400" cy="5486400"/>
          </a:xfrm>
        </p:spPr>
        <p:txBody>
          <a:bodyPr>
            <a:normAutofit fontScale="92500"/>
          </a:bodyPr>
          <a:lstStyle/>
          <a:p>
            <a:pPr>
              <a:lnSpc>
                <a:spcPct val="150000"/>
              </a:lnSpc>
              <a:buNone/>
            </a:pPr>
            <a:r>
              <a:rPr lang="en-US" sz="2200" b="1" u="sng" dirty="0" smtClean="0">
                <a:solidFill>
                  <a:srgbClr val="FF0000"/>
                </a:solidFill>
              </a:rPr>
              <a:t>3.Factual or Descriptive Inquiry: </a:t>
            </a:r>
          </a:p>
          <a:p>
            <a:pPr>
              <a:lnSpc>
                <a:spcPct val="150000"/>
              </a:lnSpc>
              <a:buNone/>
            </a:pPr>
            <a:r>
              <a:rPr lang="en-US" sz="2200" b="1" dirty="0" smtClean="0">
                <a:solidFill>
                  <a:srgbClr val="FF0000"/>
                </a:solidFill>
              </a:rPr>
              <a:t> </a:t>
            </a:r>
            <a:r>
              <a:rPr lang="en-US" sz="2200" dirty="0" smtClean="0"/>
              <a:t>It is aimed to obtain facts needed for understanding and resolving  issues.</a:t>
            </a:r>
          </a:p>
          <a:p>
            <a:pPr>
              <a:lnSpc>
                <a:spcPct val="150000"/>
              </a:lnSpc>
              <a:buNone/>
            </a:pPr>
            <a:r>
              <a:rPr lang="en-US" sz="2200" dirty="0" smtClean="0"/>
              <a:t>   The facts provide not only the reasons for moral problems but also enable us to develop alternative ways of resolving moral problems. For example,</a:t>
            </a:r>
          </a:p>
          <a:p>
            <a:pPr>
              <a:lnSpc>
                <a:spcPct val="150000"/>
              </a:lnSpc>
              <a:buNone/>
            </a:pPr>
            <a:r>
              <a:rPr lang="en-US" sz="2200" dirty="0" smtClean="0"/>
              <a:t>   1. How were the benefits assessed?</a:t>
            </a:r>
          </a:p>
          <a:p>
            <a:pPr>
              <a:lnSpc>
                <a:spcPct val="150000"/>
              </a:lnSpc>
              <a:buNone/>
            </a:pPr>
            <a:r>
              <a:rPr lang="en-US" sz="2200" dirty="0" smtClean="0"/>
              <a:t>   2. What are the procedures followed in risk assessment?</a:t>
            </a:r>
          </a:p>
          <a:p>
            <a:pPr>
              <a:lnSpc>
                <a:spcPct val="150000"/>
              </a:lnSpc>
              <a:buNone/>
            </a:pPr>
            <a:r>
              <a:rPr lang="en-US" sz="2200" dirty="0" smtClean="0"/>
              <a:t>   3. What are short-term and long-term effects of drinking water </a:t>
            </a:r>
          </a:p>
          <a:p>
            <a:pPr>
              <a:lnSpc>
                <a:spcPct val="150000"/>
              </a:lnSpc>
              <a:buNone/>
            </a:pPr>
            <a:r>
              <a:rPr lang="en-US" sz="2200" dirty="0" smtClean="0"/>
              <a:t>          being polluted? and</a:t>
            </a:r>
          </a:p>
          <a:p>
            <a:pPr>
              <a:lnSpc>
                <a:spcPct val="150000"/>
              </a:lnSpc>
              <a:buNone/>
            </a:pPr>
            <a:r>
              <a:rPr lang="en-US" sz="2200" dirty="0" smtClean="0"/>
              <a:t>   4. Who conducted the tests on materials?</a:t>
            </a:r>
            <a:endParaRPr lang="en-US" sz="2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1230</TotalTime>
  <Words>3159</Words>
  <Application>Microsoft Office PowerPoint</Application>
  <PresentationFormat>On-screen Show (4:3)</PresentationFormat>
  <Paragraphs>311</Paragraphs>
  <Slides>46</Slides>
  <Notes>1</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PEHV UNIT-II</vt:lpstr>
      <vt:lpstr>Engineering Ethics</vt:lpstr>
      <vt:lpstr>SENSES OF ENGINEERING ETHICS</vt:lpstr>
      <vt:lpstr>VARIETY OF MORAL ISSUES</vt:lpstr>
      <vt:lpstr>VARIETY OF MORAL ISSUES</vt:lpstr>
      <vt:lpstr>VARIETY OF MORAL ISSUES</vt:lpstr>
      <vt:lpstr>TYPES OF INQUIRIES</vt:lpstr>
      <vt:lpstr>TYPES OF INQUIRIES</vt:lpstr>
      <vt:lpstr>TYPES OF INQUIRIES</vt:lpstr>
      <vt:lpstr>MORAL DILEMMA</vt:lpstr>
      <vt:lpstr>Steps to Solve Dilemma</vt:lpstr>
      <vt:lpstr>MORAL AUTONOMY</vt:lpstr>
      <vt:lpstr>MORAL AUTONOMY</vt:lpstr>
      <vt:lpstr>MORAL DEVELOPMENT (THEORIES)</vt:lpstr>
      <vt:lpstr>PowerPoint Presentation</vt:lpstr>
      <vt:lpstr>PowerPoint Presentation</vt:lpstr>
      <vt:lpstr>PowerPoint Presentation</vt:lpstr>
      <vt:lpstr>The theories of moral development by Kohlberg and Gilligan differ in the following respects.</vt:lpstr>
      <vt:lpstr>Consensus &amp; Controversy </vt:lpstr>
      <vt:lpstr> Profession </vt:lpstr>
      <vt:lpstr>Profession</vt:lpstr>
      <vt:lpstr>Characteristics of Profession</vt:lpstr>
      <vt:lpstr>Characteristics of Profession</vt:lpstr>
      <vt:lpstr>Characteristics of Profession</vt:lpstr>
      <vt:lpstr>MODELS OF PROFESSIONAL ROLES</vt:lpstr>
      <vt:lpstr>Responsible Professionalism</vt:lpstr>
      <vt:lpstr>Responsible Professionalism</vt:lpstr>
      <vt:lpstr>Social Responsibility</vt:lpstr>
      <vt:lpstr>Social Responsibility</vt:lpstr>
      <vt:lpstr>Various types of responsibilities such as causal, moral, and legal are distinguished through appropriate examples, as shown below:</vt:lpstr>
      <vt:lpstr>PowerPoint Presentation</vt:lpstr>
      <vt:lpstr>THEORIES ABOUT RIGHT ACTION (ETHICAL THEORIES)</vt:lpstr>
      <vt:lpstr>THEORIES ABOUT RIGHT ACTION (ETHICAL THEORIES)</vt:lpstr>
      <vt:lpstr>Utilitarian Theory</vt:lpstr>
      <vt:lpstr>Duty Ethics</vt:lpstr>
      <vt:lpstr>PowerPoint Presentation</vt:lpstr>
      <vt:lpstr>Rights Theory</vt:lpstr>
      <vt:lpstr>Rights Theory</vt:lpstr>
      <vt:lpstr>The Virtue Theory</vt:lpstr>
      <vt:lpstr>SELF-CONTROL</vt:lpstr>
      <vt:lpstr>SELF-INTEREST</vt:lpstr>
      <vt:lpstr>CUSTOMS</vt:lpstr>
      <vt:lpstr>RELIGION</vt:lpstr>
      <vt:lpstr>PowerPoint Presentation</vt:lpstr>
      <vt:lpstr>Review</vt:lpstr>
      <vt:lpstr>Review</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PEHV UNIT-II</dc:title>
  <dc:creator>KSR</dc:creator>
  <cp:lastModifiedBy>dell</cp:lastModifiedBy>
  <cp:revision>119</cp:revision>
  <dcterms:created xsi:type="dcterms:W3CDTF">2006-08-16T00:00:00Z</dcterms:created>
  <dcterms:modified xsi:type="dcterms:W3CDTF">2021-06-26T04:17:23Z</dcterms:modified>
</cp:coreProperties>
</file>