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13" r:id="rId28"/>
    <p:sldId id="312" r:id="rId29"/>
    <p:sldId id="285" r:id="rId30"/>
    <p:sldId id="283" r:id="rId31"/>
    <p:sldId id="286" r:id="rId32"/>
    <p:sldId id="318" r:id="rId33"/>
    <p:sldId id="287" r:id="rId34"/>
    <p:sldId id="288" r:id="rId35"/>
    <p:sldId id="289" r:id="rId36"/>
    <p:sldId id="290" r:id="rId37"/>
    <p:sldId id="291" r:id="rId38"/>
    <p:sldId id="292" r:id="rId39"/>
    <p:sldId id="293" r:id="rId40"/>
    <p:sldId id="294" r:id="rId41"/>
    <p:sldId id="295" r:id="rId42"/>
    <p:sldId id="296" r:id="rId43"/>
    <p:sldId id="316" r:id="rId44"/>
    <p:sldId id="309" r:id="rId45"/>
    <p:sldId id="310" r:id="rId46"/>
    <p:sldId id="311" r:id="rId47"/>
    <p:sldId id="314" r:id="rId48"/>
    <p:sldId id="315" r:id="rId49"/>
    <p:sldId id="320" r:id="rId50"/>
    <p:sldId id="322" r:id="rId51"/>
    <p:sldId id="324" r:id="rId52"/>
    <p:sldId id="323" r:id="rId53"/>
    <p:sldId id="325" r:id="rId54"/>
    <p:sldId id="326" r:id="rId55"/>
    <p:sldId id="329" r:id="rId56"/>
    <p:sldId id="328" r:id="rId57"/>
    <p:sldId id="327" r:id="rId58"/>
    <p:sldId id="341" r:id="rId59"/>
    <p:sldId id="330" r:id="rId60"/>
    <p:sldId id="331" r:id="rId61"/>
    <p:sldId id="332" r:id="rId62"/>
    <p:sldId id="333" r:id="rId63"/>
    <p:sldId id="334" r:id="rId64"/>
    <p:sldId id="335" r:id="rId65"/>
    <p:sldId id="336" r:id="rId66"/>
    <p:sldId id="337" r:id="rId67"/>
    <p:sldId id="342" r:id="rId68"/>
    <p:sldId id="343" r:id="rId69"/>
    <p:sldId id="338" r:id="rId70"/>
    <p:sldId id="339" r:id="rId71"/>
    <p:sldId id="340" r:id="rId72"/>
    <p:sldId id="344" r:id="rId73"/>
    <p:sldId id="345" r:id="rId74"/>
    <p:sldId id="366" r:id="rId75"/>
    <p:sldId id="367"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F276-A463-458F-92C6-C25CD834F8F9}" type="datetimeFigureOut">
              <a:rPr lang="en-IN" smtClean="0"/>
              <a:t>28-02-2022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A9C04-1166-40D9-BD70-A77669D1B3D4}" type="slidenum">
              <a:rPr lang="en-IN" smtClean="0"/>
              <a:t>‹#›</a:t>
            </a:fld>
            <a:endParaRPr lang="en-IN"/>
          </a:p>
        </p:txBody>
      </p:sp>
    </p:spTree>
    <p:extLst>
      <p:ext uri="{BB962C8B-B14F-4D97-AF65-F5344CB8AC3E}">
        <p14:creationId xmlns:p14="http://schemas.microsoft.com/office/powerpoint/2010/main" val="47396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547BAD2-2B20-46E8-98BE-6D64DBF0B786}" type="slidenum">
              <a:rPr lang="en-IN" smtClean="0"/>
              <a:t>17</a:t>
            </a:fld>
            <a:endParaRPr lang="en-IN"/>
          </a:p>
        </p:txBody>
      </p:sp>
    </p:spTree>
    <p:extLst>
      <p:ext uri="{BB962C8B-B14F-4D97-AF65-F5344CB8AC3E}">
        <p14:creationId xmlns:p14="http://schemas.microsoft.com/office/powerpoint/2010/main" val="36876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E89904-036F-4AAD-B6CF-55B7A8DC0869}" type="datetimeFigureOut">
              <a:rPr lang="en-IN" smtClean="0"/>
              <a:t>28-02-2022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351450-9574-4EA8-A5F8-B5B969294851}"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69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E89904-036F-4AAD-B6CF-55B7A8DC0869}" type="datetimeFigureOut">
              <a:rPr lang="en-IN" smtClean="0"/>
              <a:t>28-02-2022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351450-9574-4EA8-A5F8-B5B969294851}" type="slidenum">
              <a:rPr lang="en-IN" smtClean="0"/>
              <a:t>‹#›</a:t>
            </a:fld>
            <a:endParaRPr lang="en-IN"/>
          </a:p>
        </p:txBody>
      </p:sp>
    </p:spTree>
    <p:extLst>
      <p:ext uri="{BB962C8B-B14F-4D97-AF65-F5344CB8AC3E}">
        <p14:creationId xmlns:p14="http://schemas.microsoft.com/office/powerpoint/2010/main" val="175955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E89904-036F-4AAD-B6CF-55B7A8DC0869}" type="datetimeFigureOut">
              <a:rPr lang="en-IN" smtClean="0"/>
              <a:t>28-02-2022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351450-9574-4EA8-A5F8-B5B969294851}" type="slidenum">
              <a:rPr lang="en-IN" smtClean="0"/>
              <a:t>‹#›</a:t>
            </a:fld>
            <a:endParaRPr lang="en-IN"/>
          </a:p>
        </p:txBody>
      </p:sp>
    </p:spTree>
    <p:extLst>
      <p:ext uri="{BB962C8B-B14F-4D97-AF65-F5344CB8AC3E}">
        <p14:creationId xmlns:p14="http://schemas.microsoft.com/office/powerpoint/2010/main" val="53468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E89904-036F-4AAD-B6CF-55B7A8DC0869}" type="datetimeFigureOut">
              <a:rPr lang="en-IN" smtClean="0"/>
              <a:t>28-02-2022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351450-9574-4EA8-A5F8-B5B969294851}" type="slidenum">
              <a:rPr lang="en-IN" smtClean="0"/>
              <a:t>‹#›</a:t>
            </a:fld>
            <a:endParaRPr lang="en-IN"/>
          </a:p>
        </p:txBody>
      </p:sp>
    </p:spTree>
    <p:extLst>
      <p:ext uri="{BB962C8B-B14F-4D97-AF65-F5344CB8AC3E}">
        <p14:creationId xmlns:p14="http://schemas.microsoft.com/office/powerpoint/2010/main" val="213870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89904-036F-4AAD-B6CF-55B7A8DC0869}" type="datetimeFigureOut">
              <a:rPr lang="en-IN" smtClean="0"/>
              <a:t>28-02-2022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351450-9574-4EA8-A5F8-B5B969294851}"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41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E89904-036F-4AAD-B6CF-55B7A8DC0869}" type="datetimeFigureOut">
              <a:rPr lang="en-IN" smtClean="0"/>
              <a:t>28-02-2022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351450-9574-4EA8-A5F8-B5B969294851}" type="slidenum">
              <a:rPr lang="en-IN" smtClean="0"/>
              <a:t>‹#›</a:t>
            </a:fld>
            <a:endParaRPr lang="en-IN"/>
          </a:p>
        </p:txBody>
      </p:sp>
    </p:spTree>
    <p:extLst>
      <p:ext uri="{BB962C8B-B14F-4D97-AF65-F5344CB8AC3E}">
        <p14:creationId xmlns:p14="http://schemas.microsoft.com/office/powerpoint/2010/main" val="339687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E89904-036F-4AAD-B6CF-55B7A8DC0869}" type="datetimeFigureOut">
              <a:rPr lang="en-IN" smtClean="0"/>
              <a:t>28-02-2022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6351450-9574-4EA8-A5F8-B5B969294851}" type="slidenum">
              <a:rPr lang="en-IN" smtClean="0"/>
              <a:t>‹#›</a:t>
            </a:fld>
            <a:endParaRPr lang="en-IN"/>
          </a:p>
        </p:txBody>
      </p:sp>
    </p:spTree>
    <p:extLst>
      <p:ext uri="{BB962C8B-B14F-4D97-AF65-F5344CB8AC3E}">
        <p14:creationId xmlns:p14="http://schemas.microsoft.com/office/powerpoint/2010/main" val="400566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E89904-036F-4AAD-B6CF-55B7A8DC0869}" type="datetimeFigureOut">
              <a:rPr lang="en-IN" smtClean="0"/>
              <a:t>28-02-2022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6351450-9574-4EA8-A5F8-B5B969294851}" type="slidenum">
              <a:rPr lang="en-IN" smtClean="0"/>
              <a:t>‹#›</a:t>
            </a:fld>
            <a:endParaRPr lang="en-IN"/>
          </a:p>
        </p:txBody>
      </p:sp>
    </p:spTree>
    <p:extLst>
      <p:ext uri="{BB962C8B-B14F-4D97-AF65-F5344CB8AC3E}">
        <p14:creationId xmlns:p14="http://schemas.microsoft.com/office/powerpoint/2010/main" val="42442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E89904-036F-4AAD-B6CF-55B7A8DC0869}" type="datetimeFigureOut">
              <a:rPr lang="en-IN" smtClean="0"/>
              <a:t>28-02-2022</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96351450-9574-4EA8-A5F8-B5B969294851}" type="slidenum">
              <a:rPr lang="en-IN" smtClean="0"/>
              <a:t>‹#›</a:t>
            </a:fld>
            <a:endParaRPr lang="en-IN"/>
          </a:p>
        </p:txBody>
      </p:sp>
    </p:spTree>
    <p:extLst>
      <p:ext uri="{BB962C8B-B14F-4D97-AF65-F5344CB8AC3E}">
        <p14:creationId xmlns:p14="http://schemas.microsoft.com/office/powerpoint/2010/main" val="231834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E89904-036F-4AAD-B6CF-55B7A8DC0869}" type="datetimeFigureOut">
              <a:rPr lang="en-IN" smtClean="0"/>
              <a:t>28-02-2022</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351450-9574-4EA8-A5F8-B5B969294851}" type="slidenum">
              <a:rPr lang="en-IN" smtClean="0"/>
              <a:t>‹#›</a:t>
            </a:fld>
            <a:endParaRPr lang="en-IN"/>
          </a:p>
        </p:txBody>
      </p:sp>
    </p:spTree>
    <p:extLst>
      <p:ext uri="{BB962C8B-B14F-4D97-AF65-F5344CB8AC3E}">
        <p14:creationId xmlns:p14="http://schemas.microsoft.com/office/powerpoint/2010/main" val="407764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89904-036F-4AAD-B6CF-55B7A8DC0869}" type="datetimeFigureOut">
              <a:rPr lang="en-IN" smtClean="0"/>
              <a:t>28-02-2022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351450-9574-4EA8-A5F8-B5B969294851}" type="slidenum">
              <a:rPr lang="en-IN" smtClean="0"/>
              <a:t>‹#›</a:t>
            </a:fld>
            <a:endParaRPr lang="en-IN"/>
          </a:p>
        </p:txBody>
      </p:sp>
    </p:spTree>
    <p:extLst>
      <p:ext uri="{BB962C8B-B14F-4D97-AF65-F5344CB8AC3E}">
        <p14:creationId xmlns:p14="http://schemas.microsoft.com/office/powerpoint/2010/main" val="108839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BE89904-036F-4AAD-B6CF-55B7A8DC0869}" type="datetimeFigureOut">
              <a:rPr lang="en-IN" smtClean="0"/>
              <a:t>28-02-2022</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351450-9574-4EA8-A5F8-B5B969294851}"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8552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Lok_Sabha" TargetMode="External"/><Relationship Id="rId3" Type="http://schemas.openxmlformats.org/officeDocument/2006/relationships/hyperlink" Target="https://en.wikipedia.org/wiki/Legislature" TargetMode="External"/><Relationship Id="rId7" Type="http://schemas.openxmlformats.org/officeDocument/2006/relationships/hyperlink" Target="https://en.wikipedia.org/wiki/Rajya_Sabha" TargetMode="External"/><Relationship Id="rId2" Type="http://schemas.openxmlformats.org/officeDocument/2006/relationships/hyperlink" Target="https://en.wikipedia.org/wiki/International_Alphabet_of_Sanskrit_Transliteration" TargetMode="External"/><Relationship Id="rId1" Type="http://schemas.openxmlformats.org/officeDocument/2006/relationships/slideLayout" Target="../slideLayouts/slideLayout7.xml"/><Relationship Id="rId6" Type="http://schemas.openxmlformats.org/officeDocument/2006/relationships/hyperlink" Target="https://en.wikipedia.org/wiki/President_of_India" TargetMode="External"/><Relationship Id="rId5" Type="http://schemas.openxmlformats.org/officeDocument/2006/relationships/hyperlink" Target="https://en.wikipedia.org/wiki/Bicameralism" TargetMode="External"/><Relationship Id="rId10" Type="http://schemas.openxmlformats.org/officeDocument/2006/relationships/hyperlink" Target="https://en.wikipedia.org/wiki/Union_Council_of_Ministers" TargetMode="External"/><Relationship Id="rId4" Type="http://schemas.openxmlformats.org/officeDocument/2006/relationships/hyperlink" Target="https://en.wikipedia.org/wiki/India" TargetMode="External"/><Relationship Id="rId9" Type="http://schemas.openxmlformats.org/officeDocument/2006/relationships/hyperlink" Target="https://en.wikipedia.org/wiki/Prime_Minister_of_Indi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byjus.com/free-ias-prep/the-comptroller-and-auditor-general-of-india/" TargetMode="External"/><Relationship Id="rId2" Type="http://schemas.openxmlformats.org/officeDocument/2006/relationships/hyperlink" Target="https://byjus.com/free-ias-prep/attorney-general-of-india-article-76/" TargetMode="External"/><Relationship Id="rId1" Type="http://schemas.openxmlformats.org/officeDocument/2006/relationships/slideLayout" Target="../slideLayouts/slideLayout7.xml"/><Relationship Id="rId4" Type="http://schemas.openxmlformats.org/officeDocument/2006/relationships/hyperlink" Target="https://byjus.com/free-ias-prep/finance-commission-of-india/"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905001" y="832248"/>
            <a:ext cx="8641535"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000" b="1" dirty="0">
                <a:solidFill>
                  <a:srgbClr val="FF0000"/>
                </a:solidFill>
                <a:latin typeface="Arial" pitchFamily="34" charset="0"/>
                <a:ea typeface="Calibri" pitchFamily="34" charset="0"/>
                <a:cs typeface="Arial" pitchFamily="34" charset="0"/>
              </a:rPr>
              <a:t>UNIT-II</a:t>
            </a:r>
            <a:endParaRPr lang="en-US" sz="1100" dirty="0">
              <a:solidFill>
                <a:srgbClr val="FF0000"/>
              </a:solidFill>
              <a:latin typeface="Arial" pitchFamily="34" charset="0"/>
              <a:cs typeface="Arial" pitchFamily="34" charset="0"/>
            </a:endParaRPr>
          </a:p>
          <a:p>
            <a:pPr algn="just" eaLnBrk="0" fontAlgn="base" hangingPunct="0">
              <a:spcBef>
                <a:spcPct val="0"/>
              </a:spcBef>
              <a:spcAft>
                <a:spcPct val="0"/>
              </a:spcAft>
            </a:pPr>
            <a:r>
              <a:rPr lang="en-US" sz="2000" dirty="0">
                <a:latin typeface="Calibri" pitchFamily="34" charset="0"/>
                <a:ea typeface="Calibri" pitchFamily="34" charset="0"/>
                <a:cs typeface="Times New Roman" pitchFamily="18" charset="0"/>
              </a:rPr>
              <a:t>Union Government and its Administration :</a:t>
            </a:r>
          </a:p>
          <a:p>
            <a:pPr algn="just" eaLnBrk="0" fontAlgn="base" hangingPunct="0">
              <a:spcBef>
                <a:spcPct val="0"/>
              </a:spcBef>
              <a:spcAft>
                <a:spcPct val="0"/>
              </a:spcAft>
            </a:pPr>
            <a:r>
              <a:rPr lang="en-US" sz="2000" dirty="0">
                <a:latin typeface="Calibri" pitchFamily="34" charset="0"/>
                <a:ea typeface="Calibri" pitchFamily="34" charset="0"/>
                <a:cs typeface="Times New Roman" pitchFamily="18" charset="0"/>
              </a:rPr>
              <a:t>Structure of the Indian Union: </a:t>
            </a:r>
          </a:p>
          <a:p>
            <a:pPr algn="just" eaLnBrk="0" fontAlgn="base" hangingPunct="0">
              <a:spcBef>
                <a:spcPct val="0"/>
              </a:spcBef>
              <a:spcAft>
                <a:spcPct val="0"/>
              </a:spcAft>
            </a:pPr>
            <a:r>
              <a:rPr lang="en-US" sz="2000" dirty="0">
                <a:latin typeface="Calibri" pitchFamily="34" charset="0"/>
                <a:ea typeface="Calibri" pitchFamily="34" charset="0"/>
                <a:cs typeface="Times New Roman" pitchFamily="18" charset="0"/>
              </a:rPr>
              <a:t>Federalism, </a:t>
            </a:r>
          </a:p>
          <a:p>
            <a:pPr algn="just" eaLnBrk="0" fontAlgn="base" hangingPunct="0">
              <a:spcBef>
                <a:spcPct val="0"/>
              </a:spcBef>
              <a:spcAft>
                <a:spcPct val="0"/>
              </a:spcAft>
            </a:pPr>
            <a:r>
              <a:rPr lang="en-US" sz="2000" dirty="0">
                <a:latin typeface="Calibri" pitchFamily="34" charset="0"/>
                <a:ea typeface="Calibri" pitchFamily="34" charset="0"/>
                <a:cs typeface="Times New Roman" pitchFamily="18" charset="0"/>
              </a:rPr>
              <a:t>Centre- State relationship, </a:t>
            </a:r>
          </a:p>
          <a:p>
            <a:pPr algn="just" eaLnBrk="0" fontAlgn="base" hangingPunct="0">
              <a:spcBef>
                <a:spcPct val="0"/>
              </a:spcBef>
              <a:spcAft>
                <a:spcPct val="0"/>
              </a:spcAft>
            </a:pPr>
            <a:r>
              <a:rPr lang="en-US" sz="2000" dirty="0">
                <a:latin typeface="Calibri" pitchFamily="34" charset="0"/>
                <a:ea typeface="Calibri" pitchFamily="34" charset="0"/>
                <a:cs typeface="Times New Roman" pitchFamily="18" charset="0"/>
              </a:rPr>
              <a:t>President: Role, power and position, </a:t>
            </a:r>
          </a:p>
          <a:p>
            <a:pPr algn="just" eaLnBrk="0" fontAlgn="base" hangingPunct="0">
              <a:spcBef>
                <a:spcPct val="0"/>
              </a:spcBef>
              <a:spcAft>
                <a:spcPct val="0"/>
              </a:spcAft>
            </a:pPr>
            <a:r>
              <a:rPr lang="en-US" sz="2000" dirty="0">
                <a:latin typeface="Calibri" pitchFamily="34" charset="0"/>
                <a:ea typeface="Calibri" pitchFamily="34" charset="0"/>
                <a:cs typeface="Times New Roman" pitchFamily="18" charset="0"/>
              </a:rPr>
              <a:t>PM and Council of ministers, </a:t>
            </a:r>
          </a:p>
          <a:p>
            <a:pPr algn="just" eaLnBrk="0" fontAlgn="base" hangingPunct="0">
              <a:spcBef>
                <a:spcPct val="0"/>
              </a:spcBef>
              <a:spcAft>
                <a:spcPct val="0"/>
              </a:spcAft>
            </a:pPr>
            <a:r>
              <a:rPr lang="en-US" sz="2000" dirty="0">
                <a:latin typeface="Calibri" pitchFamily="34" charset="0"/>
                <a:ea typeface="Calibri" pitchFamily="34" charset="0"/>
                <a:cs typeface="Times New Roman" pitchFamily="18" charset="0"/>
              </a:rPr>
              <a:t>Cabinet and Central Secretariat, </a:t>
            </a:r>
          </a:p>
          <a:p>
            <a:pPr algn="just" eaLnBrk="0" fontAlgn="base" hangingPunct="0">
              <a:spcBef>
                <a:spcPct val="0"/>
              </a:spcBef>
              <a:spcAft>
                <a:spcPct val="0"/>
              </a:spcAft>
            </a:pPr>
            <a:r>
              <a:rPr lang="en-US" sz="2000" dirty="0" err="1">
                <a:latin typeface="Calibri" pitchFamily="34" charset="0"/>
                <a:ea typeface="Calibri" pitchFamily="34" charset="0"/>
                <a:cs typeface="Times New Roman" pitchFamily="18" charset="0"/>
              </a:rPr>
              <a:t>LokSabha</a:t>
            </a:r>
            <a:r>
              <a:rPr lang="en-US" sz="2000" dirty="0">
                <a:latin typeface="Calibri" pitchFamily="34" charset="0"/>
                <a:ea typeface="Calibri" pitchFamily="34" charset="0"/>
                <a:cs typeface="Times New Roman" pitchFamily="18" charset="0"/>
              </a:rPr>
              <a:t>, </a:t>
            </a:r>
            <a:r>
              <a:rPr lang="en-US" sz="2000" dirty="0" err="1">
                <a:latin typeface="Calibri" pitchFamily="34" charset="0"/>
                <a:ea typeface="Calibri" pitchFamily="34" charset="0"/>
                <a:cs typeface="Times New Roman" pitchFamily="18" charset="0"/>
              </a:rPr>
              <a:t>RajyaSabha</a:t>
            </a:r>
            <a:endParaRPr lang="en-US" dirty="0">
              <a:latin typeface="Arial" pitchFamily="34" charset="0"/>
              <a:cs typeface="Arial" pitchFamily="34" charset="0"/>
            </a:endParaRPr>
          </a:p>
        </p:txBody>
      </p:sp>
    </p:spTree>
    <p:extLst>
      <p:ext uri="{BB962C8B-B14F-4D97-AF65-F5344CB8AC3E}">
        <p14:creationId xmlns:p14="http://schemas.microsoft.com/office/powerpoint/2010/main" val="4150118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271" y="304800"/>
            <a:ext cx="11026587" cy="5006499"/>
          </a:xfrm>
          <a:prstGeom prst="rect">
            <a:avLst/>
          </a:prstGeom>
        </p:spPr>
        <p:txBody>
          <a:bodyPr wrap="square">
            <a:spAutoFit/>
          </a:bodyPr>
          <a:lstStyle/>
          <a:p>
            <a:pPr marL="487680" marR="30480" algn="just">
              <a:lnSpc>
                <a:spcPct val="115000"/>
              </a:lnSpc>
              <a:spcBef>
                <a:spcPts val="600"/>
              </a:spcBef>
              <a:spcAft>
                <a:spcPts val="72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However there are restrictions on the territorial jurisdiction of the parliament which means the laws of parliament are not applicable in following areas:</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487680" marR="30480" algn="just">
              <a:lnSpc>
                <a:spcPct val="115000"/>
              </a:lnSpc>
              <a:spcBef>
                <a:spcPts val="600"/>
              </a:spcBef>
              <a:spcAft>
                <a:spcPts val="72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The President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can make regulations for the peace, progress and good government of the 5 Union Territories–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Andaman and Nicobar Islands, Lakshadweep, Dadra and Nagar Haveli, Daman and Diu and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Ladakh</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 regulation so made has the same force and effect as an act of Parliament. The President may cancel or amend any act of Parliament in relation to these union territories</a:t>
            </a:r>
            <a:endParaRPr lang="en-IN"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87680" marR="30480" algn="just">
              <a:lnSpc>
                <a:spcPct val="115000"/>
              </a:lnSpc>
              <a:spcBef>
                <a:spcPts val="600"/>
              </a:spcBef>
              <a:spcAft>
                <a:spcPts val="72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2. The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governor is empowered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to direct that an act of Parliament does not apply to a scheduled area in the state or apply with specified modifications and exceptions.</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487680" marR="30480" algn="just">
              <a:lnSpc>
                <a:spcPct val="115000"/>
              </a:lnSpc>
              <a:spcBef>
                <a:spcPts val="600"/>
              </a:spcBef>
              <a:spcAft>
                <a:spcPts val="72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3. The Governor of Assam may likewise direct that an act of Parliament does not apply to a tribal area (autonomous district) in the state or apply with specified modifications and exceptions. </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487680" marR="30480" algn="just">
              <a:lnSpc>
                <a:spcPct val="115000"/>
              </a:lnSpc>
              <a:spcBef>
                <a:spcPts val="600"/>
              </a:spcBef>
              <a:spcAft>
                <a:spcPts val="72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4. The President enjoys the same power with respect to tribal areas (autonomous districts) in Meghalaya, Tripura and Mizoram.</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87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575" y="609600"/>
            <a:ext cx="10372165" cy="5168594"/>
          </a:xfrm>
          <a:prstGeom prst="rect">
            <a:avLst/>
          </a:prstGeom>
        </p:spPr>
        <p:txBody>
          <a:bodyPr wrap="square">
            <a:spAutoFit/>
          </a:bodyPr>
          <a:lstStyle/>
          <a:p>
            <a:pPr marR="30480" algn="just">
              <a:lnSpc>
                <a:spcPct val="115000"/>
              </a:lnSpc>
              <a:spcBef>
                <a:spcPts val="600"/>
              </a:spcBef>
              <a:spcAft>
                <a:spcPts val="72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Distribution of legislative subjects</a:t>
            </a:r>
            <a:endParaRPr lang="en-IN" sz="2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Font typeface="+mj-lt"/>
              <a:buAutoNum type="arabicPeriod"/>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Parliament has exclusive powers to make laws with respect to any of the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matters enumerated in the Union List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This list has at present 98 subjects (originally 971 subjects) like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defence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banking, foreign affairs, currency, atomic energy, insurance, communication, inter-state trade and commerce, census, audit and so on.</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Font typeface="+mj-lt"/>
              <a:buAutoNum type="arabicPeriod"/>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state legislature has  exclusive powers to make laws with respect to any of the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matters enumerated in the State List.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has at present 59 subjects (originally 66 subjects) like public order, police, public health and sanitation, agriculture, prisons, local government, fisheries, markets, theaters, gambling and so on.</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091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 K Singh bats for moving Health Sector to Concurrent List – Civils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85801"/>
            <a:ext cx="8229600"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79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12" y="152400"/>
            <a:ext cx="10264588" cy="5355825"/>
          </a:xfrm>
          <a:prstGeom prst="rect">
            <a:avLst/>
          </a:prstGeom>
        </p:spPr>
        <p:txBody>
          <a:bodyPr wrap="square">
            <a:spAutoFit/>
          </a:bodyPr>
          <a:lstStyle/>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3.Both, the Parliament and state legislature can make laws with respect to any of the matters enumerated in the Concurrent List. This list has at present 52 subjects (originally 47 subjects) like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criminal law and procedure, civil procedure, marriage and divorce, population control and family planning, electricity,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labour</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welfare, economic and social planning, drugs, newspapers, books and printing press, and others.</a:t>
            </a:r>
            <a:endParaRPr lang="en-IN"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4.It is clear that the matters of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national importance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and the matters which require uniformity of legislation nationwide are included in the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Union List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The matters of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regional and local importance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and the matters which permit diversity of interest are specified in the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State List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The matters on which uniformity of legislation throughout the country is desirable but not essential are enumerated in the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concurrent list</a:t>
            </a:r>
            <a:endParaRPr lang="en-IN"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21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929" y="121023"/>
            <a:ext cx="10730753" cy="5410712"/>
          </a:xfrm>
          <a:prstGeom prst="rect">
            <a:avLst/>
          </a:prstGeom>
        </p:spPr>
        <p:txBody>
          <a:bodyPr wrap="square">
            <a:spAutoFit/>
          </a:bodyPr>
          <a:lstStyle/>
          <a:p>
            <a:pPr marR="30480" algn="just">
              <a:lnSpc>
                <a:spcPct val="115000"/>
              </a:lnSpc>
              <a:spcBef>
                <a:spcPts val="600"/>
              </a:spcBef>
              <a:spcAft>
                <a:spcPts val="72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Parliamentary legislation in the state field</a:t>
            </a:r>
            <a:endParaRPr lang="en-IN" sz="2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above scheme of distribution of legislative powers between the Centre and the states is to be maintained in normal times. But, in abnormal times,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Constitution empowers the Parliament to make laws on any matter enumerated in the State List under the following five extraordinary circumstances:</a:t>
            </a:r>
            <a:endParaRPr lang="en-IN"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When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Rajya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Sabha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Passes a Resolution</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During a National Emergency</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When States Make a Request</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To Implement International Agreements </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During President’s Rule</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902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533401"/>
            <a:ext cx="8610600" cy="5218865"/>
          </a:xfrm>
          <a:prstGeom prst="rect">
            <a:avLst/>
          </a:prstGeom>
        </p:spPr>
        <p:txBody>
          <a:bodyPr wrap="square">
            <a:spAutoFit/>
          </a:bodyPr>
          <a:lstStyle/>
          <a:p>
            <a:pPr marR="30480" algn="just">
              <a:lnSpc>
                <a:spcPct val="115000"/>
              </a:lnSpc>
              <a:spcBef>
                <a:spcPts val="600"/>
              </a:spcBef>
              <a:spcAft>
                <a:spcPts val="72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Centre’s control over state legislation</a:t>
            </a:r>
            <a:endParaRPr lang="en-IN" sz="3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Besides the Parliament’s power to legislate directly on the state subjects under the exceptional situations, the Constitution empowers the Centre to exercise control over the state’s legislative matters in the following ways:</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Governor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can reserve certain types of bills passed by the state legislature for the consideration of the President. The president enjoys absolute veto over them.</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Centre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can direct the states to reserve money bills and other financial bills passed by the state legislature for the President’s consideration during a financial emergency.</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From the above, it is clear that the Constitution has assigned a position of superiority to the Centre in the legislative sphere.</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96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685800"/>
            <a:ext cx="8915400" cy="4960332"/>
          </a:xfrm>
          <a:prstGeom prst="rect">
            <a:avLst/>
          </a:prstGeom>
        </p:spPr>
        <p:txBody>
          <a:bodyPr wrap="square">
            <a:spAutoFit/>
          </a:bodyPr>
          <a:lstStyle/>
          <a:p>
            <a:r>
              <a:rPr lang="en-US" sz="2800" b="1" dirty="0">
                <a:solidFill>
                  <a:srgbClr val="FF0000"/>
                </a:solidFill>
                <a:latin typeface="Times New Roman" panose="02020603050405020304" pitchFamily="18" charset="0"/>
                <a:ea typeface="Times New Roman" panose="02020603050405020304" pitchFamily="18" charset="0"/>
              </a:rPr>
              <a:t>Administrative Relations</a:t>
            </a:r>
            <a:endParaRPr lang="en-IN" sz="2800" b="1" dirty="0">
              <a:solidFill>
                <a:srgbClr val="FF0000"/>
              </a:solidFill>
              <a:latin typeface="Times New Roman" panose="02020603050405020304" pitchFamily="18" charset="0"/>
              <a:ea typeface="Times New Roman" panose="02020603050405020304" pitchFamily="18" charset="0"/>
            </a:endParaRPr>
          </a:p>
          <a:p>
            <a:pPr marL="342900" marR="30480" indent="-342900" algn="just">
              <a:spcBef>
                <a:spcPts val="600"/>
              </a:spcBef>
              <a:spcAft>
                <a:spcPts val="720"/>
              </a:spcAft>
              <a:buSzPts val="1000"/>
              <a:buFont typeface="Symbol" panose="05050102010706020507" pitchFamily="18" charset="2"/>
              <a:buChar char=""/>
              <a:tabLst>
                <a:tab pos="457200" algn="l"/>
              </a:tabLst>
            </a:pPr>
            <a:r>
              <a:rPr lang="en-US" sz="2400" dirty="0">
                <a:solidFill>
                  <a:srgbClr val="000000"/>
                </a:solidFill>
                <a:latin typeface="Times New Roman" panose="02020603050405020304" pitchFamily="18" charset="0"/>
                <a:ea typeface="Times New Roman" panose="02020603050405020304" pitchFamily="18" charset="0"/>
              </a:rPr>
              <a:t>Articles 256 to 263 describe administrative relations.</a:t>
            </a:r>
            <a:endParaRPr lang="en-IN" sz="2400" dirty="0">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b="1" dirty="0">
                <a:solidFill>
                  <a:srgbClr val="000000"/>
                </a:solidFill>
                <a:latin typeface="Times New Roman" panose="02020603050405020304" pitchFamily="18" charset="0"/>
                <a:ea typeface="Times New Roman" panose="02020603050405020304" pitchFamily="18" charset="0"/>
              </a:rPr>
              <a:t>Distribution of executive powers</a:t>
            </a:r>
            <a:r>
              <a:rPr lang="en-US" sz="2400" dirty="0">
                <a:solidFill>
                  <a:srgbClr val="000000"/>
                </a:solidFill>
                <a:latin typeface="Times New Roman" panose="02020603050405020304" pitchFamily="18" charset="0"/>
                <a:ea typeface="Times New Roman" panose="02020603050405020304" pitchFamily="18" charset="0"/>
              </a:rPr>
              <a:t>:</a:t>
            </a:r>
            <a:endParaRPr lang="en-IN" sz="2400" dirty="0">
              <a:latin typeface="Times New Roman" panose="02020603050405020304" pitchFamily="18" charset="0"/>
              <a:ea typeface="Times New Roman" panose="02020603050405020304" pitchFamily="18" charset="0"/>
            </a:endParaRPr>
          </a:p>
          <a:p>
            <a:pPr marL="342900" marR="30480" indent="-342900" algn="just">
              <a:spcBef>
                <a:spcPts val="600"/>
              </a:spcBef>
              <a:spcAft>
                <a:spcPts val="72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rPr>
              <a:t>The executive power has been divided between the Centre and the states as follows:</a:t>
            </a:r>
            <a:endParaRPr lang="en-IN" sz="2400" dirty="0">
              <a:latin typeface="Times New Roman" panose="02020603050405020304" pitchFamily="18" charset="0"/>
              <a:ea typeface="Times New Roman" panose="02020603050405020304" pitchFamily="18" charset="0"/>
            </a:endParaRPr>
          </a:p>
          <a:p>
            <a:pPr marL="342900" marR="30480" indent="-342900" algn="just">
              <a:spcBef>
                <a:spcPts val="600"/>
              </a:spcBef>
              <a:spcAft>
                <a:spcPts val="72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rPr>
              <a:t>The executive power of the </a:t>
            </a:r>
            <a:r>
              <a:rPr lang="en-US" sz="2400" dirty="0" err="1">
                <a:latin typeface="Times New Roman" panose="02020603050405020304" pitchFamily="18" charset="0"/>
                <a:ea typeface="Times New Roman" panose="02020603050405020304" pitchFamily="18" charset="0"/>
              </a:rPr>
              <a:t>centre</a:t>
            </a:r>
            <a:r>
              <a:rPr lang="en-US" sz="2400" dirty="0">
                <a:latin typeface="Times New Roman" panose="02020603050405020304" pitchFamily="18" charset="0"/>
                <a:ea typeface="Times New Roman" panose="02020603050405020304" pitchFamily="18" charset="0"/>
              </a:rPr>
              <a:t> extends to the subjects enumerated in the union list. The executive power of the states extends to the subjects enumerated in the state list.</a:t>
            </a:r>
            <a:endParaRPr lang="en-IN" sz="2400" dirty="0">
              <a:latin typeface="Times New Roman" panose="02020603050405020304" pitchFamily="18" charset="0"/>
              <a:ea typeface="Times New Roman" panose="02020603050405020304" pitchFamily="18" charset="0"/>
            </a:endParaRPr>
          </a:p>
          <a:p>
            <a:pPr marL="342900" marR="30480" indent="-342900" algn="just">
              <a:spcBef>
                <a:spcPts val="600"/>
              </a:spcBef>
              <a:spcAft>
                <a:spcPts val="72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rPr>
              <a:t>The execution of the laws on the subjects enumerated in the concurrent list is with the states except when the parliament has directed otherwise.</a:t>
            </a:r>
            <a:endParaRPr lang="en-I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1590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473063"/>
            <a:ext cx="8915400" cy="5419432"/>
          </a:xfrm>
          <a:prstGeom prst="rect">
            <a:avLst/>
          </a:prstGeom>
        </p:spPr>
        <p:txBody>
          <a:bodyPr wrap="square">
            <a:spAutoFit/>
          </a:bodyPr>
          <a:lstStyle/>
          <a:p>
            <a:pPr marL="259080" marR="30480" algn="just">
              <a:spcBef>
                <a:spcPts val="600"/>
              </a:spcBef>
              <a:spcAft>
                <a:spcPts val="720"/>
              </a:spcAft>
            </a:pPr>
            <a:r>
              <a:rPr lang="en-US" sz="2800" b="1" dirty="0">
                <a:solidFill>
                  <a:srgbClr val="FF0000"/>
                </a:solidFill>
                <a:latin typeface="Times New Roman" panose="02020603050405020304" pitchFamily="18" charset="0"/>
                <a:ea typeface="Times New Roman" panose="02020603050405020304" pitchFamily="18" charset="0"/>
              </a:rPr>
              <a:t>Centre’s directions to the states:</a:t>
            </a:r>
            <a:endParaRPr lang="en-IN" sz="2800" dirty="0">
              <a:solidFill>
                <a:srgbClr val="FF0000"/>
              </a:solidFill>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The Centre is empowered to give directions to the states with regard to the exercise of their executive power in the following matters:</a:t>
            </a:r>
            <a:endParaRPr lang="en-IN" sz="2400" dirty="0">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a:t>
            </a:r>
            <a:r>
              <a:rPr lang="en-US" sz="2400" dirty="0">
                <a:latin typeface="Times New Roman" panose="02020603050405020304" pitchFamily="18" charset="0"/>
                <a:ea typeface="Times New Roman" panose="02020603050405020304" pitchFamily="18" charset="0"/>
              </a:rPr>
              <a:t>) the construction and maintenance of means of communication (declared to be of national or military importance) by the state; </a:t>
            </a:r>
            <a:endParaRPr lang="en-IN" sz="2400" dirty="0">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(ii) the measures to be taken for the protection of the railways within the state; </a:t>
            </a:r>
            <a:endParaRPr lang="en-IN" sz="2400" dirty="0">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(iii) the provision of adequate facilities for instruction in the mother tongue at the primary stage of education to children belonging to linguistic minority groups in the state; and </a:t>
            </a:r>
            <a:endParaRPr lang="en-IN" sz="2400" dirty="0">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(iv) the drawing up and execution of the specified schemes for the welfare of the Scheduled Tribes in the state.</a:t>
            </a:r>
            <a:endParaRPr lang="en-I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9680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28600"/>
            <a:ext cx="11438965" cy="6219651"/>
          </a:xfrm>
          <a:prstGeom prst="rect">
            <a:avLst/>
          </a:prstGeom>
        </p:spPr>
        <p:txBody>
          <a:bodyPr wrap="square">
            <a:spAutoFit/>
          </a:bodyPr>
          <a:lstStyle/>
          <a:p>
            <a:pPr marL="259080" marR="30480" algn="just">
              <a:spcBef>
                <a:spcPts val="600"/>
              </a:spcBef>
              <a:spcAft>
                <a:spcPts val="720"/>
              </a:spcAft>
            </a:pPr>
            <a:r>
              <a:rPr lang="en-US" sz="3200" b="1" dirty="0">
                <a:solidFill>
                  <a:srgbClr val="FF0000"/>
                </a:solidFill>
                <a:latin typeface="Times New Roman" panose="02020603050405020304" pitchFamily="18" charset="0"/>
                <a:ea typeface="Times New Roman" panose="02020603050405020304" pitchFamily="18" charset="0"/>
              </a:rPr>
              <a:t>All India services</a:t>
            </a:r>
            <a:endParaRPr lang="en-IN" sz="3200" dirty="0">
              <a:solidFill>
                <a:srgbClr val="FF0000"/>
              </a:solidFill>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000" dirty="0">
                <a:latin typeface="Times New Roman" panose="02020603050405020304" pitchFamily="18" charset="0"/>
                <a:ea typeface="Times New Roman" panose="02020603050405020304" pitchFamily="18" charset="0"/>
              </a:rPr>
              <a:t>The Centre and the states also have their separate public services called as the Central Services and the State Services respectively. </a:t>
            </a:r>
            <a:r>
              <a:rPr lang="en-US" sz="2000" dirty="0">
                <a:solidFill>
                  <a:srgbClr val="FF0000"/>
                </a:solidFill>
                <a:latin typeface="Times New Roman" panose="02020603050405020304" pitchFamily="18" charset="0"/>
                <a:ea typeface="Times New Roman" panose="02020603050405020304" pitchFamily="18" charset="0"/>
              </a:rPr>
              <a:t>In addition, there are all-India services–IAS, IPS and IFS. The members of these services occupy top positions (or key posts) under both the Centre and the states and serve them by turns.</a:t>
            </a:r>
            <a:r>
              <a:rPr lang="en-US" sz="2000" dirty="0">
                <a:latin typeface="Times New Roman" panose="02020603050405020304" pitchFamily="18" charset="0"/>
                <a:ea typeface="Times New Roman" panose="02020603050405020304" pitchFamily="18" charset="0"/>
              </a:rPr>
              <a:t> But, they are recruited and trained by the Centre. These services are controlled jointly by the Centre and the states. The ultimate control lies with the Central government while the immediate control vests with the state governments</a:t>
            </a:r>
            <a:endParaRPr lang="en-IN" sz="2000" dirty="0">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3200" b="1" dirty="0">
                <a:solidFill>
                  <a:srgbClr val="FF0000"/>
                </a:solidFill>
                <a:latin typeface="Times New Roman" panose="02020603050405020304" pitchFamily="18" charset="0"/>
                <a:ea typeface="Times New Roman" panose="02020603050405020304" pitchFamily="18" charset="0"/>
              </a:rPr>
              <a:t>Public Service Commissions </a:t>
            </a:r>
            <a:endParaRPr lang="en-IN" sz="3200" dirty="0">
              <a:solidFill>
                <a:srgbClr val="FF0000"/>
              </a:solidFill>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000" dirty="0">
                <a:latin typeface="Times New Roman" panose="02020603050405020304" pitchFamily="18" charset="0"/>
                <a:ea typeface="Times New Roman" panose="02020603050405020304" pitchFamily="18" charset="0"/>
              </a:rPr>
              <a:t>In the field of public service commissions, the Centre-state relations are as follows: (</a:t>
            </a:r>
            <a:r>
              <a:rPr lang="en-US" sz="2000" dirty="0" err="1">
                <a:latin typeface="Times New Roman" panose="02020603050405020304" pitchFamily="18" charset="0"/>
                <a:ea typeface="Times New Roman" panose="02020603050405020304" pitchFamily="18" charset="0"/>
              </a:rPr>
              <a:t>i</a:t>
            </a:r>
            <a:r>
              <a:rPr lang="en-US" sz="2000" dirty="0">
                <a:latin typeface="Times New Roman" panose="02020603050405020304" pitchFamily="18" charset="0"/>
                <a:ea typeface="Times New Roman" panose="02020603050405020304" pitchFamily="18" charset="0"/>
              </a:rPr>
              <a:t>) The Chairman and members of a state public service commission, though appointed by the governor of the state, can be removed only by the President. </a:t>
            </a:r>
          </a:p>
          <a:p>
            <a:pPr marL="259080" marR="30480" algn="just">
              <a:spcBef>
                <a:spcPts val="600"/>
              </a:spcBef>
              <a:spcAft>
                <a:spcPts val="720"/>
              </a:spcAft>
            </a:pPr>
            <a:r>
              <a:rPr lang="en-US" sz="2000" dirty="0">
                <a:latin typeface="Times New Roman" panose="02020603050405020304" pitchFamily="18" charset="0"/>
                <a:ea typeface="Times New Roman" panose="02020603050405020304" pitchFamily="18" charset="0"/>
              </a:rPr>
              <a:t>(ii) The Parliament can establish a Joint State Public Service Commission (JSPSC) for two or more states on the request of the state legislatures concerned. The chairman and members of the JSPSC are appointed by the president. </a:t>
            </a:r>
          </a:p>
          <a:p>
            <a:pPr marL="259080" marR="30480" algn="just">
              <a:spcBef>
                <a:spcPts val="600"/>
              </a:spcBef>
              <a:spcAft>
                <a:spcPts val="720"/>
              </a:spcAft>
            </a:pPr>
            <a:r>
              <a:rPr lang="en-US" sz="2000" dirty="0">
                <a:latin typeface="Times New Roman" panose="02020603050405020304" pitchFamily="18" charset="0"/>
                <a:ea typeface="Times New Roman" panose="02020603050405020304" pitchFamily="18" charset="0"/>
              </a:rPr>
              <a:t>(iii) The Union Public Service Commission (UPSC) can serve the needs of a state on the request of the state governor and with the approval of the President. </a:t>
            </a:r>
            <a:endParaRPr lang="en-IN"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7019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762000"/>
            <a:ext cx="8915400" cy="4857740"/>
          </a:xfrm>
          <a:prstGeom prst="rect">
            <a:avLst/>
          </a:prstGeom>
        </p:spPr>
        <p:txBody>
          <a:bodyPr wrap="square">
            <a:spAutoFit/>
          </a:bodyPr>
          <a:lstStyle/>
          <a:p>
            <a:pPr marL="259080" marR="30480" algn="just">
              <a:spcBef>
                <a:spcPts val="600"/>
              </a:spcBef>
              <a:spcAft>
                <a:spcPts val="720"/>
              </a:spcAft>
            </a:pPr>
            <a:r>
              <a:rPr lang="en-US" sz="2400" b="1" dirty="0">
                <a:solidFill>
                  <a:srgbClr val="FF0000"/>
                </a:solidFill>
                <a:latin typeface="Times New Roman" panose="02020603050405020304" pitchFamily="18" charset="0"/>
                <a:ea typeface="Times New Roman" panose="02020603050405020304" pitchFamily="18" charset="0"/>
              </a:rPr>
              <a:t>Integrated Judicial System </a:t>
            </a:r>
            <a:endParaRPr lang="en-IN" sz="2400" dirty="0">
              <a:solidFill>
                <a:srgbClr val="FF0000"/>
              </a:solidFill>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The Constitution of India established an integrated judicial system with the Supreme Court at the top and the state high courts below it. This single system of courts enforces both the Central laws as well as the state laws. This is done to eliminate diversities in the remedial procedure. The judges of a state high court are appointed by the president in consultation with the Chief Justice of India and the governor of the state. They can also be transferred and removed by the president. The Parliament can establish a common high court for two or more states. </a:t>
            </a:r>
          </a:p>
          <a:p>
            <a:pPr marL="259080" marR="30480" algn="just">
              <a:spcBef>
                <a:spcPts val="600"/>
              </a:spcBef>
              <a:spcAft>
                <a:spcPts val="720"/>
              </a:spcAft>
            </a:pPr>
            <a:r>
              <a:rPr lang="en-US" sz="2400" dirty="0">
                <a:solidFill>
                  <a:srgbClr val="FF0000"/>
                </a:solidFill>
                <a:latin typeface="Times New Roman" panose="02020603050405020304" pitchFamily="18" charset="0"/>
                <a:ea typeface="Times New Roman" panose="02020603050405020304" pitchFamily="18" charset="0"/>
              </a:rPr>
              <a:t>For example, Maharashtra and Goa or Punjab and Haryana have a common high court</a:t>
            </a:r>
            <a:r>
              <a:rPr lang="en-US" sz="2400" dirty="0">
                <a:latin typeface="Times New Roman" panose="02020603050405020304" pitchFamily="18" charset="0"/>
                <a:ea typeface="Times New Roman" panose="02020603050405020304" pitchFamily="18" charset="0"/>
              </a:rPr>
              <a:t>.</a:t>
            </a:r>
            <a:endParaRPr lang="en-I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5256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04801"/>
            <a:ext cx="8763000" cy="5632311"/>
          </a:xfrm>
          <a:prstGeom prst="rect">
            <a:avLst/>
          </a:prstGeom>
        </p:spPr>
        <p:txBody>
          <a:bodyPr wrap="square">
            <a:spAutoFit/>
          </a:bodyPr>
          <a:lstStyle/>
          <a:p>
            <a:pPr algn="just"/>
            <a:r>
              <a:rPr lang="en-US" sz="2400" dirty="0"/>
              <a:t>Political scientists have classified governments into unitary and federal on the basis of the nature of relations between the national government and the regional governments. By definition, a unitary government is one in which all the powers are vested in the national government and the regional governments.</a:t>
            </a:r>
          </a:p>
          <a:p>
            <a:pPr algn="just"/>
            <a:r>
              <a:rPr lang="en-US" sz="2400" dirty="0"/>
              <a:t>A federal government, on the other hand, is one in which powers are divided between the national government and the regional governments by the Constitution itself and both operate in their respective jurisdictions independently. </a:t>
            </a:r>
          </a:p>
          <a:p>
            <a:pPr algn="just"/>
            <a:r>
              <a:rPr lang="en-US" sz="2400" dirty="0">
                <a:solidFill>
                  <a:srgbClr val="FF0000"/>
                </a:solidFill>
              </a:rPr>
              <a:t>The term ‘federation’ is </a:t>
            </a:r>
            <a:r>
              <a:rPr lang="en-US" sz="2400" dirty="0" err="1">
                <a:solidFill>
                  <a:srgbClr val="FF0000"/>
                </a:solidFill>
              </a:rPr>
              <a:t>drived</a:t>
            </a:r>
            <a:r>
              <a:rPr lang="en-US" sz="2400" dirty="0">
                <a:solidFill>
                  <a:srgbClr val="FF0000"/>
                </a:solidFill>
              </a:rPr>
              <a:t> from a Latin word </a:t>
            </a:r>
            <a:r>
              <a:rPr lang="en-US" sz="2400" dirty="0" err="1">
                <a:solidFill>
                  <a:srgbClr val="FF0000"/>
                </a:solidFill>
              </a:rPr>
              <a:t>foedus</a:t>
            </a:r>
            <a:r>
              <a:rPr lang="en-US" sz="2400" dirty="0">
                <a:solidFill>
                  <a:srgbClr val="FF0000"/>
                </a:solidFill>
              </a:rPr>
              <a:t> which means ‘treaty’ or ‘agreement’. Thus, a federation is a new state (political system) which is formed through a treaty or an agreement between the various units.</a:t>
            </a:r>
            <a:endParaRPr lang="en-IN" sz="2400" dirty="0">
              <a:solidFill>
                <a:srgbClr val="FF0000"/>
              </a:solidFill>
            </a:endParaRPr>
          </a:p>
          <a:p>
            <a:pPr algn="just"/>
            <a:endParaRPr lang="en-US" sz="2400" dirty="0"/>
          </a:p>
          <a:p>
            <a:pPr algn="just"/>
            <a:endParaRPr lang="en-IN" sz="2400" dirty="0"/>
          </a:p>
        </p:txBody>
      </p:sp>
    </p:spTree>
    <p:extLst>
      <p:ext uri="{BB962C8B-B14F-4D97-AF65-F5344CB8AC3E}">
        <p14:creationId xmlns:p14="http://schemas.microsoft.com/office/powerpoint/2010/main" val="4030081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1"/>
            <a:ext cx="8915400" cy="5516895"/>
          </a:xfrm>
          <a:prstGeom prst="rect">
            <a:avLst/>
          </a:prstGeom>
        </p:spPr>
        <p:txBody>
          <a:bodyPr wrap="square">
            <a:spAutoFit/>
          </a:bodyPr>
          <a:lstStyle/>
          <a:p>
            <a:pPr marL="259080" marR="30480" algn="just">
              <a:spcBef>
                <a:spcPts val="600"/>
              </a:spcBef>
              <a:spcAft>
                <a:spcPts val="720"/>
              </a:spcAft>
            </a:pPr>
            <a:r>
              <a:rPr lang="en-US" sz="3200" b="1" dirty="0">
                <a:solidFill>
                  <a:srgbClr val="FF0000"/>
                </a:solidFill>
                <a:latin typeface="Times New Roman" panose="02020603050405020304" pitchFamily="18" charset="0"/>
                <a:ea typeface="Times New Roman" panose="02020603050405020304" pitchFamily="18" charset="0"/>
              </a:rPr>
              <a:t>Relations During Emergencies </a:t>
            </a:r>
            <a:endParaRPr lang="en-IN" sz="3200" dirty="0">
              <a:solidFill>
                <a:srgbClr val="FF0000"/>
              </a:solidFill>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i</a:t>
            </a:r>
            <a:r>
              <a:rPr lang="en-US" sz="2400" dirty="0">
                <a:latin typeface="Times New Roman" panose="02020603050405020304" pitchFamily="18" charset="0"/>
                <a:ea typeface="Times New Roman" panose="02020603050405020304" pitchFamily="18" charset="0"/>
              </a:rPr>
              <a:t>) During the operation of a national emergency (under Article 352), the Centre becomes entitled to give executive directions to a state on ‘any’ matter. Thus, the state governments are brought under the complete control of the Centre, though they are not suspended. </a:t>
            </a:r>
            <a:endParaRPr lang="en-IN" sz="2400" dirty="0">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(ii) When the President’s Rule is imposed in a state (under Article 356), the President can assume to himself the functions of the state government and powers vested in the Governor or any other executive authority in the state. </a:t>
            </a:r>
            <a:endParaRPr lang="en-IN" sz="2400" dirty="0">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(iii) During the operation of a financial emergency (under Article 360), the Centre can direct the states to observe canons of financial propriety and can give other necessary directions including the reduction of salaries of persons serving in the state</a:t>
            </a:r>
            <a:endParaRPr lang="en-I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8561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375" y="-152399"/>
            <a:ext cx="11304495" cy="5252720"/>
          </a:xfrm>
          <a:prstGeom prst="rect">
            <a:avLst/>
          </a:prstGeom>
        </p:spPr>
        <p:txBody>
          <a:bodyPr wrap="square">
            <a:spAutoFit/>
          </a:bodyPr>
          <a:lstStyle/>
          <a:p>
            <a:pPr marL="259080" marR="30480" algn="just">
              <a:spcBef>
                <a:spcPts val="600"/>
              </a:spcBef>
              <a:spcAft>
                <a:spcPts val="720"/>
              </a:spcAft>
            </a:pPr>
            <a:r>
              <a:rPr lang="en-US" sz="2800" b="1" dirty="0">
                <a:solidFill>
                  <a:srgbClr val="FF0000"/>
                </a:solidFill>
                <a:latin typeface="Times New Roman" panose="02020603050405020304" pitchFamily="18" charset="0"/>
                <a:ea typeface="Times New Roman" panose="02020603050405020304" pitchFamily="18" charset="0"/>
              </a:rPr>
              <a:t>Other Provisions</a:t>
            </a:r>
            <a:endParaRPr lang="en-IN" sz="2800" dirty="0">
              <a:solidFill>
                <a:srgbClr val="FF0000"/>
              </a:solidFill>
              <a:latin typeface="Times New Roman" panose="02020603050405020304" pitchFamily="18" charset="0"/>
              <a:ea typeface="Times New Roman" panose="02020603050405020304" pitchFamily="18" charset="0"/>
            </a:endParaRPr>
          </a:p>
          <a:p>
            <a:pPr marL="259080" marR="30480" algn="just">
              <a:spcBef>
                <a:spcPts val="600"/>
              </a:spcBef>
              <a:spcAft>
                <a:spcPts val="720"/>
              </a:spcAft>
            </a:pPr>
            <a:r>
              <a:rPr lang="en-US" sz="2400" dirty="0">
                <a:latin typeface="Times New Roman" panose="02020603050405020304" pitchFamily="18" charset="0"/>
                <a:ea typeface="Times New Roman" panose="02020603050405020304" pitchFamily="18" charset="0"/>
              </a:rPr>
              <a:t>The Constitution contains the following other provisions which enable the Centre to exercise control over the state administration: </a:t>
            </a:r>
          </a:p>
          <a:p>
            <a:pPr marL="773430" marR="30480" indent="-514350" algn="just">
              <a:spcBef>
                <a:spcPts val="600"/>
              </a:spcBef>
              <a:spcAft>
                <a:spcPts val="720"/>
              </a:spcAft>
              <a:buAutoNum type="romanLcParenBoth"/>
            </a:pPr>
            <a:r>
              <a:rPr lang="en-US" sz="2400" dirty="0">
                <a:latin typeface="Times New Roman" panose="02020603050405020304" pitchFamily="18" charset="0"/>
                <a:ea typeface="Times New Roman" panose="02020603050405020304" pitchFamily="18" charset="0"/>
              </a:rPr>
              <a:t>Article 355 imposes two duties on the Centre: (a) to protect every state against external aggression and internal disturbance; and (b) to ensure that the government of every state is carried on in accordance with the provisions of the Constitution. </a:t>
            </a:r>
          </a:p>
          <a:p>
            <a:pPr marL="773430" marR="30480" indent="-514350" algn="just">
              <a:spcBef>
                <a:spcPts val="600"/>
              </a:spcBef>
              <a:spcAft>
                <a:spcPts val="720"/>
              </a:spcAft>
              <a:buAutoNum type="romanLcParenBoth"/>
            </a:pPr>
            <a:r>
              <a:rPr lang="en-US" sz="2400" dirty="0">
                <a:latin typeface="Times New Roman" panose="02020603050405020304" pitchFamily="18" charset="0"/>
                <a:ea typeface="Times New Roman" panose="02020603050405020304" pitchFamily="18" charset="0"/>
              </a:rPr>
              <a:t>The Governor of a state is appointed by the president. He holds office during the pleasure of the President. In addition to the Constitutional head of the state, the Governor acts as an agent of the Centre in the state. He submits periodical reports to the Centre about the administrative affairs of the state. </a:t>
            </a:r>
          </a:p>
          <a:p>
            <a:pPr marL="773430" marR="30480" indent="-514350" algn="just">
              <a:spcBef>
                <a:spcPts val="600"/>
              </a:spcBef>
              <a:spcAft>
                <a:spcPts val="720"/>
              </a:spcAft>
              <a:buAutoNum type="romanLcParenBoth"/>
            </a:pPr>
            <a:r>
              <a:rPr lang="en-US" sz="2400" dirty="0">
                <a:latin typeface="Times New Roman" panose="02020603050405020304" pitchFamily="18" charset="0"/>
                <a:ea typeface="Times New Roman" panose="02020603050405020304" pitchFamily="18" charset="0"/>
              </a:rPr>
              <a:t>The state election commissioner, though appointed by the governor of the state, can be removed only by the President.</a:t>
            </a:r>
            <a:endParaRPr lang="en-I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2109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53" y="268941"/>
            <a:ext cx="10901082" cy="5093702"/>
          </a:xfrm>
          <a:prstGeom prst="rect">
            <a:avLst/>
          </a:prstGeom>
        </p:spPr>
        <p:txBody>
          <a:bodyPr wrap="square">
            <a:spAutoFit/>
          </a:bodyPr>
          <a:lstStyle/>
          <a:p>
            <a:r>
              <a:rPr lang="en-US" sz="2800" dirty="0" smtClean="0">
                <a:solidFill>
                  <a:srgbClr val="FF0000"/>
                </a:solidFill>
                <a:latin typeface="Times New Roman" panose="02020603050405020304" pitchFamily="18" charset="0"/>
                <a:ea typeface="Times New Roman" panose="02020603050405020304" pitchFamily="18" charset="0"/>
              </a:rPr>
              <a:t>Financial </a:t>
            </a:r>
            <a:r>
              <a:rPr lang="en-US" sz="2800" dirty="0">
                <a:solidFill>
                  <a:srgbClr val="FF0000"/>
                </a:solidFill>
                <a:latin typeface="Times New Roman" panose="02020603050405020304" pitchFamily="18" charset="0"/>
                <a:ea typeface="Times New Roman" panose="02020603050405020304" pitchFamily="18" charset="0"/>
              </a:rPr>
              <a:t>Relations</a:t>
            </a:r>
            <a:endParaRPr lang="en-IN" sz="2800" b="1" dirty="0">
              <a:solidFill>
                <a:srgbClr val="FF0000"/>
              </a:solidFill>
              <a:latin typeface="Times New Roman" panose="02020603050405020304" pitchFamily="18" charset="0"/>
              <a:ea typeface="Times New Roman" panose="02020603050405020304" pitchFamily="18" charset="0"/>
            </a:endParaRPr>
          </a:p>
          <a:p>
            <a:pPr marL="342900" marR="30480" indent="-342900" algn="just">
              <a:spcBef>
                <a:spcPts val="600"/>
              </a:spcBef>
              <a:spcAft>
                <a:spcPts val="720"/>
              </a:spcAft>
              <a:buSzPts val="1000"/>
              <a:buFont typeface="Symbol" panose="05050102010706020507" pitchFamily="18" charset="2"/>
              <a:buChar char=""/>
              <a:tabLst>
                <a:tab pos="571500" algn="l"/>
              </a:tabLst>
            </a:pPr>
            <a:r>
              <a:rPr lang="en-US" sz="2000" dirty="0">
                <a:solidFill>
                  <a:srgbClr val="000000"/>
                </a:solidFill>
                <a:latin typeface="Times New Roman" panose="02020603050405020304" pitchFamily="18" charset="0"/>
                <a:ea typeface="Times New Roman" panose="02020603050405020304" pitchFamily="18" charset="0"/>
              </a:rPr>
              <a:t>Articles 268 to 293 describe Financial relations.</a:t>
            </a:r>
            <a:endParaRPr lang="en-IN" sz="2000" dirty="0">
              <a:latin typeface="Times New Roman" panose="02020603050405020304" pitchFamily="18" charset="0"/>
              <a:ea typeface="Times New Roman" panose="02020603050405020304" pitchFamily="18" charset="0"/>
            </a:endParaRPr>
          </a:p>
          <a:p>
            <a:pPr marR="30480" algn="just">
              <a:lnSpc>
                <a:spcPct val="115000"/>
              </a:lnSpc>
              <a:spcBef>
                <a:spcPts val="600"/>
              </a:spcBef>
              <a:spcAft>
                <a:spcPts val="72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Allocation of Taxing Powers </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Constitution divides the taxing powers between the Centre and the states in the following way:</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The Parliament has exclusive power to levy taxes on subjects enumerated in the Union List </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state legislature has exclusive power to levy taxes on subjects enumerated in the State List</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Both the Parliament and the state legislature can impose taxes on subjects enumerated in the concurrent List</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residuary power of taxation (that is, the power to impose taxes not enumerated in any of the three lists) is vested in the Parliament. Under this provision, the Parliament has imposed gift tax, wealth tax and expenditure tax.</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697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990601"/>
            <a:ext cx="8610600" cy="4388189"/>
          </a:xfrm>
          <a:prstGeom prst="rect">
            <a:avLst/>
          </a:prstGeom>
        </p:spPr>
        <p:txBody>
          <a:bodyPr wrap="square">
            <a:spAutoFit/>
          </a:bodyPr>
          <a:lstStyle/>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rPr>
              <a:t>The Constitution also draws a distinction between the power to levy and collect a tax and the power to appropriate the proceeds of the tax so levied and collected.</a:t>
            </a:r>
          </a:p>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rPr>
              <a:t> For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example, the income-tax is levied and collected by the Centre but its proceeds are distributed between the Centre and the states</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Distribution of Tax Revenues</a:t>
            </a:r>
            <a:endParaRPr lang="en-IN"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10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finance commission recommended that out of the total income obtained from certain central taxes and duties, 29% should go to the states.</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056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961146"/>
            <a:ext cx="8839200" cy="5714385"/>
          </a:xfrm>
          <a:prstGeom prst="rect">
            <a:avLst/>
          </a:prstGeom>
        </p:spPr>
        <p:txBody>
          <a:bodyPr wrap="square">
            <a:spAutoFit/>
          </a:bodyPr>
          <a:lstStyle/>
          <a:p>
            <a:pPr marR="30480" algn="just">
              <a:lnSpc>
                <a:spcPct val="115000"/>
              </a:lnSpc>
              <a:spcBef>
                <a:spcPts val="600"/>
              </a:spcBef>
              <a:spcAft>
                <a:spcPts val="72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Distribution of Non-tax Revenues</a:t>
            </a:r>
            <a:endParaRPr lang="en-IN" sz="2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 The Centre:</a:t>
            </a:r>
            <a:endParaRPr lang="en-IN" sz="28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The major sources of non-tax revenues of the Centre: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posts and telegraphs; (ii) railways; (iii) banking; (iv) broadcasting (v) coinage and currency; (vi) central public sector enterprises; etc.</a:t>
            </a:r>
            <a:endParaRPr lang="en-IN" sz="28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 The States</a:t>
            </a:r>
            <a:endParaRPr lang="en-IN" sz="28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The major sources of non-tax revenues of the states: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irrigation; (ii) forests; (iii) fisheries; (iv) state public sector enterprises; etc.</a:t>
            </a:r>
            <a:endParaRPr lang="en-IN"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61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164" y="304800"/>
            <a:ext cx="11071411" cy="6745436"/>
          </a:xfrm>
          <a:prstGeom prst="rect">
            <a:avLst/>
          </a:prstGeom>
        </p:spPr>
        <p:txBody>
          <a:bodyPr wrap="square">
            <a:spAutoFit/>
          </a:bodyPr>
          <a:lstStyle/>
          <a:p>
            <a:pPr marR="30480" algn="just">
              <a:lnSpc>
                <a:spcPct val="115000"/>
              </a:lnSpc>
              <a:spcBef>
                <a:spcPts val="600"/>
              </a:spcBef>
              <a:spcAft>
                <a:spcPts val="72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Grants-in-Aid to the States </a:t>
            </a:r>
            <a:endParaRPr lang="en-IN" sz="2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Besides sharing of taxes between the Centre and the states, the Constitution provides for grants-in-aid to the states from the Central resources. There are two types of grants-in-aid,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statutory grants and discretionary grants:</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Statutory grants </a:t>
            </a:r>
            <a:endParaRPr lang="en-IN"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Article 275 empowers the Parliament to make grants to the states which are in need of financial assistance and not to every state.</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statutory grants under Article 275 (both general and specific) are given to the states on the recommendation of the Finance Commission.</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Discretionary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grants</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:Article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282 empowers both the Centre and the states to make any grants for any public purpose.</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67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871" y="609599"/>
            <a:ext cx="9986682" cy="4839786"/>
          </a:xfrm>
          <a:prstGeom prst="rect">
            <a:avLst/>
          </a:prstGeom>
        </p:spPr>
        <p:txBody>
          <a:bodyPr wrap="square">
            <a:spAutoFit/>
          </a:bodyPr>
          <a:lstStyle/>
          <a:p>
            <a:pPr marR="30480" algn="just">
              <a:lnSpc>
                <a:spcPct val="115000"/>
              </a:lnSpc>
              <a:spcBef>
                <a:spcPts val="600"/>
              </a:spcBef>
              <a:spcAft>
                <a:spcPts val="72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Finance Commission</a:t>
            </a:r>
            <a:endParaRPr lang="en-IN"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It is required to make recommendations to the President on the following matters:</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 The distribution of the net proceeds of taxes to be shared between the Centre and the states, and the allocation between the states, the respective shares of such proceeds.</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Bef>
                <a:spcPts val="600"/>
              </a:spcBef>
              <a:spcAft>
                <a:spcPts val="72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 The principles which should govern the grants-in-aid to the states by the Centre  • The measures needed to augment the Consolidated fund of a state to supplement the resources of the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panchayats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the municipalities in the state on the basis of the recommendations made by the State Finance Commission</a:t>
            </a:r>
            <a:endParaRPr lang="en-IN" sz="2400" dirty="0"/>
          </a:p>
        </p:txBody>
      </p:sp>
    </p:spTree>
    <p:extLst>
      <p:ext uri="{BB962C8B-B14F-4D97-AF65-F5344CB8AC3E}">
        <p14:creationId xmlns:p14="http://schemas.microsoft.com/office/powerpoint/2010/main" val="579786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947" y="439947"/>
            <a:ext cx="11171207" cy="4062651"/>
          </a:xfrm>
          <a:prstGeom prst="rect">
            <a:avLst/>
          </a:prstGeom>
        </p:spPr>
        <p:txBody>
          <a:bodyPr wrap="square">
            <a:spAutoFit/>
          </a:bodyPr>
          <a:lstStyle/>
          <a:p>
            <a:pPr algn="just"/>
            <a:r>
              <a:rPr lang="en-US" b="0" i="0" dirty="0" smtClean="0">
                <a:solidFill>
                  <a:srgbClr val="202122"/>
                </a:solidFill>
                <a:effectLst/>
                <a:latin typeface="Arial" panose="020B0604020202020204" pitchFamily="34" charset="0"/>
              </a:rPr>
              <a:t>The </a:t>
            </a:r>
            <a:r>
              <a:rPr lang="en-US" b="1" i="0" dirty="0" smtClean="0">
                <a:solidFill>
                  <a:srgbClr val="202122"/>
                </a:solidFill>
                <a:effectLst/>
                <a:latin typeface="Arial" panose="020B0604020202020204" pitchFamily="34" charset="0"/>
              </a:rPr>
              <a:t>Parliament of India</a:t>
            </a:r>
            <a:r>
              <a:rPr lang="en-US" b="0" i="0" dirty="0" smtClean="0">
                <a:solidFill>
                  <a:srgbClr val="202122"/>
                </a:solidFill>
                <a:effectLst/>
                <a:latin typeface="Arial" panose="020B0604020202020204" pitchFamily="34" charset="0"/>
              </a:rPr>
              <a:t> (</a:t>
            </a:r>
            <a:r>
              <a:rPr lang="en-US" b="0" i="0" u="none" strike="noStrike" dirty="0" smtClean="0">
                <a:solidFill>
                  <a:srgbClr val="0645AD"/>
                </a:solidFill>
                <a:effectLst/>
                <a:latin typeface="Arial" panose="020B0604020202020204" pitchFamily="34" charset="0"/>
                <a:hlinkClick r:id="rId2" tooltip="International Alphabet of Sanskrit Transliteration"/>
              </a:rPr>
              <a:t>IAST</a:t>
            </a:r>
            <a:r>
              <a:rPr lang="en-US" b="0" i="0" dirty="0" smtClean="0">
                <a:solidFill>
                  <a:srgbClr val="202122"/>
                </a:solidFill>
                <a:effectLst/>
                <a:latin typeface="Arial" panose="020B0604020202020204" pitchFamily="34" charset="0"/>
              </a:rPr>
              <a:t>: </a:t>
            </a:r>
            <a:r>
              <a:rPr lang="en-US" b="0" i="1" dirty="0" err="1" smtClean="0">
                <a:solidFill>
                  <a:srgbClr val="202122"/>
                </a:solidFill>
                <a:effectLst/>
                <a:latin typeface="Arial" panose="020B0604020202020204" pitchFamily="34" charset="0"/>
              </a:rPr>
              <a:t>Bhāratīya</a:t>
            </a:r>
            <a:r>
              <a:rPr lang="en-US" b="0" i="1" dirty="0" smtClean="0">
                <a:solidFill>
                  <a:srgbClr val="202122"/>
                </a:solidFill>
                <a:effectLst/>
                <a:latin typeface="Arial" panose="020B0604020202020204" pitchFamily="34" charset="0"/>
              </a:rPr>
              <a:t> </a:t>
            </a:r>
            <a:r>
              <a:rPr lang="en-US" b="0" i="1" dirty="0" err="1" smtClean="0">
                <a:solidFill>
                  <a:srgbClr val="202122"/>
                </a:solidFill>
                <a:effectLst/>
                <a:latin typeface="Arial" panose="020B0604020202020204" pitchFamily="34" charset="0"/>
              </a:rPr>
              <a:t>Sansad</a:t>
            </a:r>
            <a:r>
              <a:rPr lang="en-US" b="0" i="0" dirty="0" smtClean="0">
                <a:solidFill>
                  <a:srgbClr val="202122"/>
                </a:solidFill>
                <a:effectLst/>
                <a:latin typeface="Arial" panose="020B0604020202020204" pitchFamily="34" charset="0"/>
              </a:rPr>
              <a:t>) is the supreme </a:t>
            </a:r>
            <a:r>
              <a:rPr lang="en-US" b="0" i="0" u="none" strike="noStrike" dirty="0" smtClean="0">
                <a:solidFill>
                  <a:srgbClr val="0645AD"/>
                </a:solidFill>
                <a:effectLst/>
                <a:latin typeface="Arial" panose="020B0604020202020204" pitchFamily="34" charset="0"/>
                <a:hlinkClick r:id="rId3" tooltip="Legislature"/>
              </a:rPr>
              <a:t>legislative body</a:t>
            </a:r>
            <a:r>
              <a:rPr lang="en-US" b="0" i="0" dirty="0" smtClean="0">
                <a:solidFill>
                  <a:srgbClr val="202122"/>
                </a:solidFill>
                <a:effectLst/>
                <a:latin typeface="Arial" panose="020B0604020202020204" pitchFamily="34" charset="0"/>
              </a:rPr>
              <a:t> of the </a:t>
            </a:r>
            <a:r>
              <a:rPr lang="en-US" b="0" i="0" u="none" strike="noStrike" dirty="0" smtClean="0">
                <a:solidFill>
                  <a:srgbClr val="0645AD"/>
                </a:solidFill>
                <a:effectLst/>
                <a:latin typeface="Arial" panose="020B0604020202020204" pitchFamily="34" charset="0"/>
                <a:hlinkClick r:id="rId4" tooltip="India"/>
              </a:rPr>
              <a:t>Republic of India</a:t>
            </a:r>
            <a:r>
              <a:rPr lang="en-US" b="0" i="0" dirty="0" smtClean="0">
                <a:solidFill>
                  <a:srgbClr val="202122"/>
                </a:solidFill>
                <a:effectLst/>
                <a:latin typeface="Arial" panose="020B0604020202020204" pitchFamily="34" charset="0"/>
              </a:rPr>
              <a:t>.</a:t>
            </a:r>
          </a:p>
          <a:p>
            <a:pPr algn="just"/>
            <a:r>
              <a:rPr lang="en-US" b="0" i="0" dirty="0" smtClean="0">
                <a:solidFill>
                  <a:srgbClr val="202122"/>
                </a:solidFill>
                <a:effectLst/>
                <a:latin typeface="Arial" panose="020B0604020202020204" pitchFamily="34" charset="0"/>
              </a:rPr>
              <a:t> It is a </a:t>
            </a:r>
            <a:r>
              <a:rPr lang="en-US" b="0" i="0" u="none" strike="noStrike" dirty="0" smtClean="0">
                <a:solidFill>
                  <a:srgbClr val="0645AD"/>
                </a:solidFill>
                <a:effectLst/>
                <a:latin typeface="Arial" panose="020B0604020202020204" pitchFamily="34" charset="0"/>
                <a:hlinkClick r:id="rId5" tooltip="Bicameralism"/>
              </a:rPr>
              <a:t>bicameral</a:t>
            </a:r>
            <a:r>
              <a:rPr lang="en-US" b="0" i="0" dirty="0" smtClean="0">
                <a:solidFill>
                  <a:srgbClr val="202122"/>
                </a:solidFill>
                <a:effectLst/>
                <a:latin typeface="Arial" panose="020B0604020202020204" pitchFamily="34" charset="0"/>
              </a:rPr>
              <a:t> </a:t>
            </a:r>
            <a:r>
              <a:rPr lang="en-US" b="0" i="0" u="none" strike="noStrike" dirty="0" smtClean="0">
                <a:solidFill>
                  <a:srgbClr val="0645AD"/>
                </a:solidFill>
                <a:effectLst/>
                <a:latin typeface="Arial" panose="020B0604020202020204" pitchFamily="34" charset="0"/>
                <a:hlinkClick r:id="rId3" tooltip="Legislature"/>
              </a:rPr>
              <a:t>legislature</a:t>
            </a:r>
            <a:r>
              <a:rPr lang="en-US" b="0" i="0" dirty="0" smtClean="0">
                <a:solidFill>
                  <a:srgbClr val="202122"/>
                </a:solidFill>
                <a:effectLst/>
                <a:latin typeface="Arial" panose="020B0604020202020204" pitchFamily="34" charset="0"/>
              </a:rPr>
              <a:t> composed of the </a:t>
            </a:r>
            <a:r>
              <a:rPr lang="en-US" b="0" i="0" u="none" strike="noStrike" dirty="0" smtClean="0">
                <a:solidFill>
                  <a:srgbClr val="0645AD"/>
                </a:solidFill>
                <a:effectLst/>
                <a:latin typeface="Arial" panose="020B0604020202020204" pitchFamily="34" charset="0"/>
                <a:hlinkClick r:id="rId6" tooltip="President of India"/>
              </a:rPr>
              <a:t>President of India</a:t>
            </a:r>
            <a:r>
              <a:rPr lang="en-US" b="0" i="0" dirty="0" smtClean="0">
                <a:solidFill>
                  <a:srgbClr val="202122"/>
                </a:solidFill>
                <a:effectLst/>
                <a:latin typeface="Arial" panose="020B0604020202020204" pitchFamily="34" charset="0"/>
              </a:rPr>
              <a:t> and the two houses: the </a:t>
            </a:r>
            <a:r>
              <a:rPr lang="en-US" b="0" i="0" u="none" strike="noStrike" dirty="0" err="1" smtClean="0">
                <a:solidFill>
                  <a:srgbClr val="0645AD"/>
                </a:solidFill>
                <a:effectLst/>
                <a:latin typeface="Arial" panose="020B0604020202020204" pitchFamily="34" charset="0"/>
                <a:hlinkClick r:id="rId7" tooltip="Rajya Sabha"/>
              </a:rPr>
              <a:t>Rajya</a:t>
            </a:r>
            <a:r>
              <a:rPr lang="en-US" b="0" i="0" u="none" strike="noStrike" dirty="0" smtClean="0">
                <a:solidFill>
                  <a:srgbClr val="0645AD"/>
                </a:solidFill>
                <a:effectLst/>
                <a:latin typeface="Arial" panose="020B0604020202020204" pitchFamily="34" charset="0"/>
                <a:hlinkClick r:id="rId7" tooltip="Rajya Sabha"/>
              </a:rPr>
              <a:t> </a:t>
            </a:r>
            <a:r>
              <a:rPr lang="en-US" b="0" i="0" u="none" strike="noStrike" dirty="0" err="1" smtClean="0">
                <a:solidFill>
                  <a:srgbClr val="0645AD"/>
                </a:solidFill>
                <a:effectLst/>
                <a:latin typeface="Arial" panose="020B0604020202020204" pitchFamily="34" charset="0"/>
                <a:hlinkClick r:id="rId7" tooltip="Rajya Sabha"/>
              </a:rPr>
              <a:t>Sabha</a:t>
            </a:r>
            <a:r>
              <a:rPr lang="en-US" b="0" i="0" dirty="0" smtClean="0">
                <a:solidFill>
                  <a:srgbClr val="202122"/>
                </a:solidFill>
                <a:effectLst/>
                <a:latin typeface="Arial" panose="020B0604020202020204" pitchFamily="34" charset="0"/>
              </a:rPr>
              <a:t> (Council of States) and the </a:t>
            </a:r>
            <a:r>
              <a:rPr lang="en-US" b="0" i="0" u="none" strike="noStrike" dirty="0" err="1" smtClean="0">
                <a:solidFill>
                  <a:srgbClr val="0645AD"/>
                </a:solidFill>
                <a:effectLst/>
                <a:latin typeface="Arial" panose="020B0604020202020204" pitchFamily="34" charset="0"/>
                <a:hlinkClick r:id="rId8" tooltip="Lok Sabha"/>
              </a:rPr>
              <a:t>Lok</a:t>
            </a:r>
            <a:r>
              <a:rPr lang="en-US" b="0" i="0" u="none" strike="noStrike" dirty="0" smtClean="0">
                <a:solidFill>
                  <a:srgbClr val="0645AD"/>
                </a:solidFill>
                <a:effectLst/>
                <a:latin typeface="Arial" panose="020B0604020202020204" pitchFamily="34" charset="0"/>
                <a:hlinkClick r:id="rId8" tooltip="Lok Sabha"/>
              </a:rPr>
              <a:t> </a:t>
            </a:r>
            <a:r>
              <a:rPr lang="en-US" b="0" i="0" u="none" strike="noStrike" dirty="0" err="1" smtClean="0">
                <a:solidFill>
                  <a:srgbClr val="0645AD"/>
                </a:solidFill>
                <a:effectLst/>
                <a:latin typeface="Arial" panose="020B0604020202020204" pitchFamily="34" charset="0"/>
                <a:hlinkClick r:id="rId8" tooltip="Lok Sabha"/>
              </a:rPr>
              <a:t>Sabha</a:t>
            </a:r>
            <a:r>
              <a:rPr lang="en-US" b="0" i="0" dirty="0" smtClean="0">
                <a:solidFill>
                  <a:srgbClr val="202122"/>
                </a:solidFill>
                <a:effectLst/>
                <a:latin typeface="Arial" panose="020B0604020202020204" pitchFamily="34" charset="0"/>
              </a:rPr>
              <a:t> (House of the People). </a:t>
            </a:r>
          </a:p>
          <a:p>
            <a:pPr algn="just"/>
            <a:r>
              <a:rPr lang="en-US" b="0" i="0" dirty="0" smtClean="0">
                <a:solidFill>
                  <a:srgbClr val="202122"/>
                </a:solidFill>
                <a:effectLst/>
                <a:latin typeface="Arial" panose="020B0604020202020204" pitchFamily="34" charset="0"/>
              </a:rPr>
              <a:t>The President in his role as head of legislature has full powers to summon and prorogue either house of Parliament or to dissolve </a:t>
            </a:r>
            <a:r>
              <a:rPr lang="en-US" b="0" i="0" dirty="0" err="1" smtClean="0">
                <a:solidFill>
                  <a:srgbClr val="202122"/>
                </a:solidFill>
                <a:effectLst/>
                <a:latin typeface="Arial" panose="020B0604020202020204" pitchFamily="34" charset="0"/>
              </a:rPr>
              <a:t>Lok</a:t>
            </a:r>
            <a:r>
              <a:rPr lang="en-US" b="0" i="0" dirty="0" smtClean="0">
                <a:solidFill>
                  <a:srgbClr val="202122"/>
                </a:solidFill>
                <a:effectLst/>
                <a:latin typeface="Arial" panose="020B0604020202020204" pitchFamily="34" charset="0"/>
              </a:rPr>
              <a:t> </a:t>
            </a:r>
            <a:r>
              <a:rPr lang="en-US" b="0" i="0" dirty="0" err="1" smtClean="0">
                <a:solidFill>
                  <a:srgbClr val="202122"/>
                </a:solidFill>
                <a:effectLst/>
                <a:latin typeface="Arial" panose="020B0604020202020204" pitchFamily="34" charset="0"/>
              </a:rPr>
              <a:t>Sabha</a:t>
            </a:r>
            <a:r>
              <a:rPr lang="en-US" b="0" i="0" dirty="0" smtClean="0">
                <a:solidFill>
                  <a:srgbClr val="202122"/>
                </a:solidFill>
                <a:effectLst/>
                <a:latin typeface="Arial" panose="020B0604020202020204" pitchFamily="34" charset="0"/>
              </a:rPr>
              <a:t>. </a:t>
            </a:r>
          </a:p>
          <a:p>
            <a:pPr algn="just"/>
            <a:r>
              <a:rPr lang="en-US" b="0" i="0" dirty="0" smtClean="0">
                <a:solidFill>
                  <a:srgbClr val="202122"/>
                </a:solidFill>
                <a:effectLst/>
                <a:latin typeface="Arial" panose="020B0604020202020204" pitchFamily="34" charset="0"/>
              </a:rPr>
              <a:t>The president can exercise these powers only upon the advice of the </a:t>
            </a:r>
            <a:r>
              <a:rPr lang="en-US" b="0" i="0" u="none" strike="noStrike" dirty="0" smtClean="0">
                <a:solidFill>
                  <a:srgbClr val="0645AD"/>
                </a:solidFill>
                <a:effectLst/>
                <a:latin typeface="Arial" panose="020B0604020202020204" pitchFamily="34" charset="0"/>
                <a:hlinkClick r:id="rId9" tooltip="Prime Minister of India"/>
              </a:rPr>
              <a:t>Prime Minister</a:t>
            </a:r>
            <a:r>
              <a:rPr lang="en-US" b="0" i="0" dirty="0" smtClean="0">
                <a:solidFill>
                  <a:srgbClr val="202122"/>
                </a:solidFill>
                <a:effectLst/>
                <a:latin typeface="Arial" panose="020B0604020202020204" pitchFamily="34" charset="0"/>
              </a:rPr>
              <a:t> and his </a:t>
            </a:r>
            <a:r>
              <a:rPr lang="en-US" b="0" i="0" u="none" strike="noStrike" dirty="0" smtClean="0">
                <a:solidFill>
                  <a:srgbClr val="0645AD"/>
                </a:solidFill>
                <a:effectLst/>
                <a:latin typeface="Arial" panose="020B0604020202020204" pitchFamily="34" charset="0"/>
                <a:hlinkClick r:id="rId10" tooltip="Union Council of Ministers"/>
              </a:rPr>
              <a:t>Union Council of Ministers</a:t>
            </a:r>
            <a:r>
              <a:rPr lang="en-US" b="0" i="0" dirty="0" smtClean="0">
                <a:solidFill>
                  <a:srgbClr val="202122"/>
                </a:solidFill>
                <a:effectLst/>
                <a:latin typeface="Arial" panose="020B0604020202020204" pitchFamily="34" charset="0"/>
              </a:rPr>
              <a:t>.</a:t>
            </a:r>
          </a:p>
          <a:p>
            <a:r>
              <a:rPr lang="en-US" dirty="0">
                <a:solidFill>
                  <a:srgbClr val="00B050"/>
                </a:solidFill>
                <a:latin typeface="Arial" panose="020B0604020202020204" pitchFamily="34" charset="0"/>
                <a:cs typeface="Arial" panose="020B0604020202020204" pitchFamily="34" charset="0"/>
              </a:rPr>
              <a:t>Salary of Indian President is Rs.5 lakh. Until 2017, the President used to get </a:t>
            </a:r>
            <a:r>
              <a:rPr lang="en-US" dirty="0" err="1">
                <a:solidFill>
                  <a:srgbClr val="00B050"/>
                </a:solidFill>
                <a:latin typeface="Arial" panose="020B0604020202020204" pitchFamily="34" charset="0"/>
                <a:cs typeface="Arial" panose="020B0604020202020204" pitchFamily="34" charset="0"/>
              </a:rPr>
              <a:t>Rs</a:t>
            </a:r>
            <a:r>
              <a:rPr lang="en-US" dirty="0">
                <a:solidFill>
                  <a:srgbClr val="00B050"/>
                </a:solidFill>
                <a:latin typeface="Arial" panose="020B0604020202020204" pitchFamily="34" charset="0"/>
                <a:cs typeface="Arial" panose="020B0604020202020204" pitchFamily="34" charset="0"/>
              </a:rPr>
              <a:t> 1.50 lakh per month. In Budget 2018, it was increased to </a:t>
            </a:r>
            <a:r>
              <a:rPr lang="en-US" dirty="0" err="1">
                <a:solidFill>
                  <a:srgbClr val="00B050"/>
                </a:solidFill>
                <a:latin typeface="Arial" panose="020B0604020202020204" pitchFamily="34" charset="0"/>
                <a:cs typeface="Arial" panose="020B0604020202020204" pitchFamily="34" charset="0"/>
              </a:rPr>
              <a:t>Rs</a:t>
            </a:r>
            <a:r>
              <a:rPr lang="en-US" dirty="0">
                <a:solidFill>
                  <a:srgbClr val="00B050"/>
                </a:solidFill>
                <a:latin typeface="Arial" panose="020B0604020202020204" pitchFamily="34" charset="0"/>
                <a:cs typeface="Arial" panose="020B0604020202020204" pitchFamily="34" charset="0"/>
              </a:rPr>
              <a:t> 5 lakh per month.</a:t>
            </a:r>
          </a:p>
          <a:p>
            <a:r>
              <a:rPr lang="en-US" dirty="0">
                <a:solidFill>
                  <a:srgbClr val="00B050"/>
                </a:solidFill>
                <a:latin typeface="Arial" panose="020B0604020202020204" pitchFamily="34" charset="0"/>
                <a:cs typeface="Arial" panose="020B0604020202020204" pitchFamily="34" charset="0"/>
              </a:rPr>
              <a:t>In addition to the salary, the President receives many other allowances and free facilities which include free medical, housing, and treatment facilities (whole life</a:t>
            </a:r>
            <a:r>
              <a:rPr lang="en-US" dirty="0" smtClean="0">
                <a:solidFill>
                  <a:srgbClr val="00B050"/>
                </a:solidFill>
                <a:latin typeface="Arial" panose="020B0604020202020204" pitchFamily="34" charset="0"/>
                <a:cs typeface="Arial" panose="020B0604020202020204" pitchFamily="34" charset="0"/>
              </a:rPr>
              <a:t>).</a:t>
            </a:r>
          </a:p>
          <a:p>
            <a:r>
              <a:rPr lang="en-US" dirty="0" smtClean="0">
                <a:solidFill>
                  <a:srgbClr val="00B050"/>
                </a:solidFill>
                <a:latin typeface="Arial" panose="020B0604020202020204" pitchFamily="34" charset="0"/>
                <a:cs typeface="Arial" panose="020B0604020202020204" pitchFamily="34" charset="0"/>
              </a:rPr>
              <a:t>Maximum strength of </a:t>
            </a:r>
            <a:r>
              <a:rPr lang="en-US" dirty="0" err="1" smtClean="0">
                <a:solidFill>
                  <a:srgbClr val="00B050"/>
                </a:solidFill>
                <a:latin typeface="Arial" panose="020B0604020202020204" pitchFamily="34" charset="0"/>
                <a:cs typeface="Arial" panose="020B0604020202020204" pitchFamily="34" charset="0"/>
              </a:rPr>
              <a:t>Rajya</a:t>
            </a:r>
            <a:r>
              <a:rPr lang="en-US" dirty="0" smtClean="0">
                <a:solidFill>
                  <a:srgbClr val="00B050"/>
                </a:solidFill>
                <a:latin typeface="Arial" panose="020B0604020202020204" pitchFamily="34" charset="0"/>
                <a:cs typeface="Arial" panose="020B0604020202020204" pitchFamily="34" charset="0"/>
              </a:rPr>
              <a:t> Sabha-250</a:t>
            </a:r>
          </a:p>
          <a:p>
            <a:r>
              <a:rPr lang="en-US" sz="2400" dirty="0" smtClean="0">
                <a:solidFill>
                  <a:srgbClr val="00B050"/>
                </a:solidFill>
              </a:rPr>
              <a:t>The</a:t>
            </a:r>
            <a:r>
              <a:rPr lang="en-US" sz="2400" dirty="0">
                <a:solidFill>
                  <a:srgbClr val="00B050"/>
                </a:solidFill>
              </a:rPr>
              <a:t> </a:t>
            </a:r>
            <a:r>
              <a:rPr lang="en-US" sz="2400" b="1" dirty="0">
                <a:solidFill>
                  <a:srgbClr val="00B050"/>
                </a:solidFill>
              </a:rPr>
              <a:t>maximum strength</a:t>
            </a:r>
            <a:r>
              <a:rPr lang="en-US" sz="2400" dirty="0">
                <a:solidFill>
                  <a:srgbClr val="00B050"/>
                </a:solidFill>
              </a:rPr>
              <a:t> of the </a:t>
            </a:r>
            <a:r>
              <a:rPr lang="en-US" sz="2400" dirty="0" err="1" smtClean="0">
                <a:solidFill>
                  <a:srgbClr val="00B050"/>
                </a:solidFill>
              </a:rPr>
              <a:t>Lok</a:t>
            </a:r>
            <a:r>
              <a:rPr lang="en-US" sz="2400" dirty="0" smtClean="0">
                <a:solidFill>
                  <a:srgbClr val="00B050"/>
                </a:solidFill>
              </a:rPr>
              <a:t> </a:t>
            </a:r>
            <a:r>
              <a:rPr lang="en-US" sz="2400" dirty="0" err="1" smtClean="0">
                <a:solidFill>
                  <a:srgbClr val="00B050"/>
                </a:solidFill>
              </a:rPr>
              <a:t>sabha</a:t>
            </a:r>
            <a:r>
              <a:rPr lang="en-US" sz="2400" dirty="0" smtClean="0">
                <a:solidFill>
                  <a:srgbClr val="00B050"/>
                </a:solidFill>
              </a:rPr>
              <a:t> </a:t>
            </a:r>
            <a:r>
              <a:rPr lang="en-US" sz="2400" dirty="0">
                <a:solidFill>
                  <a:srgbClr val="00B050"/>
                </a:solidFill>
              </a:rPr>
              <a:t>is 552</a:t>
            </a:r>
            <a:endParaRPr lang="en-US" sz="2400" dirty="0">
              <a:solidFill>
                <a:srgbClr val="00B050"/>
              </a:solidFill>
              <a:latin typeface="Arial" panose="020B0604020202020204" pitchFamily="34" charset="0"/>
              <a:cs typeface="Arial" panose="020B0604020202020204" pitchFamily="34" charset="0"/>
            </a:endParaRPr>
          </a:p>
          <a:p>
            <a:pPr algn="just"/>
            <a:endParaRPr lang="en-IN"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613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9675" y="207034"/>
            <a:ext cx="9627079" cy="6510148"/>
          </a:xfrm>
          <a:prstGeom prst="rect">
            <a:avLst/>
          </a:prstGeom>
        </p:spPr>
      </p:pic>
    </p:spTree>
    <p:extLst>
      <p:ext uri="{BB962C8B-B14F-4D97-AF65-F5344CB8AC3E}">
        <p14:creationId xmlns:p14="http://schemas.microsoft.com/office/powerpoint/2010/main" val="1059619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034" y="310551"/>
            <a:ext cx="11809562" cy="5684069"/>
          </a:xfrm>
          <a:prstGeom prst="rect">
            <a:avLst/>
          </a:prstGeom>
        </p:spPr>
        <p:txBody>
          <a:bodyPr wrap="square">
            <a:spAutoFit/>
          </a:bodyPr>
          <a:lstStyle/>
          <a:p>
            <a:pPr algn="just"/>
            <a:r>
              <a:rPr lang="en-IN" sz="2400" b="1" dirty="0"/>
              <a:t>PRESIDENT </a:t>
            </a:r>
            <a:r>
              <a:rPr lang="en-IN" sz="2400" b="1" dirty="0" smtClean="0">
                <a:solidFill>
                  <a:srgbClr val="0070C0"/>
                </a:solidFill>
                <a:sym typeface="Wingdings" panose="05000000000000000000" pitchFamily="2" charset="2"/>
              </a:rPr>
              <a:t>–(Articles 52-62)</a:t>
            </a:r>
            <a:endParaRPr lang="en-IN" sz="2400" b="1" dirty="0">
              <a:solidFill>
                <a:srgbClr val="0070C0"/>
              </a:solidFill>
            </a:endParaRPr>
          </a:p>
          <a:p>
            <a:pPr algn="just"/>
            <a:r>
              <a:rPr lang="en-IN" sz="2400" b="1" dirty="0"/>
              <a:t>52. The President of India.—There shall be a President of India. </a:t>
            </a:r>
          </a:p>
          <a:p>
            <a:pPr algn="just"/>
            <a:r>
              <a:rPr lang="en-IN" sz="2400" b="1" dirty="0"/>
              <a:t>53. Executive power of the Union.— </a:t>
            </a:r>
          </a:p>
          <a:p>
            <a:pPr algn="just"/>
            <a:endParaRPr lang="en-IN" sz="2400" dirty="0"/>
          </a:p>
          <a:p>
            <a:pPr algn="just"/>
            <a:r>
              <a:rPr lang="en-IN" sz="2400" dirty="0"/>
              <a:t>(1) The executive power of the Union shall be vested in the President and shall be exercised by him either directly or through officers subordinates to him in accordance with this Constitution. </a:t>
            </a:r>
          </a:p>
          <a:p>
            <a:pPr algn="just"/>
            <a:r>
              <a:rPr lang="en-IN" sz="2400" dirty="0"/>
              <a:t>(2) </a:t>
            </a:r>
            <a:r>
              <a:rPr lang="en-IN" sz="2400" dirty="0">
                <a:solidFill>
                  <a:schemeClr val="tx1">
                    <a:lumMod val="75000"/>
                    <a:lumOff val="25000"/>
                  </a:schemeClr>
                </a:solidFill>
              </a:rPr>
              <a:t>Without prejudice to the generality of the foregoing provision, the supreme command of the </a:t>
            </a:r>
            <a:r>
              <a:rPr lang="en-IN" sz="2400" dirty="0" err="1">
                <a:solidFill>
                  <a:schemeClr val="tx1">
                    <a:lumMod val="75000"/>
                    <a:lumOff val="25000"/>
                  </a:schemeClr>
                </a:solidFill>
              </a:rPr>
              <a:t>Defense</a:t>
            </a:r>
            <a:r>
              <a:rPr lang="en-IN" sz="2400" dirty="0">
                <a:solidFill>
                  <a:schemeClr val="tx1">
                    <a:lumMod val="75000"/>
                    <a:lumOff val="25000"/>
                  </a:schemeClr>
                </a:solidFill>
              </a:rPr>
              <a:t> Forces of the Union shall be vested in the President and the exercise thereof shall be regulated by law. </a:t>
            </a:r>
          </a:p>
          <a:p>
            <a:pPr algn="just"/>
            <a:r>
              <a:rPr lang="en-IN" sz="2400" dirty="0">
                <a:solidFill>
                  <a:srgbClr val="FF0000"/>
                </a:solidFill>
              </a:rPr>
              <a:t>(3) Nothing in this article shall— </a:t>
            </a:r>
          </a:p>
          <a:p>
            <a:pPr algn="just"/>
            <a:r>
              <a:rPr lang="en-IN" sz="2400" i="1" dirty="0">
                <a:solidFill>
                  <a:srgbClr val="FF0000"/>
                </a:solidFill>
              </a:rPr>
              <a:t>(a) Be deemed to transfer to the President any functions conferred by any existing law on the Government of any State or other authority; or </a:t>
            </a:r>
          </a:p>
          <a:p>
            <a:pPr algn="just"/>
            <a:r>
              <a:rPr lang="en-IN" sz="2400" i="1" dirty="0">
                <a:solidFill>
                  <a:srgbClr val="FF0000"/>
                </a:solidFill>
              </a:rPr>
              <a:t>(b) Prevent Parliament from conferring by law functions on authorities other than the President. </a:t>
            </a:r>
            <a:endParaRPr lang="en-IN" sz="2400" dirty="0">
              <a:solidFill>
                <a:srgbClr val="FF0000"/>
              </a:solidFill>
            </a:endParaRPr>
          </a:p>
        </p:txBody>
      </p:sp>
    </p:spTree>
    <p:extLst>
      <p:ext uri="{BB962C8B-B14F-4D97-AF65-F5344CB8AC3E}">
        <p14:creationId xmlns:p14="http://schemas.microsoft.com/office/powerpoint/2010/main" val="234835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3600" y="-4763"/>
            <a:ext cx="7924800" cy="6867525"/>
          </a:xfrm>
          <a:prstGeom prst="rect">
            <a:avLst/>
          </a:prstGeom>
        </p:spPr>
      </p:pic>
    </p:spTree>
    <p:extLst>
      <p:ext uri="{BB962C8B-B14F-4D97-AF65-F5344CB8AC3E}">
        <p14:creationId xmlns:p14="http://schemas.microsoft.com/office/powerpoint/2010/main" val="2525581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155" y="543464"/>
            <a:ext cx="11654287" cy="4524315"/>
          </a:xfrm>
          <a:prstGeom prst="rect">
            <a:avLst/>
          </a:prstGeom>
        </p:spPr>
        <p:txBody>
          <a:bodyPr wrap="square">
            <a:spAutoFit/>
          </a:bodyPr>
          <a:lstStyle/>
          <a:p>
            <a:r>
              <a:rPr lang="en-US" sz="3200" dirty="0">
                <a:solidFill>
                  <a:srgbClr val="FF0000"/>
                </a:solidFill>
              </a:rPr>
              <a:t>PRESIDENT</a:t>
            </a:r>
            <a:r>
              <a:rPr lang="en-US" dirty="0"/>
              <a:t> </a:t>
            </a:r>
          </a:p>
          <a:p>
            <a:pPr algn="just"/>
            <a:r>
              <a:rPr lang="en-US" sz="3200" dirty="0"/>
              <a:t>Articles 52 to 78 in Part V of the Constitution deal with the Union executive. </a:t>
            </a:r>
          </a:p>
          <a:p>
            <a:pPr algn="just"/>
            <a:r>
              <a:rPr lang="en-US" sz="3200" dirty="0"/>
              <a:t>The Union executive consists of the President, the Vice President, the Prime Minister, the council of ministers and the attorney general of India. </a:t>
            </a:r>
          </a:p>
          <a:p>
            <a:pPr algn="just"/>
            <a:r>
              <a:rPr lang="en-US" sz="3200" dirty="0"/>
              <a:t>The President is the head of the Indian State. </a:t>
            </a:r>
          </a:p>
          <a:p>
            <a:pPr algn="just"/>
            <a:r>
              <a:rPr lang="en-US" sz="3200" dirty="0"/>
              <a:t>He is the first citizen of India and acts as the symbol of unity, integrity and solidarity of the nation. </a:t>
            </a:r>
            <a:endParaRPr lang="en-IN" sz="3200" dirty="0"/>
          </a:p>
        </p:txBody>
      </p:sp>
    </p:spTree>
    <p:extLst>
      <p:ext uri="{BB962C8B-B14F-4D97-AF65-F5344CB8AC3E}">
        <p14:creationId xmlns:p14="http://schemas.microsoft.com/office/powerpoint/2010/main" val="3550201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607" y="733243"/>
            <a:ext cx="11326483" cy="3046988"/>
          </a:xfrm>
          <a:prstGeom prst="rect">
            <a:avLst/>
          </a:prstGeom>
        </p:spPr>
        <p:txBody>
          <a:bodyPr wrap="square">
            <a:spAutoFit/>
          </a:bodyPr>
          <a:lstStyle/>
          <a:p>
            <a:pPr algn="just"/>
            <a:r>
              <a:rPr lang="en-IN" sz="2400" b="1" dirty="0"/>
              <a:t>54. Election of President.— </a:t>
            </a:r>
          </a:p>
          <a:p>
            <a:pPr algn="just"/>
            <a:r>
              <a:rPr lang="en-IN" sz="2400" dirty="0">
                <a:solidFill>
                  <a:srgbClr val="FF0000"/>
                </a:solidFill>
              </a:rPr>
              <a:t>The President shall be elected by the members of an electoral college consisting of— </a:t>
            </a:r>
          </a:p>
          <a:p>
            <a:pPr algn="just"/>
            <a:r>
              <a:rPr lang="en-IN" sz="2400" i="1" dirty="0">
                <a:solidFill>
                  <a:srgbClr val="FF0000"/>
                </a:solidFill>
              </a:rPr>
              <a:t>(a) the elected members of both Houses of Parliament; and </a:t>
            </a:r>
          </a:p>
          <a:p>
            <a:pPr algn="just"/>
            <a:r>
              <a:rPr lang="en-IN" sz="2400" i="1" dirty="0">
                <a:solidFill>
                  <a:srgbClr val="FF0000"/>
                </a:solidFill>
              </a:rPr>
              <a:t>(b) the elected members of the Legislative Assemblies of the States. </a:t>
            </a:r>
          </a:p>
          <a:p>
            <a:pPr algn="just"/>
            <a:r>
              <a:rPr lang="en-US" sz="2400" i="1" dirty="0">
                <a:solidFill>
                  <a:srgbClr val="FF0000"/>
                </a:solidFill>
              </a:rPr>
              <a:t>© the elected members of the legislative assemblies of the Union Territories of Delhi and </a:t>
            </a:r>
            <a:r>
              <a:rPr lang="en-US" sz="2400" i="1" dirty="0" err="1" smtClean="0">
                <a:solidFill>
                  <a:srgbClr val="FF0000"/>
                </a:solidFill>
              </a:rPr>
              <a:t>Puducherry</a:t>
            </a:r>
            <a:endParaRPr lang="en-US" sz="2400" i="1" dirty="0" smtClean="0">
              <a:solidFill>
                <a:srgbClr val="FF0000"/>
              </a:solidFill>
            </a:endParaRPr>
          </a:p>
          <a:p>
            <a:pPr algn="just"/>
            <a:endParaRPr lang="en-US" sz="2400" i="1" dirty="0">
              <a:solidFill>
                <a:srgbClr val="FF0000"/>
              </a:solidFill>
            </a:endParaRPr>
          </a:p>
          <a:p>
            <a:pPr algn="just"/>
            <a:endParaRPr lang="en-IN" sz="2400" i="1" dirty="0">
              <a:solidFill>
                <a:srgbClr val="FF0000"/>
              </a:solidFill>
            </a:endParaRPr>
          </a:p>
        </p:txBody>
      </p:sp>
      <p:pic>
        <p:nvPicPr>
          <p:cNvPr id="3" name="Picture 2"/>
          <p:cNvPicPr>
            <a:picLocks noChangeAspect="1"/>
          </p:cNvPicPr>
          <p:nvPr/>
        </p:nvPicPr>
        <p:blipFill>
          <a:blip r:embed="rId2"/>
          <a:stretch>
            <a:fillRect/>
          </a:stretch>
        </p:blipFill>
        <p:spPr>
          <a:xfrm>
            <a:off x="585247" y="3128692"/>
            <a:ext cx="3533775" cy="1428750"/>
          </a:xfrm>
          <a:prstGeom prst="rect">
            <a:avLst/>
          </a:prstGeom>
        </p:spPr>
      </p:pic>
      <p:pic>
        <p:nvPicPr>
          <p:cNvPr id="4" name="Picture 3"/>
          <p:cNvPicPr>
            <a:picLocks noChangeAspect="1"/>
          </p:cNvPicPr>
          <p:nvPr/>
        </p:nvPicPr>
        <p:blipFill>
          <a:blip r:embed="rId3"/>
          <a:stretch>
            <a:fillRect/>
          </a:stretch>
        </p:blipFill>
        <p:spPr>
          <a:xfrm>
            <a:off x="6153150" y="3190604"/>
            <a:ext cx="3543300" cy="1304925"/>
          </a:xfrm>
          <a:prstGeom prst="rect">
            <a:avLst/>
          </a:prstGeom>
        </p:spPr>
      </p:pic>
      <p:sp>
        <p:nvSpPr>
          <p:cNvPr id="5" name="Rectangle 4"/>
          <p:cNvSpPr/>
          <p:nvPr/>
        </p:nvSpPr>
        <p:spPr>
          <a:xfrm>
            <a:off x="785003" y="4701396"/>
            <a:ext cx="11041811" cy="923330"/>
          </a:xfrm>
          <a:prstGeom prst="rect">
            <a:avLst/>
          </a:prstGeom>
        </p:spPr>
        <p:txBody>
          <a:bodyPr wrap="square">
            <a:spAutoFit/>
          </a:bodyPr>
          <a:lstStyle/>
          <a:p>
            <a:pPr>
              <a:buFont typeface="+mj-lt"/>
              <a:buAutoNum type="arabicPeriod"/>
            </a:pPr>
            <a:r>
              <a:rPr lang="en-US" b="0" i="0" dirty="0" smtClean="0">
                <a:solidFill>
                  <a:srgbClr val="333333"/>
                </a:solidFill>
                <a:effectLst/>
                <a:latin typeface="roboto" panose="02000000000000000000" pitchFamily="2" charset="0"/>
              </a:rPr>
              <a:t>There are a total of 776 voters in both the Houses of Parliament. The Electoral College also consisted of 4120 MLAs in the states.</a:t>
            </a:r>
          </a:p>
          <a:p>
            <a:pPr>
              <a:buFont typeface="+mj-lt"/>
              <a:buAutoNum type="arabicPeriod"/>
            </a:pPr>
            <a:r>
              <a:rPr lang="en-US" b="0" i="0" dirty="0" smtClean="0">
                <a:solidFill>
                  <a:srgbClr val="333333"/>
                </a:solidFill>
                <a:effectLst/>
                <a:latin typeface="roboto" panose="02000000000000000000" pitchFamily="2" charset="0"/>
              </a:rPr>
              <a:t>Each MP had a vote value of 708 in the Presidential Election 2012.</a:t>
            </a:r>
            <a:endParaRPr lang="en-US"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2666464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6663" y="401314"/>
            <a:ext cx="11125479" cy="5115907"/>
          </a:xfrm>
          <a:prstGeom prst="rect">
            <a:avLst/>
          </a:prstGeom>
        </p:spPr>
      </p:pic>
    </p:spTree>
    <p:extLst>
      <p:ext uri="{BB962C8B-B14F-4D97-AF65-F5344CB8AC3E}">
        <p14:creationId xmlns:p14="http://schemas.microsoft.com/office/powerpoint/2010/main" val="2356264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1809562" cy="4524315"/>
          </a:xfrm>
          <a:prstGeom prst="rect">
            <a:avLst/>
          </a:prstGeom>
        </p:spPr>
        <p:txBody>
          <a:bodyPr wrap="square">
            <a:spAutoFit/>
          </a:bodyPr>
          <a:lstStyle/>
          <a:p>
            <a:pPr algn="just"/>
            <a:r>
              <a:rPr lang="en-IN" sz="2400" b="1" dirty="0"/>
              <a:t>55. Manner of election of President. — </a:t>
            </a:r>
          </a:p>
          <a:p>
            <a:pPr algn="just"/>
            <a:r>
              <a:rPr lang="en-IN" sz="2400" dirty="0"/>
              <a:t>(1) As far as practicable, there shall be uniformity in the scale of representation of the different States at the election of the President. </a:t>
            </a:r>
          </a:p>
          <a:p>
            <a:pPr algn="just"/>
            <a:r>
              <a:rPr lang="en-IN" sz="2400" dirty="0"/>
              <a:t>(2) For the purpose of securing such uniformity among the States </a:t>
            </a:r>
            <a:r>
              <a:rPr lang="en-IN" sz="2400" i="1" dirty="0" smtClean="0"/>
              <a:t>the </a:t>
            </a:r>
            <a:r>
              <a:rPr lang="en-IN" sz="2400" i="1" dirty="0"/>
              <a:t>number of votes which each elected member of Parliament and of the Legislative Assembly of each State is entitled to cast at such election shall be determined in the following manner:— </a:t>
            </a:r>
          </a:p>
          <a:p>
            <a:pPr algn="just"/>
            <a:r>
              <a:rPr lang="en-IN" sz="2400" i="1" dirty="0"/>
              <a:t>(a) every elected member of the Legislative Assembly of a State shall have as many votes as there are multiples of one thousand in the quotient obtained by dividing the population of the State by the total number of the elected members of the Assembly; </a:t>
            </a:r>
          </a:p>
          <a:p>
            <a:pPr algn="just"/>
            <a:r>
              <a:rPr lang="en-IN" sz="2400" i="1" dirty="0"/>
              <a:t>(b) if, after taking the said multiples of one thousand, the remainder is not less than five hundred, then the vote of each member referred to in sub-clause </a:t>
            </a:r>
            <a:endParaRPr lang="en-IN" sz="2400" i="1" dirty="0" smtClean="0"/>
          </a:p>
          <a:p>
            <a:pPr algn="just"/>
            <a:r>
              <a:rPr lang="en-IN" sz="2400" i="1" dirty="0" smtClean="0"/>
              <a:t>(</a:t>
            </a:r>
            <a:r>
              <a:rPr lang="en-IN" sz="2400" i="1" dirty="0"/>
              <a:t>a) shall be further increased by one; </a:t>
            </a:r>
          </a:p>
        </p:txBody>
      </p:sp>
    </p:spTree>
    <p:extLst>
      <p:ext uri="{BB962C8B-B14F-4D97-AF65-F5344CB8AC3E}">
        <p14:creationId xmlns:p14="http://schemas.microsoft.com/office/powerpoint/2010/main" val="1015365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694" y="370936"/>
            <a:ext cx="11024559" cy="3416320"/>
          </a:xfrm>
          <a:prstGeom prst="rect">
            <a:avLst/>
          </a:prstGeom>
        </p:spPr>
        <p:txBody>
          <a:bodyPr wrap="square">
            <a:spAutoFit/>
          </a:bodyPr>
          <a:lstStyle/>
          <a:p>
            <a:pPr algn="just"/>
            <a:r>
              <a:rPr lang="en-IN" sz="2400" i="1" dirty="0"/>
              <a:t>(c) each elected member of either House of Parliament shall have such number of votes as may be obtained by dividing the total number of votes assigned to the members of the Legislative Assemblies of the States under sub-clauses (a) and (b) by the total number of the elected members of both Houses of Parliament, fractions exceeding one-half being counted as one and other fractions being disregarded. </a:t>
            </a:r>
          </a:p>
          <a:p>
            <a:pPr algn="just"/>
            <a:endParaRPr lang="en-IN" sz="2400" dirty="0"/>
          </a:p>
          <a:p>
            <a:pPr algn="just"/>
            <a:r>
              <a:rPr lang="en-IN" sz="2400" dirty="0"/>
              <a:t>(3) The election of the President shall be held in accordance with the system of proportional representation by means of the single transferable vote and the voting at such election shall be by secret ballot. </a:t>
            </a:r>
          </a:p>
        </p:txBody>
      </p:sp>
    </p:spTree>
    <p:extLst>
      <p:ext uri="{BB962C8B-B14F-4D97-AF65-F5344CB8AC3E}">
        <p14:creationId xmlns:p14="http://schemas.microsoft.com/office/powerpoint/2010/main" val="3191763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52" y="94891"/>
            <a:ext cx="11326482" cy="5632311"/>
          </a:xfrm>
          <a:prstGeom prst="rect">
            <a:avLst/>
          </a:prstGeom>
        </p:spPr>
        <p:txBody>
          <a:bodyPr wrap="square">
            <a:spAutoFit/>
          </a:bodyPr>
          <a:lstStyle/>
          <a:p>
            <a:pPr algn="just"/>
            <a:r>
              <a:rPr lang="en-IN" sz="2400" dirty="0"/>
              <a:t>.</a:t>
            </a:r>
          </a:p>
          <a:p>
            <a:pPr algn="just"/>
            <a:r>
              <a:rPr lang="en-IN" sz="2400" b="1" dirty="0"/>
              <a:t>56. Term of office of President.— </a:t>
            </a:r>
          </a:p>
          <a:p>
            <a:pPr algn="just"/>
            <a:r>
              <a:rPr lang="en-IN" sz="2400" dirty="0"/>
              <a:t>(1) The President shall hold office for a term of five years from the date on which he enters upon his office: </a:t>
            </a:r>
          </a:p>
          <a:p>
            <a:pPr algn="just"/>
            <a:r>
              <a:rPr lang="en-IN" sz="2400" dirty="0"/>
              <a:t>Provided that— </a:t>
            </a:r>
          </a:p>
          <a:p>
            <a:pPr algn="just"/>
            <a:r>
              <a:rPr lang="en-IN" sz="2400" i="1" dirty="0"/>
              <a:t>(a) the President may, by writing under his hand addressed to the Vice-President, resign his office; </a:t>
            </a:r>
          </a:p>
          <a:p>
            <a:pPr algn="just"/>
            <a:r>
              <a:rPr lang="en-IN" sz="2400" i="1" dirty="0"/>
              <a:t>(b) the President may, for violation of the Constitution, be removed from office by impeachment in the manner provided in article 61; </a:t>
            </a:r>
          </a:p>
          <a:p>
            <a:pPr algn="just"/>
            <a:r>
              <a:rPr lang="en-IN" sz="2400" i="1" dirty="0"/>
              <a:t>(c) the President shall, notwithstanding the expiration of his term, continue to hold office until his successor enters upon his office. </a:t>
            </a:r>
          </a:p>
          <a:p>
            <a:pPr algn="just"/>
            <a:endParaRPr lang="en-IN" sz="2400" dirty="0"/>
          </a:p>
          <a:p>
            <a:pPr algn="just"/>
            <a:r>
              <a:rPr lang="en-IN" sz="2400" dirty="0"/>
              <a:t>(2) Any resignation addressed to the Vice-President under clause </a:t>
            </a:r>
            <a:r>
              <a:rPr lang="en-IN" sz="2400" i="1" dirty="0"/>
              <a:t>(a) of the </a:t>
            </a:r>
            <a:r>
              <a:rPr lang="en-IN" sz="2400" i="1" dirty="0" smtClean="0"/>
              <a:t>provision </a:t>
            </a:r>
            <a:r>
              <a:rPr lang="en-IN" sz="2400" i="1" dirty="0"/>
              <a:t>to clause </a:t>
            </a:r>
            <a:r>
              <a:rPr lang="en-IN" sz="2400" i="1" dirty="0" smtClean="0"/>
              <a:t>(b) </a:t>
            </a:r>
            <a:r>
              <a:rPr lang="en-IN" sz="2400" i="1" dirty="0"/>
              <a:t>shall forthwith be communicated by him to the Speaker of the House of the People. </a:t>
            </a:r>
            <a:endParaRPr lang="en-IN" sz="2400" dirty="0"/>
          </a:p>
        </p:txBody>
      </p:sp>
    </p:spTree>
    <p:extLst>
      <p:ext uri="{BB962C8B-B14F-4D97-AF65-F5344CB8AC3E}">
        <p14:creationId xmlns:p14="http://schemas.microsoft.com/office/powerpoint/2010/main" val="241508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442" y="629728"/>
            <a:ext cx="10946920" cy="1200329"/>
          </a:xfrm>
          <a:prstGeom prst="rect">
            <a:avLst/>
          </a:prstGeom>
        </p:spPr>
        <p:txBody>
          <a:bodyPr wrap="square">
            <a:spAutoFit/>
          </a:bodyPr>
          <a:lstStyle/>
          <a:p>
            <a:pPr algn="just"/>
            <a:r>
              <a:rPr lang="en-IN" sz="2400" b="1" dirty="0"/>
              <a:t>57. Eligibility for re-election.—</a:t>
            </a:r>
          </a:p>
          <a:p>
            <a:pPr algn="just"/>
            <a:r>
              <a:rPr lang="en-IN" sz="2400" dirty="0"/>
              <a:t>A person who holds, or who has held, office as President shall, subject to the other provisions of this Constitution, be eligible for re-election to that office. </a:t>
            </a:r>
            <a:r>
              <a:rPr lang="en-IN" sz="2400" b="1" dirty="0"/>
              <a:t> </a:t>
            </a:r>
            <a:endParaRPr lang="en-IN" sz="2400" dirty="0"/>
          </a:p>
        </p:txBody>
      </p:sp>
    </p:spTree>
    <p:extLst>
      <p:ext uri="{BB962C8B-B14F-4D97-AF65-F5344CB8AC3E}">
        <p14:creationId xmlns:p14="http://schemas.microsoft.com/office/powerpoint/2010/main" val="3612720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453" y="439948"/>
            <a:ext cx="11430000" cy="4154984"/>
          </a:xfrm>
          <a:prstGeom prst="rect">
            <a:avLst/>
          </a:prstGeom>
        </p:spPr>
        <p:txBody>
          <a:bodyPr wrap="square">
            <a:spAutoFit/>
          </a:bodyPr>
          <a:lstStyle/>
          <a:p>
            <a:pPr algn="just"/>
            <a:r>
              <a:rPr lang="en-IN" sz="2400" b="1" dirty="0"/>
              <a:t>58. Qualifications for election as President.— </a:t>
            </a:r>
          </a:p>
          <a:p>
            <a:r>
              <a:rPr lang="en-US" sz="2400" dirty="0" smtClean="0">
                <a:solidFill>
                  <a:srgbClr val="FF0000"/>
                </a:solidFill>
              </a:rPr>
              <a:t>Qualifications for Election as President </a:t>
            </a:r>
          </a:p>
          <a:p>
            <a:pPr algn="just"/>
            <a:r>
              <a:rPr lang="en-US" sz="2400" dirty="0" smtClean="0"/>
              <a:t>A person to be eligible for election as President should fulfil the following qualifications: </a:t>
            </a:r>
          </a:p>
          <a:p>
            <a:pPr marL="342900" indent="-342900" algn="just">
              <a:buAutoNum type="arabicPeriod"/>
            </a:pPr>
            <a:r>
              <a:rPr lang="en-US" sz="2400" dirty="0" smtClean="0"/>
              <a:t>He should be a citizen of India. </a:t>
            </a:r>
          </a:p>
          <a:p>
            <a:pPr marL="342900" indent="-342900" algn="just">
              <a:buAutoNum type="arabicPeriod"/>
            </a:pPr>
            <a:r>
              <a:rPr lang="en-US" sz="2400" dirty="0" smtClean="0"/>
              <a:t>He should have completed 35 years of age. </a:t>
            </a:r>
          </a:p>
          <a:p>
            <a:pPr marL="342900" indent="-342900" algn="just">
              <a:buAutoNum type="arabicPeriod"/>
            </a:pPr>
            <a:r>
              <a:rPr lang="en-US" sz="2400" dirty="0" smtClean="0"/>
              <a:t> He should be qualified for election as a member of the </a:t>
            </a:r>
            <a:r>
              <a:rPr lang="en-US" sz="2400" dirty="0" err="1" smtClean="0"/>
              <a:t>Lok</a:t>
            </a:r>
            <a:r>
              <a:rPr lang="en-US" sz="2400" dirty="0" smtClean="0"/>
              <a:t> </a:t>
            </a:r>
            <a:r>
              <a:rPr lang="en-US" sz="2400" dirty="0" err="1" smtClean="0"/>
              <a:t>Sabha</a:t>
            </a:r>
            <a:r>
              <a:rPr lang="en-US" sz="2400" dirty="0" smtClean="0"/>
              <a:t>.</a:t>
            </a:r>
          </a:p>
          <a:p>
            <a:pPr marL="342900" indent="-342900" algn="just">
              <a:buAutoNum type="arabicPeriod"/>
            </a:pPr>
            <a:r>
              <a:rPr lang="en-US" sz="2400" dirty="0" smtClean="0"/>
              <a:t> He should not hold any office of profit under the Union government or any state government or any local authority or any other public authority. A sitting President or </a:t>
            </a:r>
            <a:r>
              <a:rPr lang="en-US" sz="2400" dirty="0" err="1" smtClean="0"/>
              <a:t>VicePresident</a:t>
            </a:r>
            <a:r>
              <a:rPr lang="en-US" sz="2400" dirty="0" smtClean="0"/>
              <a:t> of the Union, the Governor of any state and a minister of the Union or any state is not deemed to hold any office of profit and hence qualified as a presidential candidate. Further, the nomination of a candidate</a:t>
            </a:r>
            <a:endParaRPr lang="en-IN" sz="2400" dirty="0" smtClean="0"/>
          </a:p>
        </p:txBody>
      </p:sp>
    </p:spTree>
    <p:extLst>
      <p:ext uri="{BB962C8B-B14F-4D97-AF65-F5344CB8AC3E}">
        <p14:creationId xmlns:p14="http://schemas.microsoft.com/office/powerpoint/2010/main" val="3471212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815" y="828136"/>
            <a:ext cx="11110823" cy="5038692"/>
          </a:xfrm>
          <a:prstGeom prst="rect">
            <a:avLst/>
          </a:prstGeom>
        </p:spPr>
        <p:txBody>
          <a:bodyPr wrap="square">
            <a:spAutoFit/>
          </a:bodyPr>
          <a:lstStyle/>
          <a:p>
            <a:pPr algn="just"/>
            <a:r>
              <a:rPr lang="en-IN" sz="2400" b="1" dirty="0"/>
              <a:t>59. Conditions of President's office.— </a:t>
            </a:r>
          </a:p>
          <a:p>
            <a:pPr algn="just"/>
            <a:r>
              <a:rPr lang="en-IN" sz="2400" dirty="0"/>
              <a:t>(1) The President shall not be a member of either House of Parliament or of a House of the Legislature of any State, and if a member of either House of Parliament or of a House of the Legislature of any State be elected President, he shall be deemed to have vacated his seat in that House on the date on which he enters upon his office as President. </a:t>
            </a:r>
          </a:p>
          <a:p>
            <a:pPr algn="just"/>
            <a:r>
              <a:rPr lang="en-IN" sz="2400" dirty="0"/>
              <a:t>(2) The President shall not hold any other office of profit. </a:t>
            </a:r>
          </a:p>
          <a:p>
            <a:pPr algn="just"/>
            <a:r>
              <a:rPr lang="en-IN" sz="2400" dirty="0"/>
              <a:t>(3) The President shall be entitled without payment of rent to the use of his official residences and shall be also entitled to such emoluments, allowances and privileges as may be determined by Parliament by law and, until provision in that behalf is so made, such emoluments, allowances and privileges as are specified in the Second Schedule. </a:t>
            </a:r>
          </a:p>
          <a:p>
            <a:pPr algn="just"/>
            <a:r>
              <a:rPr lang="en-IN" sz="2400" dirty="0"/>
              <a:t>(4) The emoluments and allowances of the President shall not be diminished during his term of office. </a:t>
            </a:r>
          </a:p>
        </p:txBody>
      </p:sp>
    </p:spTree>
    <p:extLst>
      <p:ext uri="{BB962C8B-B14F-4D97-AF65-F5344CB8AC3E}">
        <p14:creationId xmlns:p14="http://schemas.microsoft.com/office/powerpoint/2010/main" val="2533108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113" y="362309"/>
            <a:ext cx="10843404" cy="3416320"/>
          </a:xfrm>
          <a:prstGeom prst="rect">
            <a:avLst/>
          </a:prstGeom>
        </p:spPr>
        <p:txBody>
          <a:bodyPr wrap="square">
            <a:spAutoFit/>
          </a:bodyPr>
          <a:lstStyle/>
          <a:p>
            <a:pPr algn="just"/>
            <a:r>
              <a:rPr lang="en-IN" sz="2400" b="1" dirty="0"/>
              <a:t>60. Oath or affirmation by the President.— </a:t>
            </a:r>
          </a:p>
          <a:p>
            <a:pPr algn="just"/>
            <a:r>
              <a:rPr lang="en-IN" sz="2400" dirty="0"/>
              <a:t>Every President and every person acting as President or discharging the functions of the President shall, before entering upon his office, make and subscribe in the presence of the Chief Justice of India or, in his absence, the senior-most Judge of the Supreme Court available </a:t>
            </a:r>
            <a:endParaRPr lang="en-IN" sz="2400" dirty="0" smtClean="0"/>
          </a:p>
          <a:p>
            <a:pPr algn="just"/>
            <a:r>
              <a:rPr lang="en-US" sz="2400" dirty="0"/>
              <a:t> </a:t>
            </a:r>
            <a:r>
              <a:rPr lang="en-US" sz="2400" dirty="0">
                <a:solidFill>
                  <a:srgbClr val="92D050"/>
                </a:solidFill>
              </a:rPr>
              <a:t>“I, A.B., do swear in the name of God / solemnly affirm that I will faithfully execute the office of President (or discharge the function of the President) of India and will to the best of my ability preserve, protect and defend the Constitution and the law and that I will devote myself to the service and well-being of the people of India.”</a:t>
            </a:r>
            <a:endParaRPr lang="en-IN" sz="2400" dirty="0">
              <a:solidFill>
                <a:srgbClr val="92D050"/>
              </a:solidFill>
            </a:endParaRPr>
          </a:p>
        </p:txBody>
      </p:sp>
    </p:spTree>
    <p:extLst>
      <p:ext uri="{BB962C8B-B14F-4D97-AF65-F5344CB8AC3E}">
        <p14:creationId xmlns:p14="http://schemas.microsoft.com/office/powerpoint/2010/main" val="328904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693" y="-152400"/>
            <a:ext cx="11385177" cy="4893647"/>
          </a:xfrm>
          <a:prstGeom prst="rect">
            <a:avLst/>
          </a:prstGeom>
        </p:spPr>
        <p:txBody>
          <a:bodyPr wrap="square">
            <a:spAutoFit/>
          </a:bodyPr>
          <a:lstStyle/>
          <a:p>
            <a:r>
              <a:rPr lang="en-US" sz="2400" dirty="0"/>
              <a:t>FEDERAL FEATURES OF THE CONSTITUTION</a:t>
            </a:r>
          </a:p>
          <a:p>
            <a:pPr algn="just"/>
            <a:r>
              <a:rPr lang="en-US" sz="2400" dirty="0"/>
              <a:t>The federal features of the Constitution of India are explained below: </a:t>
            </a:r>
          </a:p>
          <a:p>
            <a:pPr marL="342900" indent="-342900" algn="just">
              <a:buAutoNum type="arabicPeriod"/>
            </a:pPr>
            <a:r>
              <a:rPr lang="en-US" sz="2400" dirty="0">
                <a:solidFill>
                  <a:srgbClr val="0070C0"/>
                </a:solidFill>
              </a:rPr>
              <a:t>Dual Polity </a:t>
            </a:r>
            <a:r>
              <a:rPr lang="en-US" sz="2400" dirty="0"/>
              <a:t>:The Constitution establishes a dual polity consisting the Union at the Centre and the states at the periphery. </a:t>
            </a:r>
            <a:r>
              <a:rPr lang="en-US" sz="2400" dirty="0">
                <a:solidFill>
                  <a:srgbClr val="FF0000"/>
                </a:solidFill>
              </a:rPr>
              <a:t>The Union government deals with the matters of national importance like </a:t>
            </a:r>
            <a:r>
              <a:rPr lang="en-US" sz="2400" dirty="0" err="1">
                <a:solidFill>
                  <a:srgbClr val="FF0000"/>
                </a:solidFill>
              </a:rPr>
              <a:t>defence</a:t>
            </a:r>
            <a:r>
              <a:rPr lang="en-US" sz="2400" dirty="0">
                <a:solidFill>
                  <a:srgbClr val="FF0000"/>
                </a:solidFill>
              </a:rPr>
              <a:t>, foreign affairs, currency, communication and so on. </a:t>
            </a:r>
            <a:r>
              <a:rPr lang="en-US" sz="2400" dirty="0">
                <a:solidFill>
                  <a:srgbClr val="00B050"/>
                </a:solidFill>
              </a:rPr>
              <a:t>The state governments, on the other hand, look after the matters of regional and local importance like public order, agriculture, health, local government and so on. </a:t>
            </a:r>
          </a:p>
          <a:p>
            <a:pPr marL="342900" indent="-342900" algn="just">
              <a:buAutoNum type="arabicPeriod"/>
            </a:pPr>
            <a:r>
              <a:rPr lang="en-US" sz="2400" dirty="0">
                <a:solidFill>
                  <a:srgbClr val="0070C0"/>
                </a:solidFill>
              </a:rPr>
              <a:t>Written Constitution </a:t>
            </a:r>
            <a:r>
              <a:rPr lang="en-US" sz="2400" dirty="0"/>
              <a:t>The Constitution is not only a written document but also the lengthiest Constitution of the world. Originally, it contained a Preamble, 395 Articles (divided into 22 Parts) and it specifies the structure, </a:t>
            </a:r>
            <a:r>
              <a:rPr lang="en-US" sz="2400" dirty="0" err="1"/>
              <a:t>organisation</a:t>
            </a:r>
            <a:r>
              <a:rPr lang="en-US" sz="2400" dirty="0"/>
              <a:t>, powers and functions of both the Central and state governments and prescribes the limits within which they must operate. Thus, it avoids the misunderstandings and disagreements between the two. </a:t>
            </a:r>
          </a:p>
        </p:txBody>
      </p:sp>
    </p:spTree>
    <p:extLst>
      <p:ext uri="{BB962C8B-B14F-4D97-AF65-F5344CB8AC3E}">
        <p14:creationId xmlns:p14="http://schemas.microsoft.com/office/powerpoint/2010/main" val="2960321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233" y="715992"/>
            <a:ext cx="10748513" cy="4524315"/>
          </a:xfrm>
          <a:prstGeom prst="rect">
            <a:avLst/>
          </a:prstGeom>
        </p:spPr>
        <p:txBody>
          <a:bodyPr wrap="square">
            <a:spAutoFit/>
          </a:bodyPr>
          <a:lstStyle/>
          <a:p>
            <a:pPr algn="just"/>
            <a:r>
              <a:rPr lang="en-IN" sz="2400" b="1" dirty="0"/>
              <a:t>61. Procedure for impeachment of the President.— </a:t>
            </a:r>
          </a:p>
          <a:p>
            <a:pPr algn="just"/>
            <a:r>
              <a:rPr lang="en-IN" sz="2400" dirty="0"/>
              <a:t>(1) When a President is to be impeached for violation of the Constitution, the charge shall be preferred by either House of Parliament. </a:t>
            </a:r>
          </a:p>
          <a:p>
            <a:pPr algn="just"/>
            <a:r>
              <a:rPr lang="en-IN" sz="2400" dirty="0"/>
              <a:t>(2) No such charge shall be preferred unless— </a:t>
            </a:r>
          </a:p>
          <a:p>
            <a:pPr algn="just"/>
            <a:endParaRPr lang="en-IN" sz="2400" dirty="0"/>
          </a:p>
          <a:p>
            <a:pPr algn="just"/>
            <a:r>
              <a:rPr lang="en-IN" sz="2400" i="1" dirty="0"/>
              <a:t>(a) the proposal to prefer such charge is contained in a resolution which has been moved after at least fourteen days' notice in writing signed by not less than one-fourth of the total number of members of the House has been given of their intention to move the resolution, and </a:t>
            </a:r>
          </a:p>
          <a:p>
            <a:pPr algn="just"/>
            <a:r>
              <a:rPr lang="en-IN" sz="2400" i="1" dirty="0"/>
              <a:t>(b) such resolution has been passed by a majority of not less than two-thirds of the total membership of the House. </a:t>
            </a:r>
          </a:p>
          <a:p>
            <a:pPr algn="just"/>
            <a:endParaRPr lang="en-IN" sz="2400" dirty="0"/>
          </a:p>
        </p:txBody>
      </p:sp>
    </p:spTree>
    <p:extLst>
      <p:ext uri="{BB962C8B-B14F-4D97-AF65-F5344CB8AC3E}">
        <p14:creationId xmlns:p14="http://schemas.microsoft.com/office/powerpoint/2010/main" val="3778307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091" y="1017917"/>
            <a:ext cx="11145328" cy="3046988"/>
          </a:xfrm>
          <a:prstGeom prst="rect">
            <a:avLst/>
          </a:prstGeom>
        </p:spPr>
        <p:txBody>
          <a:bodyPr wrap="square">
            <a:spAutoFit/>
          </a:bodyPr>
          <a:lstStyle/>
          <a:p>
            <a:pPr algn="just"/>
            <a:r>
              <a:rPr lang="en-IN" sz="2400" dirty="0"/>
              <a:t>(3) When a charge has been so preferred by either House of Parliament, the other House shall investigate the charge or cause the charge to be investigated and the President shall have the right to appear and to be represented at such investigation. </a:t>
            </a:r>
          </a:p>
          <a:p>
            <a:pPr algn="just"/>
            <a:r>
              <a:rPr lang="en-IN" sz="2400" dirty="0"/>
              <a:t>(4) If as a result of the investigation a resolution is passed by a majority of not less than two-thirds of the total membership of the House by which the charge was investigated or caused to be investigated, declaring that the charge preferred against the President has been sustained, such resolution shall have the effect of removing the President from his office as from the date on which the resolution is so passed. </a:t>
            </a:r>
          </a:p>
        </p:txBody>
      </p:sp>
    </p:spTree>
    <p:extLst>
      <p:ext uri="{BB962C8B-B14F-4D97-AF65-F5344CB8AC3E}">
        <p14:creationId xmlns:p14="http://schemas.microsoft.com/office/powerpoint/2010/main" val="1463979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629" y="1268083"/>
            <a:ext cx="10791645" cy="2677656"/>
          </a:xfrm>
          <a:prstGeom prst="rect">
            <a:avLst/>
          </a:prstGeom>
        </p:spPr>
        <p:txBody>
          <a:bodyPr wrap="square">
            <a:spAutoFit/>
          </a:bodyPr>
          <a:lstStyle/>
          <a:p>
            <a:pPr algn="just"/>
            <a:r>
              <a:rPr lang="en-IN" sz="2400" b="1" dirty="0"/>
              <a:t>62.Time of holding election to fill vacancy in the office of President and the term of office of person elected to fill casual vacancy. — </a:t>
            </a:r>
          </a:p>
          <a:p>
            <a:pPr marL="457200" indent="-457200" algn="just">
              <a:buAutoNum type="arabicParenBoth"/>
            </a:pPr>
            <a:r>
              <a:rPr lang="en-IN" sz="2400" dirty="0" smtClean="0"/>
              <a:t>An </a:t>
            </a:r>
            <a:r>
              <a:rPr lang="en-IN" sz="2400" dirty="0"/>
              <a:t>election to fill a vacancy caused by the expiration of the term of office of President shall be completed before the expiration of the term. </a:t>
            </a:r>
            <a:endParaRPr lang="en-IN" sz="2400" dirty="0" smtClean="0"/>
          </a:p>
          <a:p>
            <a:pPr marL="457200" indent="-457200" algn="just">
              <a:buAutoNum type="arabicParenBoth"/>
            </a:pPr>
            <a:r>
              <a:rPr lang="en-IN" sz="2400" dirty="0" smtClean="0"/>
              <a:t>An </a:t>
            </a:r>
            <a:r>
              <a:rPr lang="en-IN" sz="2400" dirty="0"/>
              <a:t>election to fill a vacancy in the office of President occurring by reason of his death, resignation or removal, or otherwise shall be held as soon as possible after, and in no case later than six months from, the date of occurrence of the vacancy </a:t>
            </a:r>
          </a:p>
        </p:txBody>
      </p:sp>
    </p:spTree>
    <p:extLst>
      <p:ext uri="{BB962C8B-B14F-4D97-AF65-F5344CB8AC3E}">
        <p14:creationId xmlns:p14="http://schemas.microsoft.com/office/powerpoint/2010/main" val="3486469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244" y="810883"/>
            <a:ext cx="11153955" cy="3784547"/>
          </a:xfrm>
          <a:prstGeom prst="rect">
            <a:avLst/>
          </a:prstGeom>
        </p:spPr>
        <p:txBody>
          <a:bodyPr wrap="square">
            <a:spAutoFit/>
          </a:bodyPr>
          <a:lstStyle/>
          <a:p>
            <a:r>
              <a:rPr lang="en-US" sz="2400" dirty="0" smtClean="0">
                <a:solidFill>
                  <a:srgbClr val="FF0000"/>
                </a:solidFill>
              </a:rPr>
              <a:t>POWERS AND FUNCTIONS OF THE PRESIDENT </a:t>
            </a:r>
          </a:p>
          <a:p>
            <a:r>
              <a:rPr lang="en-US" sz="2400" dirty="0" smtClean="0"/>
              <a:t>The powers enjoyed and the functions performed by the President can be studied under the following heads.</a:t>
            </a:r>
          </a:p>
          <a:p>
            <a:r>
              <a:rPr lang="en-US" sz="2400" dirty="0" smtClean="0"/>
              <a:t> 1. Executive powers </a:t>
            </a:r>
          </a:p>
          <a:p>
            <a:r>
              <a:rPr lang="en-US" sz="2400" dirty="0" smtClean="0"/>
              <a:t>2. Legislative powers </a:t>
            </a:r>
          </a:p>
          <a:p>
            <a:r>
              <a:rPr lang="en-US" sz="2400" dirty="0" smtClean="0"/>
              <a:t>3. Financial powers </a:t>
            </a:r>
          </a:p>
          <a:p>
            <a:r>
              <a:rPr lang="en-US" sz="2400" dirty="0" smtClean="0"/>
              <a:t>4. Judicial powers </a:t>
            </a:r>
          </a:p>
          <a:p>
            <a:r>
              <a:rPr lang="en-US" sz="2400" dirty="0" smtClean="0"/>
              <a:t>5. Diplomatic powers </a:t>
            </a:r>
          </a:p>
          <a:p>
            <a:r>
              <a:rPr lang="en-US" sz="2400" dirty="0" smtClean="0"/>
              <a:t>6. Military powers </a:t>
            </a:r>
          </a:p>
          <a:p>
            <a:r>
              <a:rPr lang="en-US" sz="2400" dirty="0" smtClean="0"/>
              <a:t>7. Emergency powers</a:t>
            </a:r>
            <a:endParaRPr lang="en-IN" sz="2400" dirty="0"/>
          </a:p>
        </p:txBody>
      </p:sp>
    </p:spTree>
    <p:extLst>
      <p:ext uri="{BB962C8B-B14F-4D97-AF65-F5344CB8AC3E}">
        <p14:creationId xmlns:p14="http://schemas.microsoft.com/office/powerpoint/2010/main" val="3289018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487" y="-737"/>
            <a:ext cx="10143675" cy="6425349"/>
          </a:xfrm>
          <a:prstGeom prst="rect">
            <a:avLst/>
          </a:prstGeom>
        </p:spPr>
      </p:pic>
    </p:spTree>
    <p:extLst>
      <p:ext uri="{BB962C8B-B14F-4D97-AF65-F5344CB8AC3E}">
        <p14:creationId xmlns:p14="http://schemas.microsoft.com/office/powerpoint/2010/main" val="4160879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882" y="146649"/>
            <a:ext cx="11171207" cy="7061825"/>
          </a:xfrm>
          <a:prstGeom prst="rect">
            <a:avLst/>
          </a:prstGeom>
        </p:spPr>
        <p:txBody>
          <a:bodyPr wrap="square">
            <a:spAutoFit/>
          </a:bodyPr>
          <a:lstStyle/>
          <a:p>
            <a:r>
              <a:rPr lang="en-US" sz="2000" b="1" i="0" dirty="0" smtClean="0">
                <a:solidFill>
                  <a:srgbClr val="FF0000"/>
                </a:solidFill>
                <a:effectLst/>
              </a:rPr>
              <a:t>1.Executive Powers of President</a:t>
            </a:r>
          </a:p>
          <a:p>
            <a:r>
              <a:rPr lang="en-US" sz="2000" b="0" i="0" dirty="0" smtClean="0">
                <a:solidFill>
                  <a:srgbClr val="333333"/>
                </a:solidFill>
                <a:effectLst/>
              </a:rPr>
              <a:t>For every executive action that the Indian government takes, is to be taken in his name</a:t>
            </a:r>
          </a:p>
          <a:p>
            <a:pPr>
              <a:buFont typeface="+mj-lt"/>
              <a:buAutoNum type="arabicPeriod"/>
            </a:pPr>
            <a:r>
              <a:rPr lang="en-US" sz="2000" b="0" i="0" dirty="0" smtClean="0">
                <a:solidFill>
                  <a:srgbClr val="333333"/>
                </a:solidFill>
                <a:effectLst/>
              </a:rPr>
              <a:t>He may/may not make rules to simplify the transaction of business of the central government</a:t>
            </a:r>
          </a:p>
          <a:p>
            <a:pPr>
              <a:buFont typeface="+mj-lt"/>
              <a:buAutoNum type="arabicPeriod"/>
            </a:pPr>
            <a:r>
              <a:rPr lang="en-US" sz="2000" b="0" i="0" dirty="0" smtClean="0">
                <a:solidFill>
                  <a:srgbClr val="333333"/>
                </a:solidFill>
                <a:effectLst/>
              </a:rPr>
              <a:t>He appoints the </a:t>
            </a:r>
            <a:r>
              <a:rPr lang="en-US" sz="2000" b="0" i="0" u="none" strike="noStrike" dirty="0" smtClean="0">
                <a:solidFill>
                  <a:srgbClr val="73AD21"/>
                </a:solidFill>
                <a:effectLst/>
                <a:hlinkClick r:id="rId2"/>
              </a:rPr>
              <a:t>attorney general of India</a:t>
            </a:r>
            <a:r>
              <a:rPr lang="en-US" sz="2000" b="0" i="0" dirty="0" smtClean="0">
                <a:solidFill>
                  <a:srgbClr val="333333"/>
                </a:solidFill>
                <a:effectLst/>
              </a:rPr>
              <a:t> and determines his remuneration</a:t>
            </a:r>
          </a:p>
          <a:p>
            <a:pPr>
              <a:buFont typeface="+mj-lt"/>
              <a:buAutoNum type="arabicPeriod"/>
            </a:pPr>
            <a:r>
              <a:rPr lang="en-US" sz="2000" b="0" i="0" dirty="0" smtClean="0">
                <a:solidFill>
                  <a:srgbClr val="FF0000"/>
                </a:solidFill>
                <a:effectLst/>
              </a:rPr>
              <a:t>He appoints the following people:</a:t>
            </a:r>
          </a:p>
          <a:p>
            <a:pPr marL="742950" lvl="1" indent="-285750">
              <a:buFont typeface="+mj-lt"/>
              <a:buAutoNum type="arabicPeriod"/>
            </a:pPr>
            <a:r>
              <a:rPr lang="en-US" sz="2000" b="0" i="0" u="none" strike="noStrike" dirty="0" smtClean="0">
                <a:solidFill>
                  <a:srgbClr val="FF0000"/>
                </a:solidFill>
                <a:effectLst/>
                <a:hlinkClick r:id="rId3"/>
              </a:rPr>
              <a:t>Comptroller and Auditor General of India</a:t>
            </a:r>
            <a:r>
              <a:rPr lang="en-US" sz="2000" b="0" i="0" dirty="0" smtClean="0">
                <a:solidFill>
                  <a:srgbClr val="FF0000"/>
                </a:solidFill>
                <a:effectLst/>
              </a:rPr>
              <a:t> (CAG)</a:t>
            </a:r>
          </a:p>
          <a:p>
            <a:pPr marL="742950" lvl="1" indent="-285750">
              <a:buFont typeface="+mj-lt"/>
              <a:buAutoNum type="arabicPeriod"/>
            </a:pPr>
            <a:r>
              <a:rPr lang="en-US" sz="2000" b="0" i="0" dirty="0" smtClean="0">
                <a:solidFill>
                  <a:srgbClr val="FF0000"/>
                </a:solidFill>
                <a:effectLst/>
              </a:rPr>
              <a:t>Chief Election Commissioner and other Election Commissioners</a:t>
            </a:r>
          </a:p>
          <a:p>
            <a:pPr marL="742950" lvl="1" indent="-285750">
              <a:buFont typeface="+mj-lt"/>
              <a:buAutoNum type="arabicPeriod"/>
            </a:pPr>
            <a:r>
              <a:rPr lang="en-US" sz="2000" b="0" i="0" dirty="0" smtClean="0">
                <a:solidFill>
                  <a:srgbClr val="FF0000"/>
                </a:solidFill>
                <a:effectLst/>
              </a:rPr>
              <a:t>Chairman and members of the Union Public Service Commission</a:t>
            </a:r>
          </a:p>
          <a:p>
            <a:pPr marL="742950" lvl="1" indent="-285750">
              <a:buFont typeface="+mj-lt"/>
              <a:buAutoNum type="arabicPeriod"/>
            </a:pPr>
            <a:r>
              <a:rPr lang="en-US" sz="2000" b="0" i="0" dirty="0" smtClean="0">
                <a:solidFill>
                  <a:srgbClr val="FF0000"/>
                </a:solidFill>
                <a:effectLst/>
              </a:rPr>
              <a:t>State Governors</a:t>
            </a:r>
          </a:p>
          <a:p>
            <a:pPr marL="742950" lvl="1" indent="-285750">
              <a:buFont typeface="+mj-lt"/>
              <a:buAutoNum type="arabicPeriod"/>
            </a:pPr>
            <a:r>
              <a:rPr lang="en-US" sz="2000" b="0" i="0" u="none" strike="noStrike" dirty="0" smtClean="0">
                <a:solidFill>
                  <a:srgbClr val="FF0000"/>
                </a:solidFill>
                <a:effectLst/>
                <a:hlinkClick r:id="rId4"/>
              </a:rPr>
              <a:t>Finance Commission of India</a:t>
            </a:r>
            <a:r>
              <a:rPr lang="en-US" sz="2000" b="0" i="0" dirty="0" smtClean="0">
                <a:solidFill>
                  <a:srgbClr val="FF0000"/>
                </a:solidFill>
                <a:effectLst/>
              </a:rPr>
              <a:t> chairman and members</a:t>
            </a:r>
          </a:p>
          <a:p>
            <a:pPr>
              <a:buFont typeface="+mj-lt"/>
              <a:buAutoNum type="arabicPeriod"/>
            </a:pPr>
            <a:r>
              <a:rPr lang="en-US" sz="2000" b="0" i="0" dirty="0" smtClean="0">
                <a:solidFill>
                  <a:srgbClr val="333333"/>
                </a:solidFill>
                <a:effectLst/>
              </a:rPr>
              <a:t>He seeks administrative information from the Union government</a:t>
            </a:r>
          </a:p>
          <a:p>
            <a:pPr>
              <a:buFont typeface="+mj-lt"/>
              <a:buAutoNum type="arabicPeriod"/>
            </a:pPr>
            <a:r>
              <a:rPr lang="en-US" sz="2000" b="0" i="0" dirty="0" smtClean="0">
                <a:solidFill>
                  <a:srgbClr val="333333"/>
                </a:solidFill>
                <a:effectLst/>
              </a:rPr>
              <a:t>He requires PM to submit, for consideration of the council of ministers, any matter on which a decision has been taken by a minister but, which has not been considered by the council</a:t>
            </a:r>
          </a:p>
          <a:p>
            <a:r>
              <a:rPr lang="en-US" sz="2000" dirty="0" smtClean="0">
                <a:solidFill>
                  <a:srgbClr val="FF0000"/>
                </a:solidFill>
              </a:rPr>
              <a:t>7.He appoints National Commissions of:</a:t>
            </a:r>
          </a:p>
          <a:p>
            <a:pPr lvl="1"/>
            <a:r>
              <a:rPr lang="en-US" sz="2000" dirty="0" smtClean="0">
                <a:solidFill>
                  <a:srgbClr val="FF0000"/>
                </a:solidFill>
              </a:rPr>
              <a:t>Scheduled Castes </a:t>
            </a:r>
          </a:p>
          <a:p>
            <a:pPr lvl="1"/>
            <a:r>
              <a:rPr lang="en-US" sz="2000" dirty="0" smtClean="0">
                <a:solidFill>
                  <a:srgbClr val="FF0000"/>
                </a:solidFill>
              </a:rPr>
              <a:t>Scheduled Tribes </a:t>
            </a:r>
          </a:p>
          <a:p>
            <a:pPr lvl="1"/>
            <a:r>
              <a:rPr lang="en-US" sz="2000" dirty="0" smtClean="0">
                <a:solidFill>
                  <a:srgbClr val="FF0000"/>
                </a:solidFill>
              </a:rPr>
              <a:t>Other Backward Classes </a:t>
            </a:r>
          </a:p>
          <a:p>
            <a:r>
              <a:rPr lang="en-US" sz="2000" dirty="0" smtClean="0">
                <a:solidFill>
                  <a:srgbClr val="FF0000"/>
                </a:solidFill>
              </a:rPr>
              <a:t>8.He appoints inter-state council</a:t>
            </a:r>
          </a:p>
          <a:p>
            <a:r>
              <a:rPr lang="en-US" sz="2000" dirty="0" smtClean="0"/>
              <a:t>9.He appoints administrators of union territories </a:t>
            </a:r>
          </a:p>
          <a:p>
            <a:r>
              <a:rPr lang="en-US" sz="2000" dirty="0" smtClean="0"/>
              <a:t>10.He can declare any area as a scheduled area and has powers with respect to the administration of scheduled areas and tribal areas</a:t>
            </a:r>
          </a:p>
          <a:p>
            <a:pPr>
              <a:buFont typeface="+mj-lt"/>
              <a:buAutoNum type="arabicPeriod"/>
            </a:pPr>
            <a:endParaRPr lang="en-US" sz="2000" b="0" i="0" dirty="0" smtClean="0">
              <a:solidFill>
                <a:srgbClr val="333333"/>
              </a:solidFill>
              <a:effectLst/>
            </a:endParaRPr>
          </a:p>
        </p:txBody>
      </p:sp>
    </p:spTree>
    <p:extLst>
      <p:ext uri="{BB962C8B-B14F-4D97-AF65-F5344CB8AC3E}">
        <p14:creationId xmlns:p14="http://schemas.microsoft.com/office/powerpoint/2010/main" val="4261641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9343" y="120770"/>
            <a:ext cx="11447253" cy="6001643"/>
          </a:xfrm>
          <a:prstGeom prst="rect">
            <a:avLst/>
          </a:prstGeom>
        </p:spPr>
        <p:txBody>
          <a:bodyPr wrap="square">
            <a:spAutoFit/>
          </a:bodyPr>
          <a:lstStyle/>
          <a:p>
            <a:r>
              <a:rPr lang="en-US" sz="2400" b="1" i="0" dirty="0" smtClean="0">
                <a:solidFill>
                  <a:srgbClr val="FF0000"/>
                </a:solidFill>
                <a:effectLst/>
              </a:rPr>
              <a:t>2.Legislative Powers of President</a:t>
            </a:r>
          </a:p>
          <a:p>
            <a:pPr>
              <a:buFont typeface="+mj-lt"/>
              <a:buAutoNum type="arabicPeriod"/>
            </a:pPr>
            <a:r>
              <a:rPr lang="en-US" sz="2400" b="0" i="0" dirty="0" smtClean="0">
                <a:solidFill>
                  <a:srgbClr val="333333"/>
                </a:solidFill>
                <a:effectLst/>
              </a:rPr>
              <a:t>He summons or prorogues Parliament and dissolve the </a:t>
            </a:r>
            <a:r>
              <a:rPr lang="en-US" sz="2400" b="0" i="0" dirty="0" err="1" smtClean="0">
                <a:solidFill>
                  <a:srgbClr val="333333"/>
                </a:solidFill>
                <a:effectLst/>
              </a:rPr>
              <a:t>Lok</a:t>
            </a:r>
            <a:r>
              <a:rPr lang="en-US" sz="2400" b="0" i="0" dirty="0" smtClean="0">
                <a:solidFill>
                  <a:srgbClr val="333333"/>
                </a:solidFill>
                <a:effectLst/>
              </a:rPr>
              <a:t> </a:t>
            </a:r>
            <a:r>
              <a:rPr lang="en-US" sz="2400" b="0" i="0" dirty="0" err="1" smtClean="0">
                <a:solidFill>
                  <a:srgbClr val="333333"/>
                </a:solidFill>
                <a:effectLst/>
              </a:rPr>
              <a:t>Sabha</a:t>
            </a:r>
            <a:endParaRPr lang="en-US" sz="2400" b="0" i="0" dirty="0" smtClean="0">
              <a:solidFill>
                <a:srgbClr val="333333"/>
              </a:solidFill>
              <a:effectLst/>
            </a:endParaRPr>
          </a:p>
          <a:p>
            <a:pPr>
              <a:buFont typeface="+mj-lt"/>
              <a:buAutoNum type="arabicPeriod"/>
            </a:pPr>
            <a:r>
              <a:rPr lang="en-US" sz="2400" b="0" i="0" dirty="0" smtClean="0">
                <a:solidFill>
                  <a:srgbClr val="333333"/>
                </a:solidFill>
                <a:effectLst/>
              </a:rPr>
              <a:t>He summons a joint sitting of </a:t>
            </a:r>
            <a:r>
              <a:rPr lang="en-US" sz="2400" b="0" i="0" dirty="0" err="1" smtClean="0">
                <a:solidFill>
                  <a:srgbClr val="333333"/>
                </a:solidFill>
                <a:effectLst/>
              </a:rPr>
              <a:t>Lok</a:t>
            </a:r>
            <a:r>
              <a:rPr lang="en-US" sz="2400" b="0" i="0" dirty="0" smtClean="0">
                <a:solidFill>
                  <a:srgbClr val="333333"/>
                </a:solidFill>
                <a:effectLst/>
              </a:rPr>
              <a:t> </a:t>
            </a:r>
            <a:r>
              <a:rPr lang="en-US" sz="2400" b="0" i="0" dirty="0" err="1" smtClean="0">
                <a:solidFill>
                  <a:srgbClr val="333333"/>
                </a:solidFill>
                <a:effectLst/>
              </a:rPr>
              <a:t>Sabha</a:t>
            </a:r>
            <a:r>
              <a:rPr lang="en-US" sz="2400" b="0" i="0" dirty="0" smtClean="0">
                <a:solidFill>
                  <a:srgbClr val="333333"/>
                </a:solidFill>
                <a:effectLst/>
              </a:rPr>
              <a:t> and </a:t>
            </a:r>
            <a:r>
              <a:rPr lang="en-US" sz="2400" b="0" i="0" dirty="0" err="1" smtClean="0">
                <a:solidFill>
                  <a:srgbClr val="333333"/>
                </a:solidFill>
                <a:effectLst/>
              </a:rPr>
              <a:t>Rajya</a:t>
            </a:r>
            <a:r>
              <a:rPr lang="en-US" sz="2400" b="0" i="0" dirty="0" smtClean="0">
                <a:solidFill>
                  <a:srgbClr val="333333"/>
                </a:solidFill>
                <a:effectLst/>
              </a:rPr>
              <a:t> </a:t>
            </a:r>
            <a:r>
              <a:rPr lang="en-US" sz="2400" b="0" i="0" dirty="0" err="1" smtClean="0">
                <a:solidFill>
                  <a:srgbClr val="333333"/>
                </a:solidFill>
                <a:effectLst/>
              </a:rPr>
              <a:t>Sabha</a:t>
            </a:r>
            <a:r>
              <a:rPr lang="en-US" sz="2400" b="0" i="0" dirty="0" smtClean="0">
                <a:solidFill>
                  <a:srgbClr val="333333"/>
                </a:solidFill>
                <a:effectLst/>
              </a:rPr>
              <a:t> in case of deadlock</a:t>
            </a:r>
          </a:p>
          <a:p>
            <a:pPr>
              <a:buFont typeface="+mj-lt"/>
              <a:buAutoNum type="arabicPeriod"/>
            </a:pPr>
            <a:r>
              <a:rPr lang="en-US" sz="2400" b="0" i="0" dirty="0" smtClean="0">
                <a:solidFill>
                  <a:srgbClr val="333333"/>
                </a:solidFill>
                <a:effectLst/>
              </a:rPr>
              <a:t>He addresses the Indian Parliament at the commencement of the first session after every general election</a:t>
            </a:r>
          </a:p>
          <a:p>
            <a:pPr>
              <a:buFont typeface="+mj-lt"/>
              <a:buAutoNum type="arabicPeriod"/>
            </a:pPr>
            <a:r>
              <a:rPr lang="en-US" sz="2400" b="0" i="0" dirty="0" smtClean="0">
                <a:solidFill>
                  <a:srgbClr val="FF0000"/>
                </a:solidFill>
                <a:effectLst/>
              </a:rPr>
              <a:t>He appoints speaker, deputy speaker of </a:t>
            </a:r>
            <a:r>
              <a:rPr lang="en-US" sz="2400" b="0" i="0" dirty="0" err="1" smtClean="0">
                <a:solidFill>
                  <a:srgbClr val="FF0000"/>
                </a:solidFill>
                <a:effectLst/>
              </a:rPr>
              <a:t>Lok</a:t>
            </a:r>
            <a:r>
              <a:rPr lang="en-US" sz="2400" b="0" i="0" dirty="0" smtClean="0">
                <a:solidFill>
                  <a:srgbClr val="FF0000"/>
                </a:solidFill>
                <a:effectLst/>
              </a:rPr>
              <a:t> </a:t>
            </a:r>
            <a:r>
              <a:rPr lang="en-US" sz="2400" b="0" i="0" dirty="0" err="1" smtClean="0">
                <a:solidFill>
                  <a:srgbClr val="FF0000"/>
                </a:solidFill>
                <a:effectLst/>
              </a:rPr>
              <a:t>Sabha</a:t>
            </a:r>
            <a:r>
              <a:rPr lang="en-US" sz="2400" b="0" i="0" dirty="0" smtClean="0">
                <a:solidFill>
                  <a:srgbClr val="FF0000"/>
                </a:solidFill>
                <a:effectLst/>
              </a:rPr>
              <a:t>, and chairman/deputy chairman of </a:t>
            </a:r>
            <a:r>
              <a:rPr lang="en-US" sz="2400" b="0" i="0" dirty="0" err="1" smtClean="0">
                <a:solidFill>
                  <a:srgbClr val="FF0000"/>
                </a:solidFill>
                <a:effectLst/>
              </a:rPr>
              <a:t>Rajya</a:t>
            </a:r>
            <a:r>
              <a:rPr lang="en-US" sz="2400" b="0" i="0" dirty="0" smtClean="0">
                <a:solidFill>
                  <a:srgbClr val="FF0000"/>
                </a:solidFill>
                <a:effectLst/>
              </a:rPr>
              <a:t> </a:t>
            </a:r>
            <a:r>
              <a:rPr lang="en-US" sz="2400" b="0" i="0" dirty="0" err="1" smtClean="0">
                <a:solidFill>
                  <a:srgbClr val="FF0000"/>
                </a:solidFill>
                <a:effectLst/>
              </a:rPr>
              <a:t>Sabha</a:t>
            </a:r>
            <a:r>
              <a:rPr lang="en-US" sz="2400" b="0" i="0" dirty="0" smtClean="0">
                <a:solidFill>
                  <a:srgbClr val="FF0000"/>
                </a:solidFill>
                <a:effectLst/>
              </a:rPr>
              <a:t> when the seats fall vacant </a:t>
            </a:r>
          </a:p>
          <a:p>
            <a:pPr>
              <a:buFont typeface="+mj-lt"/>
              <a:buAutoNum type="arabicPeriod"/>
            </a:pPr>
            <a:r>
              <a:rPr lang="en-US" sz="2400" b="0" i="0" dirty="0" smtClean="0">
                <a:solidFill>
                  <a:srgbClr val="00B0F0"/>
                </a:solidFill>
                <a:effectLst/>
              </a:rPr>
              <a:t>He nominates 12 members of the </a:t>
            </a:r>
            <a:r>
              <a:rPr lang="en-US" sz="2400" b="0" i="0" dirty="0" err="1" smtClean="0">
                <a:solidFill>
                  <a:srgbClr val="00B0F0"/>
                </a:solidFill>
                <a:effectLst/>
              </a:rPr>
              <a:t>Rajya</a:t>
            </a:r>
            <a:r>
              <a:rPr lang="en-US" sz="2400" b="0" i="0" dirty="0" smtClean="0">
                <a:solidFill>
                  <a:srgbClr val="00B0F0"/>
                </a:solidFill>
                <a:effectLst/>
              </a:rPr>
              <a:t> </a:t>
            </a:r>
            <a:r>
              <a:rPr lang="en-US" sz="2400" b="0" i="0" dirty="0" err="1" smtClean="0">
                <a:solidFill>
                  <a:srgbClr val="00B0F0"/>
                </a:solidFill>
                <a:effectLst/>
              </a:rPr>
              <a:t>Sabha</a:t>
            </a:r>
            <a:endParaRPr lang="en-US" sz="2400" b="0" i="0" dirty="0" smtClean="0">
              <a:solidFill>
                <a:srgbClr val="00B0F0"/>
              </a:solidFill>
              <a:effectLst/>
            </a:endParaRPr>
          </a:p>
          <a:p>
            <a:pPr>
              <a:buFont typeface="+mj-lt"/>
              <a:buAutoNum type="arabicPeriod"/>
            </a:pPr>
            <a:r>
              <a:rPr lang="en-US" sz="2400" b="0" i="0" dirty="0" smtClean="0">
                <a:solidFill>
                  <a:srgbClr val="00B0F0"/>
                </a:solidFill>
                <a:effectLst/>
              </a:rPr>
              <a:t>He can nominate two members to the </a:t>
            </a:r>
            <a:r>
              <a:rPr lang="en-US" sz="2400" b="0" i="0" dirty="0" err="1" smtClean="0">
                <a:solidFill>
                  <a:srgbClr val="00B0F0"/>
                </a:solidFill>
                <a:effectLst/>
              </a:rPr>
              <a:t>Lok</a:t>
            </a:r>
            <a:r>
              <a:rPr lang="en-US" sz="2400" b="0" i="0" dirty="0" smtClean="0">
                <a:solidFill>
                  <a:srgbClr val="00B0F0"/>
                </a:solidFill>
                <a:effectLst/>
              </a:rPr>
              <a:t> </a:t>
            </a:r>
            <a:r>
              <a:rPr lang="en-US" sz="2400" b="0" i="0" dirty="0" err="1" smtClean="0">
                <a:solidFill>
                  <a:srgbClr val="00B0F0"/>
                </a:solidFill>
                <a:effectLst/>
              </a:rPr>
              <a:t>Sabha</a:t>
            </a:r>
            <a:r>
              <a:rPr lang="en-US" sz="2400" b="0" i="0" dirty="0" smtClean="0">
                <a:solidFill>
                  <a:srgbClr val="00B0F0"/>
                </a:solidFill>
                <a:effectLst/>
              </a:rPr>
              <a:t> from the Anglo-Indian Community</a:t>
            </a:r>
          </a:p>
          <a:p>
            <a:pPr>
              <a:buFont typeface="+mj-lt"/>
              <a:buAutoNum type="arabicPeriod"/>
            </a:pPr>
            <a:r>
              <a:rPr lang="en-US" sz="2400" b="0" i="0" dirty="0" smtClean="0">
                <a:solidFill>
                  <a:srgbClr val="00B0F0"/>
                </a:solidFill>
                <a:effectLst/>
              </a:rPr>
              <a:t>He consults the Election Commission of India on questions of disqualifications of MPs.</a:t>
            </a:r>
          </a:p>
          <a:p>
            <a:pPr>
              <a:buFont typeface="+mj-lt"/>
              <a:buAutoNum type="arabicPeriod"/>
            </a:pPr>
            <a:r>
              <a:rPr lang="en-US" sz="2400" b="0" i="0" dirty="0" smtClean="0">
                <a:solidFill>
                  <a:srgbClr val="333333"/>
                </a:solidFill>
                <a:effectLst/>
              </a:rPr>
              <a:t>He recommends/ permits the introduction of certain types of bills </a:t>
            </a:r>
          </a:p>
          <a:p>
            <a:pPr>
              <a:buFont typeface="+mj-lt"/>
              <a:buAutoNum type="arabicPeriod"/>
            </a:pPr>
            <a:r>
              <a:rPr lang="en-US" sz="2400" b="0" i="0" dirty="0" smtClean="0">
                <a:solidFill>
                  <a:srgbClr val="333333"/>
                </a:solidFill>
                <a:effectLst/>
              </a:rPr>
              <a:t>He promulgates ordinances</a:t>
            </a:r>
          </a:p>
          <a:p>
            <a:pPr>
              <a:buFont typeface="+mj-lt"/>
              <a:buAutoNum type="arabicPeriod"/>
            </a:pPr>
            <a:r>
              <a:rPr lang="en-US" sz="2400" b="0" i="0" dirty="0" smtClean="0">
                <a:solidFill>
                  <a:srgbClr val="333333"/>
                </a:solidFill>
                <a:effectLst/>
              </a:rPr>
              <a:t>He lays the following reports before the Parliament:</a:t>
            </a:r>
          </a:p>
          <a:p>
            <a:pPr marL="742950" lvl="1" indent="-285750">
              <a:buFont typeface="+mj-lt"/>
              <a:buAutoNum type="arabicPeriod"/>
            </a:pPr>
            <a:r>
              <a:rPr lang="en-US" sz="2400" b="0" i="0" dirty="0" smtClean="0">
                <a:solidFill>
                  <a:srgbClr val="333333"/>
                </a:solidFill>
                <a:effectLst/>
              </a:rPr>
              <a:t>Comptroller and Auditor General</a:t>
            </a:r>
          </a:p>
          <a:p>
            <a:pPr marL="742950" lvl="1" indent="-285750">
              <a:buFont typeface="+mj-lt"/>
              <a:buAutoNum type="arabicPeriod"/>
            </a:pPr>
            <a:r>
              <a:rPr lang="en-US" sz="2400" b="0" i="0" dirty="0" smtClean="0">
                <a:solidFill>
                  <a:srgbClr val="333333"/>
                </a:solidFill>
                <a:effectLst/>
              </a:rPr>
              <a:t>Union Public Service Commission</a:t>
            </a:r>
          </a:p>
          <a:p>
            <a:pPr marL="742950" lvl="1" indent="-285750">
              <a:buFont typeface="+mj-lt"/>
              <a:buAutoNum type="arabicPeriod"/>
            </a:pPr>
            <a:r>
              <a:rPr lang="en-US" sz="2400" b="0" i="0" dirty="0" smtClean="0">
                <a:solidFill>
                  <a:srgbClr val="333333"/>
                </a:solidFill>
                <a:effectLst/>
              </a:rPr>
              <a:t>Finance Commission, etc.</a:t>
            </a:r>
            <a:endParaRPr lang="en-US" sz="2400" b="0" i="0" dirty="0">
              <a:solidFill>
                <a:srgbClr val="333333"/>
              </a:solidFill>
              <a:effectLst/>
            </a:endParaRPr>
          </a:p>
        </p:txBody>
      </p:sp>
    </p:spTree>
    <p:extLst>
      <p:ext uri="{BB962C8B-B14F-4D97-AF65-F5344CB8AC3E}">
        <p14:creationId xmlns:p14="http://schemas.microsoft.com/office/powerpoint/2010/main" val="1348094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004" y="517586"/>
            <a:ext cx="11576649" cy="5693866"/>
          </a:xfrm>
          <a:prstGeom prst="rect">
            <a:avLst/>
          </a:prstGeom>
        </p:spPr>
        <p:txBody>
          <a:bodyPr wrap="square">
            <a:spAutoFit/>
          </a:bodyPr>
          <a:lstStyle/>
          <a:p>
            <a:r>
              <a:rPr lang="en-US" sz="2800" b="1" dirty="0" smtClean="0">
                <a:solidFill>
                  <a:srgbClr val="FF0000"/>
                </a:solidFill>
              </a:rPr>
              <a:t>3.Financial Powers of President </a:t>
            </a:r>
          </a:p>
          <a:p>
            <a:pPr marL="342900" indent="-342900">
              <a:buAutoNum type="arabicPeriod"/>
            </a:pPr>
            <a:r>
              <a:rPr lang="en-US" sz="2800" dirty="0" smtClean="0"/>
              <a:t>To introduce the money bill, his prior recommendation is a must </a:t>
            </a:r>
          </a:p>
          <a:p>
            <a:pPr marL="342900" indent="-342900">
              <a:buAutoNum type="arabicPeriod"/>
            </a:pPr>
            <a:r>
              <a:rPr lang="en-US" sz="2800" dirty="0" smtClean="0"/>
              <a:t>He causes Union Budget to be laid before the Parliament </a:t>
            </a:r>
          </a:p>
          <a:p>
            <a:pPr marL="342900" indent="-342900">
              <a:buAutoNum type="arabicPeriod"/>
            </a:pPr>
            <a:r>
              <a:rPr lang="en-US" sz="2800" dirty="0" smtClean="0"/>
              <a:t> To make a demand for grants, his recommendation is a pre-requisite </a:t>
            </a:r>
          </a:p>
          <a:p>
            <a:pPr marL="342900" indent="-342900">
              <a:buAutoNum type="arabicPeriod"/>
            </a:pPr>
            <a:r>
              <a:rPr lang="en-US" sz="2800" dirty="0" smtClean="0"/>
              <a:t> Contingency Fund of India is under his control </a:t>
            </a:r>
          </a:p>
          <a:p>
            <a:pPr marL="342900" indent="-342900">
              <a:buAutoNum type="arabicPeriod"/>
            </a:pPr>
            <a:r>
              <a:rPr lang="en-US" sz="2800" dirty="0" smtClean="0"/>
              <a:t> He constitutes the Finance Commission every five year</a:t>
            </a:r>
          </a:p>
          <a:p>
            <a:endParaRPr lang="en-US" sz="2800" dirty="0" smtClean="0"/>
          </a:p>
          <a:p>
            <a:r>
              <a:rPr lang="en-US" sz="2800" b="1" dirty="0" smtClean="0">
                <a:solidFill>
                  <a:srgbClr val="FF0000"/>
                </a:solidFill>
              </a:rPr>
              <a:t>4. Judicial Powers of President </a:t>
            </a:r>
          </a:p>
          <a:p>
            <a:pPr marL="342900" indent="-342900">
              <a:buAutoNum type="arabicPeriod"/>
            </a:pPr>
            <a:r>
              <a:rPr lang="en-US" sz="2800" dirty="0" smtClean="0"/>
              <a:t>Appointment of Chief Justice and Supreme Court/High Court Judges are on him </a:t>
            </a:r>
          </a:p>
          <a:p>
            <a:pPr marL="342900" indent="-342900">
              <a:buAutoNum type="arabicPeriod"/>
            </a:pPr>
            <a:r>
              <a:rPr lang="en-US" sz="2800" dirty="0" smtClean="0"/>
              <a:t>He takes advises from Supreme Court however, those advises are not binding on him </a:t>
            </a:r>
          </a:p>
          <a:p>
            <a:pPr marL="342900" indent="-342900">
              <a:buAutoNum type="arabicPeriod"/>
            </a:pPr>
            <a:r>
              <a:rPr lang="en-US" sz="2800" dirty="0" smtClean="0"/>
              <a:t>He has pardoning power. </a:t>
            </a:r>
            <a:endParaRPr lang="en-US" sz="2800" dirty="0"/>
          </a:p>
        </p:txBody>
      </p:sp>
    </p:spTree>
    <p:extLst>
      <p:ext uri="{BB962C8B-B14F-4D97-AF65-F5344CB8AC3E}">
        <p14:creationId xmlns:p14="http://schemas.microsoft.com/office/powerpoint/2010/main" val="2908034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705" y="500332"/>
            <a:ext cx="10343072" cy="4708981"/>
          </a:xfrm>
          <a:prstGeom prst="rect">
            <a:avLst/>
          </a:prstGeom>
        </p:spPr>
        <p:txBody>
          <a:bodyPr wrap="square">
            <a:spAutoFit/>
          </a:bodyPr>
          <a:lstStyle/>
          <a:p>
            <a:r>
              <a:rPr lang="en-US" sz="2000" b="1" dirty="0" smtClean="0">
                <a:solidFill>
                  <a:srgbClr val="FF0000"/>
                </a:solidFill>
              </a:rPr>
              <a:t>5.Diplomatic </a:t>
            </a:r>
            <a:r>
              <a:rPr lang="en-US" sz="2000" b="1" dirty="0">
                <a:solidFill>
                  <a:srgbClr val="FF0000"/>
                </a:solidFill>
              </a:rPr>
              <a:t>Powers of President </a:t>
            </a:r>
          </a:p>
          <a:p>
            <a:pPr marL="342900" indent="-342900">
              <a:buAutoNum type="arabicPeriod"/>
            </a:pPr>
            <a:r>
              <a:rPr lang="en-US" sz="2000" dirty="0" smtClean="0">
                <a:solidFill>
                  <a:srgbClr val="0070C0"/>
                </a:solidFill>
              </a:rPr>
              <a:t>International Treaties and agreements that are approved by the Parliament are negotiated and concluded in his name </a:t>
            </a:r>
          </a:p>
          <a:p>
            <a:pPr marL="342900" indent="-342900">
              <a:buAutoNum type="arabicPeriod"/>
            </a:pPr>
            <a:r>
              <a:rPr lang="en-US" sz="2000" dirty="0" smtClean="0">
                <a:solidFill>
                  <a:srgbClr val="0070C0"/>
                </a:solidFill>
              </a:rPr>
              <a:t>He is the representative of India in international forums and affairs </a:t>
            </a:r>
          </a:p>
          <a:p>
            <a:endParaRPr lang="en-US" sz="2000" b="1" dirty="0" smtClean="0">
              <a:solidFill>
                <a:srgbClr val="0070C0"/>
              </a:solidFill>
            </a:endParaRPr>
          </a:p>
          <a:p>
            <a:r>
              <a:rPr lang="en-US" sz="2000" b="1" dirty="0" smtClean="0">
                <a:solidFill>
                  <a:srgbClr val="FF0000"/>
                </a:solidFill>
              </a:rPr>
              <a:t>6.Military Powers of President </a:t>
            </a:r>
          </a:p>
          <a:p>
            <a:r>
              <a:rPr lang="en-US" sz="2000" dirty="0" smtClean="0">
                <a:solidFill>
                  <a:srgbClr val="FF0000"/>
                </a:solidFill>
              </a:rPr>
              <a:t>He is the commander of </a:t>
            </a:r>
            <a:r>
              <a:rPr lang="en-US" sz="2000" dirty="0" err="1" smtClean="0">
                <a:solidFill>
                  <a:srgbClr val="FF0000"/>
                </a:solidFill>
              </a:rPr>
              <a:t>defence</a:t>
            </a:r>
            <a:r>
              <a:rPr lang="en-US" sz="2000" dirty="0" smtClean="0">
                <a:solidFill>
                  <a:srgbClr val="FF0000"/>
                </a:solidFill>
              </a:rPr>
              <a:t> forces of India. </a:t>
            </a:r>
          </a:p>
          <a:p>
            <a:r>
              <a:rPr lang="en-US" sz="2000" dirty="0" smtClean="0">
                <a:solidFill>
                  <a:srgbClr val="FF0000"/>
                </a:solidFill>
              </a:rPr>
              <a:t>He </a:t>
            </a:r>
            <a:r>
              <a:rPr lang="en-US" sz="2000" dirty="0">
                <a:solidFill>
                  <a:srgbClr val="FF0000"/>
                </a:solidFill>
              </a:rPr>
              <a:t>appoints: </a:t>
            </a:r>
            <a:r>
              <a:rPr lang="en-US" sz="2000" dirty="0" smtClean="0">
                <a:solidFill>
                  <a:srgbClr val="FF0000"/>
                </a:solidFill>
              </a:rPr>
              <a:t>1. chief </a:t>
            </a:r>
            <a:r>
              <a:rPr lang="en-US" sz="2000" dirty="0">
                <a:solidFill>
                  <a:srgbClr val="FF0000"/>
                </a:solidFill>
              </a:rPr>
              <a:t>of the Army 2. chief of the Navy, and 3. chief of the Air Force</a:t>
            </a:r>
            <a:endParaRPr lang="en-IN" sz="2000" dirty="0">
              <a:solidFill>
                <a:srgbClr val="FF0000"/>
              </a:solidFill>
            </a:endParaRPr>
          </a:p>
          <a:p>
            <a:endParaRPr lang="en-US" sz="2000" dirty="0" smtClean="0">
              <a:solidFill>
                <a:srgbClr val="FF0000"/>
              </a:solidFill>
            </a:endParaRPr>
          </a:p>
          <a:p>
            <a:endParaRPr lang="en-US" sz="2000" dirty="0">
              <a:solidFill>
                <a:srgbClr val="FF0000"/>
              </a:solidFill>
            </a:endParaRPr>
          </a:p>
          <a:p>
            <a:r>
              <a:rPr lang="en-US" sz="2000" b="1" dirty="0" smtClean="0">
                <a:solidFill>
                  <a:srgbClr val="FF0000"/>
                </a:solidFill>
              </a:rPr>
              <a:t>7.Emergency Powers of President </a:t>
            </a:r>
          </a:p>
          <a:p>
            <a:r>
              <a:rPr lang="en-US" sz="2000" dirty="0" smtClean="0">
                <a:solidFill>
                  <a:srgbClr val="FF0000"/>
                </a:solidFill>
              </a:rPr>
              <a:t>He deals with three types of emergencies given in the Indian Constitution: </a:t>
            </a:r>
          </a:p>
          <a:p>
            <a:pPr marL="342900" indent="-342900">
              <a:buAutoNum type="arabicPeriod"/>
            </a:pPr>
            <a:r>
              <a:rPr lang="en-US" sz="2000" dirty="0" smtClean="0"/>
              <a:t>National Emergency (Article 352) </a:t>
            </a:r>
          </a:p>
          <a:p>
            <a:pPr marL="342900" indent="-342900">
              <a:buAutoNum type="arabicPeriod"/>
            </a:pPr>
            <a:r>
              <a:rPr lang="en-US" sz="2000" dirty="0" smtClean="0"/>
              <a:t>President’s Rule (Article 356 &amp; 365); </a:t>
            </a:r>
          </a:p>
          <a:p>
            <a:pPr marL="342900" indent="-342900">
              <a:buAutoNum type="arabicPeriod"/>
            </a:pPr>
            <a:r>
              <a:rPr lang="en-US" sz="2000" dirty="0" smtClean="0"/>
              <a:t>Financial Emergency (Article 360)</a:t>
            </a:r>
            <a:endParaRPr lang="en-IN" sz="2000" dirty="0"/>
          </a:p>
        </p:txBody>
      </p:sp>
    </p:spTree>
    <p:extLst>
      <p:ext uri="{BB962C8B-B14F-4D97-AF65-F5344CB8AC3E}">
        <p14:creationId xmlns:p14="http://schemas.microsoft.com/office/powerpoint/2010/main" val="36879251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1063" y="-228600"/>
            <a:ext cx="13954125" cy="7315200"/>
          </a:xfrm>
          <a:prstGeom prst="rect">
            <a:avLst/>
          </a:prstGeom>
        </p:spPr>
      </p:pic>
    </p:spTree>
    <p:extLst>
      <p:ext uri="{BB962C8B-B14F-4D97-AF65-F5344CB8AC3E}">
        <p14:creationId xmlns:p14="http://schemas.microsoft.com/office/powerpoint/2010/main" val="391839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811" y="493059"/>
            <a:ext cx="11187953" cy="4893647"/>
          </a:xfrm>
          <a:prstGeom prst="rect">
            <a:avLst/>
          </a:prstGeom>
        </p:spPr>
        <p:txBody>
          <a:bodyPr wrap="square">
            <a:spAutoFit/>
          </a:bodyPr>
          <a:lstStyle/>
          <a:p>
            <a:pPr algn="just"/>
            <a:r>
              <a:rPr lang="en-US" sz="2400" dirty="0">
                <a:solidFill>
                  <a:srgbClr val="0070C0"/>
                </a:solidFill>
              </a:rPr>
              <a:t>3.Division of Powers :</a:t>
            </a:r>
            <a:r>
              <a:rPr lang="en-US" sz="2400" dirty="0"/>
              <a:t>The Constitution divided the powers between the Centre and the states in terms of the Union List, State List and Concurrent List in the Seventh Schedule. Both the Centre and the states can make laws on the subjects of the concurrent list, but in case of a conflict, the Central law prevails. </a:t>
            </a:r>
          </a:p>
          <a:p>
            <a:pPr algn="just"/>
            <a:r>
              <a:rPr lang="en-US" sz="2400" dirty="0">
                <a:solidFill>
                  <a:schemeClr val="accent1"/>
                </a:solidFill>
              </a:rPr>
              <a:t>4. Supremacy of the Constitution: </a:t>
            </a:r>
            <a:r>
              <a:rPr lang="en-US" sz="2400" dirty="0"/>
              <a:t>The Constitution is the supreme (or the highest) law of the land. The laws enacted by the Centre and the states must conform to its provisions. Otherwise, they can be declared invalid by the Supreme Court or the high courts through their power of judicial review. </a:t>
            </a:r>
          </a:p>
          <a:p>
            <a:pPr algn="just"/>
            <a:r>
              <a:rPr lang="en-US" sz="2400" dirty="0">
                <a:solidFill>
                  <a:schemeClr val="accent1"/>
                </a:solidFill>
              </a:rPr>
              <a:t>5. Rigid Constitution </a:t>
            </a:r>
            <a:r>
              <a:rPr lang="en-US" sz="2400" dirty="0"/>
              <a:t>:The division of powers established by the Constitution as well as the supremacy of the Constitution can be maintained only if the method of its amendment is rigid. Hence, the Constitution is rigid to the extent that those provisions which are concerned with the federal structure (i.e., Centre-state relations and judicial </a:t>
            </a:r>
            <a:r>
              <a:rPr lang="en-US" sz="2400" dirty="0" err="1"/>
              <a:t>organisation</a:t>
            </a:r>
            <a:r>
              <a:rPr lang="en-US" sz="2400" dirty="0"/>
              <a:t>) can be amended only by the joint action of the Central and state.</a:t>
            </a:r>
            <a:endParaRPr lang="en-IN" sz="2400" dirty="0"/>
          </a:p>
        </p:txBody>
      </p:sp>
    </p:spTree>
    <p:extLst>
      <p:ext uri="{BB962C8B-B14F-4D97-AF65-F5344CB8AC3E}">
        <p14:creationId xmlns:p14="http://schemas.microsoft.com/office/powerpoint/2010/main" val="2010062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538" y="439946"/>
            <a:ext cx="11291977" cy="4524315"/>
          </a:xfrm>
          <a:prstGeom prst="rect">
            <a:avLst/>
          </a:prstGeom>
        </p:spPr>
        <p:txBody>
          <a:bodyPr wrap="square">
            <a:spAutoFit/>
          </a:bodyPr>
          <a:lstStyle/>
          <a:p>
            <a:r>
              <a:rPr lang="en-US" sz="3200" dirty="0"/>
              <a:t>The veto power enjoyed by the executive in modern states can be classified into the following four types: </a:t>
            </a:r>
            <a:endParaRPr lang="en-US" sz="3200" dirty="0" smtClean="0"/>
          </a:p>
          <a:p>
            <a:pPr marL="514350" indent="-514350">
              <a:buAutoNum type="arabicPeriod"/>
            </a:pPr>
            <a:r>
              <a:rPr lang="en-US" sz="3200" dirty="0" smtClean="0">
                <a:solidFill>
                  <a:srgbClr val="FF0000"/>
                </a:solidFill>
              </a:rPr>
              <a:t>Absolute veto</a:t>
            </a:r>
          </a:p>
          <a:p>
            <a:pPr marL="514350" indent="-514350">
              <a:buAutoNum type="arabicPeriod"/>
            </a:pPr>
            <a:r>
              <a:rPr lang="en-US" sz="3200" dirty="0" smtClean="0">
                <a:solidFill>
                  <a:srgbClr val="FF0000"/>
                </a:solidFill>
              </a:rPr>
              <a:t>Qualified veto :</a:t>
            </a:r>
            <a:r>
              <a:rPr lang="en-US" sz="3200" dirty="0"/>
              <a:t>which can be overridden by the legislature with a higher majority. </a:t>
            </a:r>
            <a:endParaRPr lang="en-US" sz="3200" dirty="0" smtClean="0">
              <a:solidFill>
                <a:srgbClr val="FF0000"/>
              </a:solidFill>
            </a:endParaRPr>
          </a:p>
          <a:p>
            <a:r>
              <a:rPr lang="en-US" sz="3200" dirty="0" smtClean="0">
                <a:solidFill>
                  <a:srgbClr val="FF0000"/>
                </a:solidFill>
              </a:rPr>
              <a:t>3</a:t>
            </a:r>
            <a:r>
              <a:rPr lang="en-US" sz="3200" dirty="0">
                <a:solidFill>
                  <a:srgbClr val="FF0000"/>
                </a:solidFill>
              </a:rPr>
              <a:t>. </a:t>
            </a:r>
            <a:r>
              <a:rPr lang="en-US" sz="3200" dirty="0" err="1">
                <a:solidFill>
                  <a:srgbClr val="FF0000"/>
                </a:solidFill>
              </a:rPr>
              <a:t>Suspensive</a:t>
            </a:r>
            <a:r>
              <a:rPr lang="en-US" sz="3200" dirty="0">
                <a:solidFill>
                  <a:srgbClr val="FF0000"/>
                </a:solidFill>
              </a:rPr>
              <a:t> </a:t>
            </a:r>
            <a:r>
              <a:rPr lang="en-US" sz="3200" dirty="0" smtClean="0">
                <a:solidFill>
                  <a:srgbClr val="FF0000"/>
                </a:solidFill>
              </a:rPr>
              <a:t>veto</a:t>
            </a:r>
          </a:p>
          <a:p>
            <a:r>
              <a:rPr lang="en-US" sz="3200" dirty="0" smtClean="0">
                <a:solidFill>
                  <a:srgbClr val="FF0000"/>
                </a:solidFill>
              </a:rPr>
              <a:t>4</a:t>
            </a:r>
            <a:r>
              <a:rPr lang="en-US" sz="3200" dirty="0">
                <a:solidFill>
                  <a:srgbClr val="FF0000"/>
                </a:solidFill>
              </a:rPr>
              <a:t>. Pocket </a:t>
            </a:r>
            <a:r>
              <a:rPr lang="en-US" sz="3200" dirty="0" smtClean="0">
                <a:solidFill>
                  <a:srgbClr val="FF0000"/>
                </a:solidFill>
              </a:rPr>
              <a:t>veto</a:t>
            </a:r>
          </a:p>
          <a:p>
            <a:r>
              <a:rPr lang="en-US" sz="3200" dirty="0" smtClean="0">
                <a:solidFill>
                  <a:srgbClr val="FF0000"/>
                </a:solidFill>
              </a:rPr>
              <a:t>Note : There is no qualified veto in case of Indian President .Only 3 Veto powers can be used.</a:t>
            </a:r>
            <a:endParaRPr lang="en-IN" sz="3200" dirty="0">
              <a:solidFill>
                <a:srgbClr val="FF0000"/>
              </a:solidFill>
            </a:endParaRPr>
          </a:p>
        </p:txBody>
      </p:sp>
    </p:spTree>
    <p:extLst>
      <p:ext uri="{BB962C8B-B14F-4D97-AF65-F5344CB8AC3E}">
        <p14:creationId xmlns:p14="http://schemas.microsoft.com/office/powerpoint/2010/main" val="534058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5" y="-185738"/>
            <a:ext cx="14001750" cy="7229475"/>
          </a:xfrm>
          <a:prstGeom prst="rect">
            <a:avLst/>
          </a:prstGeom>
        </p:spPr>
      </p:pic>
    </p:spTree>
    <p:extLst>
      <p:ext uri="{BB962C8B-B14F-4D97-AF65-F5344CB8AC3E}">
        <p14:creationId xmlns:p14="http://schemas.microsoft.com/office/powerpoint/2010/main" val="4271053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0100" y="-395288"/>
            <a:ext cx="13792200" cy="7648575"/>
          </a:xfrm>
          <a:prstGeom prst="rect">
            <a:avLst/>
          </a:prstGeom>
        </p:spPr>
      </p:pic>
    </p:spTree>
    <p:extLst>
      <p:ext uri="{BB962C8B-B14F-4D97-AF65-F5344CB8AC3E}">
        <p14:creationId xmlns:p14="http://schemas.microsoft.com/office/powerpoint/2010/main" val="1464793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1538" y="-152400"/>
            <a:ext cx="13935075" cy="7162800"/>
          </a:xfrm>
          <a:prstGeom prst="rect">
            <a:avLst/>
          </a:prstGeom>
        </p:spPr>
      </p:pic>
    </p:spTree>
    <p:extLst>
      <p:ext uri="{BB962C8B-B14F-4D97-AF65-F5344CB8AC3E}">
        <p14:creationId xmlns:p14="http://schemas.microsoft.com/office/powerpoint/2010/main" val="298586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2488" y="-295275"/>
            <a:ext cx="13896975" cy="7448550"/>
          </a:xfrm>
          <a:prstGeom prst="rect">
            <a:avLst/>
          </a:prstGeom>
        </p:spPr>
      </p:pic>
    </p:spTree>
    <p:extLst>
      <p:ext uri="{BB962C8B-B14F-4D97-AF65-F5344CB8AC3E}">
        <p14:creationId xmlns:p14="http://schemas.microsoft.com/office/powerpoint/2010/main" val="3611844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707" y="404446"/>
            <a:ext cx="11626361" cy="6740307"/>
          </a:xfrm>
          <a:prstGeom prst="rect">
            <a:avLst/>
          </a:prstGeom>
        </p:spPr>
        <p:txBody>
          <a:bodyPr wrap="square">
            <a:spAutoFit/>
          </a:bodyPr>
          <a:lstStyle/>
          <a:p>
            <a:r>
              <a:rPr lang="en-US" sz="2400" dirty="0">
                <a:solidFill>
                  <a:srgbClr val="FF0000"/>
                </a:solidFill>
              </a:rPr>
              <a:t>ORDINANCE-MAKING POWER OF THE PRESIDENT </a:t>
            </a:r>
            <a:endParaRPr lang="en-US" sz="2400" dirty="0" smtClean="0">
              <a:solidFill>
                <a:srgbClr val="FF0000"/>
              </a:solidFill>
            </a:endParaRPr>
          </a:p>
          <a:p>
            <a:r>
              <a:rPr lang="en-US" sz="2400" dirty="0" smtClean="0"/>
              <a:t>Article </a:t>
            </a:r>
            <a:r>
              <a:rPr lang="en-US" sz="2400" dirty="0"/>
              <a:t>123 of the Constitution empowers the President to promulgate ordinances during the recess of Parliament</a:t>
            </a:r>
            <a:r>
              <a:rPr lang="en-US" sz="2400" dirty="0" smtClean="0"/>
              <a:t>.</a:t>
            </a:r>
          </a:p>
          <a:p>
            <a:r>
              <a:rPr lang="en-US" sz="2400" dirty="0" smtClean="0"/>
              <a:t> </a:t>
            </a:r>
            <a:r>
              <a:rPr lang="en-US" sz="2400" dirty="0"/>
              <a:t>These ordinances have the same force and effect as an act of Parliament, but are in the nature of temporary laws. </a:t>
            </a:r>
            <a:endParaRPr lang="en-US" sz="2400" dirty="0" smtClean="0"/>
          </a:p>
          <a:p>
            <a:r>
              <a:rPr lang="en-US" sz="2400" dirty="0" smtClean="0"/>
              <a:t>The </a:t>
            </a:r>
            <a:r>
              <a:rPr lang="en-US" sz="2400" dirty="0"/>
              <a:t>ordinance-making power is the most important legislative power of the President. </a:t>
            </a:r>
            <a:endParaRPr lang="en-US" sz="2400" dirty="0" smtClean="0"/>
          </a:p>
          <a:p>
            <a:r>
              <a:rPr lang="en-US" sz="2400" dirty="0" smtClean="0"/>
              <a:t>But</a:t>
            </a:r>
            <a:r>
              <a:rPr lang="en-US" sz="2400" dirty="0"/>
              <a:t>, the exercises of this power is subject to the following four limitations: </a:t>
            </a:r>
            <a:endParaRPr lang="en-US" sz="2400" dirty="0" smtClean="0"/>
          </a:p>
          <a:p>
            <a:pPr marL="342900" indent="-342900">
              <a:buAutoNum type="arabicPeriod"/>
            </a:pPr>
            <a:r>
              <a:rPr lang="en-US" sz="2400" dirty="0" smtClean="0">
                <a:solidFill>
                  <a:srgbClr val="00B0F0"/>
                </a:solidFill>
              </a:rPr>
              <a:t>He </a:t>
            </a:r>
            <a:r>
              <a:rPr lang="en-US" sz="2400" dirty="0">
                <a:solidFill>
                  <a:srgbClr val="00B0F0"/>
                </a:solidFill>
              </a:rPr>
              <a:t>can promulgate an ordinance only when both the Houses of Parliament are not in session or when either of the two Houses of Parliament is not in session</a:t>
            </a:r>
            <a:r>
              <a:rPr lang="en-US" sz="2400" dirty="0" smtClean="0">
                <a:solidFill>
                  <a:srgbClr val="00B0F0"/>
                </a:solidFill>
              </a:rPr>
              <a:t>.</a:t>
            </a:r>
          </a:p>
          <a:p>
            <a:pPr marL="342900" indent="-342900">
              <a:buAutoNum type="arabicPeriod"/>
            </a:pPr>
            <a:r>
              <a:rPr lang="en-US" sz="2400" dirty="0">
                <a:solidFill>
                  <a:srgbClr val="00B0F0"/>
                </a:solidFill>
              </a:rPr>
              <a:t>He can make an ordinance only when he is satisfied that the circumstances exist that render it necessary for him to take immediate action. </a:t>
            </a:r>
            <a:endParaRPr lang="en-US" sz="2400" dirty="0" smtClean="0">
              <a:solidFill>
                <a:srgbClr val="00B0F0"/>
              </a:solidFill>
            </a:endParaRPr>
          </a:p>
          <a:p>
            <a:pPr marL="342900" indent="-342900">
              <a:buAutoNum type="arabicPeriod"/>
            </a:pPr>
            <a:r>
              <a:rPr lang="en-US" sz="2400" dirty="0">
                <a:solidFill>
                  <a:srgbClr val="00B0F0"/>
                </a:solidFill>
              </a:rPr>
              <a:t>His ordinance-making power is coextensive as regards all matters except duration, with the law-making powers of the Parliament. This has two implications: </a:t>
            </a:r>
            <a:endParaRPr lang="en-US" sz="2400" dirty="0" smtClean="0">
              <a:solidFill>
                <a:srgbClr val="00B0F0"/>
              </a:solidFill>
            </a:endParaRPr>
          </a:p>
          <a:p>
            <a:pPr marL="342900" indent="-342900">
              <a:buAutoNum type="alphaLcParenBoth"/>
            </a:pPr>
            <a:r>
              <a:rPr lang="en-US" sz="2400" dirty="0" smtClean="0">
                <a:solidFill>
                  <a:srgbClr val="00B0F0"/>
                </a:solidFill>
              </a:rPr>
              <a:t>An </a:t>
            </a:r>
            <a:r>
              <a:rPr lang="en-US" sz="2400" dirty="0">
                <a:solidFill>
                  <a:srgbClr val="00B0F0"/>
                </a:solidFill>
              </a:rPr>
              <a:t>ordinance can be issued only on those subjects on which the Parliament can make laws</a:t>
            </a:r>
            <a:r>
              <a:rPr lang="en-US" sz="2400" dirty="0" smtClean="0">
                <a:solidFill>
                  <a:srgbClr val="00B0F0"/>
                </a:solidFill>
              </a:rPr>
              <a:t>.</a:t>
            </a:r>
          </a:p>
          <a:p>
            <a:pPr marL="342900" indent="-342900">
              <a:buAutoNum type="alphaLcParenBoth"/>
            </a:pPr>
            <a:r>
              <a:rPr lang="en-US" sz="2400" dirty="0" smtClean="0">
                <a:solidFill>
                  <a:srgbClr val="00B0F0"/>
                </a:solidFill>
              </a:rPr>
              <a:t> </a:t>
            </a:r>
            <a:r>
              <a:rPr lang="en-US" sz="2400" dirty="0">
                <a:solidFill>
                  <a:srgbClr val="00B0F0"/>
                </a:solidFill>
              </a:rPr>
              <a:t>An ordinance is subject to the same constitutional limitation as an act of Parliament.  </a:t>
            </a:r>
            <a:endParaRPr lang="en-US" sz="2400" dirty="0" smtClean="0">
              <a:solidFill>
                <a:srgbClr val="00B0F0"/>
              </a:solidFill>
            </a:endParaRPr>
          </a:p>
          <a:p>
            <a:r>
              <a:rPr lang="en-US" sz="2400" dirty="0"/>
              <a:t>4. Every ordinance issued by the President during the recess of Parliament must be laid before both the Houses of Parliament when it reassembles.</a:t>
            </a:r>
            <a:endParaRPr lang="en-IN" sz="2400" dirty="0"/>
          </a:p>
        </p:txBody>
      </p:sp>
    </p:spTree>
    <p:extLst>
      <p:ext uri="{BB962C8B-B14F-4D97-AF65-F5344CB8AC3E}">
        <p14:creationId xmlns:p14="http://schemas.microsoft.com/office/powerpoint/2010/main" val="520445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11254154" cy="1200329"/>
          </a:xfrm>
          <a:prstGeom prst="rect">
            <a:avLst/>
          </a:prstGeom>
        </p:spPr>
        <p:txBody>
          <a:bodyPr wrap="square">
            <a:spAutoFit/>
          </a:bodyPr>
          <a:lstStyle/>
          <a:p>
            <a:r>
              <a:rPr lang="en-US" sz="2400" dirty="0">
                <a:solidFill>
                  <a:srgbClr val="FF0000"/>
                </a:solidFill>
              </a:rPr>
              <a:t>PARDONING POWER OF THE </a:t>
            </a:r>
            <a:r>
              <a:rPr lang="en-US" sz="2400" dirty="0" smtClean="0">
                <a:solidFill>
                  <a:srgbClr val="FF0000"/>
                </a:solidFill>
              </a:rPr>
              <a:t>PRESIDENT</a:t>
            </a:r>
          </a:p>
          <a:p>
            <a:r>
              <a:rPr lang="en-US" sz="2400" dirty="0">
                <a:solidFill>
                  <a:srgbClr val="00B0F0"/>
                </a:solidFill>
              </a:rPr>
              <a:t>Article 72 of the Constitution empowers the President to grant pardons to persons who have been tried and </a:t>
            </a:r>
            <a:r>
              <a:rPr lang="en-US" sz="2400" dirty="0" smtClean="0">
                <a:solidFill>
                  <a:srgbClr val="00B0F0"/>
                </a:solidFill>
              </a:rPr>
              <a:t>convicted </a:t>
            </a:r>
            <a:r>
              <a:rPr lang="en-US" sz="2400" dirty="0">
                <a:solidFill>
                  <a:srgbClr val="00B0F0"/>
                </a:solidFill>
              </a:rPr>
              <a:t>of any offence </a:t>
            </a:r>
            <a:endParaRPr lang="en-IN" sz="2400" dirty="0">
              <a:solidFill>
                <a:srgbClr val="00B0F0"/>
              </a:solidFill>
            </a:endParaRPr>
          </a:p>
        </p:txBody>
      </p:sp>
    </p:spTree>
    <p:extLst>
      <p:ext uri="{BB962C8B-B14F-4D97-AF65-F5344CB8AC3E}">
        <p14:creationId xmlns:p14="http://schemas.microsoft.com/office/powerpoint/2010/main" val="16771027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915" y="129397"/>
            <a:ext cx="11436802" cy="6924973"/>
          </a:xfrm>
          <a:prstGeom prst="rect">
            <a:avLst/>
          </a:prstGeom>
        </p:spPr>
        <p:txBody>
          <a:bodyPr wrap="square">
            <a:spAutoFit/>
          </a:bodyPr>
          <a:lstStyle/>
          <a:p>
            <a:r>
              <a:rPr lang="en-US" sz="2800" dirty="0">
                <a:solidFill>
                  <a:srgbClr val="FF0000"/>
                </a:solidFill>
              </a:rPr>
              <a:t>RELATIONSHIP WITH THE PRESIDENT </a:t>
            </a:r>
            <a:endParaRPr lang="en-US" sz="2800" dirty="0" smtClean="0">
              <a:solidFill>
                <a:srgbClr val="FF0000"/>
              </a:solidFill>
            </a:endParaRPr>
          </a:p>
          <a:p>
            <a:pPr algn="just"/>
            <a:r>
              <a:rPr lang="en-US" sz="2000" dirty="0" smtClean="0"/>
              <a:t>The </a:t>
            </a:r>
            <a:r>
              <a:rPr lang="en-US" sz="2000" dirty="0"/>
              <a:t>following provisions of the Constitution deal with the relationship between the President and the Prime Minister: </a:t>
            </a:r>
            <a:endParaRPr lang="en-US" sz="2000" dirty="0" smtClean="0"/>
          </a:p>
          <a:p>
            <a:pPr marL="342900" indent="-342900" algn="just">
              <a:buAutoNum type="arabicPeriod"/>
            </a:pPr>
            <a:r>
              <a:rPr lang="en-US" sz="2800" dirty="0" smtClean="0">
                <a:solidFill>
                  <a:srgbClr val="FF0000"/>
                </a:solidFill>
              </a:rPr>
              <a:t>Article </a:t>
            </a:r>
            <a:r>
              <a:rPr lang="en-US" sz="2800" dirty="0">
                <a:solidFill>
                  <a:srgbClr val="FF0000"/>
                </a:solidFill>
              </a:rPr>
              <a:t>74 </a:t>
            </a:r>
            <a:endParaRPr lang="en-US" sz="2800" dirty="0" smtClean="0">
              <a:solidFill>
                <a:srgbClr val="FF0000"/>
              </a:solidFill>
            </a:endParaRPr>
          </a:p>
          <a:p>
            <a:pPr algn="just"/>
            <a:r>
              <a:rPr lang="en-US" sz="2000" dirty="0" smtClean="0"/>
              <a:t>There </a:t>
            </a:r>
            <a:r>
              <a:rPr lang="en-US" sz="2000" dirty="0"/>
              <a:t>shall be a council of ministers with the Prime Minister at the head to aid and advise the President who shall, in the exercise of his functions, act in accordance with such advice. However, the President may require the council of ministers to reconsider such advice and the President shall act in accordance with the advice tendered after such </a:t>
            </a:r>
            <a:r>
              <a:rPr lang="en-US" sz="2000" dirty="0" smtClean="0"/>
              <a:t>reconsideration.</a:t>
            </a:r>
          </a:p>
          <a:p>
            <a:pPr algn="just"/>
            <a:r>
              <a:rPr lang="en-US" sz="2400" dirty="0" smtClean="0">
                <a:solidFill>
                  <a:srgbClr val="FF0000"/>
                </a:solidFill>
              </a:rPr>
              <a:t>2. Article 75</a:t>
            </a:r>
          </a:p>
          <a:p>
            <a:pPr algn="just"/>
            <a:r>
              <a:rPr lang="en-US" sz="2000" dirty="0" smtClean="0"/>
              <a:t>(</a:t>
            </a:r>
            <a:r>
              <a:rPr lang="en-US" sz="2000" dirty="0"/>
              <a:t>a) The Prime Minister shall be appointed by the President and the other ministers shall be appointed by the president on the advice of the Prime Minister; </a:t>
            </a:r>
            <a:endParaRPr lang="en-US" sz="2000" dirty="0" smtClean="0"/>
          </a:p>
          <a:p>
            <a:pPr algn="just"/>
            <a:r>
              <a:rPr lang="en-US" sz="2000" dirty="0" smtClean="0"/>
              <a:t>(</a:t>
            </a:r>
            <a:r>
              <a:rPr lang="en-US" sz="2000" dirty="0"/>
              <a:t>b) The ministers shall hold office during the pleasure of the president; and </a:t>
            </a:r>
            <a:endParaRPr lang="en-US" sz="2000" dirty="0" smtClean="0"/>
          </a:p>
          <a:p>
            <a:pPr algn="just"/>
            <a:r>
              <a:rPr lang="en-US" sz="2000" dirty="0" smtClean="0"/>
              <a:t>(</a:t>
            </a:r>
            <a:r>
              <a:rPr lang="en-US" sz="2000" dirty="0"/>
              <a:t>c) The council of ministers shall be collectively responsible to the House of the People. </a:t>
            </a:r>
            <a:endParaRPr lang="en-US" sz="2000" dirty="0" smtClean="0"/>
          </a:p>
          <a:p>
            <a:pPr algn="just"/>
            <a:r>
              <a:rPr lang="en-US" sz="2400" dirty="0" smtClean="0">
                <a:solidFill>
                  <a:srgbClr val="FF0000"/>
                </a:solidFill>
              </a:rPr>
              <a:t>3</a:t>
            </a:r>
            <a:r>
              <a:rPr lang="en-US" sz="2400" dirty="0">
                <a:solidFill>
                  <a:srgbClr val="FF0000"/>
                </a:solidFill>
              </a:rPr>
              <a:t>. Article 78 </a:t>
            </a:r>
            <a:endParaRPr lang="en-US" sz="2400" dirty="0" smtClean="0">
              <a:solidFill>
                <a:srgbClr val="FF0000"/>
              </a:solidFill>
            </a:endParaRPr>
          </a:p>
          <a:p>
            <a:pPr algn="just"/>
            <a:r>
              <a:rPr lang="en-US" sz="2000" dirty="0" smtClean="0"/>
              <a:t>It </a:t>
            </a:r>
            <a:r>
              <a:rPr lang="en-US" sz="2000" dirty="0"/>
              <a:t>shall be the duty of the Prime Minister: </a:t>
            </a:r>
            <a:endParaRPr lang="en-US" sz="2000" dirty="0" smtClean="0"/>
          </a:p>
          <a:p>
            <a:pPr marL="342900" indent="-342900" algn="just">
              <a:buAutoNum type="alphaLcParenBoth"/>
            </a:pPr>
            <a:r>
              <a:rPr lang="en-US" sz="2000" dirty="0" smtClean="0"/>
              <a:t>to </a:t>
            </a:r>
            <a:r>
              <a:rPr lang="en-US" sz="2000" dirty="0"/>
              <a:t>communicate to the President all decisions of the council of ministers relating to the administration of the affairs of the Union and proposals for legislation; </a:t>
            </a:r>
            <a:endParaRPr lang="en-US" sz="2000" dirty="0" smtClean="0"/>
          </a:p>
          <a:p>
            <a:pPr marL="342900" indent="-342900" algn="just">
              <a:buAutoNum type="alphaLcParenBoth"/>
            </a:pPr>
            <a:r>
              <a:rPr lang="en-US" sz="2000" dirty="0" smtClean="0"/>
              <a:t>to </a:t>
            </a:r>
            <a:r>
              <a:rPr lang="en-US" sz="2000" dirty="0"/>
              <a:t>furnish such information relating to the administration of the affairs of the Union and proposals for legislation as the President may call for; </a:t>
            </a:r>
            <a:r>
              <a:rPr lang="en-US" sz="2000" dirty="0" smtClean="0"/>
              <a:t>and</a:t>
            </a:r>
          </a:p>
          <a:p>
            <a:pPr marL="342900" indent="-342900" algn="just">
              <a:buAutoNum type="alphaLcParenBoth"/>
            </a:pPr>
            <a:r>
              <a:rPr lang="en-US" sz="2000" dirty="0" smtClean="0"/>
              <a:t>if </a:t>
            </a:r>
            <a:r>
              <a:rPr lang="en-US" sz="2000" dirty="0"/>
              <a:t>the President so requires, to submit for the consideration of the council of ministers any matter on which a decision has been taken by a minister but which has not been considered by the council. </a:t>
            </a:r>
            <a:endParaRPr lang="en-IN" sz="2000" dirty="0"/>
          </a:p>
        </p:txBody>
      </p:sp>
    </p:spTree>
    <p:extLst>
      <p:ext uri="{BB962C8B-B14F-4D97-AF65-F5344CB8AC3E}">
        <p14:creationId xmlns:p14="http://schemas.microsoft.com/office/powerpoint/2010/main" val="1266398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theconversation.com/files/367057/original/file-20201102-23-j3d3f1.jpg?ixlib=rb-1.1.0&amp;rect=3%2C0%2C1017%2C680&amp;q=45&amp;auto=format&amp;w=926&amp;fit=cl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8739"/>
            <a:ext cx="6616613" cy="4422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297" y="1088106"/>
            <a:ext cx="6480535" cy="364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2773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474453"/>
            <a:ext cx="11412747" cy="5693866"/>
          </a:xfrm>
          <a:prstGeom prst="rect">
            <a:avLst/>
          </a:prstGeom>
        </p:spPr>
        <p:txBody>
          <a:bodyPr wrap="square">
            <a:spAutoFit/>
          </a:bodyPr>
          <a:lstStyle/>
          <a:p>
            <a:pPr algn="ctr"/>
            <a:r>
              <a:rPr lang="en-US" sz="2800" dirty="0" smtClean="0">
                <a:solidFill>
                  <a:srgbClr val="FF0000"/>
                </a:solidFill>
              </a:rPr>
              <a:t>PRIME MINISTER </a:t>
            </a:r>
          </a:p>
          <a:p>
            <a:pPr algn="just"/>
            <a:r>
              <a:rPr lang="en-US" sz="2800" dirty="0" smtClean="0"/>
              <a:t>In </a:t>
            </a:r>
            <a:r>
              <a:rPr lang="en-US" sz="2800" dirty="0"/>
              <a:t>the scheme of parliamentary system of government provided by the constitution, the </a:t>
            </a:r>
            <a:r>
              <a:rPr lang="en-US" sz="2800" dirty="0">
                <a:solidFill>
                  <a:srgbClr val="FF0000"/>
                </a:solidFill>
              </a:rPr>
              <a:t>President</a:t>
            </a:r>
            <a:r>
              <a:rPr lang="en-US" sz="2800" dirty="0"/>
              <a:t> is the nominal executive authority </a:t>
            </a:r>
            <a:r>
              <a:rPr lang="en-US" sz="2800" dirty="0" smtClean="0"/>
              <a:t>and </a:t>
            </a:r>
            <a:r>
              <a:rPr lang="en-US" sz="2800" dirty="0">
                <a:solidFill>
                  <a:srgbClr val="FF0000"/>
                </a:solidFill>
              </a:rPr>
              <a:t>Prime Minister is the real executive </a:t>
            </a:r>
            <a:r>
              <a:rPr lang="en-US" sz="2800" dirty="0" smtClean="0">
                <a:solidFill>
                  <a:srgbClr val="FF0000"/>
                </a:solidFill>
              </a:rPr>
              <a:t>authority</a:t>
            </a:r>
            <a:r>
              <a:rPr lang="en-US" sz="2800" dirty="0" smtClean="0"/>
              <a:t>.</a:t>
            </a:r>
          </a:p>
          <a:p>
            <a:pPr algn="just"/>
            <a:r>
              <a:rPr lang="en-US" sz="2800" dirty="0" smtClean="0"/>
              <a:t>In </a:t>
            </a:r>
            <a:r>
              <a:rPr lang="en-US" sz="2800" dirty="0"/>
              <a:t>other words, </a:t>
            </a:r>
            <a:r>
              <a:rPr lang="en-US" sz="2800" dirty="0" smtClean="0">
                <a:solidFill>
                  <a:srgbClr val="00B0F0"/>
                </a:solidFill>
              </a:rPr>
              <a:t>President </a:t>
            </a:r>
            <a:r>
              <a:rPr lang="en-US" sz="2800" dirty="0">
                <a:solidFill>
                  <a:srgbClr val="00B0F0"/>
                </a:solidFill>
              </a:rPr>
              <a:t>is the head of the State while Prime Minister is the head of the </a:t>
            </a:r>
            <a:r>
              <a:rPr lang="en-US" sz="2800" dirty="0" smtClean="0">
                <a:solidFill>
                  <a:srgbClr val="00B0F0"/>
                </a:solidFill>
              </a:rPr>
              <a:t>government</a:t>
            </a:r>
            <a:r>
              <a:rPr lang="en-US" sz="2800" dirty="0" smtClean="0"/>
              <a:t>.</a:t>
            </a:r>
          </a:p>
          <a:p>
            <a:r>
              <a:rPr lang="en-US" sz="2800" dirty="0">
                <a:solidFill>
                  <a:srgbClr val="FF0000"/>
                </a:solidFill>
              </a:rPr>
              <a:t>APPOINTMENT OF THE PRIME MINISTER </a:t>
            </a:r>
          </a:p>
          <a:p>
            <a:pPr algn="just"/>
            <a:r>
              <a:rPr lang="en-US" sz="2800" dirty="0"/>
              <a:t>The Constitution does not contain any specific procedure for the selection and appointment of the Prime Minister.</a:t>
            </a:r>
          </a:p>
          <a:p>
            <a:pPr algn="just"/>
            <a:r>
              <a:rPr lang="en-US" sz="2800" dirty="0"/>
              <a:t>Article 75 says </a:t>
            </a:r>
            <a:r>
              <a:rPr lang="en-US" sz="2800" dirty="0" smtClean="0"/>
              <a:t> </a:t>
            </a:r>
            <a:r>
              <a:rPr lang="en-US" sz="2800" dirty="0"/>
              <a:t>that the Prime Minister shall be appointed by the president.</a:t>
            </a:r>
          </a:p>
          <a:p>
            <a:pPr algn="just"/>
            <a:r>
              <a:rPr lang="en-US" sz="2800" dirty="0"/>
              <a:t>The President has to appoint the leader of the majority party in the </a:t>
            </a:r>
            <a:r>
              <a:rPr lang="en-US" sz="2800" dirty="0" err="1"/>
              <a:t>Lok</a:t>
            </a:r>
            <a:r>
              <a:rPr lang="en-US" sz="2800" dirty="0"/>
              <a:t> </a:t>
            </a:r>
            <a:r>
              <a:rPr lang="en-US" sz="2800" dirty="0" err="1"/>
              <a:t>Sabha</a:t>
            </a:r>
            <a:r>
              <a:rPr lang="en-US" sz="2800" dirty="0"/>
              <a:t> as the Prime Minister</a:t>
            </a:r>
            <a:endParaRPr lang="en-US" sz="2800" dirty="0">
              <a:solidFill>
                <a:srgbClr val="FF0000"/>
              </a:solidFill>
            </a:endParaRPr>
          </a:p>
          <a:p>
            <a:pPr algn="just"/>
            <a:endParaRPr lang="en-IN" sz="2800" dirty="0"/>
          </a:p>
        </p:txBody>
      </p:sp>
    </p:spTree>
    <p:extLst>
      <p:ext uri="{BB962C8B-B14F-4D97-AF65-F5344CB8AC3E}">
        <p14:creationId xmlns:p14="http://schemas.microsoft.com/office/powerpoint/2010/main" val="163030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5059" y="788894"/>
            <a:ext cx="10103223" cy="4154984"/>
          </a:xfrm>
          <a:prstGeom prst="rect">
            <a:avLst/>
          </a:prstGeom>
        </p:spPr>
        <p:txBody>
          <a:bodyPr wrap="square">
            <a:spAutoFit/>
          </a:bodyPr>
          <a:lstStyle/>
          <a:p>
            <a:pPr algn="just"/>
            <a:r>
              <a:rPr lang="en-US" sz="2400" dirty="0">
                <a:solidFill>
                  <a:schemeClr val="accent1"/>
                </a:solidFill>
              </a:rPr>
              <a:t>6. Independent Judiciary :</a:t>
            </a:r>
            <a:r>
              <a:rPr lang="en-US" sz="2400" dirty="0"/>
              <a:t>The Constitution establishes an independent judiciary headed by the Supreme Court for two purposes: one, to protect the supremacy of the Constitution by exercising the power of judicial review; and two, to settle the disputes between the Centre and the states or between the states. The Constitution contains various measures like security of tenure to judges, fixed service conditions and so on to make the judiciary independent of the government.</a:t>
            </a:r>
          </a:p>
          <a:p>
            <a:pPr algn="just"/>
            <a:r>
              <a:rPr lang="en-US" sz="2400" dirty="0"/>
              <a:t> </a:t>
            </a:r>
            <a:r>
              <a:rPr lang="en-US" sz="2400" dirty="0">
                <a:solidFill>
                  <a:schemeClr val="accent1"/>
                </a:solidFill>
              </a:rPr>
              <a:t>7. Bicameralism </a:t>
            </a:r>
            <a:r>
              <a:rPr lang="en-US" sz="2400" dirty="0"/>
              <a:t>The Constitution provides for a bicameral legislature consisting of an Upper House (</a:t>
            </a:r>
            <a:r>
              <a:rPr lang="en-US" sz="2400" dirty="0" err="1"/>
              <a:t>Rajya</a:t>
            </a:r>
            <a:r>
              <a:rPr lang="en-US" sz="2400" dirty="0"/>
              <a:t> </a:t>
            </a:r>
            <a:r>
              <a:rPr lang="en-US" sz="2400" dirty="0" err="1"/>
              <a:t>Sabha</a:t>
            </a:r>
            <a:r>
              <a:rPr lang="en-US" sz="2400" dirty="0"/>
              <a:t>) and a Lower House (</a:t>
            </a:r>
            <a:r>
              <a:rPr lang="en-US" sz="2400" dirty="0" err="1"/>
              <a:t>Lok</a:t>
            </a:r>
            <a:r>
              <a:rPr lang="en-US" sz="2400" dirty="0"/>
              <a:t> </a:t>
            </a:r>
            <a:r>
              <a:rPr lang="en-US" sz="2400" dirty="0" err="1"/>
              <a:t>Sabha</a:t>
            </a:r>
            <a:r>
              <a:rPr lang="en-US" sz="2400" dirty="0"/>
              <a:t>). The </a:t>
            </a:r>
            <a:r>
              <a:rPr lang="en-US" sz="2400" dirty="0" err="1"/>
              <a:t>Rajya</a:t>
            </a:r>
            <a:r>
              <a:rPr lang="en-US" sz="2400" dirty="0"/>
              <a:t> </a:t>
            </a:r>
            <a:r>
              <a:rPr lang="en-US" sz="2400" dirty="0" err="1"/>
              <a:t>Sabha</a:t>
            </a:r>
            <a:r>
              <a:rPr lang="en-US" sz="2400" dirty="0"/>
              <a:t> represents the states of Indian Federation, while the </a:t>
            </a:r>
            <a:r>
              <a:rPr lang="en-US" sz="2400" dirty="0" err="1"/>
              <a:t>Lok</a:t>
            </a:r>
            <a:r>
              <a:rPr lang="en-US" sz="2400" dirty="0"/>
              <a:t> </a:t>
            </a:r>
            <a:r>
              <a:rPr lang="en-US" sz="2400" dirty="0" err="1"/>
              <a:t>Sabha</a:t>
            </a:r>
            <a:r>
              <a:rPr lang="en-US" sz="2400" dirty="0"/>
              <a:t> represents the people of India as a whole. </a:t>
            </a:r>
            <a:endParaRPr lang="en-IN" sz="2400" dirty="0"/>
          </a:p>
        </p:txBody>
      </p:sp>
    </p:spTree>
    <p:extLst>
      <p:ext uri="{BB962C8B-B14F-4D97-AF65-F5344CB8AC3E}">
        <p14:creationId xmlns:p14="http://schemas.microsoft.com/office/powerpoint/2010/main" val="28619193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079" y="370936"/>
            <a:ext cx="11869947" cy="5632311"/>
          </a:xfrm>
          <a:prstGeom prst="rect">
            <a:avLst/>
          </a:prstGeom>
        </p:spPr>
        <p:txBody>
          <a:bodyPr wrap="square">
            <a:spAutoFit/>
          </a:bodyPr>
          <a:lstStyle/>
          <a:p>
            <a:r>
              <a:rPr lang="en-US" sz="3600" dirty="0">
                <a:solidFill>
                  <a:srgbClr val="FF0000"/>
                </a:solidFill>
              </a:rPr>
              <a:t>OATH, TERM AND SALARY </a:t>
            </a:r>
            <a:r>
              <a:rPr lang="en-US" sz="3600" dirty="0" smtClean="0">
                <a:solidFill>
                  <a:srgbClr val="FF0000"/>
                </a:solidFill>
              </a:rPr>
              <a:t>(</a:t>
            </a:r>
            <a:r>
              <a:rPr lang="en-US" sz="3600" dirty="0" err="1" smtClean="0">
                <a:solidFill>
                  <a:srgbClr val="FF0000"/>
                </a:solidFill>
              </a:rPr>
              <a:t>Rs</a:t>
            </a:r>
            <a:r>
              <a:rPr lang="en-US" sz="3600" dirty="0" smtClean="0">
                <a:solidFill>
                  <a:srgbClr val="FF0000"/>
                </a:solidFill>
              </a:rPr>
              <a:t> 3,80,000)</a:t>
            </a:r>
          </a:p>
          <a:p>
            <a:r>
              <a:rPr lang="en-US" sz="3600" dirty="0" smtClean="0"/>
              <a:t>Before </a:t>
            </a:r>
            <a:r>
              <a:rPr lang="en-US" sz="3600" dirty="0"/>
              <a:t>the Prime Minister enters upon his office, the president administers to him the oaths of office and secrecy. </a:t>
            </a:r>
            <a:endParaRPr lang="en-US" sz="3600" dirty="0" smtClean="0"/>
          </a:p>
          <a:p>
            <a:r>
              <a:rPr lang="en-US" sz="3600" dirty="0" smtClean="0"/>
              <a:t>1. to </a:t>
            </a:r>
            <a:r>
              <a:rPr lang="en-US" sz="3600" dirty="0"/>
              <a:t>bear true faith and allegiance to the Constitution of India, 2. to uphold the sovereignty and integrity of India, </a:t>
            </a:r>
            <a:endParaRPr lang="en-US" sz="3600" dirty="0" smtClean="0"/>
          </a:p>
          <a:p>
            <a:r>
              <a:rPr lang="en-US" sz="3600" dirty="0" smtClean="0"/>
              <a:t>3</a:t>
            </a:r>
            <a:r>
              <a:rPr lang="en-US" sz="3600" dirty="0"/>
              <a:t>. to faithfully and conscientiously discharge the duties of his office, </a:t>
            </a:r>
            <a:r>
              <a:rPr lang="en-US" sz="3600" dirty="0" smtClean="0"/>
              <a:t>and</a:t>
            </a:r>
          </a:p>
          <a:p>
            <a:r>
              <a:rPr lang="en-US" sz="3600" dirty="0" smtClean="0"/>
              <a:t> </a:t>
            </a:r>
            <a:r>
              <a:rPr lang="en-US" sz="3600" dirty="0"/>
              <a:t>4. to do right to all manner of people in accordance with the Constitution and the law, without fear or </a:t>
            </a:r>
            <a:r>
              <a:rPr lang="en-US" sz="3600" dirty="0" err="1"/>
              <a:t>favour</a:t>
            </a:r>
            <a:r>
              <a:rPr lang="en-US" sz="3600" dirty="0"/>
              <a:t>, affection or ill will</a:t>
            </a:r>
            <a:r>
              <a:rPr lang="en-US" sz="3600" dirty="0" smtClean="0"/>
              <a:t>. </a:t>
            </a:r>
            <a:endParaRPr lang="en-US" sz="2800" dirty="0" smtClean="0">
              <a:solidFill>
                <a:srgbClr val="FF0000"/>
              </a:solidFill>
            </a:endParaRPr>
          </a:p>
        </p:txBody>
      </p:sp>
    </p:spTree>
    <p:extLst>
      <p:ext uri="{BB962C8B-B14F-4D97-AF65-F5344CB8AC3E}">
        <p14:creationId xmlns:p14="http://schemas.microsoft.com/office/powerpoint/2010/main" val="2944827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17"/>
            <a:ext cx="12663577" cy="6124754"/>
          </a:xfrm>
          <a:prstGeom prst="rect">
            <a:avLst/>
          </a:prstGeom>
        </p:spPr>
        <p:txBody>
          <a:bodyPr wrap="square">
            <a:spAutoFit/>
          </a:bodyPr>
          <a:lstStyle/>
          <a:p>
            <a:pPr algn="just"/>
            <a:r>
              <a:rPr lang="en-US" sz="2800" dirty="0">
                <a:solidFill>
                  <a:srgbClr val="FF0000"/>
                </a:solidFill>
              </a:rPr>
              <a:t>POWERS AND FUNCTIONS OF THE PRIME MINISTER </a:t>
            </a:r>
            <a:endParaRPr lang="en-US" sz="2800" dirty="0" smtClean="0">
              <a:solidFill>
                <a:srgbClr val="FF0000"/>
              </a:solidFill>
            </a:endParaRPr>
          </a:p>
          <a:p>
            <a:pPr algn="just"/>
            <a:r>
              <a:rPr lang="en-US" sz="2800" dirty="0" smtClean="0"/>
              <a:t>The </a:t>
            </a:r>
            <a:r>
              <a:rPr lang="en-US" sz="2800" dirty="0"/>
              <a:t>powers and functions of Prime Minister can be studied under the following heads</a:t>
            </a:r>
            <a:r>
              <a:rPr lang="en-US" sz="2800" dirty="0" smtClean="0"/>
              <a:t>:</a:t>
            </a:r>
          </a:p>
          <a:p>
            <a:pPr algn="just"/>
            <a:r>
              <a:rPr lang="en-US" sz="2800" dirty="0" smtClean="0">
                <a:solidFill>
                  <a:srgbClr val="FF0000"/>
                </a:solidFill>
              </a:rPr>
              <a:t>In </a:t>
            </a:r>
            <a:r>
              <a:rPr lang="en-US" sz="2800" dirty="0">
                <a:solidFill>
                  <a:srgbClr val="FF0000"/>
                </a:solidFill>
              </a:rPr>
              <a:t>Relation to Council of Ministers </a:t>
            </a:r>
            <a:endParaRPr lang="en-US" sz="2800" dirty="0" smtClean="0">
              <a:solidFill>
                <a:srgbClr val="FF0000"/>
              </a:solidFill>
            </a:endParaRPr>
          </a:p>
          <a:p>
            <a:pPr algn="just"/>
            <a:r>
              <a:rPr lang="en-US" sz="2800" dirty="0" smtClean="0"/>
              <a:t>The </a:t>
            </a:r>
            <a:r>
              <a:rPr lang="en-US" sz="2800" dirty="0"/>
              <a:t>Prime Minister enjoys the following powers as head of the Union council of ministers: </a:t>
            </a:r>
            <a:endParaRPr lang="en-US" sz="2800" dirty="0" smtClean="0"/>
          </a:p>
          <a:p>
            <a:pPr marL="342900" indent="-342900" algn="just">
              <a:buAutoNum type="arabicPeriod"/>
            </a:pPr>
            <a:r>
              <a:rPr lang="en-US" sz="2800" dirty="0" smtClean="0"/>
              <a:t>He </a:t>
            </a:r>
            <a:r>
              <a:rPr lang="en-US" sz="2800" dirty="0"/>
              <a:t>recommends persons who </a:t>
            </a:r>
            <a:r>
              <a:rPr lang="en-US" sz="2800" dirty="0" smtClean="0"/>
              <a:t>can </a:t>
            </a:r>
            <a:r>
              <a:rPr lang="en-US" sz="2800" dirty="0"/>
              <a:t>be appointed as ministers by the president. The President can appoint only those persons as ministers who are recommended by the Prime Minister. </a:t>
            </a:r>
            <a:endParaRPr lang="en-US" sz="2800" dirty="0" smtClean="0"/>
          </a:p>
          <a:p>
            <a:pPr marL="342900" indent="-342900" algn="just">
              <a:buAutoNum type="arabicPeriod"/>
            </a:pPr>
            <a:r>
              <a:rPr lang="en-US" sz="2800" dirty="0" smtClean="0"/>
              <a:t> </a:t>
            </a:r>
            <a:r>
              <a:rPr lang="en-US" sz="2800" dirty="0"/>
              <a:t>He allocates and reshuffles various portfolios among the ministers</a:t>
            </a:r>
            <a:r>
              <a:rPr lang="en-US" sz="2800" dirty="0" smtClean="0"/>
              <a:t>.</a:t>
            </a:r>
          </a:p>
          <a:p>
            <a:pPr marL="342900" indent="-342900" algn="just">
              <a:buAutoNum type="arabicPeriod"/>
            </a:pPr>
            <a:r>
              <a:rPr lang="en-US" sz="2800" dirty="0" smtClean="0"/>
              <a:t> He </a:t>
            </a:r>
            <a:r>
              <a:rPr lang="en-US" sz="2800" dirty="0"/>
              <a:t>can ask a minister to resign or advise the President to dismiss him in case of difference of opinion. </a:t>
            </a:r>
            <a:endParaRPr lang="en-US" sz="2800" dirty="0" smtClean="0"/>
          </a:p>
          <a:p>
            <a:pPr marL="342900" indent="-342900" algn="just">
              <a:buAutoNum type="arabicPeriod"/>
            </a:pPr>
            <a:r>
              <a:rPr lang="en-US" sz="2800" dirty="0" smtClean="0"/>
              <a:t> </a:t>
            </a:r>
            <a:r>
              <a:rPr lang="en-US" sz="2800" dirty="0"/>
              <a:t>He presides over the meeting of council of ministers and influences its </a:t>
            </a:r>
            <a:r>
              <a:rPr lang="en-US" sz="2800" dirty="0" smtClean="0"/>
              <a:t>decisions.</a:t>
            </a:r>
          </a:p>
          <a:p>
            <a:pPr marL="342900" indent="-342900" algn="just">
              <a:buAutoNum type="arabicPeriod"/>
            </a:pPr>
            <a:r>
              <a:rPr lang="en-US" sz="2800" dirty="0" smtClean="0"/>
              <a:t> </a:t>
            </a:r>
            <a:r>
              <a:rPr lang="en-US" sz="2800" dirty="0"/>
              <a:t>He guides, directs, controls, and coordinates the activities of all the ministers</a:t>
            </a:r>
            <a:r>
              <a:rPr lang="en-US" sz="2800" dirty="0" smtClean="0"/>
              <a:t>.</a:t>
            </a:r>
          </a:p>
          <a:p>
            <a:pPr marL="342900" indent="-342900" algn="just">
              <a:buAutoNum type="arabicPeriod"/>
            </a:pPr>
            <a:r>
              <a:rPr lang="en-US" sz="2800" dirty="0" smtClean="0"/>
              <a:t> </a:t>
            </a:r>
            <a:r>
              <a:rPr lang="en-US" sz="2800" dirty="0"/>
              <a:t>He can bring about the collapse of the council of ministers by resigning from office. </a:t>
            </a:r>
            <a:endParaRPr lang="en-IN" sz="2800" dirty="0"/>
          </a:p>
        </p:txBody>
      </p:sp>
    </p:spTree>
    <p:extLst>
      <p:ext uri="{BB962C8B-B14F-4D97-AF65-F5344CB8AC3E}">
        <p14:creationId xmlns:p14="http://schemas.microsoft.com/office/powerpoint/2010/main" val="31492036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28" y="0"/>
            <a:ext cx="11688793" cy="6186309"/>
          </a:xfrm>
          <a:prstGeom prst="rect">
            <a:avLst/>
          </a:prstGeom>
        </p:spPr>
        <p:txBody>
          <a:bodyPr wrap="square">
            <a:spAutoFit/>
          </a:bodyPr>
          <a:lstStyle/>
          <a:p>
            <a:pPr algn="just"/>
            <a:r>
              <a:rPr lang="en-US" sz="3600" dirty="0">
                <a:solidFill>
                  <a:srgbClr val="FF0000"/>
                </a:solidFill>
              </a:rPr>
              <a:t>In Relation to the President </a:t>
            </a:r>
            <a:endParaRPr lang="en-US" sz="3600" dirty="0" smtClean="0">
              <a:solidFill>
                <a:srgbClr val="FF0000"/>
              </a:solidFill>
            </a:endParaRPr>
          </a:p>
          <a:p>
            <a:pPr algn="just"/>
            <a:r>
              <a:rPr lang="en-US" sz="2400" dirty="0" smtClean="0"/>
              <a:t>The </a:t>
            </a:r>
            <a:r>
              <a:rPr lang="en-US" sz="2400" dirty="0"/>
              <a:t>Prime Minister enjoys the following powers in relation to the President: </a:t>
            </a:r>
            <a:endParaRPr lang="en-US" sz="2400" dirty="0" smtClean="0"/>
          </a:p>
          <a:p>
            <a:pPr algn="just"/>
            <a:r>
              <a:rPr lang="en-US" sz="2400" dirty="0" smtClean="0"/>
              <a:t>1</a:t>
            </a:r>
            <a:r>
              <a:rPr lang="en-US" sz="2400" dirty="0"/>
              <a:t>. </a:t>
            </a:r>
            <a:r>
              <a:rPr lang="en-US" sz="2400" dirty="0">
                <a:solidFill>
                  <a:srgbClr val="002060"/>
                </a:solidFill>
              </a:rPr>
              <a:t>He is the principal channel of communication between the President and the council of ministers</a:t>
            </a:r>
            <a:r>
              <a:rPr lang="en-US" sz="2400" dirty="0" smtClean="0">
                <a:solidFill>
                  <a:srgbClr val="002060"/>
                </a:solidFill>
              </a:rPr>
              <a:t>.</a:t>
            </a:r>
          </a:p>
          <a:p>
            <a:pPr algn="just"/>
            <a:r>
              <a:rPr lang="en-US" sz="2400" dirty="0" smtClean="0"/>
              <a:t> </a:t>
            </a:r>
            <a:r>
              <a:rPr lang="en-US" sz="2400" dirty="0"/>
              <a:t>It is the duty of </a:t>
            </a:r>
            <a:r>
              <a:rPr lang="en-US" sz="2400" dirty="0" smtClean="0"/>
              <a:t>the prime </a:t>
            </a:r>
            <a:r>
              <a:rPr lang="en-US" sz="2400" dirty="0"/>
              <a:t>minister: </a:t>
            </a:r>
            <a:r>
              <a:rPr lang="en-US" sz="2400" dirty="0" smtClean="0"/>
              <a:t> </a:t>
            </a:r>
          </a:p>
          <a:p>
            <a:pPr marL="342900" indent="-342900" algn="just">
              <a:buAutoNum type="alphaLcParenBoth"/>
            </a:pPr>
            <a:r>
              <a:rPr lang="en-US" sz="2400" dirty="0" smtClean="0"/>
              <a:t>to </a:t>
            </a:r>
            <a:r>
              <a:rPr lang="en-US" sz="2400" dirty="0"/>
              <a:t>communicate to the President all decisions of the council of ministers relating to the administration of the affairs of the Union and proposals for legislation; </a:t>
            </a:r>
            <a:r>
              <a:rPr lang="en-US" sz="2400" dirty="0" smtClean="0"/>
              <a:t> </a:t>
            </a:r>
          </a:p>
          <a:p>
            <a:pPr marL="342900" indent="-342900" algn="just">
              <a:buAutoNum type="alphaLcParenBoth"/>
            </a:pPr>
            <a:r>
              <a:rPr lang="en-US" sz="2400" dirty="0" smtClean="0"/>
              <a:t>to </a:t>
            </a:r>
            <a:r>
              <a:rPr lang="en-US" sz="2400" dirty="0"/>
              <a:t>furnish such information relating to the administration of the affairs of the Union and proposals for legislation as the President may call for; and </a:t>
            </a:r>
            <a:endParaRPr lang="en-US" sz="2400" dirty="0" smtClean="0"/>
          </a:p>
          <a:p>
            <a:pPr marL="342900" indent="-342900" algn="just">
              <a:buAutoNum type="alphaLcParenBoth"/>
            </a:pPr>
            <a:r>
              <a:rPr lang="en-US" sz="2400" dirty="0" smtClean="0"/>
              <a:t>if </a:t>
            </a:r>
            <a:r>
              <a:rPr lang="en-US" sz="2400" dirty="0"/>
              <a:t>the President so requires, to submit for the consideration of the council of ministers any matter on which a decision has been taken by a minister but which has not been considered by the council. </a:t>
            </a:r>
            <a:endParaRPr lang="en-US" sz="2400" dirty="0" smtClean="0"/>
          </a:p>
          <a:p>
            <a:pPr algn="just"/>
            <a:r>
              <a:rPr lang="en-US" sz="2400" dirty="0" smtClean="0"/>
              <a:t>2</a:t>
            </a:r>
            <a:r>
              <a:rPr lang="en-US" sz="2400" dirty="0"/>
              <a:t>. He advises the president with regard to the appointment of important officials like attorney general of India, Comptroller and Auditor General of India, chairman and members of the UPSC, election commissioners, chairman and members of the finance commission and so on.</a:t>
            </a:r>
            <a:endParaRPr lang="en-IN" sz="2400" dirty="0"/>
          </a:p>
        </p:txBody>
      </p:sp>
    </p:spTree>
    <p:extLst>
      <p:ext uri="{BB962C8B-B14F-4D97-AF65-F5344CB8AC3E}">
        <p14:creationId xmlns:p14="http://schemas.microsoft.com/office/powerpoint/2010/main" val="1861493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17" y="207034"/>
            <a:ext cx="12088483" cy="5847755"/>
          </a:xfrm>
          <a:prstGeom prst="rect">
            <a:avLst/>
          </a:prstGeom>
        </p:spPr>
        <p:txBody>
          <a:bodyPr wrap="square">
            <a:spAutoFit/>
          </a:bodyPr>
          <a:lstStyle/>
          <a:p>
            <a:r>
              <a:rPr lang="en-US" sz="3200" dirty="0">
                <a:solidFill>
                  <a:srgbClr val="FF0000"/>
                </a:solidFill>
              </a:rPr>
              <a:t>In Relation to Parliament </a:t>
            </a:r>
            <a:endParaRPr lang="en-US" sz="3200" dirty="0" smtClean="0">
              <a:solidFill>
                <a:srgbClr val="FF0000"/>
              </a:solidFill>
            </a:endParaRPr>
          </a:p>
          <a:p>
            <a:r>
              <a:rPr lang="en-US" sz="2400" dirty="0" smtClean="0"/>
              <a:t>The </a:t>
            </a:r>
            <a:r>
              <a:rPr lang="en-US" sz="2400" dirty="0"/>
              <a:t>Prime Minister is the leader of the Lower House. In this capacity, he enjoys the following powers: </a:t>
            </a:r>
            <a:endParaRPr lang="en-US" sz="2400" dirty="0" smtClean="0"/>
          </a:p>
          <a:p>
            <a:pPr marL="342900" indent="-342900">
              <a:buAutoNum type="arabicPeriod"/>
            </a:pPr>
            <a:r>
              <a:rPr lang="en-US" sz="2400" dirty="0" smtClean="0"/>
              <a:t>He </a:t>
            </a:r>
            <a:r>
              <a:rPr lang="en-US" sz="2400" dirty="0"/>
              <a:t>advises the President with regard to summoning and proroguing of the sessions of the Parliament</a:t>
            </a:r>
            <a:r>
              <a:rPr lang="en-US" sz="2400" dirty="0" smtClean="0"/>
              <a:t>. </a:t>
            </a:r>
          </a:p>
          <a:p>
            <a:pPr marL="342900" indent="-342900">
              <a:buAutoNum type="arabicPeriod"/>
            </a:pPr>
            <a:r>
              <a:rPr lang="en-US" sz="2400" dirty="0" smtClean="0"/>
              <a:t> </a:t>
            </a:r>
            <a:r>
              <a:rPr lang="en-US" sz="2400" dirty="0"/>
              <a:t>He can recommend dissolution of the </a:t>
            </a:r>
            <a:r>
              <a:rPr lang="en-US" sz="2400" dirty="0" err="1"/>
              <a:t>Lok</a:t>
            </a:r>
            <a:r>
              <a:rPr lang="en-US" sz="2400" dirty="0"/>
              <a:t> </a:t>
            </a:r>
            <a:r>
              <a:rPr lang="en-US" sz="2400" dirty="0" err="1"/>
              <a:t>Sabha</a:t>
            </a:r>
            <a:r>
              <a:rPr lang="en-US" sz="2400" dirty="0"/>
              <a:t> to President at any time. </a:t>
            </a:r>
            <a:endParaRPr lang="en-US" sz="2400" dirty="0" smtClean="0"/>
          </a:p>
          <a:p>
            <a:pPr marL="342900" indent="-342900">
              <a:buAutoNum type="arabicPeriod"/>
            </a:pPr>
            <a:r>
              <a:rPr lang="en-US" sz="2400" dirty="0"/>
              <a:t> </a:t>
            </a:r>
            <a:r>
              <a:rPr lang="en-US" sz="2400" dirty="0" smtClean="0"/>
              <a:t>He </a:t>
            </a:r>
            <a:r>
              <a:rPr lang="en-US" sz="2400" dirty="0"/>
              <a:t>announces government policies on the floor of the House</a:t>
            </a:r>
            <a:r>
              <a:rPr lang="en-US" sz="2400" dirty="0" smtClean="0"/>
              <a:t>.</a:t>
            </a:r>
          </a:p>
          <a:p>
            <a:r>
              <a:rPr lang="en-US" sz="3600" b="1" dirty="0">
                <a:solidFill>
                  <a:srgbClr val="FF0000"/>
                </a:solidFill>
              </a:rPr>
              <a:t>Other powers of the Prime Minister:</a:t>
            </a:r>
            <a:endParaRPr lang="en-US" sz="3600" dirty="0">
              <a:solidFill>
                <a:srgbClr val="FF0000"/>
              </a:solidFill>
            </a:endParaRPr>
          </a:p>
          <a:p>
            <a:r>
              <a:rPr lang="en-US" sz="2400" b="1" dirty="0"/>
              <a:t>1. </a:t>
            </a:r>
            <a:r>
              <a:rPr lang="en-US" sz="2400" dirty="0"/>
              <a:t>He plays an important role in shaping the foreign policy of the nation.</a:t>
            </a:r>
          </a:p>
          <a:p>
            <a:r>
              <a:rPr lang="en-US" sz="2400" b="1" dirty="0"/>
              <a:t>2.</a:t>
            </a:r>
            <a:r>
              <a:rPr lang="en-US" sz="2400" dirty="0"/>
              <a:t> He is the chief spokesman of the Central Government.</a:t>
            </a:r>
          </a:p>
          <a:p>
            <a:r>
              <a:rPr lang="en-US" sz="2400" b="1" dirty="0"/>
              <a:t>3.</a:t>
            </a:r>
            <a:r>
              <a:rPr lang="en-US" sz="2400" dirty="0"/>
              <a:t> He is the leader of the ruling party.</a:t>
            </a:r>
          </a:p>
          <a:p>
            <a:r>
              <a:rPr lang="en-US" sz="2400" b="1" dirty="0"/>
              <a:t>4.</a:t>
            </a:r>
            <a:r>
              <a:rPr lang="en-US" sz="2400" dirty="0"/>
              <a:t> He is ex-officio Chairman of the Planning Commission (now NITI </a:t>
            </a:r>
            <a:r>
              <a:rPr lang="en-US" sz="2400" dirty="0" err="1"/>
              <a:t>Aayog</a:t>
            </a:r>
            <a:r>
              <a:rPr lang="en-US" sz="2400" dirty="0"/>
              <a:t>), National Development Council, National Integration Council, Inter-State Council and National Water Resources Council.</a:t>
            </a:r>
          </a:p>
          <a:p>
            <a:endParaRPr lang="en-IN" dirty="0"/>
          </a:p>
        </p:txBody>
      </p:sp>
    </p:spTree>
    <p:extLst>
      <p:ext uri="{BB962C8B-B14F-4D97-AF65-F5344CB8AC3E}">
        <p14:creationId xmlns:p14="http://schemas.microsoft.com/office/powerpoint/2010/main" val="4030685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464" y="491706"/>
            <a:ext cx="11473132" cy="3046988"/>
          </a:xfrm>
          <a:prstGeom prst="rect">
            <a:avLst/>
          </a:prstGeom>
        </p:spPr>
        <p:txBody>
          <a:bodyPr wrap="square">
            <a:spAutoFit/>
          </a:bodyPr>
          <a:lstStyle/>
          <a:p>
            <a:r>
              <a:rPr lang="en-IN" sz="3200" dirty="0">
                <a:solidFill>
                  <a:srgbClr val="FF0000"/>
                </a:solidFill>
              </a:rPr>
              <a:t>Council of </a:t>
            </a:r>
            <a:r>
              <a:rPr lang="en-IN" sz="3200" dirty="0" smtClean="0">
                <a:solidFill>
                  <a:srgbClr val="FF0000"/>
                </a:solidFill>
              </a:rPr>
              <a:t>Ministers</a:t>
            </a:r>
          </a:p>
          <a:p>
            <a:pPr algn="just"/>
            <a:r>
              <a:rPr lang="en-US" sz="3200" dirty="0"/>
              <a:t>Constitution of India provides for a parliamentary system of government modelled on the British pattern, the council of ministers headed by the prime minister is the real executive authority is our politico-administrative system. The principles of parliamentary system of government are </a:t>
            </a:r>
            <a:endParaRPr lang="en-IN" sz="3200" dirty="0">
              <a:solidFill>
                <a:srgbClr val="FF0000"/>
              </a:solidFill>
            </a:endParaRPr>
          </a:p>
        </p:txBody>
      </p:sp>
    </p:spTree>
    <p:extLst>
      <p:ext uri="{BB962C8B-B14F-4D97-AF65-F5344CB8AC3E}">
        <p14:creationId xmlns:p14="http://schemas.microsoft.com/office/powerpoint/2010/main" val="8320067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90" y="-60384"/>
            <a:ext cx="12715335" cy="6800692"/>
          </a:xfrm>
          <a:prstGeom prst="rect">
            <a:avLst/>
          </a:prstGeom>
        </p:spPr>
        <p:txBody>
          <a:bodyPr wrap="square">
            <a:spAutoFit/>
          </a:bodyPr>
          <a:lstStyle/>
          <a:p>
            <a:r>
              <a:rPr lang="en-US" sz="3200" dirty="0">
                <a:solidFill>
                  <a:srgbClr val="FF0000"/>
                </a:solidFill>
              </a:rPr>
              <a:t>CONSTITUTIONAL PROVISIONS </a:t>
            </a:r>
            <a:endParaRPr lang="en-US" sz="3200" dirty="0" smtClean="0">
              <a:solidFill>
                <a:srgbClr val="FF0000"/>
              </a:solidFill>
            </a:endParaRPr>
          </a:p>
          <a:p>
            <a:r>
              <a:rPr lang="en-US" sz="3200" dirty="0" smtClean="0">
                <a:solidFill>
                  <a:srgbClr val="FF0000"/>
                </a:solidFill>
              </a:rPr>
              <a:t>Article </a:t>
            </a:r>
            <a:r>
              <a:rPr lang="en-US" sz="3200" dirty="0">
                <a:solidFill>
                  <a:srgbClr val="FF0000"/>
                </a:solidFill>
              </a:rPr>
              <a:t>74—Council of Ministers to aid and advise President </a:t>
            </a:r>
            <a:endParaRPr lang="en-US" sz="3200" dirty="0" smtClean="0">
              <a:solidFill>
                <a:srgbClr val="FF0000"/>
              </a:solidFill>
            </a:endParaRPr>
          </a:p>
          <a:p>
            <a:r>
              <a:rPr lang="en-US" sz="3200" dirty="0"/>
              <a:t>Article 75–Other Provisions as to Ministers </a:t>
            </a:r>
            <a:endParaRPr lang="en-US" sz="3200" dirty="0" smtClean="0"/>
          </a:p>
          <a:p>
            <a:pPr marL="342900" indent="-342900" algn="just">
              <a:buAutoNum type="arabicPeriod"/>
            </a:pPr>
            <a:r>
              <a:rPr lang="en-US" sz="2400" dirty="0" smtClean="0"/>
              <a:t>The </a:t>
            </a:r>
            <a:r>
              <a:rPr lang="en-US" sz="2400" dirty="0"/>
              <a:t>Prime Minister shall be appointed by the President and the other Ministers shall be appointed by the President on the advice of the Prime Minister. </a:t>
            </a:r>
            <a:endParaRPr lang="en-US" sz="2400" dirty="0" smtClean="0"/>
          </a:p>
          <a:p>
            <a:pPr marL="342900" indent="-342900" algn="just">
              <a:buAutoNum type="arabicPeriod"/>
            </a:pPr>
            <a:r>
              <a:rPr lang="en-US" sz="2400" dirty="0" smtClean="0"/>
              <a:t>The </a:t>
            </a:r>
            <a:r>
              <a:rPr lang="en-US" sz="2400" dirty="0"/>
              <a:t>total number of ministers, including the Prime Minister, in the Council of Ministers shall not exceed 15% of the total strength of the </a:t>
            </a:r>
            <a:r>
              <a:rPr lang="en-US" sz="2400" dirty="0" err="1" smtClean="0"/>
              <a:t>Lok</a:t>
            </a:r>
            <a:r>
              <a:rPr lang="en-US" sz="2400" dirty="0" smtClean="0"/>
              <a:t> </a:t>
            </a:r>
            <a:r>
              <a:rPr lang="en-US" sz="2400" dirty="0" err="1"/>
              <a:t>Sabha</a:t>
            </a:r>
            <a:r>
              <a:rPr lang="en-US" sz="2400" dirty="0"/>
              <a:t>. This provision was added by the 91st Amendment Act of 2003. </a:t>
            </a:r>
            <a:endParaRPr lang="en-US" sz="2400" dirty="0" smtClean="0"/>
          </a:p>
          <a:p>
            <a:pPr marL="342900" indent="-342900" algn="just">
              <a:buAutoNum type="arabicPeriod"/>
            </a:pPr>
            <a:r>
              <a:rPr lang="en-US" sz="2400" dirty="0" smtClean="0"/>
              <a:t>A </a:t>
            </a:r>
            <a:r>
              <a:rPr lang="en-US" sz="2400" dirty="0"/>
              <a:t>member of either house of Parliament belonging to any political party who is disqualified on the ground of defection shall also be disqualified to be appointed as a minister. This provision was also added by the 91st Amendment Act of 2003. </a:t>
            </a:r>
            <a:endParaRPr lang="en-US" sz="2400" dirty="0" smtClean="0"/>
          </a:p>
          <a:p>
            <a:pPr marL="342900" indent="-342900" algn="just">
              <a:buAutoNum type="arabicPeriod"/>
            </a:pPr>
            <a:r>
              <a:rPr lang="en-US" sz="2400" dirty="0" smtClean="0"/>
              <a:t>The </a:t>
            </a:r>
            <a:r>
              <a:rPr lang="en-US" sz="2400" dirty="0"/>
              <a:t>ministers shall hold office during the pleasure of the President. </a:t>
            </a:r>
            <a:endParaRPr lang="en-US" sz="2400" dirty="0" smtClean="0"/>
          </a:p>
          <a:p>
            <a:pPr marL="342900" indent="-342900" algn="just">
              <a:buAutoNum type="arabicPeriod"/>
            </a:pPr>
            <a:r>
              <a:rPr lang="en-US" sz="2400" dirty="0" smtClean="0"/>
              <a:t>The </a:t>
            </a:r>
            <a:r>
              <a:rPr lang="en-US" sz="2400" dirty="0"/>
              <a:t>council of ministers shall be collectively responsible to the </a:t>
            </a:r>
            <a:r>
              <a:rPr lang="en-US" sz="2400" dirty="0" err="1"/>
              <a:t>Lok</a:t>
            </a:r>
            <a:r>
              <a:rPr lang="en-US" sz="2400" dirty="0"/>
              <a:t> </a:t>
            </a:r>
            <a:r>
              <a:rPr lang="en-US" sz="2400" dirty="0" err="1"/>
              <a:t>Sabha</a:t>
            </a:r>
            <a:r>
              <a:rPr lang="en-US" sz="2400" dirty="0"/>
              <a:t>. </a:t>
            </a:r>
            <a:endParaRPr lang="en-US" sz="2400" dirty="0" smtClean="0"/>
          </a:p>
          <a:p>
            <a:pPr marL="342900" indent="-342900" algn="just">
              <a:buAutoNum type="arabicPeriod"/>
            </a:pPr>
            <a:r>
              <a:rPr lang="en-US" sz="2400" dirty="0" smtClean="0"/>
              <a:t>The </a:t>
            </a:r>
            <a:r>
              <a:rPr lang="en-US" sz="2400" dirty="0"/>
              <a:t>President shall administer the oaths of office and secrecy to a minister. </a:t>
            </a:r>
            <a:endParaRPr lang="en-US" sz="2400" dirty="0" smtClean="0"/>
          </a:p>
          <a:p>
            <a:pPr marL="342900" indent="-342900" algn="just">
              <a:buAutoNum type="arabicPeriod"/>
            </a:pPr>
            <a:r>
              <a:rPr lang="en-US" sz="2400" dirty="0" smtClean="0"/>
              <a:t>A </a:t>
            </a:r>
            <a:r>
              <a:rPr lang="en-US" sz="2400" dirty="0"/>
              <a:t>minister who is not a member of the Parliament (either house) for any period of six consecutive months shall cease </a:t>
            </a:r>
            <a:endParaRPr lang="en-US" sz="2400" dirty="0" smtClean="0"/>
          </a:p>
          <a:p>
            <a:pPr marL="342900" indent="-342900" algn="just">
              <a:buAutoNum type="arabicPeriod"/>
            </a:pPr>
            <a:r>
              <a:rPr lang="en-US" sz="2400" dirty="0" smtClean="0"/>
              <a:t>The </a:t>
            </a:r>
            <a:r>
              <a:rPr lang="en-US" sz="2400" dirty="0"/>
              <a:t>salaries and allowances of ministers shall be determined by the Parliament.</a:t>
            </a:r>
            <a:endParaRPr lang="en-IN" sz="2400" dirty="0"/>
          </a:p>
        </p:txBody>
      </p:sp>
    </p:spTree>
    <p:extLst>
      <p:ext uri="{BB962C8B-B14F-4D97-AF65-F5344CB8AC3E}">
        <p14:creationId xmlns:p14="http://schemas.microsoft.com/office/powerpoint/2010/main" val="265010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648" y="370936"/>
            <a:ext cx="12284015" cy="7109639"/>
          </a:xfrm>
          <a:prstGeom prst="rect">
            <a:avLst/>
          </a:prstGeom>
        </p:spPr>
        <p:txBody>
          <a:bodyPr wrap="square">
            <a:spAutoFit/>
          </a:bodyPr>
          <a:lstStyle/>
          <a:p>
            <a:pPr algn="just"/>
            <a:r>
              <a:rPr lang="en-US" sz="2800" dirty="0">
                <a:solidFill>
                  <a:srgbClr val="FF0000"/>
                </a:solidFill>
              </a:rPr>
              <a:t>Article 77–Conduct of Business of the Government of </a:t>
            </a:r>
            <a:r>
              <a:rPr lang="en-US" sz="2800" dirty="0" smtClean="0">
                <a:solidFill>
                  <a:srgbClr val="FF0000"/>
                </a:solidFill>
              </a:rPr>
              <a:t>India</a:t>
            </a:r>
          </a:p>
          <a:p>
            <a:pPr algn="just"/>
            <a:r>
              <a:rPr lang="en-US" sz="2800" dirty="0">
                <a:solidFill>
                  <a:srgbClr val="FF0000"/>
                </a:solidFill>
              </a:rPr>
              <a:t>All executive action of the Government of India shall be expressed to be taken in the name of the President</a:t>
            </a:r>
            <a:endParaRPr lang="en-US" sz="2800" dirty="0" smtClean="0">
              <a:solidFill>
                <a:srgbClr val="FF0000"/>
              </a:solidFill>
            </a:endParaRPr>
          </a:p>
          <a:p>
            <a:pPr algn="just"/>
            <a:r>
              <a:rPr lang="en-US" sz="2800" dirty="0">
                <a:solidFill>
                  <a:srgbClr val="FF0000"/>
                </a:solidFill>
              </a:rPr>
              <a:t>Article 78–Duties of Prime </a:t>
            </a:r>
            <a:r>
              <a:rPr lang="en-US" sz="2800" dirty="0" smtClean="0">
                <a:solidFill>
                  <a:srgbClr val="FF0000"/>
                </a:solidFill>
              </a:rPr>
              <a:t>Minister</a:t>
            </a:r>
          </a:p>
          <a:p>
            <a:pPr algn="just"/>
            <a:r>
              <a:rPr lang="en-US" sz="2800" dirty="0">
                <a:solidFill>
                  <a:srgbClr val="FF0000"/>
                </a:solidFill>
              </a:rPr>
              <a:t>Article 88–Rights of Ministers as Respects the Houses </a:t>
            </a:r>
            <a:endParaRPr lang="en-US" sz="2800" dirty="0" smtClean="0">
              <a:solidFill>
                <a:srgbClr val="FF0000"/>
              </a:solidFill>
            </a:endParaRPr>
          </a:p>
          <a:p>
            <a:pPr algn="just"/>
            <a:r>
              <a:rPr lang="en-US" sz="2800" dirty="0" smtClean="0">
                <a:solidFill>
                  <a:srgbClr val="FF0000"/>
                </a:solidFill>
              </a:rPr>
              <a:t>Every </a:t>
            </a:r>
            <a:r>
              <a:rPr lang="en-US" sz="2800" dirty="0">
                <a:solidFill>
                  <a:srgbClr val="FF0000"/>
                </a:solidFill>
              </a:rPr>
              <a:t>minister shall have the right to speak and take part in the proceedings of either House, any joint sitting of the Houses </a:t>
            </a:r>
            <a:r>
              <a:rPr lang="en-US" sz="2800" dirty="0" smtClean="0">
                <a:solidFill>
                  <a:srgbClr val="FF0000"/>
                </a:solidFill>
              </a:rPr>
              <a:t>and </a:t>
            </a:r>
            <a:r>
              <a:rPr lang="en-IN" sz="2800" dirty="0">
                <a:solidFill>
                  <a:srgbClr val="FF0000"/>
                </a:solidFill>
              </a:rPr>
              <a:t>any Committee of </a:t>
            </a:r>
            <a:r>
              <a:rPr lang="en-IN" sz="2800" dirty="0" smtClean="0">
                <a:solidFill>
                  <a:srgbClr val="FF0000"/>
                </a:solidFill>
              </a:rPr>
              <a:t>Parliament</a:t>
            </a:r>
          </a:p>
          <a:p>
            <a:r>
              <a:rPr lang="en-US" sz="3600" dirty="0"/>
              <a:t>APPOINTMENT OF MINISTERS </a:t>
            </a:r>
            <a:endParaRPr lang="en-US" sz="3600" dirty="0" smtClean="0"/>
          </a:p>
          <a:p>
            <a:pPr algn="just"/>
            <a:r>
              <a:rPr lang="en-US" sz="2800" dirty="0" smtClean="0"/>
              <a:t>The </a:t>
            </a:r>
            <a:r>
              <a:rPr lang="en-US" sz="2800" dirty="0"/>
              <a:t>Prime Minister is appointed by the </a:t>
            </a:r>
            <a:r>
              <a:rPr lang="en-US" sz="2800" dirty="0" smtClean="0"/>
              <a:t>President and can </a:t>
            </a:r>
            <a:r>
              <a:rPr lang="en-US" sz="2800" dirty="0"/>
              <a:t>appoint only those persons as ministers who are recommended by the Prime </a:t>
            </a:r>
            <a:r>
              <a:rPr lang="en-US" sz="2800" dirty="0" smtClean="0"/>
              <a:t>minister.</a:t>
            </a:r>
          </a:p>
          <a:p>
            <a:pPr algn="just"/>
            <a:r>
              <a:rPr lang="en-US" sz="2800" dirty="0" smtClean="0"/>
              <a:t>Usually</a:t>
            </a:r>
            <a:r>
              <a:rPr lang="en-US" sz="2800" dirty="0"/>
              <a:t>, the members of Parliament, either </a:t>
            </a:r>
            <a:r>
              <a:rPr lang="en-US" sz="2800" dirty="0" err="1"/>
              <a:t>Lok</a:t>
            </a:r>
            <a:r>
              <a:rPr lang="en-US" sz="2800" dirty="0"/>
              <a:t> </a:t>
            </a:r>
            <a:r>
              <a:rPr lang="en-US" sz="2800" dirty="0" err="1"/>
              <a:t>Sabha</a:t>
            </a:r>
            <a:r>
              <a:rPr lang="en-US" sz="2800" dirty="0"/>
              <a:t> or </a:t>
            </a:r>
            <a:r>
              <a:rPr lang="en-US" sz="2800" dirty="0" err="1"/>
              <a:t>Rajya</a:t>
            </a:r>
            <a:r>
              <a:rPr lang="en-US" sz="2800" dirty="0"/>
              <a:t> </a:t>
            </a:r>
            <a:r>
              <a:rPr lang="en-US" sz="2800" dirty="0" err="1"/>
              <a:t>Sabha</a:t>
            </a:r>
            <a:r>
              <a:rPr lang="en-US" sz="2800" dirty="0"/>
              <a:t>, are appointed as ministers</a:t>
            </a:r>
            <a:r>
              <a:rPr lang="en-US" sz="2800" dirty="0" smtClean="0"/>
              <a:t>.</a:t>
            </a:r>
          </a:p>
          <a:p>
            <a:pPr algn="just"/>
            <a:r>
              <a:rPr lang="en-US" sz="2800" dirty="0" smtClean="0"/>
              <a:t> </a:t>
            </a:r>
            <a:r>
              <a:rPr lang="en-US" sz="2800" dirty="0"/>
              <a:t>A person who is not a member of either House of Parliament can also be appointed as a minister. But, within six months, he must become a member (either by election or by nomination) of either House of Parliament, otherwise, he ceases to be a minister. </a:t>
            </a:r>
            <a:endParaRPr lang="en-IN" sz="2800" dirty="0"/>
          </a:p>
        </p:txBody>
      </p:sp>
    </p:spTree>
    <p:extLst>
      <p:ext uri="{BB962C8B-B14F-4D97-AF65-F5344CB8AC3E}">
        <p14:creationId xmlns:p14="http://schemas.microsoft.com/office/powerpoint/2010/main" val="36035143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the difference between cabinet minister, union minister and deputy  minister?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606" y="1719501"/>
            <a:ext cx="6276975" cy="45434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2257" y="388189"/>
            <a:ext cx="9325154" cy="646331"/>
          </a:xfrm>
          <a:prstGeom prst="rect">
            <a:avLst/>
          </a:prstGeom>
        </p:spPr>
        <p:txBody>
          <a:bodyPr wrap="square">
            <a:spAutoFit/>
          </a:bodyPr>
          <a:lstStyle/>
          <a:p>
            <a:r>
              <a:rPr lang="en-US" sz="3600" dirty="0">
                <a:solidFill>
                  <a:srgbClr val="FF0000"/>
                </a:solidFill>
              </a:rPr>
              <a:t>COMPOSITION OF THE COUNCIL OF MINISTERS </a:t>
            </a:r>
          </a:p>
        </p:txBody>
      </p:sp>
    </p:spTree>
    <p:extLst>
      <p:ext uri="{BB962C8B-B14F-4D97-AF65-F5344CB8AC3E}">
        <p14:creationId xmlns:p14="http://schemas.microsoft.com/office/powerpoint/2010/main" val="16458904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di government's first council of ministers meeting tomorrow - Social  Ob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898" y="3312543"/>
            <a:ext cx="8376249" cy="32872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M Modi to hold first meeting of council of ministers of new govt on  Wednes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732" y="-1338361"/>
            <a:ext cx="9342407" cy="483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0947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188" y="0"/>
            <a:ext cx="12088483" cy="7417415"/>
          </a:xfrm>
          <a:prstGeom prst="rect">
            <a:avLst/>
          </a:prstGeom>
        </p:spPr>
        <p:txBody>
          <a:bodyPr wrap="square">
            <a:spAutoFit/>
          </a:bodyPr>
          <a:lstStyle/>
          <a:p>
            <a:r>
              <a:rPr lang="en-US" sz="2800" dirty="0">
                <a:solidFill>
                  <a:srgbClr val="FF0000"/>
                </a:solidFill>
              </a:rPr>
              <a:t>COMPOSITION OF THE COUNCIL OF MINISTERS </a:t>
            </a:r>
            <a:endParaRPr lang="en-US" sz="2800" dirty="0" smtClean="0">
              <a:solidFill>
                <a:srgbClr val="FF0000"/>
              </a:solidFill>
            </a:endParaRPr>
          </a:p>
          <a:p>
            <a:r>
              <a:rPr lang="en-US" sz="2800" dirty="0"/>
              <a:t>At the top of all these ministers stands the Prime Minister–the supreme governing authority of the country. </a:t>
            </a:r>
            <a:endParaRPr lang="en-US" sz="2800" dirty="0" smtClean="0">
              <a:solidFill>
                <a:srgbClr val="FF0000"/>
              </a:solidFill>
            </a:endParaRPr>
          </a:p>
          <a:p>
            <a:pPr algn="just"/>
            <a:r>
              <a:rPr lang="en-US" sz="2800" dirty="0" smtClean="0"/>
              <a:t>The </a:t>
            </a:r>
            <a:r>
              <a:rPr lang="en-US" sz="2800" dirty="0"/>
              <a:t>council of ministers consists of three categories of ministers, namely, </a:t>
            </a:r>
            <a:endParaRPr lang="en-US" sz="2800" dirty="0" smtClean="0"/>
          </a:p>
          <a:p>
            <a:pPr algn="just"/>
            <a:r>
              <a:rPr lang="en-US" sz="2800" dirty="0" smtClean="0">
                <a:solidFill>
                  <a:srgbClr val="FF0000"/>
                </a:solidFill>
              </a:rPr>
              <a:t>CABINET MINISTERS </a:t>
            </a:r>
            <a:r>
              <a:rPr lang="en-US" sz="2800" dirty="0" smtClean="0"/>
              <a:t>: Head </a:t>
            </a:r>
            <a:r>
              <a:rPr lang="en-US" sz="2800" dirty="0"/>
              <a:t>the important ministries of the Central government like home, </a:t>
            </a:r>
            <a:r>
              <a:rPr lang="en-US" sz="2800" dirty="0" err="1"/>
              <a:t>defence</a:t>
            </a:r>
            <a:r>
              <a:rPr lang="en-US" sz="2800" dirty="0"/>
              <a:t>, finance, external affairs and so forth. They are members of the cabinet, attend its meetings and play an important role in deciding policies</a:t>
            </a:r>
            <a:r>
              <a:rPr lang="en-US" sz="2800" dirty="0" smtClean="0"/>
              <a:t>.</a:t>
            </a:r>
          </a:p>
          <a:p>
            <a:pPr algn="just"/>
            <a:r>
              <a:rPr lang="en-US" sz="2800" dirty="0" smtClean="0">
                <a:solidFill>
                  <a:srgbClr val="FF0000"/>
                </a:solidFill>
              </a:rPr>
              <a:t>MINISTERS OF STATE : </a:t>
            </a:r>
            <a:r>
              <a:rPr lang="en-US" sz="2800" dirty="0" smtClean="0"/>
              <a:t>The </a:t>
            </a:r>
            <a:r>
              <a:rPr lang="en-US" sz="2800" dirty="0"/>
              <a:t>ministers of state can either be given independent charge of ministries/ departments or can be attached to cabinet ministers. </a:t>
            </a:r>
          </a:p>
          <a:p>
            <a:pPr algn="just"/>
            <a:r>
              <a:rPr lang="en-US" sz="2800" dirty="0" smtClean="0"/>
              <a:t> </a:t>
            </a:r>
            <a:r>
              <a:rPr lang="en-US" sz="2800" dirty="0" smtClean="0">
                <a:solidFill>
                  <a:srgbClr val="FF0000"/>
                </a:solidFill>
              </a:rPr>
              <a:t>DEPUTY MINISTERS</a:t>
            </a:r>
            <a:r>
              <a:rPr lang="en-US" sz="2800" dirty="0">
                <a:solidFill>
                  <a:srgbClr val="FF0000"/>
                </a:solidFill>
              </a:rPr>
              <a:t> </a:t>
            </a:r>
            <a:r>
              <a:rPr lang="en-US" sz="2800" dirty="0" smtClean="0">
                <a:solidFill>
                  <a:srgbClr val="FF0000"/>
                </a:solidFill>
              </a:rPr>
              <a:t>: </a:t>
            </a:r>
            <a:r>
              <a:rPr lang="en-US" sz="2800" dirty="0" smtClean="0"/>
              <a:t>They </a:t>
            </a:r>
            <a:r>
              <a:rPr lang="en-US" sz="2800" dirty="0"/>
              <a:t>are not given independent charge of ministries/departments. They are attached to the cabinet ministers or ministers of state and assist them in their administrative, political, and parliamentary duties. They are not members of the cabinet and do not attend cabinet meetings</a:t>
            </a:r>
            <a:r>
              <a:rPr lang="en-US" sz="2800" dirty="0" smtClean="0"/>
              <a:t>.</a:t>
            </a:r>
          </a:p>
          <a:p>
            <a:pPr algn="just"/>
            <a:r>
              <a:rPr lang="en-US" sz="2800" dirty="0" smtClean="0">
                <a:solidFill>
                  <a:srgbClr val="FF0000"/>
                </a:solidFill>
              </a:rPr>
              <a:t>PARLIAMENTARY </a:t>
            </a:r>
            <a:r>
              <a:rPr lang="en-US" sz="2800" dirty="0" err="1" smtClean="0">
                <a:solidFill>
                  <a:srgbClr val="FF0000"/>
                </a:solidFill>
              </a:rPr>
              <a:t>SECRETARIES</a:t>
            </a:r>
            <a:r>
              <a:rPr lang="en-US" sz="2800" dirty="0" err="1" smtClean="0"/>
              <a:t>.:They</a:t>
            </a:r>
            <a:r>
              <a:rPr lang="en-US" sz="2800" dirty="0" smtClean="0"/>
              <a:t> </a:t>
            </a:r>
            <a:r>
              <a:rPr lang="en-US" sz="2800" dirty="0"/>
              <a:t>are the members of the last category of the council of ministers (which is also known as the ‘ministry’). They have no department under </a:t>
            </a:r>
            <a:r>
              <a:rPr lang="en-US" sz="2800" dirty="0" smtClean="0"/>
              <a:t>their </a:t>
            </a:r>
            <a:r>
              <a:rPr lang="en-US" sz="2800" dirty="0"/>
              <a:t>control. They are attached to the senior ministers and assist them in the discharge of their parliamentary duties. </a:t>
            </a:r>
            <a:endParaRPr lang="en-US" sz="2800" dirty="0" smtClean="0"/>
          </a:p>
        </p:txBody>
      </p:sp>
    </p:spTree>
    <p:extLst>
      <p:ext uri="{BB962C8B-B14F-4D97-AF65-F5344CB8AC3E}">
        <p14:creationId xmlns:p14="http://schemas.microsoft.com/office/powerpoint/2010/main" val="2406442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575" y="381000"/>
            <a:ext cx="10390095" cy="1938992"/>
          </a:xfrm>
          <a:prstGeom prst="rect">
            <a:avLst/>
          </a:prstGeom>
        </p:spPr>
        <p:txBody>
          <a:bodyPr wrap="square">
            <a:spAutoFit/>
          </a:bodyPr>
          <a:lstStyle/>
          <a:p>
            <a:r>
              <a:rPr lang="en-US" sz="2400" dirty="0">
                <a:solidFill>
                  <a:srgbClr val="FF0000"/>
                </a:solidFill>
              </a:rPr>
              <a:t>The Centre-state relations </a:t>
            </a:r>
          </a:p>
          <a:p>
            <a:r>
              <a:rPr lang="en-US" sz="2400" dirty="0"/>
              <a:t>It can be studied under three heads: </a:t>
            </a:r>
          </a:p>
          <a:p>
            <a:r>
              <a:rPr lang="en-US" sz="2400" dirty="0">
                <a:solidFill>
                  <a:srgbClr val="FF0000"/>
                </a:solidFill>
              </a:rPr>
              <a:t>• Legislative relations. </a:t>
            </a:r>
          </a:p>
          <a:p>
            <a:r>
              <a:rPr lang="en-US" sz="2400" dirty="0">
                <a:solidFill>
                  <a:srgbClr val="FF0000"/>
                </a:solidFill>
              </a:rPr>
              <a:t>• Administrative relations. </a:t>
            </a:r>
          </a:p>
          <a:p>
            <a:r>
              <a:rPr lang="en-US" sz="2400" dirty="0">
                <a:solidFill>
                  <a:srgbClr val="FF0000"/>
                </a:solidFill>
              </a:rPr>
              <a:t>• Financial relations</a:t>
            </a:r>
            <a:r>
              <a:rPr lang="en-US" sz="2400" dirty="0"/>
              <a:t>.</a:t>
            </a:r>
            <a:endParaRPr lang="en-IN" sz="2400" dirty="0"/>
          </a:p>
        </p:txBody>
      </p:sp>
      <p:pic>
        <p:nvPicPr>
          <p:cNvPr id="3" name="Picture 2"/>
          <p:cNvPicPr>
            <a:picLocks noChangeAspect="1"/>
          </p:cNvPicPr>
          <p:nvPr/>
        </p:nvPicPr>
        <p:blipFill>
          <a:blip r:embed="rId2"/>
          <a:stretch>
            <a:fillRect/>
          </a:stretch>
        </p:blipFill>
        <p:spPr>
          <a:xfrm>
            <a:off x="2462213" y="2319992"/>
            <a:ext cx="6757987" cy="3886200"/>
          </a:xfrm>
          <a:prstGeom prst="rect">
            <a:avLst/>
          </a:prstGeom>
        </p:spPr>
      </p:pic>
    </p:spTree>
    <p:extLst>
      <p:ext uri="{BB962C8B-B14F-4D97-AF65-F5344CB8AC3E}">
        <p14:creationId xmlns:p14="http://schemas.microsoft.com/office/powerpoint/2010/main" val="31422175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770" y="414067"/>
            <a:ext cx="12447917" cy="5693866"/>
          </a:xfrm>
          <a:prstGeom prst="rect">
            <a:avLst/>
          </a:prstGeom>
        </p:spPr>
        <p:txBody>
          <a:bodyPr wrap="square">
            <a:spAutoFit/>
          </a:bodyPr>
          <a:lstStyle/>
          <a:p>
            <a:r>
              <a:rPr lang="en-US" sz="2800" dirty="0" smtClean="0">
                <a:solidFill>
                  <a:srgbClr val="FF0000"/>
                </a:solidFill>
              </a:rPr>
              <a:t>CABINET:</a:t>
            </a:r>
          </a:p>
          <a:p>
            <a:pPr marL="457200" indent="-457200">
              <a:buAutoNum type="arabicPeriod"/>
            </a:pPr>
            <a:r>
              <a:rPr lang="en-US" sz="2800" dirty="0" smtClean="0"/>
              <a:t>It </a:t>
            </a:r>
            <a:r>
              <a:rPr lang="en-US" sz="2800" dirty="0"/>
              <a:t>is the highest decision-making authority in our </a:t>
            </a:r>
            <a:r>
              <a:rPr lang="en-US" sz="2800" dirty="0" smtClean="0"/>
              <a:t>politico administrative </a:t>
            </a:r>
            <a:r>
              <a:rPr lang="en-US" sz="2800" dirty="0"/>
              <a:t>system. </a:t>
            </a:r>
            <a:endParaRPr lang="en-US" sz="2800" dirty="0" smtClean="0"/>
          </a:p>
          <a:p>
            <a:pPr marL="457200" indent="-457200">
              <a:buAutoNum type="arabicPeriod"/>
            </a:pPr>
            <a:r>
              <a:rPr lang="en-US" sz="2800" dirty="0" smtClean="0"/>
              <a:t>It </a:t>
            </a:r>
            <a:r>
              <a:rPr lang="en-US" sz="2800" dirty="0"/>
              <a:t>is the chief policy formulating body of the Central government. </a:t>
            </a:r>
            <a:endParaRPr lang="en-US" sz="2800" dirty="0" smtClean="0"/>
          </a:p>
          <a:p>
            <a:pPr marL="457200" indent="-457200">
              <a:buAutoNum type="arabicPeriod"/>
            </a:pPr>
            <a:r>
              <a:rPr lang="en-US" sz="2800" dirty="0" smtClean="0"/>
              <a:t>It </a:t>
            </a:r>
            <a:r>
              <a:rPr lang="en-US" sz="2800" dirty="0"/>
              <a:t>is the supreme executive authority of the Central government. </a:t>
            </a:r>
          </a:p>
          <a:p>
            <a:pPr marL="457200" indent="-457200">
              <a:buAutoNum type="arabicPeriod"/>
            </a:pPr>
            <a:r>
              <a:rPr lang="en-US" sz="2800" dirty="0" smtClean="0"/>
              <a:t>It </a:t>
            </a:r>
            <a:r>
              <a:rPr lang="en-US" sz="2800" dirty="0"/>
              <a:t>is chief coordinator of Central administration. </a:t>
            </a:r>
          </a:p>
          <a:p>
            <a:pPr marL="457200" indent="-457200">
              <a:buAutoNum type="arabicPeriod"/>
            </a:pPr>
            <a:r>
              <a:rPr lang="en-US" sz="2800" dirty="0" smtClean="0"/>
              <a:t>It </a:t>
            </a:r>
            <a:r>
              <a:rPr lang="en-US" sz="2800" dirty="0"/>
              <a:t>is an advisory body to the president and its advice is binding on him</a:t>
            </a:r>
            <a:r>
              <a:rPr lang="en-US" sz="2800" dirty="0" smtClean="0"/>
              <a:t>.</a:t>
            </a:r>
          </a:p>
          <a:p>
            <a:pPr marL="457200" indent="-457200">
              <a:buAutoNum type="arabicPeriod"/>
            </a:pPr>
            <a:r>
              <a:rPr lang="en-US" sz="2800" dirty="0" smtClean="0"/>
              <a:t> </a:t>
            </a:r>
            <a:r>
              <a:rPr lang="en-US" sz="2800" dirty="0"/>
              <a:t>It is the chief crisis manager and thus deals with all emergency situations</a:t>
            </a:r>
            <a:r>
              <a:rPr lang="en-US" sz="2800" dirty="0" smtClean="0"/>
              <a:t>.</a:t>
            </a:r>
          </a:p>
          <a:p>
            <a:pPr marL="457200" indent="-457200">
              <a:buAutoNum type="arabicPeriod"/>
            </a:pPr>
            <a:r>
              <a:rPr lang="en-US" sz="2800" dirty="0" smtClean="0"/>
              <a:t> </a:t>
            </a:r>
            <a:r>
              <a:rPr lang="en-US" sz="2800" dirty="0"/>
              <a:t>It deals with all major legislative and financial matters</a:t>
            </a:r>
            <a:r>
              <a:rPr lang="en-US" sz="2800" dirty="0" smtClean="0"/>
              <a:t>.</a:t>
            </a:r>
          </a:p>
          <a:p>
            <a:pPr marL="457200" indent="-457200">
              <a:buAutoNum type="arabicPeriod"/>
            </a:pPr>
            <a:r>
              <a:rPr lang="en-US" sz="2800" dirty="0" smtClean="0"/>
              <a:t> It </a:t>
            </a:r>
            <a:r>
              <a:rPr lang="en-US" sz="2800" dirty="0"/>
              <a:t>exercises control over higher appointments like constitutional authorities and senior secretariat administrators. </a:t>
            </a:r>
            <a:endParaRPr lang="en-US" sz="2800" dirty="0" smtClean="0"/>
          </a:p>
          <a:p>
            <a:pPr marL="457200" indent="-457200">
              <a:buAutoNum type="arabicPeriod"/>
            </a:pPr>
            <a:r>
              <a:rPr lang="en-US" sz="2800" dirty="0" smtClean="0"/>
              <a:t>It </a:t>
            </a:r>
            <a:r>
              <a:rPr lang="en-US" sz="2800" dirty="0"/>
              <a:t>deals with all foreign policies and foreign affairs. </a:t>
            </a:r>
            <a:endParaRPr lang="en-US" sz="2800" dirty="0" smtClean="0"/>
          </a:p>
          <a:p>
            <a:endParaRPr lang="en-US" sz="2800" dirty="0" smtClean="0">
              <a:solidFill>
                <a:srgbClr val="FF0000"/>
              </a:solidFill>
            </a:endParaRPr>
          </a:p>
          <a:p>
            <a:r>
              <a:rPr lang="en-US" sz="2800" dirty="0" smtClean="0"/>
              <a:t> </a:t>
            </a:r>
            <a:endParaRPr lang="en-IN" sz="2800" dirty="0"/>
          </a:p>
        </p:txBody>
      </p:sp>
    </p:spTree>
    <p:extLst>
      <p:ext uri="{BB962C8B-B14F-4D97-AF65-F5344CB8AC3E}">
        <p14:creationId xmlns:p14="http://schemas.microsoft.com/office/powerpoint/2010/main" val="12021840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80714" y="1078302"/>
            <a:ext cx="7467600" cy="5037825"/>
          </a:xfrm>
          <a:prstGeom prst="rect">
            <a:avLst/>
          </a:prstGeom>
        </p:spPr>
      </p:pic>
      <p:sp>
        <p:nvSpPr>
          <p:cNvPr id="4" name="Rectangle 3"/>
          <p:cNvSpPr/>
          <p:nvPr/>
        </p:nvSpPr>
        <p:spPr>
          <a:xfrm>
            <a:off x="769255" y="225089"/>
            <a:ext cx="10569112" cy="584775"/>
          </a:xfrm>
          <a:prstGeom prst="rect">
            <a:avLst/>
          </a:prstGeom>
        </p:spPr>
        <p:txBody>
          <a:bodyPr wrap="none">
            <a:spAutoFit/>
          </a:bodyPr>
          <a:lstStyle/>
          <a:p>
            <a:r>
              <a:rPr lang="en-US" sz="3200" dirty="0">
                <a:solidFill>
                  <a:srgbClr val="FF0000"/>
                </a:solidFill>
              </a:rPr>
              <a:t>DISTINCTION BETWEEN COUNCIL OF MINISTERS AND CABINET</a:t>
            </a:r>
          </a:p>
        </p:txBody>
      </p:sp>
    </p:spTree>
    <p:extLst>
      <p:ext uri="{BB962C8B-B14F-4D97-AF65-F5344CB8AC3E}">
        <p14:creationId xmlns:p14="http://schemas.microsoft.com/office/powerpoint/2010/main" val="35486008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0825" y="888521"/>
            <a:ext cx="8600387" cy="4374041"/>
          </a:xfrm>
          <a:prstGeom prst="rect">
            <a:avLst/>
          </a:prstGeom>
        </p:spPr>
      </p:pic>
    </p:spTree>
    <p:extLst>
      <p:ext uri="{BB962C8B-B14F-4D97-AF65-F5344CB8AC3E}">
        <p14:creationId xmlns:p14="http://schemas.microsoft.com/office/powerpoint/2010/main" val="583475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82" y="345057"/>
            <a:ext cx="11556742" cy="6863417"/>
          </a:xfrm>
          <a:prstGeom prst="rect">
            <a:avLst/>
          </a:prstGeom>
        </p:spPr>
        <p:txBody>
          <a:bodyPr wrap="square">
            <a:spAutoFit/>
          </a:bodyPr>
          <a:lstStyle/>
          <a:p>
            <a:r>
              <a:rPr lang="en-US" sz="3200" dirty="0" smtClean="0">
                <a:solidFill>
                  <a:srgbClr val="FF0000"/>
                </a:solidFill>
                <a:latin typeface="Calibri" pitchFamily="34" charset="0"/>
                <a:ea typeface="Calibri" pitchFamily="34" charset="0"/>
                <a:cs typeface="Times New Roman" pitchFamily="18" charset="0"/>
              </a:rPr>
              <a:t>CENTRAL SECRETARIAT</a:t>
            </a:r>
          </a:p>
          <a:p>
            <a:pPr algn="just"/>
            <a:r>
              <a:rPr lang="en-US" sz="2400" dirty="0" smtClean="0">
                <a:solidFill>
                  <a:srgbClr val="FF0000"/>
                </a:solidFill>
              </a:rPr>
              <a:t>Introduction</a:t>
            </a:r>
            <a:r>
              <a:rPr lang="en-US" sz="2400" dirty="0">
                <a:solidFill>
                  <a:srgbClr val="FF0000"/>
                </a:solidFill>
              </a:rPr>
              <a:t>: </a:t>
            </a:r>
            <a:r>
              <a:rPr lang="en-US" sz="2400" dirty="0"/>
              <a:t>The Central Secretariat stands for the complex of departments or ministries </a:t>
            </a:r>
            <a:endParaRPr lang="en-US" sz="2400" dirty="0" smtClean="0"/>
          </a:p>
          <a:p>
            <a:pPr algn="just"/>
            <a:r>
              <a:rPr lang="en-US" sz="2400" dirty="0" smtClean="0"/>
              <a:t>whose </a:t>
            </a:r>
            <a:r>
              <a:rPr lang="en-US" sz="2400" dirty="0"/>
              <a:t>administrative heads are designated as Secretaries and whose political heads are </a:t>
            </a:r>
            <a:r>
              <a:rPr lang="en-US" sz="2400" dirty="0" smtClean="0"/>
              <a:t>ministers</a:t>
            </a:r>
          </a:p>
          <a:p>
            <a:pPr algn="just"/>
            <a:r>
              <a:rPr lang="en-US" sz="2400" dirty="0">
                <a:solidFill>
                  <a:srgbClr val="FF0000"/>
                </a:solidFill>
              </a:rPr>
              <a:t>Meaning: </a:t>
            </a:r>
            <a:r>
              <a:rPr lang="en-US" sz="2400" dirty="0"/>
              <a:t>The Central Secretariat occupies a key position in Indian administration. The Secretariat refers to the conglomeration of various ministries/departments of the central government. The Secretariat works as a single unit with collective responsibility as in the case of the Council of Ministers</a:t>
            </a:r>
            <a:r>
              <a:rPr lang="en-US" sz="2400" dirty="0" smtClean="0">
                <a:latin typeface="Calibri" pitchFamily="34" charset="0"/>
                <a:ea typeface="Calibri" pitchFamily="34" charset="0"/>
                <a:cs typeface="Times New Roman" pitchFamily="18" charset="0"/>
              </a:rPr>
              <a:t> </a:t>
            </a:r>
          </a:p>
          <a:p>
            <a:pPr algn="just"/>
            <a:r>
              <a:rPr lang="en-US" sz="2400" dirty="0">
                <a:solidFill>
                  <a:srgbClr val="FF0000"/>
                </a:solidFill>
              </a:rPr>
              <a:t>Role: </a:t>
            </a:r>
            <a:endParaRPr lang="en-US" sz="2400" dirty="0" smtClean="0">
              <a:solidFill>
                <a:srgbClr val="FF0000"/>
              </a:solidFill>
            </a:endParaRPr>
          </a:p>
          <a:p>
            <a:pPr algn="just"/>
            <a:r>
              <a:rPr lang="en-US" sz="2400" dirty="0" smtClean="0">
                <a:solidFill>
                  <a:srgbClr val="FF0000"/>
                </a:solidFill>
              </a:rPr>
              <a:t>1.</a:t>
            </a:r>
            <a:r>
              <a:rPr lang="en-US" sz="2400" dirty="0" smtClean="0"/>
              <a:t>The </a:t>
            </a:r>
            <a:r>
              <a:rPr lang="en-US" sz="2400" dirty="0"/>
              <a:t>Secretariat assists the ministers in the formulation of governmental policies. </a:t>
            </a:r>
            <a:r>
              <a:rPr lang="en-US" sz="2400" dirty="0" smtClean="0"/>
              <a:t>The </a:t>
            </a:r>
            <a:r>
              <a:rPr lang="en-US" sz="2400" dirty="0"/>
              <a:t>Secretarial makes </a:t>
            </a:r>
            <a:r>
              <a:rPr lang="en-US" sz="2400" dirty="0" smtClean="0"/>
              <a:t>adequate </a:t>
            </a:r>
            <a:r>
              <a:rPr lang="en-US" sz="2400" dirty="0"/>
              <a:t>data, precedents and other relevant </a:t>
            </a:r>
            <a:r>
              <a:rPr lang="en-US" sz="2400" dirty="0" smtClean="0"/>
              <a:t>information available </a:t>
            </a:r>
            <a:r>
              <a:rPr lang="en-US" sz="2400" dirty="0"/>
              <a:t>to the minister, thus, enabling him to formulate policies</a:t>
            </a:r>
            <a:r>
              <a:rPr lang="en-US" sz="2400" dirty="0" smtClean="0"/>
              <a:t>.</a:t>
            </a:r>
          </a:p>
          <a:p>
            <a:pPr algn="just"/>
            <a:r>
              <a:rPr lang="en-US" sz="2400" dirty="0" smtClean="0"/>
              <a:t>2. </a:t>
            </a:r>
            <a:r>
              <a:rPr lang="en-US" sz="2400" dirty="0"/>
              <a:t>T</a:t>
            </a:r>
            <a:r>
              <a:rPr lang="en-US" sz="2400" dirty="0" smtClean="0"/>
              <a:t>he </a:t>
            </a:r>
            <a:r>
              <a:rPr lang="en-US" sz="2400" dirty="0"/>
              <a:t>Secretariat assists the ministers in their legislative work too. </a:t>
            </a:r>
            <a:endParaRPr lang="en-US" sz="2400" dirty="0" smtClean="0"/>
          </a:p>
          <a:p>
            <a:pPr algn="just"/>
            <a:r>
              <a:rPr lang="en-US" sz="2400" dirty="0" smtClean="0"/>
              <a:t>The </a:t>
            </a:r>
            <a:r>
              <a:rPr lang="en-US" sz="2400" dirty="0"/>
              <a:t>Secretariat prepares legislative drafts to be introduced in the legislature. </a:t>
            </a:r>
            <a:endParaRPr lang="en-US" sz="2400" dirty="0" smtClean="0"/>
          </a:p>
          <a:p>
            <a:pPr algn="just"/>
            <a:r>
              <a:rPr lang="en-US" sz="2400" dirty="0" smtClean="0"/>
              <a:t>3.It </a:t>
            </a:r>
            <a:r>
              <a:rPr lang="en-US" sz="2400" dirty="0"/>
              <a:t>engages in the collection of relevant information for answering parliamentary questions. And, also, for various parliamentary committees</a:t>
            </a:r>
            <a:r>
              <a:rPr lang="en-US" sz="2400" dirty="0" smtClean="0"/>
              <a:t>.</a:t>
            </a:r>
          </a:p>
          <a:p>
            <a:pPr algn="just"/>
            <a:r>
              <a:rPr lang="en-US" sz="2400" dirty="0" smtClean="0"/>
              <a:t>4. It </a:t>
            </a:r>
            <a:r>
              <a:rPr lang="en-US" sz="2400" dirty="0"/>
              <a:t>carries out detailed scrutiny of a problem bringing an overall comprehensive viewpoint on it</a:t>
            </a:r>
            <a:endParaRPr lang="en-IN" sz="2400" dirty="0"/>
          </a:p>
        </p:txBody>
      </p:sp>
    </p:spTree>
    <p:extLst>
      <p:ext uri="{BB962C8B-B14F-4D97-AF65-F5344CB8AC3E}">
        <p14:creationId xmlns:p14="http://schemas.microsoft.com/office/powerpoint/2010/main" val="559544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38" y="0"/>
            <a:ext cx="11861320" cy="7109639"/>
          </a:xfrm>
          <a:prstGeom prst="rect">
            <a:avLst/>
          </a:prstGeom>
        </p:spPr>
        <p:txBody>
          <a:bodyPr wrap="square">
            <a:spAutoFit/>
          </a:bodyPr>
          <a:lstStyle/>
          <a:p>
            <a:pPr algn="just"/>
            <a:r>
              <a:rPr lang="en-US" sz="2400" dirty="0"/>
              <a:t>Functions as the main channel of communication between the government and other concerned agencies like the Planning Commission, Finance Commission, etc. </a:t>
            </a:r>
            <a:endParaRPr lang="en-US" sz="2400" dirty="0" smtClean="0"/>
          </a:p>
          <a:p>
            <a:pPr algn="just"/>
            <a:r>
              <a:rPr lang="en-US" sz="2400" dirty="0">
                <a:solidFill>
                  <a:srgbClr val="FF0000"/>
                </a:solidFill>
              </a:rPr>
              <a:t>FUNCTIONS OF CENTRAL SECRETARIAT: </a:t>
            </a:r>
            <a:endParaRPr lang="en-US" sz="2400" dirty="0" smtClean="0">
              <a:solidFill>
                <a:srgbClr val="FF0000"/>
              </a:solidFill>
            </a:endParaRPr>
          </a:p>
          <a:p>
            <a:pPr algn="just"/>
            <a:r>
              <a:rPr lang="en-US" sz="2400" dirty="0" smtClean="0"/>
              <a:t>The </a:t>
            </a:r>
            <a:r>
              <a:rPr lang="en-US" sz="2400" dirty="0"/>
              <a:t>Central Secretariat system in India is based on two principles: </a:t>
            </a:r>
            <a:endParaRPr lang="en-US" sz="2400" dirty="0" smtClean="0"/>
          </a:p>
          <a:p>
            <a:pPr marL="342900" indent="-342900" algn="just">
              <a:buAutoNum type="arabicParenR"/>
            </a:pPr>
            <a:r>
              <a:rPr lang="en-US" sz="2400" dirty="0" smtClean="0"/>
              <a:t>The </a:t>
            </a:r>
            <a:r>
              <a:rPr lang="en-US" sz="2400" dirty="0"/>
              <a:t>task of policy </a:t>
            </a:r>
            <a:r>
              <a:rPr lang="en-US" sz="2400" dirty="0" smtClean="0"/>
              <a:t>formulation </a:t>
            </a:r>
            <a:r>
              <a:rPr lang="en-US" sz="2400" dirty="0"/>
              <a:t>needs to be separated from policy implementation. </a:t>
            </a:r>
            <a:endParaRPr lang="en-US" sz="2400" dirty="0" smtClean="0"/>
          </a:p>
          <a:p>
            <a:pPr marL="342900" indent="-342900" algn="just">
              <a:buAutoNum type="arabicParenR"/>
            </a:pPr>
            <a:r>
              <a:rPr lang="en-US" sz="2400" dirty="0" smtClean="0"/>
              <a:t> </a:t>
            </a:r>
            <a:r>
              <a:rPr lang="en-US" sz="2400" dirty="0"/>
              <a:t>Maintaining Cadre of Officers operating on the tenure system is a prerequisite to the working of the Secretariat system. The Central Secretariat is a policy-making body of the government and is not, to undertake work of execution unless necessitated by the lack of official agencies to perform certain tasks. </a:t>
            </a:r>
          </a:p>
          <a:p>
            <a:pPr algn="just"/>
            <a:r>
              <a:rPr lang="en-US" sz="2400" dirty="0" smtClean="0"/>
              <a:t>The </a:t>
            </a:r>
            <a:r>
              <a:rPr lang="en-US" sz="2400" dirty="0"/>
              <a:t>Central Secretariat normally performs the following functions: </a:t>
            </a:r>
            <a:endParaRPr lang="en-US" sz="2400" dirty="0" smtClean="0"/>
          </a:p>
          <a:p>
            <a:pPr marL="342900" indent="-342900" algn="just">
              <a:buAutoNum type="arabicParenR"/>
            </a:pPr>
            <a:r>
              <a:rPr lang="en-US" sz="2400" dirty="0" smtClean="0"/>
              <a:t>Assisting </a:t>
            </a:r>
            <a:r>
              <a:rPr lang="en-US" sz="2400" dirty="0"/>
              <a:t>the minister in the discharge of his policymaking and parliamentary functions. </a:t>
            </a:r>
            <a:endParaRPr lang="en-US" sz="2400" dirty="0" smtClean="0"/>
          </a:p>
          <a:p>
            <a:pPr marL="342900" indent="-342900" algn="just">
              <a:buAutoNum type="arabicParenR"/>
            </a:pPr>
            <a:r>
              <a:rPr lang="en-US" sz="2400" dirty="0" smtClean="0"/>
              <a:t>Framing </a:t>
            </a:r>
            <a:r>
              <a:rPr lang="en-US" sz="2400" dirty="0"/>
              <a:t>legislation, rules, and principles of procedure. </a:t>
            </a:r>
            <a:endParaRPr lang="en-US" sz="2400" dirty="0" smtClean="0"/>
          </a:p>
          <a:p>
            <a:pPr marL="342900" indent="-342900" algn="just">
              <a:buAutoNum type="arabicParenR"/>
            </a:pPr>
            <a:r>
              <a:rPr lang="en-US" sz="2400" dirty="0" smtClean="0"/>
              <a:t> </a:t>
            </a:r>
            <a:r>
              <a:rPr lang="en-US" sz="2400" dirty="0" err="1"/>
              <a:t>Sectoral</a:t>
            </a:r>
            <a:r>
              <a:rPr lang="en-US" sz="2400" dirty="0"/>
              <a:t> planning and program formulation. </a:t>
            </a:r>
            <a:endParaRPr lang="en-US" sz="2400" dirty="0" smtClean="0"/>
          </a:p>
          <a:p>
            <a:pPr marL="342900" indent="-342900" algn="just">
              <a:buAutoNum type="arabicParenR"/>
            </a:pPr>
            <a:r>
              <a:rPr lang="en-US" sz="2400" dirty="0" smtClean="0"/>
              <a:t>a</a:t>
            </a:r>
            <a:r>
              <a:rPr lang="en-US" sz="2400" dirty="0"/>
              <a:t>) Budgeting and control of expenditure in respect of activities of the ministry department. </a:t>
            </a:r>
            <a:endParaRPr lang="en-US" sz="2400" dirty="0" smtClean="0"/>
          </a:p>
          <a:p>
            <a:pPr algn="just"/>
            <a:r>
              <a:rPr lang="en-US" sz="2400"/>
              <a:t> </a:t>
            </a:r>
            <a:r>
              <a:rPr lang="en-US" sz="2400" smtClean="0"/>
              <a:t>b</a:t>
            </a:r>
            <a:r>
              <a:rPr lang="en-US" sz="2400" dirty="0"/>
              <a:t>) Securing administrative and financial approval for the operational program and their subsequent modifications. </a:t>
            </a:r>
            <a:endParaRPr lang="en-US" sz="2400" dirty="0" smtClean="0"/>
          </a:p>
          <a:p>
            <a:pPr algn="just"/>
            <a:r>
              <a:rPr lang="en-US" sz="2400" dirty="0" smtClean="0"/>
              <a:t>c</a:t>
            </a:r>
            <a:r>
              <a:rPr lang="en-US" sz="2400" dirty="0"/>
              <a:t>) Supervision and control over the execution of policies and programs by the executive departments or semi-autonomous field once. </a:t>
            </a:r>
            <a:endParaRPr lang="en-US" sz="2400" dirty="0" smtClean="0"/>
          </a:p>
          <a:p>
            <a:pPr algn="just"/>
            <a:r>
              <a:rPr lang="en-US" sz="2400" dirty="0" smtClean="0"/>
              <a:t>Assisting </a:t>
            </a:r>
            <a:r>
              <a:rPr lang="en-US" sz="2400" dirty="0"/>
              <a:t>in increasing coordination at the Central level.</a:t>
            </a:r>
            <a:endParaRPr lang="en-IN" sz="2400" dirty="0"/>
          </a:p>
        </p:txBody>
      </p:sp>
    </p:spTree>
    <p:extLst>
      <p:ext uri="{BB962C8B-B14F-4D97-AF65-F5344CB8AC3E}">
        <p14:creationId xmlns:p14="http://schemas.microsoft.com/office/powerpoint/2010/main" val="360414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rliament LIVE: Lok Sabha adjourned after scuffle between BJP and Cong MPs  | Business Standard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78" y="-254420"/>
            <a:ext cx="5905500" cy="4084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ia Needs a Reminder on How Parliament Is Supposed to F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276" y="-951632"/>
            <a:ext cx="5471724" cy="34964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M Modi lays foundation of new Parliament building: 10 facts | Deccan Hera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902" y="3338452"/>
            <a:ext cx="5982179" cy="310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1352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264"/>
            <a:ext cx="11809562" cy="6740307"/>
          </a:xfrm>
          <a:prstGeom prst="rect">
            <a:avLst/>
          </a:prstGeom>
        </p:spPr>
        <p:txBody>
          <a:bodyPr wrap="square">
            <a:spAutoFit/>
          </a:bodyPr>
          <a:lstStyle/>
          <a:p>
            <a:pPr algn="just"/>
            <a:r>
              <a:rPr lang="en-IN" sz="2400" b="1" dirty="0" smtClean="0">
                <a:solidFill>
                  <a:srgbClr val="FF0000"/>
                </a:solidFill>
              </a:rPr>
              <a:t>PARLIAMENT </a:t>
            </a:r>
          </a:p>
          <a:p>
            <a:pPr algn="just"/>
            <a:r>
              <a:rPr lang="en-US" sz="2400" dirty="0" smtClean="0">
                <a:solidFill>
                  <a:srgbClr val="FF0000"/>
                </a:solidFill>
              </a:rPr>
              <a:t>ORGANISATION OF PARLIAMENT </a:t>
            </a:r>
          </a:p>
          <a:p>
            <a:pPr algn="just"/>
            <a:r>
              <a:rPr lang="en-US" sz="2400" dirty="0" smtClean="0"/>
              <a:t>Under the Constitution, the Parliament of India consists of three parts </a:t>
            </a:r>
            <a:r>
              <a:rPr lang="en-US" sz="2400" dirty="0" err="1" smtClean="0"/>
              <a:t>viz</a:t>
            </a:r>
            <a:r>
              <a:rPr lang="en-US" sz="2400" dirty="0" smtClean="0"/>
              <a:t>, the President, the Council of States and the House of the People. In 1954, the Hindi names ‘</a:t>
            </a:r>
            <a:r>
              <a:rPr lang="en-US" sz="2400" dirty="0" err="1" smtClean="0"/>
              <a:t>Rajya</a:t>
            </a:r>
            <a:r>
              <a:rPr lang="en-US" sz="2400" dirty="0" smtClean="0"/>
              <a:t> </a:t>
            </a:r>
            <a:r>
              <a:rPr lang="en-US" sz="2400" dirty="0" err="1" smtClean="0"/>
              <a:t>Sabha</a:t>
            </a:r>
            <a:r>
              <a:rPr lang="en-US" sz="2400" dirty="0" smtClean="0"/>
              <a:t>’ and ‘</a:t>
            </a:r>
            <a:r>
              <a:rPr lang="en-US" sz="2400" dirty="0" err="1" smtClean="0"/>
              <a:t>Lok</a:t>
            </a:r>
            <a:r>
              <a:rPr lang="en-US" sz="2400" dirty="0" smtClean="0"/>
              <a:t> </a:t>
            </a:r>
            <a:r>
              <a:rPr lang="en-US" sz="2400" dirty="0" err="1" smtClean="0"/>
              <a:t>Sabha</a:t>
            </a:r>
            <a:r>
              <a:rPr lang="en-US" sz="2400" dirty="0" smtClean="0"/>
              <a:t>’ were adopted by the Council of States and the House of People respectively. </a:t>
            </a:r>
          </a:p>
          <a:p>
            <a:pPr algn="just"/>
            <a:r>
              <a:rPr lang="en-US" sz="2400" dirty="0" smtClean="0"/>
              <a:t>The </a:t>
            </a:r>
            <a:r>
              <a:rPr lang="en-US" sz="2400" dirty="0" err="1" smtClean="0"/>
              <a:t>Rajya</a:t>
            </a:r>
            <a:r>
              <a:rPr lang="en-US" sz="2400" dirty="0" smtClean="0"/>
              <a:t> </a:t>
            </a:r>
            <a:r>
              <a:rPr lang="en-US" sz="2400" dirty="0" err="1" smtClean="0"/>
              <a:t>Sabha</a:t>
            </a:r>
            <a:r>
              <a:rPr lang="en-US" sz="2400" dirty="0" smtClean="0"/>
              <a:t> is the Upper House (Second Chamber or House of Elders)------------ </a:t>
            </a:r>
            <a:r>
              <a:rPr lang="en-US" sz="2400" dirty="0"/>
              <a:t>the states and union territories of the Indian Union </a:t>
            </a:r>
            <a:endParaRPr lang="en-US" sz="2400" dirty="0" smtClean="0"/>
          </a:p>
          <a:p>
            <a:pPr algn="just"/>
            <a:r>
              <a:rPr lang="en-US" sz="2400" dirty="0" err="1" smtClean="0"/>
              <a:t>Lok</a:t>
            </a:r>
            <a:r>
              <a:rPr lang="en-US" sz="2400" dirty="0" smtClean="0"/>
              <a:t> </a:t>
            </a:r>
            <a:r>
              <a:rPr lang="en-US" sz="2400" dirty="0" err="1" smtClean="0"/>
              <a:t>Sabha</a:t>
            </a:r>
            <a:r>
              <a:rPr lang="en-US" sz="2400" dirty="0" smtClean="0"/>
              <a:t> is the Lower House (First Chamber or Popular House)………………………. the people of India as a whole</a:t>
            </a:r>
          </a:p>
          <a:p>
            <a:pPr algn="just"/>
            <a:r>
              <a:rPr lang="en-US" sz="2400" dirty="0" smtClean="0">
                <a:solidFill>
                  <a:srgbClr val="FF0000"/>
                </a:solidFill>
              </a:rPr>
              <a:t>A </a:t>
            </a:r>
            <a:r>
              <a:rPr lang="en-US" sz="2400" dirty="0">
                <a:solidFill>
                  <a:srgbClr val="FF0000"/>
                </a:solidFill>
              </a:rPr>
              <a:t>bill passed by both the Houses of Parliament cannot become law without the President’s assent.</a:t>
            </a:r>
            <a:endParaRPr lang="en-IN" sz="2400" b="1" dirty="0" smtClean="0">
              <a:solidFill>
                <a:srgbClr val="FF0000"/>
              </a:solidFill>
            </a:endParaRPr>
          </a:p>
          <a:p>
            <a:pPr algn="just"/>
            <a:r>
              <a:rPr lang="en-IN" sz="2400" b="1" dirty="0" err="1" smtClean="0"/>
              <a:t>Lok</a:t>
            </a:r>
            <a:r>
              <a:rPr lang="en-IN" sz="2400" b="1" dirty="0" smtClean="0"/>
              <a:t> </a:t>
            </a:r>
            <a:r>
              <a:rPr lang="en-IN" sz="2400" b="1" dirty="0" err="1"/>
              <a:t>Sabha</a:t>
            </a:r>
            <a:r>
              <a:rPr lang="en-IN" sz="2400" b="1" dirty="0"/>
              <a:t> </a:t>
            </a:r>
          </a:p>
          <a:p>
            <a:pPr algn="just"/>
            <a:r>
              <a:rPr lang="en-US" sz="2400" dirty="0"/>
              <a:t>Composition of </a:t>
            </a:r>
            <a:r>
              <a:rPr lang="en-US" sz="2400" dirty="0" err="1"/>
              <a:t>Lok</a:t>
            </a:r>
            <a:r>
              <a:rPr lang="en-US" sz="2400" dirty="0"/>
              <a:t> </a:t>
            </a:r>
            <a:r>
              <a:rPr lang="en-US" sz="2400" dirty="0" err="1"/>
              <a:t>Sabha</a:t>
            </a:r>
            <a:r>
              <a:rPr lang="en-US" sz="2400" dirty="0"/>
              <a:t> The maximum strength of the </a:t>
            </a:r>
            <a:r>
              <a:rPr lang="en-US" sz="2400" dirty="0" err="1"/>
              <a:t>Lok</a:t>
            </a:r>
            <a:r>
              <a:rPr lang="en-US" sz="2400" dirty="0"/>
              <a:t> </a:t>
            </a:r>
            <a:r>
              <a:rPr lang="en-US" sz="2400" dirty="0" err="1"/>
              <a:t>Sabha</a:t>
            </a:r>
            <a:r>
              <a:rPr lang="en-US" sz="2400" dirty="0"/>
              <a:t> is fixed at 552. Out of this, 530 members are to be the representatives of the states, 20 members are to be the representatives of the union territories and 2 members are to be nominated by the president from the </a:t>
            </a:r>
            <a:r>
              <a:rPr lang="en-US" sz="2400" dirty="0" err="1"/>
              <a:t>AngloIndian</a:t>
            </a:r>
            <a:r>
              <a:rPr lang="en-US" sz="2400" dirty="0"/>
              <a:t> </a:t>
            </a:r>
            <a:r>
              <a:rPr lang="en-US" sz="2400" dirty="0" smtClean="0"/>
              <a:t>community </a:t>
            </a:r>
            <a:r>
              <a:rPr lang="en-US" sz="2400" dirty="0"/>
              <a:t>. At present, the </a:t>
            </a:r>
            <a:r>
              <a:rPr lang="en-US" sz="2400" dirty="0" err="1"/>
              <a:t>Lok</a:t>
            </a:r>
            <a:r>
              <a:rPr lang="en-US" sz="2400" dirty="0"/>
              <a:t> </a:t>
            </a:r>
            <a:r>
              <a:rPr lang="en-US" sz="2400" dirty="0" err="1"/>
              <a:t>Sabha</a:t>
            </a:r>
            <a:r>
              <a:rPr lang="en-US" sz="2400" dirty="0"/>
              <a:t> has 545 members. Of these, 530 members represent the states, 13 members represent the union territories and 2 Anglo-Indian members are nominated by the </a:t>
            </a:r>
            <a:r>
              <a:rPr lang="en-US" sz="2400" dirty="0" smtClean="0"/>
              <a:t>President </a:t>
            </a:r>
            <a:r>
              <a:rPr lang="en-US" sz="2400" dirty="0"/>
              <a:t>.</a:t>
            </a:r>
            <a:endParaRPr lang="en-IN" sz="2400" b="1" dirty="0"/>
          </a:p>
        </p:txBody>
      </p:sp>
    </p:spTree>
    <p:extLst>
      <p:ext uri="{BB962C8B-B14F-4D97-AF65-F5344CB8AC3E}">
        <p14:creationId xmlns:p14="http://schemas.microsoft.com/office/powerpoint/2010/main" val="39066874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642" y="785004"/>
            <a:ext cx="9348158" cy="3785652"/>
          </a:xfrm>
          <a:prstGeom prst="rect">
            <a:avLst/>
          </a:prstGeom>
        </p:spPr>
        <p:txBody>
          <a:bodyPr wrap="square">
            <a:spAutoFit/>
          </a:bodyPr>
          <a:lstStyle/>
          <a:p>
            <a:pPr algn="just"/>
            <a:r>
              <a:rPr lang="en-IN" sz="2400" dirty="0"/>
              <a:t>Each </a:t>
            </a:r>
            <a:r>
              <a:rPr lang="en-IN" sz="2400" dirty="0" err="1"/>
              <a:t>Lok</a:t>
            </a:r>
            <a:r>
              <a:rPr lang="en-IN" sz="2400" dirty="0"/>
              <a:t> </a:t>
            </a:r>
            <a:r>
              <a:rPr lang="en-IN" sz="2400" dirty="0" err="1"/>
              <a:t>Sabha</a:t>
            </a:r>
            <a:r>
              <a:rPr lang="en-IN" sz="2400" dirty="0"/>
              <a:t> is formed for a five-year term, after which it is automatically dissolved, unless extended by a </a:t>
            </a:r>
            <a:r>
              <a:rPr lang="en-IN" sz="2400" i="1" dirty="0"/>
              <a:t>Proclamation of Emergency which may extend the term in one-year increments. </a:t>
            </a:r>
            <a:r>
              <a:rPr lang="en-IN" sz="2400" i="1" dirty="0">
                <a:solidFill>
                  <a:srgbClr val="FF0000"/>
                </a:solidFill>
              </a:rPr>
              <a:t>The </a:t>
            </a:r>
            <a:r>
              <a:rPr lang="en-IN" sz="2400" i="1" dirty="0" smtClean="0">
                <a:solidFill>
                  <a:srgbClr val="FF0000"/>
                </a:solidFill>
              </a:rPr>
              <a:t>17th </a:t>
            </a:r>
            <a:r>
              <a:rPr lang="en-IN" sz="2400" i="1" dirty="0" err="1">
                <a:solidFill>
                  <a:srgbClr val="FF0000"/>
                </a:solidFill>
              </a:rPr>
              <a:t>Lok</a:t>
            </a:r>
            <a:r>
              <a:rPr lang="en-IN" sz="2400" i="1" dirty="0">
                <a:solidFill>
                  <a:srgbClr val="FF0000"/>
                </a:solidFill>
              </a:rPr>
              <a:t> </a:t>
            </a:r>
            <a:r>
              <a:rPr lang="en-IN" sz="2400" i="1" dirty="0" err="1">
                <a:solidFill>
                  <a:srgbClr val="FF0000"/>
                </a:solidFill>
              </a:rPr>
              <a:t>Sabha</a:t>
            </a:r>
            <a:r>
              <a:rPr lang="en-IN" sz="2400" i="1" dirty="0">
                <a:solidFill>
                  <a:srgbClr val="FF0000"/>
                </a:solidFill>
              </a:rPr>
              <a:t> was formed in </a:t>
            </a:r>
            <a:r>
              <a:rPr lang="en-IN" sz="2400" i="1" dirty="0" smtClean="0">
                <a:solidFill>
                  <a:srgbClr val="FF0000"/>
                </a:solidFill>
              </a:rPr>
              <a:t>April 2019. </a:t>
            </a:r>
            <a:endParaRPr lang="en-IN" sz="2400" i="1" dirty="0">
              <a:solidFill>
                <a:srgbClr val="FF0000"/>
              </a:solidFill>
            </a:endParaRPr>
          </a:p>
          <a:p>
            <a:pPr algn="just"/>
            <a:r>
              <a:rPr lang="en-IN" sz="2400" dirty="0"/>
              <a:t>An exercise to redraw </a:t>
            </a:r>
            <a:r>
              <a:rPr lang="en-IN" sz="2400" dirty="0" err="1"/>
              <a:t>Lok</a:t>
            </a:r>
            <a:r>
              <a:rPr lang="en-IN" sz="2400" dirty="0"/>
              <a:t> </a:t>
            </a:r>
            <a:r>
              <a:rPr lang="en-IN" sz="2400" dirty="0" err="1"/>
              <a:t>Sabha</a:t>
            </a:r>
            <a:r>
              <a:rPr lang="en-IN" sz="2400" dirty="0"/>
              <a:t> constituencies' boundaries has been carried out by the Delimitation Commission based on the Indian census of 2001. This exercise, which was supposed to be carried out after every census, was suspended in 1976 following a constitutional amendment to avoid adverse effects of the family planning program which was being implemented </a:t>
            </a:r>
          </a:p>
        </p:txBody>
      </p:sp>
    </p:spTree>
    <p:extLst>
      <p:ext uri="{BB962C8B-B14F-4D97-AF65-F5344CB8AC3E}">
        <p14:creationId xmlns:p14="http://schemas.microsoft.com/office/powerpoint/2010/main" val="4064419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305342"/>
            <a:ext cx="8229600" cy="4154984"/>
          </a:xfrm>
          <a:prstGeom prst="rect">
            <a:avLst/>
          </a:prstGeom>
        </p:spPr>
        <p:txBody>
          <a:bodyPr wrap="square">
            <a:spAutoFit/>
          </a:bodyPr>
          <a:lstStyle/>
          <a:p>
            <a:pPr algn="just"/>
            <a:r>
              <a:rPr lang="en-IN" sz="2400" b="1" dirty="0"/>
              <a:t>Membership qualifications </a:t>
            </a:r>
          </a:p>
          <a:p>
            <a:pPr algn="just"/>
            <a:r>
              <a:rPr lang="en-IN" sz="2400" dirty="0"/>
              <a:t>Membership of the </a:t>
            </a:r>
            <a:r>
              <a:rPr lang="en-IN" sz="2400" dirty="0" err="1"/>
              <a:t>Lok</a:t>
            </a:r>
            <a:r>
              <a:rPr lang="en-IN" sz="2400" dirty="0"/>
              <a:t> </a:t>
            </a:r>
            <a:r>
              <a:rPr lang="en-IN" sz="2400" dirty="0" err="1"/>
              <a:t>Sabha</a:t>
            </a:r>
            <a:r>
              <a:rPr lang="en-IN" sz="2400" dirty="0"/>
              <a:t> requires that the person must be a citizen of India, aged 25 or over, mentally sound, should not be bankrupt and has no criminal procedures against him/her. For reserved seats one should be member of the scheduled castes and/or tribes. Sessions and working hours </a:t>
            </a:r>
          </a:p>
          <a:p>
            <a:pPr algn="just"/>
            <a:r>
              <a:rPr lang="en-IN" sz="2400" dirty="0"/>
              <a:t>On normal business days, the </a:t>
            </a:r>
            <a:r>
              <a:rPr lang="en-IN" sz="2400" dirty="0" err="1"/>
              <a:t>Lok</a:t>
            </a:r>
            <a:r>
              <a:rPr lang="en-IN" sz="2400" dirty="0"/>
              <a:t> </a:t>
            </a:r>
            <a:r>
              <a:rPr lang="en-IN" sz="2400" dirty="0" err="1"/>
              <a:t>Sabha</a:t>
            </a:r>
            <a:r>
              <a:rPr lang="en-IN" sz="2400" dirty="0"/>
              <a:t> assembles from 11 a.m. to 1 p.m., and again from 2 p.m. to 6 p.m. The first hour of every sitting is called the </a:t>
            </a:r>
            <a:r>
              <a:rPr lang="en-IN" sz="2400" i="1" dirty="0"/>
              <a:t>Question Hour, during which questions posed by members may be assigned to specific government ministries, to be answered at a fixed date in the future. </a:t>
            </a:r>
            <a:endParaRPr lang="en-IN" sz="2400" dirty="0"/>
          </a:p>
        </p:txBody>
      </p:sp>
    </p:spTree>
    <p:extLst>
      <p:ext uri="{BB962C8B-B14F-4D97-AF65-F5344CB8AC3E}">
        <p14:creationId xmlns:p14="http://schemas.microsoft.com/office/powerpoint/2010/main" val="16659243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612846"/>
            <a:ext cx="8077200" cy="6370975"/>
          </a:xfrm>
          <a:prstGeom prst="rect">
            <a:avLst/>
          </a:prstGeom>
        </p:spPr>
        <p:txBody>
          <a:bodyPr wrap="square">
            <a:spAutoFit/>
          </a:bodyPr>
          <a:lstStyle/>
          <a:p>
            <a:pPr algn="just"/>
            <a:r>
              <a:rPr lang="en-IN" sz="2400" dirty="0"/>
              <a:t>The </a:t>
            </a:r>
            <a:r>
              <a:rPr lang="en-IN" sz="2400" dirty="0" err="1"/>
              <a:t>Lok</a:t>
            </a:r>
            <a:r>
              <a:rPr lang="en-IN" sz="2400" dirty="0"/>
              <a:t> </a:t>
            </a:r>
            <a:r>
              <a:rPr lang="en-IN" sz="2400" dirty="0" err="1"/>
              <a:t>Sabha</a:t>
            </a:r>
            <a:r>
              <a:rPr lang="en-IN" sz="2400" dirty="0"/>
              <a:t> shares legislative power with the </a:t>
            </a:r>
            <a:r>
              <a:rPr lang="en-IN" sz="2400" dirty="0" err="1"/>
              <a:t>Rajya</a:t>
            </a:r>
            <a:r>
              <a:rPr lang="en-IN" sz="2400" dirty="0"/>
              <a:t> </a:t>
            </a:r>
            <a:r>
              <a:rPr lang="en-IN" sz="2400" dirty="0" err="1"/>
              <a:t>Sabha</a:t>
            </a:r>
            <a:r>
              <a:rPr lang="en-IN" sz="2400" dirty="0"/>
              <a:t>, except in the area of Money Bills, in which case the </a:t>
            </a:r>
            <a:r>
              <a:rPr lang="en-IN" sz="2400" dirty="0" err="1"/>
              <a:t>Lok</a:t>
            </a:r>
            <a:r>
              <a:rPr lang="en-IN" sz="2400" dirty="0"/>
              <a:t> </a:t>
            </a:r>
            <a:r>
              <a:rPr lang="en-IN" sz="2400" dirty="0" err="1"/>
              <a:t>Sabha</a:t>
            </a:r>
            <a:r>
              <a:rPr lang="en-IN" sz="2400" dirty="0"/>
              <a:t> has the ultimate authority. In the case of money bill it is only sent to the </a:t>
            </a:r>
            <a:r>
              <a:rPr lang="en-IN" sz="2400" dirty="0" err="1"/>
              <a:t>rajya</a:t>
            </a:r>
            <a:r>
              <a:rPr lang="en-IN" sz="2400" dirty="0"/>
              <a:t> </a:t>
            </a:r>
            <a:r>
              <a:rPr lang="en-IN" sz="2400" dirty="0" err="1"/>
              <a:t>sabha</a:t>
            </a:r>
            <a:r>
              <a:rPr lang="en-IN" sz="2400" dirty="0"/>
              <a:t> for recommendations and in the case of other related issues it is sent with a period of 14 working days. If it is not returned in that span of time it is considered as passed. If conflicting legislation is enacted by the two Houses, a joint sitting is held to resolve the differences. In such a session, the members of the </a:t>
            </a:r>
            <a:r>
              <a:rPr lang="en-IN" sz="2400" dirty="0" err="1"/>
              <a:t>Lok</a:t>
            </a:r>
            <a:r>
              <a:rPr lang="en-IN" sz="2400" dirty="0"/>
              <a:t> </a:t>
            </a:r>
            <a:r>
              <a:rPr lang="en-IN" sz="2400" dirty="0" err="1"/>
              <a:t>Sabha</a:t>
            </a:r>
            <a:r>
              <a:rPr lang="en-IN" sz="2400" dirty="0"/>
              <a:t> would generally prevail, since the </a:t>
            </a:r>
            <a:r>
              <a:rPr lang="en-IN" sz="2400" dirty="0" err="1"/>
              <a:t>Lok</a:t>
            </a:r>
            <a:r>
              <a:rPr lang="en-IN" sz="2400" dirty="0"/>
              <a:t> </a:t>
            </a:r>
            <a:r>
              <a:rPr lang="en-IN" sz="2400" dirty="0" err="1"/>
              <a:t>Sabha</a:t>
            </a:r>
            <a:r>
              <a:rPr lang="en-IN" sz="2400" dirty="0"/>
              <a:t> includes more than twice as many members as the </a:t>
            </a:r>
            <a:r>
              <a:rPr lang="en-IN" sz="2400" dirty="0" err="1"/>
              <a:t>Rajya</a:t>
            </a:r>
            <a:r>
              <a:rPr lang="en-IN" sz="2400" dirty="0"/>
              <a:t> </a:t>
            </a:r>
            <a:r>
              <a:rPr lang="en-IN" sz="2400" dirty="0" err="1"/>
              <a:t>Sabha</a:t>
            </a:r>
            <a:r>
              <a:rPr lang="en-IN" sz="2400" dirty="0"/>
              <a:t>. </a:t>
            </a:r>
          </a:p>
          <a:p>
            <a:pPr algn="just"/>
            <a:r>
              <a:rPr lang="en-IN" sz="2400" dirty="0"/>
              <a:t>Three sessions of </a:t>
            </a:r>
            <a:r>
              <a:rPr lang="en-IN" sz="2400" dirty="0" err="1"/>
              <a:t>Lok</a:t>
            </a:r>
            <a:r>
              <a:rPr lang="en-IN" sz="2400" dirty="0"/>
              <a:t> </a:t>
            </a:r>
            <a:r>
              <a:rPr lang="en-IN" sz="2400" dirty="0" err="1"/>
              <a:t>Sabha</a:t>
            </a:r>
            <a:r>
              <a:rPr lang="en-IN" sz="2400" dirty="0"/>
              <a:t> take place in a year: </a:t>
            </a:r>
          </a:p>
          <a:p>
            <a:pPr algn="just"/>
            <a:r>
              <a:rPr lang="en-IN" sz="2400" dirty="0"/>
              <a:t>1. Budget session: February to May. </a:t>
            </a:r>
          </a:p>
          <a:p>
            <a:pPr algn="just"/>
            <a:r>
              <a:rPr lang="en-IN" sz="2400" dirty="0"/>
              <a:t>2. Monsoon session: July to September. </a:t>
            </a:r>
          </a:p>
          <a:p>
            <a:pPr algn="just"/>
            <a:r>
              <a:rPr lang="en-IN" sz="2400" dirty="0"/>
              <a:t>3. Winter session: November to December. </a:t>
            </a:r>
            <a:endParaRPr lang="en-IN" sz="2400" dirty="0" smtClean="0"/>
          </a:p>
          <a:p>
            <a:pPr algn="just"/>
            <a:r>
              <a:rPr lang="en-US" sz="2400" dirty="0"/>
              <a:t>The sitting of a House may be terminated by (a) dissolution, (b) prorogation, or (c) </a:t>
            </a:r>
            <a:r>
              <a:rPr lang="en-US" sz="2400" dirty="0" smtClean="0"/>
              <a:t>adjournment</a:t>
            </a:r>
            <a:endParaRPr lang="en-IN" sz="2400" dirty="0"/>
          </a:p>
        </p:txBody>
      </p:sp>
    </p:spTree>
    <p:extLst>
      <p:ext uri="{BB962C8B-B14F-4D97-AF65-F5344CB8AC3E}">
        <p14:creationId xmlns:p14="http://schemas.microsoft.com/office/powerpoint/2010/main" val="330290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647" y="152401"/>
            <a:ext cx="9740153" cy="4154984"/>
          </a:xfrm>
          <a:prstGeom prst="rect">
            <a:avLst/>
          </a:prstGeom>
        </p:spPr>
        <p:txBody>
          <a:bodyPr wrap="square">
            <a:spAutoFit/>
          </a:bodyPr>
          <a:lstStyle/>
          <a:p>
            <a:r>
              <a:rPr lang="en-US" sz="2400" dirty="0">
                <a:solidFill>
                  <a:srgbClr val="FF0000"/>
                </a:solidFill>
              </a:rPr>
              <a:t>LEGISLATIVE RELATIONS</a:t>
            </a:r>
          </a:p>
          <a:p>
            <a:pPr algn="just"/>
            <a:r>
              <a:rPr lang="en-US" sz="2400" dirty="0">
                <a:solidFill>
                  <a:srgbClr val="FF0000"/>
                </a:solidFill>
              </a:rPr>
              <a:t> </a:t>
            </a:r>
            <a:r>
              <a:rPr lang="en-US" sz="2400" dirty="0"/>
              <a:t>Articles 245 to 255 in Part XI of the Constitution deal with the legislative relations between the Centre and the states. </a:t>
            </a:r>
          </a:p>
          <a:p>
            <a:pPr algn="just"/>
            <a:r>
              <a:rPr lang="en-US" sz="2400" dirty="0"/>
              <a:t>Like any other Federal Constitution, the Indian Constitution also divides the legislative powers between the Centre and the states with respect to both the territory and the subjects of legislation. </a:t>
            </a:r>
          </a:p>
          <a:p>
            <a:r>
              <a:rPr lang="en-US" sz="2400" dirty="0">
                <a:solidFill>
                  <a:srgbClr val="FF0000"/>
                </a:solidFill>
              </a:rPr>
              <a:t>Thus, there are four aspects in the Centre-states legislative relations, viz.,</a:t>
            </a:r>
          </a:p>
          <a:p>
            <a:r>
              <a:rPr lang="en-US" sz="2400" dirty="0">
                <a:solidFill>
                  <a:srgbClr val="FF0000"/>
                </a:solidFill>
              </a:rPr>
              <a:t>• Territorial extent of Central and state legislation; </a:t>
            </a:r>
          </a:p>
          <a:p>
            <a:r>
              <a:rPr lang="en-US" sz="2400" dirty="0">
                <a:solidFill>
                  <a:srgbClr val="FF0000"/>
                </a:solidFill>
              </a:rPr>
              <a:t>• Distribution of legislative subjects; </a:t>
            </a:r>
          </a:p>
          <a:p>
            <a:r>
              <a:rPr lang="en-US" sz="2400" dirty="0">
                <a:solidFill>
                  <a:srgbClr val="FF0000"/>
                </a:solidFill>
              </a:rPr>
              <a:t>• Parliamentary legislation in the state field; and</a:t>
            </a:r>
          </a:p>
          <a:p>
            <a:r>
              <a:rPr lang="en-US" sz="2400" dirty="0">
                <a:solidFill>
                  <a:srgbClr val="FF0000"/>
                </a:solidFill>
              </a:rPr>
              <a:t> • Centre’s control over state legislation. </a:t>
            </a:r>
            <a:endParaRPr lang="en-IN" sz="2400" dirty="0">
              <a:solidFill>
                <a:srgbClr val="FF0000"/>
              </a:solidFill>
            </a:endParaRPr>
          </a:p>
        </p:txBody>
      </p:sp>
    </p:spTree>
    <p:extLst>
      <p:ext uri="{BB962C8B-B14F-4D97-AF65-F5344CB8AC3E}">
        <p14:creationId xmlns:p14="http://schemas.microsoft.com/office/powerpoint/2010/main" val="42326381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524000"/>
            <a:ext cx="7924800" cy="3416320"/>
          </a:xfrm>
          <a:prstGeom prst="rect">
            <a:avLst/>
          </a:prstGeom>
        </p:spPr>
        <p:txBody>
          <a:bodyPr wrap="square">
            <a:spAutoFit/>
          </a:bodyPr>
          <a:lstStyle/>
          <a:p>
            <a:pPr algn="just"/>
            <a:r>
              <a:rPr lang="en-IN" sz="2400" b="1" dirty="0" err="1"/>
              <a:t>Rajya</a:t>
            </a:r>
            <a:r>
              <a:rPr lang="en-IN" sz="2400" b="1" dirty="0"/>
              <a:t> </a:t>
            </a:r>
            <a:r>
              <a:rPr lang="en-IN" sz="2400" b="1" dirty="0" err="1"/>
              <a:t>Sabha</a:t>
            </a:r>
            <a:r>
              <a:rPr lang="en-IN" sz="2400" b="1" dirty="0"/>
              <a:t> </a:t>
            </a:r>
          </a:p>
          <a:p>
            <a:pPr algn="just"/>
            <a:r>
              <a:rPr lang="en-IN" sz="2400" dirty="0"/>
              <a:t>The </a:t>
            </a:r>
            <a:r>
              <a:rPr lang="en-IN" sz="2400" b="1" dirty="0" err="1"/>
              <a:t>Rajya</a:t>
            </a:r>
            <a:r>
              <a:rPr lang="en-IN" sz="2400" b="1" dirty="0"/>
              <a:t> </a:t>
            </a:r>
            <a:r>
              <a:rPr lang="en-IN" sz="2400" b="1" dirty="0" err="1"/>
              <a:t>Sabha</a:t>
            </a:r>
            <a:r>
              <a:rPr lang="en-IN" sz="2400" b="1" dirty="0"/>
              <a:t> is the upper house of the Parliament of India. Membership is limited to 250  </a:t>
            </a:r>
            <a:r>
              <a:rPr lang="en-IN" sz="2400" dirty="0"/>
              <a:t>members, 12 of whom are chosen by the President of India for their expertise in specific fields of art, literature, science, and social services. These members are known as nominated members. The remainder of the body is elected by state and territorial legislatures. Terms of office are for six years, with one third of the members retiring every two years. </a:t>
            </a:r>
          </a:p>
        </p:txBody>
      </p:sp>
    </p:spTree>
    <p:extLst>
      <p:ext uri="{BB962C8B-B14F-4D97-AF65-F5344CB8AC3E}">
        <p14:creationId xmlns:p14="http://schemas.microsoft.com/office/powerpoint/2010/main" val="10219900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43000"/>
            <a:ext cx="7848600" cy="4154984"/>
          </a:xfrm>
          <a:prstGeom prst="rect">
            <a:avLst/>
          </a:prstGeom>
        </p:spPr>
        <p:txBody>
          <a:bodyPr wrap="square">
            <a:spAutoFit/>
          </a:bodyPr>
          <a:lstStyle/>
          <a:p>
            <a:pPr algn="just"/>
            <a:r>
              <a:rPr lang="en-IN" sz="2400" dirty="0"/>
              <a:t>The </a:t>
            </a:r>
            <a:r>
              <a:rPr lang="en-IN" sz="2400" dirty="0" err="1"/>
              <a:t>Rajya</a:t>
            </a:r>
            <a:r>
              <a:rPr lang="en-IN" sz="2400" dirty="0"/>
              <a:t> </a:t>
            </a:r>
            <a:r>
              <a:rPr lang="en-IN" sz="2400" dirty="0" err="1"/>
              <a:t>Sabha</a:t>
            </a:r>
            <a:r>
              <a:rPr lang="en-IN" sz="2400" dirty="0"/>
              <a:t> meets in continuous session and, unlike the lower house of parliament, the </a:t>
            </a:r>
            <a:r>
              <a:rPr lang="en-IN" sz="2400" dirty="0" err="1"/>
              <a:t>Lok</a:t>
            </a:r>
            <a:r>
              <a:rPr lang="en-IN" sz="2400" dirty="0"/>
              <a:t> </a:t>
            </a:r>
            <a:r>
              <a:rPr lang="en-IN" sz="2400" dirty="0" err="1"/>
              <a:t>Sabha</a:t>
            </a:r>
            <a:r>
              <a:rPr lang="en-IN" sz="2400" dirty="0"/>
              <a:t>, is not subject to dissolution. The </a:t>
            </a:r>
            <a:r>
              <a:rPr lang="en-IN" sz="2400" dirty="0" err="1"/>
              <a:t>Rajya</a:t>
            </a:r>
            <a:r>
              <a:rPr lang="en-IN" sz="2400" dirty="0"/>
              <a:t> </a:t>
            </a:r>
            <a:r>
              <a:rPr lang="en-IN" sz="2400" dirty="0" err="1"/>
              <a:t>Sabha</a:t>
            </a:r>
            <a:r>
              <a:rPr lang="en-IN" sz="2400" dirty="0"/>
              <a:t> shares legislative powers with the </a:t>
            </a:r>
            <a:r>
              <a:rPr lang="en-IN" sz="2400" dirty="0" err="1"/>
              <a:t>Lok</a:t>
            </a:r>
            <a:r>
              <a:rPr lang="en-IN" sz="2400" dirty="0"/>
              <a:t> </a:t>
            </a:r>
            <a:r>
              <a:rPr lang="en-IN" sz="2400" dirty="0" err="1"/>
              <a:t>Sabha</a:t>
            </a:r>
            <a:r>
              <a:rPr lang="en-IN" sz="2400" dirty="0"/>
              <a:t>, except in the area of supply, where the </a:t>
            </a:r>
            <a:r>
              <a:rPr lang="en-IN" sz="2400" dirty="0" err="1"/>
              <a:t>Lok</a:t>
            </a:r>
            <a:r>
              <a:rPr lang="en-IN" sz="2400" dirty="0"/>
              <a:t> </a:t>
            </a:r>
            <a:r>
              <a:rPr lang="en-IN" sz="2400" dirty="0" err="1"/>
              <a:t>Sabha</a:t>
            </a:r>
            <a:r>
              <a:rPr lang="en-IN" sz="2400" dirty="0"/>
              <a:t> has overriding powers. In the case of conflicting legislation, a joint sitting of the two houses is held. However, since the </a:t>
            </a:r>
            <a:r>
              <a:rPr lang="en-IN" sz="2400" dirty="0" err="1"/>
              <a:t>Lok</a:t>
            </a:r>
            <a:r>
              <a:rPr lang="en-IN" sz="2400" dirty="0"/>
              <a:t> </a:t>
            </a:r>
            <a:r>
              <a:rPr lang="en-IN" sz="2400" dirty="0" err="1"/>
              <a:t>Sabha</a:t>
            </a:r>
            <a:r>
              <a:rPr lang="en-IN" sz="2400" dirty="0"/>
              <a:t> has more than twice as many members than the </a:t>
            </a:r>
            <a:r>
              <a:rPr lang="en-IN" sz="2400" dirty="0" err="1"/>
              <a:t>Rajya</a:t>
            </a:r>
            <a:r>
              <a:rPr lang="en-IN" sz="2400" dirty="0"/>
              <a:t> </a:t>
            </a:r>
            <a:r>
              <a:rPr lang="en-IN" sz="2400" dirty="0" err="1"/>
              <a:t>Sabha</a:t>
            </a:r>
            <a:r>
              <a:rPr lang="en-IN" sz="2400" dirty="0"/>
              <a:t>, it holds de facto veto power in such joint sessions. Only three joint session have been held. The last one was for the passage of the anti-terror law POTA. </a:t>
            </a:r>
          </a:p>
          <a:p>
            <a:pPr algn="just"/>
            <a:r>
              <a:rPr lang="en-IN" sz="2400" dirty="0"/>
              <a:t>. </a:t>
            </a:r>
          </a:p>
        </p:txBody>
      </p:sp>
    </p:spTree>
    <p:extLst>
      <p:ext uri="{BB962C8B-B14F-4D97-AF65-F5344CB8AC3E}">
        <p14:creationId xmlns:p14="http://schemas.microsoft.com/office/powerpoint/2010/main" val="6236346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1582341"/>
            <a:ext cx="7772400" cy="3416320"/>
          </a:xfrm>
          <a:prstGeom prst="rect">
            <a:avLst/>
          </a:prstGeom>
        </p:spPr>
        <p:txBody>
          <a:bodyPr wrap="square">
            <a:spAutoFit/>
          </a:bodyPr>
          <a:lstStyle/>
          <a:p>
            <a:pPr algn="just"/>
            <a:r>
              <a:rPr lang="en-IN" sz="2400" dirty="0"/>
              <a:t>The Vice-President of India </a:t>
            </a:r>
            <a:r>
              <a:rPr lang="en-IN" sz="2400" dirty="0" smtClean="0"/>
              <a:t> </a:t>
            </a:r>
            <a:r>
              <a:rPr lang="en-IN" sz="2400" dirty="0"/>
              <a:t>is the ex-officio Chairman of the </a:t>
            </a:r>
            <a:r>
              <a:rPr lang="en-IN" sz="2400" dirty="0" err="1"/>
              <a:t>Rajya</a:t>
            </a:r>
            <a:r>
              <a:rPr lang="en-IN" sz="2400" dirty="0"/>
              <a:t> </a:t>
            </a:r>
            <a:r>
              <a:rPr lang="en-IN" sz="2400" dirty="0" err="1"/>
              <a:t>Sabha</a:t>
            </a:r>
            <a:r>
              <a:rPr lang="en-IN" sz="2400" dirty="0"/>
              <a:t>. The Deputy Chairman of the </a:t>
            </a:r>
            <a:r>
              <a:rPr lang="en-IN" sz="2400" dirty="0" err="1"/>
              <a:t>Rajya</a:t>
            </a:r>
            <a:r>
              <a:rPr lang="en-IN" sz="2400" dirty="0"/>
              <a:t> </a:t>
            </a:r>
            <a:r>
              <a:rPr lang="en-IN" sz="2400" dirty="0" err="1"/>
              <a:t>Sabha</a:t>
            </a:r>
            <a:r>
              <a:rPr lang="en-IN" sz="2400" dirty="0"/>
              <a:t>, who is elected from amongst its members, takes care of the day-to-day matters of the house in the absence of the Chairman. </a:t>
            </a:r>
          </a:p>
          <a:p>
            <a:pPr algn="just"/>
            <a:r>
              <a:rPr lang="en-IN" sz="2400" dirty="0"/>
              <a:t>The </a:t>
            </a:r>
            <a:r>
              <a:rPr lang="en-IN" sz="2400" dirty="0" err="1"/>
              <a:t>Rajya</a:t>
            </a:r>
            <a:r>
              <a:rPr lang="en-IN" sz="2400" dirty="0"/>
              <a:t> </a:t>
            </a:r>
            <a:r>
              <a:rPr lang="en-IN" sz="2400" dirty="0" err="1"/>
              <a:t>Sabha</a:t>
            </a:r>
            <a:r>
              <a:rPr lang="en-IN" sz="2400" dirty="0"/>
              <a:t> held its first sitting on 13 May 1952. </a:t>
            </a:r>
          </a:p>
          <a:p>
            <a:pPr algn="just"/>
            <a:r>
              <a:rPr lang="en-IN" sz="2400" dirty="0"/>
              <a:t>There are 238 indirectly-elected members, who represent the 28 states and 2 Union Territories (Delhi and </a:t>
            </a:r>
            <a:r>
              <a:rPr lang="en-IN" sz="2400" dirty="0" err="1"/>
              <a:t>Puducherry</a:t>
            </a:r>
            <a:r>
              <a:rPr lang="en-IN" sz="2400" dirty="0"/>
              <a:t>), including the National Capital territory, New Delhi. Seats are allotted in proportion to population</a:t>
            </a:r>
          </a:p>
        </p:txBody>
      </p:sp>
    </p:spTree>
    <p:extLst>
      <p:ext uri="{BB962C8B-B14F-4D97-AF65-F5344CB8AC3E}">
        <p14:creationId xmlns:p14="http://schemas.microsoft.com/office/powerpoint/2010/main" val="10846885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720840"/>
            <a:ext cx="8077200" cy="3416320"/>
          </a:xfrm>
          <a:prstGeom prst="rect">
            <a:avLst/>
          </a:prstGeom>
        </p:spPr>
        <p:txBody>
          <a:bodyPr wrap="square">
            <a:spAutoFit/>
          </a:bodyPr>
          <a:lstStyle/>
          <a:p>
            <a:pPr algn="just"/>
            <a:r>
              <a:rPr lang="en-IN" sz="2400" b="1" dirty="0"/>
              <a:t>Nominated Members </a:t>
            </a:r>
          </a:p>
          <a:p>
            <a:pPr algn="just"/>
            <a:r>
              <a:rPr lang="en-IN" sz="2400" dirty="0"/>
              <a:t>Under article 80 of the Constitution, out of the 250 members of the Council of States (</a:t>
            </a:r>
            <a:r>
              <a:rPr lang="en-IN" sz="2400" dirty="0" err="1"/>
              <a:t>Rajya</a:t>
            </a:r>
            <a:r>
              <a:rPr lang="en-IN" sz="2400" dirty="0"/>
              <a:t> </a:t>
            </a:r>
            <a:r>
              <a:rPr lang="en-IN" sz="2400" dirty="0" err="1"/>
              <a:t>Sabha</a:t>
            </a:r>
            <a:r>
              <a:rPr lang="en-IN" sz="2400" dirty="0"/>
              <a:t>), 12 are nominated by the President of India from amongst persons who have special knowledge or practical experience in the fields such as literature, science, art or social service. </a:t>
            </a:r>
          </a:p>
          <a:p>
            <a:pPr algn="just"/>
            <a:r>
              <a:rPr lang="en-IN" sz="2400" dirty="0"/>
              <a:t>Since its inception in 1952, 105 members have been nominated so far, for a term of 6-year each, and with an added provision that one-third of the members shall retire every two years </a:t>
            </a:r>
          </a:p>
        </p:txBody>
      </p:sp>
    </p:spTree>
    <p:extLst>
      <p:ext uri="{BB962C8B-B14F-4D97-AF65-F5344CB8AC3E}">
        <p14:creationId xmlns:p14="http://schemas.microsoft.com/office/powerpoint/2010/main" val="41775633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859340"/>
            <a:ext cx="8534400" cy="3785652"/>
          </a:xfrm>
          <a:prstGeom prst="rect">
            <a:avLst/>
          </a:prstGeom>
        </p:spPr>
        <p:txBody>
          <a:bodyPr wrap="square">
            <a:spAutoFit/>
          </a:bodyPr>
          <a:lstStyle/>
          <a:p>
            <a:pPr algn="just"/>
            <a:r>
              <a:rPr lang="en-IN" sz="2400" b="1" dirty="0"/>
              <a:t>Officers of Parliament </a:t>
            </a:r>
          </a:p>
          <a:p>
            <a:pPr algn="just"/>
            <a:r>
              <a:rPr lang="en-IN" sz="2400" b="1" dirty="0"/>
              <a:t>89. The Chairman and Deputy Chairman of the Council of States.— </a:t>
            </a:r>
          </a:p>
          <a:p>
            <a:pPr algn="just"/>
            <a:r>
              <a:rPr lang="en-IN" sz="2400" dirty="0"/>
              <a:t>(1) The Vice- President of India shall be </a:t>
            </a:r>
            <a:r>
              <a:rPr lang="en-IN" sz="2400" i="1" dirty="0"/>
              <a:t>ex officio Chairman of the Council of States </a:t>
            </a:r>
          </a:p>
          <a:p>
            <a:pPr algn="just"/>
            <a:r>
              <a:rPr lang="en-IN" sz="2400" dirty="0"/>
              <a:t>(2) The Council of States shall, as soon as may be, choose a member of the Council to be Deputy Chairman thereof and, so often as the office of Deputy Chairman becomes vacant, the Council shall choose another member to be Deputy Chairman thereof. </a:t>
            </a:r>
          </a:p>
        </p:txBody>
      </p:sp>
    </p:spTree>
    <p:extLst>
      <p:ext uri="{BB962C8B-B14F-4D97-AF65-F5344CB8AC3E}">
        <p14:creationId xmlns:p14="http://schemas.microsoft.com/office/powerpoint/2010/main" val="23622322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166844"/>
            <a:ext cx="8458200" cy="4893647"/>
          </a:xfrm>
          <a:prstGeom prst="rect">
            <a:avLst/>
          </a:prstGeom>
        </p:spPr>
        <p:txBody>
          <a:bodyPr wrap="square">
            <a:spAutoFit/>
          </a:bodyPr>
          <a:lstStyle/>
          <a:p>
            <a:pPr algn="just"/>
            <a:r>
              <a:rPr lang="en-IN" sz="2400" b="1" dirty="0"/>
              <a:t>90. Vacation and resignation of, and removal from, the office of Deputy Chairman.— </a:t>
            </a:r>
          </a:p>
          <a:p>
            <a:pPr algn="just"/>
            <a:r>
              <a:rPr lang="en-IN" sz="2400" dirty="0"/>
              <a:t>A member holding office as Deputy Chairman of the Council of States— </a:t>
            </a:r>
          </a:p>
          <a:p>
            <a:pPr algn="just"/>
            <a:r>
              <a:rPr lang="en-IN" sz="2400" i="1" dirty="0"/>
              <a:t>(a) shall vacate his office if he ceases to be a member of the Council; </a:t>
            </a:r>
          </a:p>
          <a:p>
            <a:pPr algn="just"/>
            <a:r>
              <a:rPr lang="en-IN" sz="2400" i="1" dirty="0"/>
              <a:t>(b) may at any time, by writing under his hand addressed to the Chairman, resign his office; and </a:t>
            </a:r>
          </a:p>
          <a:p>
            <a:pPr algn="just"/>
            <a:r>
              <a:rPr lang="en-IN" sz="2400" i="1" dirty="0"/>
              <a:t>(c) may be removed from his office by a resolution of the Council passed by a majority of all the then members of the Council: </a:t>
            </a:r>
          </a:p>
          <a:p>
            <a:pPr algn="just"/>
            <a:r>
              <a:rPr lang="en-IN" sz="2400" dirty="0"/>
              <a:t>Provided that no resolution for the purpose of clause </a:t>
            </a:r>
            <a:r>
              <a:rPr lang="en-IN" sz="2400" i="1" dirty="0"/>
              <a:t>(c) shall be moved unless at least fourteen days‘ notice has been given of the intention to move the resolution. </a:t>
            </a:r>
            <a:endParaRPr lang="en-IN" sz="2400" dirty="0"/>
          </a:p>
        </p:txBody>
      </p:sp>
    </p:spTree>
    <p:extLst>
      <p:ext uri="{BB962C8B-B14F-4D97-AF65-F5344CB8AC3E}">
        <p14:creationId xmlns:p14="http://schemas.microsoft.com/office/powerpoint/2010/main" val="1264995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751345"/>
            <a:ext cx="8229600" cy="4893647"/>
          </a:xfrm>
          <a:prstGeom prst="rect">
            <a:avLst/>
          </a:prstGeom>
        </p:spPr>
        <p:txBody>
          <a:bodyPr wrap="square">
            <a:spAutoFit/>
          </a:bodyPr>
          <a:lstStyle/>
          <a:p>
            <a:pPr algn="just"/>
            <a:r>
              <a:rPr lang="en-IN" sz="2400" b="1" dirty="0"/>
              <a:t>91. Power of the Deputy Chairman or other person to perform the duties of the office of, or to act as, Chairman.— </a:t>
            </a:r>
          </a:p>
          <a:p>
            <a:pPr algn="just"/>
            <a:r>
              <a:rPr lang="en-IN" sz="2400" dirty="0"/>
              <a:t>(1)While the office of Chairman is vacant, or during any period when the Vice-President is acting as, or discharging the functions of, President, the duties of the office shall be performed by the Deputy Chairman, or, if the office of Deputy Chairman is also vacant, by such member of the Council of States as the President may appoint for the purpose. </a:t>
            </a:r>
          </a:p>
          <a:p>
            <a:pPr algn="just"/>
            <a:r>
              <a:rPr lang="en-IN" sz="2400" dirty="0"/>
              <a:t>(2) During the absence of the Chairman from any sitting of the Council of States the Deputy Chairman, or, if he is also absent, such person as may be determined by the rules of procedure of the Council, or, if no such person is present, such other person as may be determined by the Council, shall act as Chairman. </a:t>
            </a:r>
          </a:p>
        </p:txBody>
      </p:sp>
    </p:spTree>
    <p:extLst>
      <p:ext uri="{BB962C8B-B14F-4D97-AF65-F5344CB8AC3E}">
        <p14:creationId xmlns:p14="http://schemas.microsoft.com/office/powerpoint/2010/main" val="36839308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
            <a:ext cx="8382000" cy="6370975"/>
          </a:xfrm>
          <a:prstGeom prst="rect">
            <a:avLst/>
          </a:prstGeom>
        </p:spPr>
        <p:txBody>
          <a:bodyPr wrap="square">
            <a:spAutoFit/>
          </a:bodyPr>
          <a:lstStyle/>
          <a:p>
            <a:pPr algn="just"/>
            <a:r>
              <a:rPr lang="en-IN" sz="2400" b="1" dirty="0"/>
              <a:t>92. The Chairman or the Deputy Chairman not to preside while a resolution for his removal from office is under consideration.— </a:t>
            </a:r>
          </a:p>
          <a:p>
            <a:pPr algn="just"/>
            <a:r>
              <a:rPr lang="en-IN" sz="2400" dirty="0"/>
              <a:t>(1) At any sitting of the Council of States, while any resolution for the removal of the Vice-President from his office is under consideration, the Chairman, or while any resolution for the removal of the Deputy Chairman from his office is under consideration, the Deputy Chairman, shall not, though he is present, preside, and the provisions of clause (2) of article 91 shall apply in relation to every such sitting as they apply in relation to a sitting from which the Chairman, or, as the case may be, the Deputy Chairman, is absent. </a:t>
            </a:r>
          </a:p>
          <a:p>
            <a:pPr algn="just"/>
            <a:r>
              <a:rPr lang="en-IN" sz="2400" dirty="0"/>
              <a:t>(2) The Chairman shall have the right to speak in, and otherwise to take part in the proceedings of, the Council of States while any resolution for the removal of the Vice -President from his office is under consideration in the Council, but, notwithstanding anything in article 100, shall not be entitled to vote at all on such resolution or on any other matter during such proceedings. </a:t>
            </a:r>
          </a:p>
        </p:txBody>
      </p:sp>
    </p:spTree>
    <p:extLst>
      <p:ext uri="{BB962C8B-B14F-4D97-AF65-F5344CB8AC3E}">
        <p14:creationId xmlns:p14="http://schemas.microsoft.com/office/powerpoint/2010/main" val="19239457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136339"/>
            <a:ext cx="8229600" cy="2677656"/>
          </a:xfrm>
          <a:prstGeom prst="rect">
            <a:avLst/>
          </a:prstGeom>
        </p:spPr>
        <p:txBody>
          <a:bodyPr wrap="square">
            <a:spAutoFit/>
          </a:bodyPr>
          <a:lstStyle/>
          <a:p>
            <a:pPr algn="just"/>
            <a:r>
              <a:rPr lang="en-IN" sz="2400" b="1" dirty="0"/>
              <a:t>93. The Speaker and Deputy Speaker of the House of the People.— </a:t>
            </a:r>
          </a:p>
          <a:p>
            <a:pPr algn="just"/>
            <a:r>
              <a:rPr lang="en-IN" sz="2400" dirty="0"/>
              <a:t>The House of the People shall, as soon as may be, choose two members of the House to be respectively Speaker and Deputy Speaker thereof and, so often as the office of Speaker or Deputy Speaker becomes vacant, the House shall choose another member to be Speaker or Deputy Speaker, as the case may be. </a:t>
            </a:r>
          </a:p>
        </p:txBody>
      </p:sp>
    </p:spTree>
    <p:extLst>
      <p:ext uri="{BB962C8B-B14F-4D97-AF65-F5344CB8AC3E}">
        <p14:creationId xmlns:p14="http://schemas.microsoft.com/office/powerpoint/2010/main" val="5407611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457201"/>
            <a:ext cx="8153400" cy="5262979"/>
          </a:xfrm>
          <a:prstGeom prst="rect">
            <a:avLst/>
          </a:prstGeom>
        </p:spPr>
        <p:txBody>
          <a:bodyPr wrap="square">
            <a:spAutoFit/>
          </a:bodyPr>
          <a:lstStyle/>
          <a:p>
            <a:pPr algn="just"/>
            <a:r>
              <a:rPr lang="en-IN" sz="2400" b="1" dirty="0"/>
              <a:t>94. Vacation and resignation of, and removal from, the offices of Speaker and Deputy Speaker.— </a:t>
            </a:r>
          </a:p>
          <a:p>
            <a:pPr algn="just"/>
            <a:r>
              <a:rPr lang="en-IN" sz="2400" dirty="0"/>
              <a:t>A member holding office as Speaker or Deputy Speaker of the House of the People— </a:t>
            </a:r>
          </a:p>
          <a:p>
            <a:pPr algn="just"/>
            <a:r>
              <a:rPr lang="en-IN" sz="2400" i="1" dirty="0"/>
              <a:t>(a) shall vacate his office if he ceases to be a member of the House of the People; </a:t>
            </a:r>
          </a:p>
          <a:p>
            <a:pPr algn="just"/>
            <a:r>
              <a:rPr lang="en-IN" sz="2400" i="1" dirty="0"/>
              <a:t>(b) may at any time, by writing under his hand addressed, if such member is the Speaker, to the Deputy Speaker, and if such member is the Deputy Speaker, to the Speaker, resign his office; and </a:t>
            </a:r>
          </a:p>
          <a:p>
            <a:pPr algn="just"/>
            <a:r>
              <a:rPr lang="en-IN" sz="2400" i="1" dirty="0"/>
              <a:t>(c) may be removed from his office by a resolution of the House of the People passed by a majority of all the then members of the House: </a:t>
            </a:r>
          </a:p>
          <a:p>
            <a:pPr algn="just"/>
            <a:endParaRPr lang="en-IN" sz="2400" dirty="0"/>
          </a:p>
        </p:txBody>
      </p:sp>
    </p:spTree>
    <p:extLst>
      <p:ext uri="{BB962C8B-B14F-4D97-AF65-F5344CB8AC3E}">
        <p14:creationId xmlns:p14="http://schemas.microsoft.com/office/powerpoint/2010/main" val="370209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1"/>
            <a:ext cx="10874188" cy="5052152"/>
          </a:xfrm>
          <a:prstGeom prst="rect">
            <a:avLst/>
          </a:prstGeom>
        </p:spPr>
        <p:txBody>
          <a:bodyPr wrap="square">
            <a:spAutoFit/>
          </a:bodyPr>
          <a:lstStyle/>
          <a:p>
            <a:pPr marR="30480" algn="just">
              <a:lnSpc>
                <a:spcPct val="115000"/>
              </a:lnSpc>
              <a:spcBef>
                <a:spcPts val="600"/>
              </a:spcBef>
              <a:spcAft>
                <a:spcPts val="72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Territorial extent of Central and state legislation</a:t>
            </a:r>
            <a:endParaRPr lang="en-IN" sz="2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Parliament can make laws for the whole or any part of the territory of India </a:t>
            </a:r>
            <a:endParaRPr lang="en-IN" sz="32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state legislature can make laws for the whole or any part of the State. The laws made by a state legislature are not applicable outside the state.</a:t>
            </a:r>
            <a:endParaRPr lang="en-IN" sz="3200" dirty="0">
              <a:latin typeface="Calibri" panose="020F0502020204030204" pitchFamily="34" charset="0"/>
              <a:ea typeface="Times New Roman" panose="02020603050405020304" pitchFamily="18" charset="0"/>
              <a:cs typeface="Times New Roman" panose="02020603050405020304" pitchFamily="18" charset="0"/>
            </a:endParaRPr>
          </a:p>
          <a:p>
            <a:pPr marL="342900" marR="30480" indent="-342900" algn="just">
              <a:lnSpc>
                <a:spcPct val="115000"/>
              </a:lnSpc>
              <a:spcBef>
                <a:spcPts val="600"/>
              </a:spcBef>
              <a:spcAft>
                <a:spcPts val="720"/>
              </a:spcAft>
              <a:buSzPts val="1000"/>
              <a:buFont typeface="Symbol" panose="05050102010706020507" pitchFamily="18" charset="2"/>
              <a:buChar char=""/>
              <a:tabLst>
                <a:tab pos="45720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laws of parliament are also applicable to Indian citizens and their property in any part of the world.</a:t>
            </a:r>
            <a:endParaRPr lang="en-IN" sz="3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1543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136339"/>
            <a:ext cx="8305800" cy="2677656"/>
          </a:xfrm>
          <a:prstGeom prst="rect">
            <a:avLst/>
          </a:prstGeom>
        </p:spPr>
        <p:txBody>
          <a:bodyPr wrap="square">
            <a:spAutoFit/>
          </a:bodyPr>
          <a:lstStyle/>
          <a:p>
            <a:pPr algn="just"/>
            <a:r>
              <a:rPr lang="en-IN" sz="2400" dirty="0"/>
              <a:t>Provided that no resolution for the purpose of clause </a:t>
            </a:r>
            <a:r>
              <a:rPr lang="en-IN" sz="2400" i="1" dirty="0"/>
              <a:t>(c) shall be moved unless at least fourteen days‘ notice has been given of the intention to move the resolution: </a:t>
            </a:r>
          </a:p>
          <a:p>
            <a:pPr algn="just"/>
            <a:r>
              <a:rPr lang="en-IN" sz="2400" dirty="0"/>
              <a:t>Provided further that, whenever the House of the People is dissolved, the Speaker shall not vacate his office until immediately before the first meeting of the House of the People after the dissolution. </a:t>
            </a:r>
          </a:p>
        </p:txBody>
      </p:sp>
    </p:spTree>
    <p:extLst>
      <p:ext uri="{BB962C8B-B14F-4D97-AF65-F5344CB8AC3E}">
        <p14:creationId xmlns:p14="http://schemas.microsoft.com/office/powerpoint/2010/main" val="28975632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166844"/>
            <a:ext cx="7924800" cy="4893647"/>
          </a:xfrm>
          <a:prstGeom prst="rect">
            <a:avLst/>
          </a:prstGeom>
        </p:spPr>
        <p:txBody>
          <a:bodyPr wrap="square">
            <a:spAutoFit/>
          </a:bodyPr>
          <a:lstStyle/>
          <a:p>
            <a:pPr algn="just"/>
            <a:r>
              <a:rPr lang="en-IN" sz="2400" b="1" dirty="0"/>
              <a:t>95. Power of the Deputy Speaker or other person to perform the duties of the office of, or to act as, Speaker.— </a:t>
            </a:r>
          </a:p>
          <a:p>
            <a:pPr algn="just"/>
            <a:r>
              <a:rPr lang="en-IN" sz="2400" dirty="0"/>
              <a:t>(1) While the office of Speaker is vacant, the duties of the office shall be performed by the Deputy Speaker or, if the office of Deputy Speaker is also vacant, by such member of the House of the People as the President may appoint for the purpose. </a:t>
            </a:r>
          </a:p>
          <a:p>
            <a:pPr algn="just"/>
            <a:r>
              <a:rPr lang="en-IN" sz="2400" dirty="0"/>
              <a:t>(2) During the absence of the Speaker from any sitting of the House of the People the Deputy Speaker or, if he is also absent, such person as may be determined by the rules of procedure of the House, or, if no such person is present, such other person as may be determined by the House, shall act as Speaker. </a:t>
            </a:r>
          </a:p>
        </p:txBody>
      </p:sp>
    </p:spTree>
    <p:extLst>
      <p:ext uri="{BB962C8B-B14F-4D97-AF65-F5344CB8AC3E}">
        <p14:creationId xmlns:p14="http://schemas.microsoft.com/office/powerpoint/2010/main" val="40217264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447799"/>
            <a:ext cx="8305800" cy="4154984"/>
          </a:xfrm>
          <a:prstGeom prst="rect">
            <a:avLst/>
          </a:prstGeom>
        </p:spPr>
        <p:txBody>
          <a:bodyPr wrap="square">
            <a:spAutoFit/>
          </a:bodyPr>
          <a:lstStyle/>
          <a:p>
            <a:pPr algn="just"/>
            <a:r>
              <a:rPr lang="en-IN" sz="2400" b="1" dirty="0"/>
              <a:t>96. The Speaker or the Deputy Speaker not to preside while a resolution for his removal from office is under consideration.— </a:t>
            </a:r>
          </a:p>
          <a:p>
            <a:pPr algn="just"/>
            <a:r>
              <a:rPr lang="en-IN" sz="2400" dirty="0"/>
              <a:t>(1) At any sitting of the House of the People, while any resolution for the removal of the Speaker from his office is under consideration, the Speaker, or while any resolution for the removal of the Deputy Speaker from his office is under consideration, the Deputy Speaker, shall not, though he is present, preside, and the provisions of clause (2) of article 95 shall apply in relation to every such sitting as they apply in relation to a sitting from which the Speaker, or, as the case may be, the Deputy Speaker, is absent. </a:t>
            </a:r>
          </a:p>
        </p:txBody>
      </p:sp>
    </p:spTree>
    <p:extLst>
      <p:ext uri="{BB962C8B-B14F-4D97-AF65-F5344CB8AC3E}">
        <p14:creationId xmlns:p14="http://schemas.microsoft.com/office/powerpoint/2010/main" val="29974501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997839"/>
            <a:ext cx="8229600" cy="2677656"/>
          </a:xfrm>
          <a:prstGeom prst="rect">
            <a:avLst/>
          </a:prstGeom>
        </p:spPr>
        <p:txBody>
          <a:bodyPr wrap="square">
            <a:spAutoFit/>
          </a:bodyPr>
          <a:lstStyle/>
          <a:p>
            <a:pPr algn="just"/>
            <a:r>
              <a:rPr lang="en-IN" sz="2400" dirty="0"/>
              <a:t>(2) The Speaker shall have the right to speak in, and otherwise to take part in the proceedings of, the House of the People while any resolution for his removal from office is under consideration in the House and shall, notwithstanding anything in article 100, be entitled to vote only in the first instance on such resolution or on any other matter during such proceedings but not in the case of an equality of votes. </a:t>
            </a:r>
          </a:p>
        </p:txBody>
      </p:sp>
    </p:spTree>
    <p:extLst>
      <p:ext uri="{BB962C8B-B14F-4D97-AF65-F5344CB8AC3E}">
        <p14:creationId xmlns:p14="http://schemas.microsoft.com/office/powerpoint/2010/main" val="30961045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752600"/>
            <a:ext cx="8382000" cy="3046988"/>
          </a:xfrm>
          <a:prstGeom prst="rect">
            <a:avLst/>
          </a:prstGeom>
        </p:spPr>
        <p:txBody>
          <a:bodyPr wrap="square">
            <a:spAutoFit/>
          </a:bodyPr>
          <a:lstStyle/>
          <a:p>
            <a:pPr algn="just"/>
            <a:r>
              <a:rPr lang="en-IN" sz="2400" b="1" dirty="0"/>
              <a:t>97. Salaries and allowances of the Chairman and Deputy Chairman and the Speaker and Deputy Speaker.— </a:t>
            </a:r>
          </a:p>
          <a:p>
            <a:pPr algn="just"/>
            <a:r>
              <a:rPr lang="en-IN" sz="2400" dirty="0"/>
              <a:t>There shall be paid to the Chairman and the Deputy Chairman of the Council of States, and to the Speaker and the Deputy Speaker of the House of the People, such salaries and allowances as may be respectively fixed by Parliament by law and, until provision in that behalf is so made, such salaries and allowances as are specified in the Second Schedule. </a:t>
            </a:r>
          </a:p>
        </p:txBody>
      </p:sp>
    </p:spTree>
    <p:extLst>
      <p:ext uri="{BB962C8B-B14F-4D97-AF65-F5344CB8AC3E}">
        <p14:creationId xmlns:p14="http://schemas.microsoft.com/office/powerpoint/2010/main" val="38440591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74346"/>
            <a:ext cx="8305800" cy="6370975"/>
          </a:xfrm>
          <a:prstGeom prst="rect">
            <a:avLst/>
          </a:prstGeom>
        </p:spPr>
        <p:txBody>
          <a:bodyPr wrap="square">
            <a:spAutoFit/>
          </a:bodyPr>
          <a:lstStyle/>
          <a:p>
            <a:pPr algn="just"/>
            <a:r>
              <a:rPr lang="en-IN" sz="2400" b="1" dirty="0"/>
              <a:t>98. Secretariat of Parliament.— </a:t>
            </a:r>
          </a:p>
          <a:p>
            <a:pPr algn="just"/>
            <a:r>
              <a:rPr lang="en-IN" sz="2400" dirty="0"/>
              <a:t>(1) Each House of Parliament shall have a separate secretarial staff: </a:t>
            </a:r>
          </a:p>
          <a:p>
            <a:pPr algn="just"/>
            <a:r>
              <a:rPr lang="en-IN" sz="2400" dirty="0"/>
              <a:t>Provided that nothing in this clause shall be construed as preventing the creation of posts common to both Houses of Parliament. </a:t>
            </a:r>
          </a:p>
          <a:p>
            <a:pPr algn="just"/>
            <a:r>
              <a:rPr lang="en-IN" sz="2400" dirty="0"/>
              <a:t>(2) Parliament may by law regulate the recruitment, and the conditions of service of persons appointed, to the secretarial staff of either House of Parliament. </a:t>
            </a:r>
          </a:p>
          <a:p>
            <a:pPr algn="just"/>
            <a:r>
              <a:rPr lang="en-IN" sz="2400" dirty="0"/>
              <a:t>(3) Until provision is made by Parliament under clause (2), the President may, after consultation with the Speaker of the House of the People or the Chairman of the Council of States, as the case may be, make rules regulating the recruitment, and the conditions of service of persons appointed, to the secretarial staff of the House of the People or the Council of States, and any rules so made shall have effect subject to the provisions of any law made under the said clause. </a:t>
            </a:r>
          </a:p>
        </p:txBody>
      </p:sp>
    </p:spTree>
    <p:extLst>
      <p:ext uri="{BB962C8B-B14F-4D97-AF65-F5344CB8AC3E}">
        <p14:creationId xmlns:p14="http://schemas.microsoft.com/office/powerpoint/2010/main" val="13735503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1141</TotalTime>
  <Words>9727</Words>
  <Application>Microsoft Office PowerPoint</Application>
  <PresentationFormat>Widescreen</PresentationFormat>
  <Paragraphs>467</Paragraphs>
  <Slides>95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Arial</vt:lpstr>
      <vt:lpstr>Calibri</vt:lpstr>
      <vt:lpstr>Calibri Light</vt:lpstr>
      <vt:lpstr>roboto</vt:lpstr>
      <vt:lpstr>Symbol</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63</cp:revision>
  <dcterms:created xsi:type="dcterms:W3CDTF">2021-04-10T02:38:09Z</dcterms:created>
  <dcterms:modified xsi:type="dcterms:W3CDTF">2022-02-28T04:35:52Z</dcterms:modified>
</cp:coreProperties>
</file>